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sldIdLst>
    <p:sldId id="256" r:id="rId4"/>
    <p:sldId id="281" r:id="rId5"/>
    <p:sldId id="363" r:id="rId6"/>
    <p:sldId id="364" r:id="rId7"/>
    <p:sldId id="365" r:id="rId8"/>
    <p:sldId id="369" r:id="rId9"/>
    <p:sldId id="366" r:id="rId10"/>
    <p:sldId id="370" r:id="rId11"/>
    <p:sldId id="371" r:id="rId12"/>
    <p:sldId id="373" r:id="rId13"/>
    <p:sldId id="374" r:id="rId14"/>
    <p:sldId id="375" r:id="rId15"/>
    <p:sldId id="376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67" r:id="rId29"/>
    <p:sldId id="390" r:id="rId30"/>
    <p:sldId id="391" r:id="rId31"/>
    <p:sldId id="392" r:id="rId32"/>
    <p:sldId id="368" r:id="rId33"/>
    <p:sldId id="280" r:id="rId34"/>
    <p:sldId id="283" r:id="rId35"/>
    <p:sldId id="289" r:id="rId36"/>
    <p:sldId id="288" r:id="rId37"/>
    <p:sldId id="291" r:id="rId38"/>
    <p:sldId id="287" r:id="rId39"/>
    <p:sldId id="284" r:id="rId40"/>
    <p:sldId id="290" r:id="rId41"/>
    <p:sldId id="293" r:id="rId42"/>
    <p:sldId id="292" r:id="rId43"/>
    <p:sldId id="294" r:id="rId44"/>
    <p:sldId id="295" r:id="rId45"/>
    <p:sldId id="297" r:id="rId46"/>
    <p:sldId id="298" r:id="rId47"/>
    <p:sldId id="285" r:id="rId48"/>
    <p:sldId id="286" r:id="rId49"/>
    <p:sldId id="377" r:id="rId50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85">
          <p15:clr>
            <a:srgbClr val="A4A3A4"/>
          </p15:clr>
        </p15:guide>
        <p15:guide id="4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0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84" y="-312"/>
      </p:cViewPr>
      <p:guideLst>
        <p:guide orient="horz" pos="1800"/>
        <p:guide orient="horz" pos="485"/>
        <p:guide pos="2880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75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41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815956" y="5458916"/>
            <a:ext cx="13244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E-mail : killer032879@naver.com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직선 연결선 20"/>
          <p:cNvCxnSpPr>
            <a:cxnSpLocks/>
            <a:endCxn id="8" idx="1"/>
          </p:cNvCxnSpPr>
          <p:nvPr userDrawn="1"/>
        </p:nvCxnSpPr>
        <p:spPr>
          <a:xfrm>
            <a:off x="0" y="5551249"/>
            <a:ext cx="7815956" cy="0"/>
          </a:xfrm>
          <a:prstGeom prst="line">
            <a:avLst/>
          </a:prstGeom>
          <a:ln w="3175">
            <a:solidFill>
              <a:srgbClr val="FA603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 userDrawn="1"/>
        </p:nvSpPr>
        <p:spPr>
          <a:xfrm>
            <a:off x="0" y="0"/>
            <a:ext cx="9144000" cy="809698"/>
          </a:xfrm>
          <a:prstGeom prst="rect">
            <a:avLst/>
          </a:prstGeom>
          <a:solidFill>
            <a:srgbClr val="FA6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144000" cy="5409618"/>
          </a:xfrm>
          <a:prstGeom prst="rect">
            <a:avLst/>
          </a:prstGeom>
          <a:solidFill>
            <a:srgbClr val="FA6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909799" y="5465897"/>
            <a:ext cx="13244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E-mail : killer032879@naver.com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49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19" y="168249"/>
            <a:ext cx="270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Markup </a:t>
            </a:r>
            <a:r>
              <a:rPr lang="ko-KR" altLang="en-US" sz="2400" dirty="0">
                <a:solidFill>
                  <a:schemeClr val="bg1"/>
                </a:solidFill>
              </a:rPr>
              <a:t>주의 사항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715412" y="1426971"/>
            <a:ext cx="5367175" cy="1800493"/>
            <a:chOff x="2756422" y="1652055"/>
            <a:chExt cx="5367175" cy="1800493"/>
          </a:xfrm>
        </p:grpSpPr>
        <p:sp>
          <p:nvSpPr>
            <p:cNvPr id="5" name="TextBox 4"/>
            <p:cNvSpPr txBox="1"/>
            <p:nvPr/>
          </p:nvSpPr>
          <p:spPr>
            <a:xfrm>
              <a:off x="2756422" y="1652055"/>
              <a:ext cx="5367175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3</a:t>
              </a:r>
              <a:r>
                <a:rPr lang="en-US" altLang="ko-KR" sz="2000" b="1" dirty="0" smtClean="0"/>
                <a:t>. </a:t>
              </a:r>
              <a:r>
                <a:rPr lang="ko-KR" altLang="en-US" sz="2000" b="1" dirty="0"/>
                <a:t>속성 값 안에는 인용부호를 붙여야 합니다</a:t>
              </a:r>
              <a:r>
                <a:rPr lang="en-US" altLang="ko-KR" sz="2000" b="1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&lt;p&gt;&lt;a </a:t>
              </a:r>
              <a:r>
                <a:rPr lang="en-US" altLang="ko-KR" dirty="0" err="1"/>
                <a:t>href</a:t>
              </a:r>
              <a:r>
                <a:rPr lang="en-US" altLang="ko-KR" dirty="0"/>
                <a:t>=“index.html”&gt;</a:t>
              </a:r>
              <a:r>
                <a:rPr lang="ko-KR" altLang="en-US" dirty="0"/>
                <a:t>대문페이지</a:t>
              </a:r>
              <a:r>
                <a:rPr lang="en-US" altLang="ko-KR" dirty="0"/>
                <a:t>&lt;/a&gt;&lt;/p&gt;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&lt;p&gt;&lt;a </a:t>
              </a:r>
              <a:r>
                <a:rPr lang="en-US" altLang="ko-KR" dirty="0" err="1"/>
                <a:t>href</a:t>
              </a:r>
              <a:r>
                <a:rPr lang="en-US" altLang="ko-KR" dirty="0"/>
                <a:t>=index.html&gt;</a:t>
              </a:r>
              <a:r>
                <a:rPr lang="ko-KR" altLang="en-US" dirty="0"/>
                <a:t>대문페이지</a:t>
              </a:r>
              <a:r>
                <a:rPr lang="en-US" altLang="ko-KR" dirty="0"/>
                <a:t>&lt;/a&gt;&lt;/p&gt;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56422" y="2637541"/>
              <a:ext cx="5170723" cy="33074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7954" y="3866415"/>
            <a:ext cx="7665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한 쌍의 태그로 이루어져 있지 않고 하나의 태그로 되어 있는 요소를 </a:t>
            </a:r>
            <a:r>
              <a:rPr lang="en-US" altLang="ko-KR" sz="1400" dirty="0">
                <a:solidFill>
                  <a:srgbClr val="FF0000"/>
                </a:solidFill>
              </a:rPr>
              <a:t>‘ </a:t>
            </a:r>
            <a:r>
              <a:rPr lang="ko-KR" altLang="en-US" sz="1400" dirty="0">
                <a:solidFill>
                  <a:srgbClr val="FF0000"/>
                </a:solidFill>
              </a:rPr>
              <a:t>빈 요소</a:t>
            </a:r>
            <a:r>
              <a:rPr lang="en-US" altLang="ko-KR" sz="1400" dirty="0">
                <a:solidFill>
                  <a:srgbClr val="FF0000"/>
                </a:solidFill>
              </a:rPr>
              <a:t>’ </a:t>
            </a:r>
            <a:r>
              <a:rPr lang="ko-KR" altLang="en-US" sz="1400" dirty="0">
                <a:solidFill>
                  <a:srgbClr val="FF0000"/>
                </a:solidFill>
              </a:rPr>
              <a:t>라고 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빈 요소의 경우에도 </a:t>
            </a:r>
            <a:r>
              <a:rPr lang="en-US" altLang="ko-KR" sz="1400" dirty="0">
                <a:solidFill>
                  <a:srgbClr val="FF0000"/>
                </a:solidFill>
              </a:rPr>
              <a:t>‘ / ‘</a:t>
            </a:r>
            <a:r>
              <a:rPr lang="ko-KR" altLang="en-US" sz="1400" dirty="0">
                <a:solidFill>
                  <a:srgbClr val="FF0000"/>
                </a:solidFill>
              </a:rPr>
              <a:t>로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닫아 주어야 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Ex) </a:t>
            </a:r>
            <a:r>
              <a:rPr lang="ko-KR" altLang="en-US" sz="1400" dirty="0">
                <a:solidFill>
                  <a:srgbClr val="FF0000"/>
                </a:solidFill>
              </a:rPr>
              <a:t>자주 쓰는 빈 요소 </a:t>
            </a:r>
            <a:r>
              <a:rPr lang="en-US" altLang="ko-KR" sz="1400" dirty="0">
                <a:solidFill>
                  <a:srgbClr val="FF0000"/>
                </a:solidFill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</a:rPr>
              <a:t>br</a:t>
            </a:r>
            <a:r>
              <a:rPr lang="en-US" altLang="ko-KR" sz="1400" dirty="0">
                <a:solidFill>
                  <a:srgbClr val="FF0000"/>
                </a:solidFill>
              </a:rPr>
              <a:t>/&gt;, &lt;</a:t>
            </a:r>
            <a:r>
              <a:rPr lang="en-US" altLang="ko-KR" sz="1400" dirty="0" err="1">
                <a:solidFill>
                  <a:srgbClr val="FF0000"/>
                </a:solidFill>
              </a:rPr>
              <a:t>hr</a:t>
            </a:r>
            <a:r>
              <a:rPr lang="en-US" altLang="ko-KR" sz="1400" dirty="0">
                <a:solidFill>
                  <a:srgbClr val="FF0000"/>
                </a:solidFill>
              </a:rPr>
              <a:t>/&gt;, &lt;</a:t>
            </a:r>
            <a:r>
              <a:rPr lang="en-US" altLang="ko-KR" sz="1400" dirty="0" err="1">
                <a:solidFill>
                  <a:srgbClr val="FF0000"/>
                </a:solidFill>
              </a:rPr>
              <a:t>img</a:t>
            </a:r>
            <a:r>
              <a:rPr lang="en-US" altLang="ko-KR" sz="1400" dirty="0">
                <a:solidFill>
                  <a:srgbClr val="FF0000"/>
                </a:solidFill>
              </a:rPr>
              <a:t>/&gt;, &lt;input/&gt;, &lt;area/&gt;, &lt;meta/&gt;, &lt;link/&gt;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321348" y="3669627"/>
            <a:ext cx="84990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19" y="168249"/>
            <a:ext cx="270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Markup </a:t>
            </a:r>
            <a:r>
              <a:rPr lang="ko-KR" altLang="en-US" sz="2400" dirty="0">
                <a:solidFill>
                  <a:schemeClr val="bg1"/>
                </a:solidFill>
              </a:rPr>
              <a:t>주의 사항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60072" y="1756266"/>
            <a:ext cx="5110694" cy="1800493"/>
            <a:chOff x="2756422" y="1652055"/>
            <a:chExt cx="5110694" cy="1800493"/>
          </a:xfrm>
        </p:grpSpPr>
        <p:sp>
          <p:nvSpPr>
            <p:cNvPr id="5" name="TextBox 4"/>
            <p:cNvSpPr txBox="1"/>
            <p:nvPr/>
          </p:nvSpPr>
          <p:spPr>
            <a:xfrm>
              <a:off x="2756422" y="1652055"/>
              <a:ext cx="5110694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4</a:t>
              </a:r>
              <a:r>
                <a:rPr lang="en-US" altLang="ko-KR" sz="2000" b="1" dirty="0" smtClean="0"/>
                <a:t>. </a:t>
              </a:r>
              <a:r>
                <a:rPr lang="ko-KR" altLang="en-US" sz="2000" b="1" dirty="0"/>
                <a:t>속성은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속성값과 함께 써 주어야 합니다</a:t>
              </a:r>
              <a:r>
                <a:rPr lang="en-US" altLang="ko-KR" sz="2000" b="1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&lt;input disabled=“disabled”/&gt;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&lt;input disabled/&gt;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05659" y="2630507"/>
              <a:ext cx="3194211" cy="33203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60072" y="4045209"/>
            <a:ext cx="4968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속성은 속성 값과 같이 선언해야 하며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생략하면 안됩니다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74568" y="3865279"/>
            <a:ext cx="80278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4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19" y="168249"/>
            <a:ext cx="270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Markup </a:t>
            </a:r>
            <a:r>
              <a:rPr lang="ko-KR" altLang="en-US" sz="2400" dirty="0">
                <a:solidFill>
                  <a:schemeClr val="bg1"/>
                </a:solidFill>
              </a:rPr>
              <a:t>주의 사항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94312" y="1538218"/>
            <a:ext cx="5902898" cy="1800493"/>
            <a:chOff x="2756422" y="1652055"/>
            <a:chExt cx="5902898" cy="1800493"/>
          </a:xfrm>
        </p:grpSpPr>
        <p:sp>
          <p:nvSpPr>
            <p:cNvPr id="5" name="TextBox 4"/>
            <p:cNvSpPr txBox="1"/>
            <p:nvPr/>
          </p:nvSpPr>
          <p:spPr>
            <a:xfrm>
              <a:off x="2756422" y="1652055"/>
              <a:ext cx="5902898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5</a:t>
              </a:r>
              <a:r>
                <a:rPr lang="en-US" altLang="ko-KR" sz="2000" b="1" dirty="0" smtClean="0"/>
                <a:t>. </a:t>
              </a:r>
              <a:r>
                <a:rPr lang="en-US" altLang="ko-KR" sz="2000" b="1" dirty="0" err="1"/>
                <a:t>Img</a:t>
              </a:r>
              <a:r>
                <a:rPr lang="ko-KR" altLang="en-US" sz="2000" b="1" dirty="0"/>
                <a:t>와 </a:t>
              </a:r>
              <a:r>
                <a:rPr lang="en-US" altLang="ko-KR" sz="2000" b="1" dirty="0"/>
                <a:t>area </a:t>
              </a:r>
              <a:r>
                <a:rPr lang="ko-KR" altLang="en-US" sz="2000" b="1" dirty="0"/>
                <a:t>요소에는 </a:t>
              </a:r>
              <a:r>
                <a:rPr lang="en-US" altLang="ko-KR" sz="2000" b="1" dirty="0"/>
                <a:t>alt</a:t>
              </a:r>
              <a:r>
                <a:rPr lang="ko-KR" altLang="en-US" sz="2000" b="1" dirty="0"/>
                <a:t>속성이 있어야 합니다</a:t>
              </a:r>
              <a:r>
                <a:rPr lang="en-US" altLang="ko-KR" sz="2000" b="1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</a:t>
              </a:r>
              <a:r>
                <a:rPr lang="en-US" altLang="ko-KR" dirty="0" err="1"/>
                <a:t>img</a:t>
              </a:r>
              <a:r>
                <a:rPr lang="en-US" altLang="ko-KR" dirty="0"/>
                <a:t> </a:t>
              </a:r>
              <a:r>
                <a:rPr lang="en-US" altLang="ko-KR" dirty="0" err="1"/>
                <a:t>src</a:t>
              </a:r>
              <a:r>
                <a:rPr lang="en-US" altLang="ko-KR" dirty="0"/>
                <a:t>=“a.jpg” alt=“</a:t>
              </a:r>
              <a:r>
                <a:rPr lang="ko-KR" altLang="en-US" dirty="0"/>
                <a:t>오늘</a:t>
              </a:r>
              <a:r>
                <a:rPr lang="en-US" altLang="ko-KR" dirty="0"/>
                <a:t>”/&gt;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</a:t>
              </a:r>
              <a:r>
                <a:rPr lang="en-US" altLang="ko-KR" dirty="0" err="1"/>
                <a:t>img</a:t>
              </a:r>
              <a:r>
                <a:rPr lang="en-US" altLang="ko-KR" dirty="0"/>
                <a:t> </a:t>
              </a:r>
              <a:r>
                <a:rPr lang="en-US" altLang="ko-KR" dirty="0" err="1"/>
                <a:t>src</a:t>
              </a:r>
              <a:r>
                <a:rPr lang="en-US" altLang="ko-KR" dirty="0"/>
                <a:t>=“a.jpg” /&gt;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33794" y="2616440"/>
              <a:ext cx="3194211" cy="35313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9089" y="3820127"/>
            <a:ext cx="8233344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- &lt;</a:t>
            </a:r>
            <a:r>
              <a:rPr lang="en-US" altLang="ko-KR" sz="1400" dirty="0" err="1">
                <a:solidFill>
                  <a:srgbClr val="FF0000"/>
                </a:solidFill>
              </a:rPr>
              <a:t>img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r>
              <a:rPr lang="ko-KR" altLang="en-US" sz="1400" dirty="0">
                <a:solidFill>
                  <a:srgbClr val="FF0000"/>
                </a:solidFill>
              </a:rPr>
              <a:t>요소에 </a:t>
            </a:r>
            <a:r>
              <a:rPr lang="en-US" altLang="ko-KR" sz="1400" dirty="0">
                <a:solidFill>
                  <a:srgbClr val="FF0000"/>
                </a:solidFill>
              </a:rPr>
              <a:t>alt</a:t>
            </a:r>
            <a:r>
              <a:rPr lang="ko-KR" altLang="en-US" sz="1400" dirty="0">
                <a:solidFill>
                  <a:srgbClr val="FF0000"/>
                </a:solidFill>
              </a:rPr>
              <a:t>를 주어야 하는 이유는 문법적으로도 필요하지만 이미지를 볼 수 없는 환경에서도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충분히 그 이미지에 대한 정보를 제공해 주어야 하기 때문입니다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398722" y="3590960"/>
            <a:ext cx="83584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4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19" y="168249"/>
            <a:ext cx="270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Markup </a:t>
            </a:r>
            <a:r>
              <a:rPr lang="ko-KR" altLang="en-US" sz="2400" dirty="0">
                <a:solidFill>
                  <a:schemeClr val="bg1"/>
                </a:solidFill>
              </a:rPr>
              <a:t>주의 사항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70358" y="1224280"/>
            <a:ext cx="8172430" cy="1800493"/>
            <a:chOff x="2756422" y="1652055"/>
            <a:chExt cx="8172430" cy="1800493"/>
          </a:xfrm>
        </p:grpSpPr>
        <p:sp>
          <p:nvSpPr>
            <p:cNvPr id="5" name="TextBox 4"/>
            <p:cNvSpPr txBox="1"/>
            <p:nvPr/>
          </p:nvSpPr>
          <p:spPr>
            <a:xfrm>
              <a:off x="2756422" y="1652055"/>
              <a:ext cx="8172430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6</a:t>
              </a:r>
              <a:r>
                <a:rPr lang="en-US" altLang="ko-KR" sz="2000" b="1" dirty="0" smtClean="0"/>
                <a:t>. </a:t>
              </a:r>
              <a:r>
                <a:rPr lang="ko-KR" altLang="en-US" sz="2000" b="1" dirty="0"/>
                <a:t>특수 문자를 쓸 때는 </a:t>
              </a:r>
              <a:r>
                <a:rPr lang="en-US" altLang="ko-KR" sz="2000" b="1" dirty="0"/>
                <a:t>Entity Name </a:t>
              </a:r>
              <a:r>
                <a:rPr lang="ko-KR" altLang="en-US" sz="2000" b="1" dirty="0"/>
                <a:t>또는 </a:t>
              </a:r>
              <a:r>
                <a:rPr lang="en-US" altLang="ko-KR" sz="2000" b="1" dirty="0"/>
                <a:t>Entity code</a:t>
              </a:r>
              <a:r>
                <a:rPr lang="ko-KR" altLang="en-US" sz="2000" b="1" dirty="0"/>
                <a:t>를 사용합니다</a:t>
              </a:r>
              <a:r>
                <a:rPr lang="en-US" altLang="ko-KR" sz="2000" b="1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&lt;p&gt;you &amp;amp; me &lt;/p&gt;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&lt;p&gt;you &amp; me &lt;/p&gt;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42823" y="2635216"/>
              <a:ext cx="2712842" cy="3485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3220" y="3429183"/>
            <a:ext cx="81067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FF0000"/>
                </a:solidFill>
              </a:rPr>
              <a:t>특수 문자를 </a:t>
            </a:r>
            <a:r>
              <a:rPr lang="en-US" altLang="ko-KR" sz="1200" dirty="0">
                <a:solidFill>
                  <a:srgbClr val="FF0000"/>
                </a:solidFill>
              </a:rPr>
              <a:t>‘&amp;’</a:t>
            </a:r>
            <a:r>
              <a:rPr lang="ko-KR" altLang="en-US" sz="1200" dirty="0">
                <a:solidFill>
                  <a:srgbClr val="FF0000"/>
                </a:solidFill>
              </a:rPr>
              <a:t>를 출력하기 위해 그냥 </a:t>
            </a:r>
            <a:r>
              <a:rPr lang="en-US" altLang="ko-KR" sz="1200" dirty="0">
                <a:solidFill>
                  <a:srgbClr val="FF0000"/>
                </a:solidFill>
              </a:rPr>
              <a:t>‘&amp;’</a:t>
            </a:r>
            <a:r>
              <a:rPr lang="ko-KR" altLang="en-US" sz="1200" dirty="0">
                <a:solidFill>
                  <a:srgbClr val="FF0000"/>
                </a:solidFill>
              </a:rPr>
              <a:t>을 쓰게 되면 </a:t>
            </a:r>
            <a:r>
              <a:rPr lang="en-US" altLang="ko-KR" sz="1200" dirty="0">
                <a:solidFill>
                  <a:srgbClr val="FF0000"/>
                </a:solidFill>
              </a:rPr>
              <a:t>Entity Name</a:t>
            </a:r>
            <a:r>
              <a:rPr lang="ko-KR" altLang="en-US" sz="1200" dirty="0">
                <a:solidFill>
                  <a:srgbClr val="FF0000"/>
                </a:solidFill>
              </a:rPr>
              <a:t>이나 </a:t>
            </a:r>
            <a:r>
              <a:rPr lang="en-US" altLang="ko-KR" sz="1200" dirty="0">
                <a:solidFill>
                  <a:srgbClr val="FF0000"/>
                </a:solidFill>
              </a:rPr>
              <a:t>Entity code </a:t>
            </a:r>
            <a:r>
              <a:rPr lang="ko-KR" altLang="en-US" sz="1200" dirty="0" err="1">
                <a:solidFill>
                  <a:srgbClr val="FF0000"/>
                </a:solidFill>
              </a:rPr>
              <a:t>맨앞에</a:t>
            </a:r>
            <a:r>
              <a:rPr lang="ko-KR" altLang="en-US" sz="1200" dirty="0">
                <a:solidFill>
                  <a:srgbClr val="FF0000"/>
                </a:solidFill>
              </a:rPr>
              <a:t> 오는 </a:t>
            </a:r>
            <a:r>
              <a:rPr lang="en-US" altLang="ko-KR" sz="1200" dirty="0">
                <a:solidFill>
                  <a:srgbClr val="FF0000"/>
                </a:solidFill>
              </a:rPr>
              <a:t>&amp;</a:t>
            </a:r>
            <a:r>
              <a:rPr lang="ko-KR" altLang="en-US" sz="1200" dirty="0">
                <a:solidFill>
                  <a:srgbClr val="FF0000"/>
                </a:solidFill>
              </a:rPr>
              <a:t> 로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오인하여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문법적 오류가 발생합니다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따라서 이러한 문제들을 발생시키지 않으려면 특수 문자의 경우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Entity</a:t>
            </a:r>
            <a:r>
              <a:rPr lang="ko-KR" altLang="en-US" sz="1200" dirty="0">
                <a:solidFill>
                  <a:srgbClr val="FF0000"/>
                </a:solidFill>
              </a:rPr>
              <a:t>로 변환하여 기술해야 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http://entitycode.com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70358" y="3266567"/>
            <a:ext cx="80696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19" y="168249"/>
            <a:ext cx="270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Markup </a:t>
            </a:r>
            <a:r>
              <a:rPr lang="ko-KR" altLang="en-US" sz="2400" dirty="0">
                <a:solidFill>
                  <a:schemeClr val="bg1"/>
                </a:solidFill>
              </a:rPr>
              <a:t>주의 사항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358" y="1224280"/>
            <a:ext cx="1516762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7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주석처리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03220" y="3053873"/>
            <a:ext cx="7431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HTML</a:t>
            </a:r>
            <a:r>
              <a:rPr lang="ko-KR" altLang="en-US" sz="1200" dirty="0"/>
              <a:t>에서는 주석처리 할 부분 전면에 </a:t>
            </a:r>
            <a:r>
              <a:rPr lang="en-US" altLang="ko-KR" sz="1200" dirty="0"/>
              <a:t>&lt;!--, </a:t>
            </a:r>
            <a:r>
              <a:rPr lang="ko-KR" altLang="en-US" sz="1200" dirty="0"/>
              <a:t>후면에 </a:t>
            </a:r>
            <a:r>
              <a:rPr lang="en-US" altLang="ko-KR" sz="1200" dirty="0">
                <a:sym typeface="Wingdings" panose="05000000000000000000" pitchFamily="2" charset="2"/>
              </a:rPr>
              <a:t>--&gt; </a:t>
            </a:r>
            <a:r>
              <a:rPr lang="ko-KR" altLang="en-US" sz="1200" dirty="0">
                <a:sym typeface="Wingdings" panose="05000000000000000000" pitchFamily="2" charset="2"/>
              </a:rPr>
              <a:t>삽입하여</a:t>
            </a:r>
            <a:r>
              <a:rPr lang="en-US" altLang="ko-KR" sz="1200" dirty="0">
                <a:sym typeface="Wingdings" panose="05000000000000000000" pitchFamily="2" charset="2"/>
              </a:rPr>
              <a:t>  </a:t>
            </a:r>
            <a:r>
              <a:rPr lang="ko-KR" altLang="en-US" sz="1200" dirty="0">
                <a:sym typeface="Wingdings" panose="05000000000000000000" pitchFamily="2" charset="2"/>
              </a:rPr>
              <a:t>코드가 </a:t>
            </a:r>
            <a:r>
              <a:rPr lang="ko-KR" altLang="en-US" sz="1200" dirty="0" smtClean="0">
                <a:sym typeface="Wingdings" panose="05000000000000000000" pitchFamily="2" charset="2"/>
              </a:rPr>
              <a:t>로드 되어 </a:t>
            </a:r>
            <a:r>
              <a:rPr lang="ko-KR" altLang="en-US" sz="1200" dirty="0">
                <a:sym typeface="Wingdings" panose="05000000000000000000" pitchFamily="2" charset="2"/>
              </a:rPr>
              <a:t>실행하는 것을 막음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ko-KR" altLang="en-US" sz="1200" dirty="0">
                <a:sym typeface="Wingdings" panose="05000000000000000000" pitchFamily="2" charset="2"/>
              </a:rPr>
              <a:t>주로 단락별 설명문을 간략하게 작성하여 타인 또는 작성자에게 상기시키기 위함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ko-KR" altLang="en-US" sz="1200" dirty="0">
                <a:sym typeface="Wingdings" panose="05000000000000000000" pitchFamily="2" charset="2"/>
              </a:rPr>
              <a:t>단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너무 많은 양의 주석처리는 로딩시간을 지연시키거나 다른 태그를 불러오는데 방해요인으로 작용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endParaRPr lang="en-US" altLang="ko-KR" sz="1200" dirty="0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70358" y="2713824"/>
            <a:ext cx="80696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2985" y="2120968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&lt;!-- </a:t>
            </a:r>
            <a:r>
              <a:rPr lang="ko-KR" altLang="en-US" dirty="0" smtClean="0"/>
              <a:t>이 곳 부터 주석처리 공간입니다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3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28150" y="168249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구조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215598"/>
            <a:ext cx="8219256" cy="49685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800" dirty="0" smtClean="0"/>
              <a:t>&lt;HTML&gt;, &lt;HEAD&gt;, &lt;TITLE&gt;, &lt;BODY&gt; 4</a:t>
            </a:r>
            <a:r>
              <a:rPr lang="ko-KR" altLang="ko-KR" sz="1800" dirty="0" smtClean="0"/>
              <a:t>가지의 기본 태그로 구성</a:t>
            </a:r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3678" y="1794681"/>
            <a:ext cx="493596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&lt;!DOCTYPE html&gt;</a:t>
            </a:r>
            <a:endParaRPr lang="ko-KR" altLang="ko-KR" sz="1600" dirty="0"/>
          </a:p>
          <a:p>
            <a:r>
              <a:rPr lang="en-US" altLang="ko-KR" sz="1600" dirty="0"/>
              <a:t> &lt;html&gt; </a:t>
            </a:r>
            <a:br>
              <a:rPr lang="en-US" altLang="ko-KR" sz="1600" dirty="0"/>
            </a:br>
            <a:r>
              <a:rPr lang="en-US" altLang="ko-KR" sz="1600" dirty="0"/>
              <a:t>      &lt;head&gt;</a:t>
            </a:r>
            <a:endParaRPr lang="ko-KR" altLang="ko-KR" sz="1600" dirty="0"/>
          </a:p>
          <a:p>
            <a:r>
              <a:rPr lang="en-US" altLang="ko-KR" sz="1600" dirty="0"/>
              <a:t>           &lt;meta charset="utf-8"&gt; </a:t>
            </a:r>
            <a:br>
              <a:rPr lang="en-US" altLang="ko-KR" sz="1600" dirty="0"/>
            </a:br>
            <a:r>
              <a:rPr lang="en-US" altLang="ko-KR" sz="1600" dirty="0"/>
              <a:t>           &lt;title&gt; </a:t>
            </a:r>
            <a:r>
              <a:rPr lang="ko-KR" altLang="ko-KR" sz="1600" dirty="0"/>
              <a:t>문서의 제목이 들어 갑니다</a:t>
            </a:r>
            <a:r>
              <a:rPr lang="en-US" altLang="ko-KR" sz="1600" dirty="0"/>
              <a:t>.&lt;/title&gt;</a:t>
            </a:r>
            <a:br>
              <a:rPr lang="en-US" altLang="ko-KR" sz="1600" dirty="0"/>
            </a:br>
            <a:r>
              <a:rPr lang="en-US" altLang="ko-KR" sz="1600" dirty="0"/>
              <a:t>      &lt;/head&gt;</a:t>
            </a:r>
            <a:endParaRPr lang="ko-KR" altLang="ko-KR" sz="1600" dirty="0"/>
          </a:p>
          <a:p>
            <a:r>
              <a:rPr lang="en-US" altLang="ko-KR" sz="1600" dirty="0"/>
              <a:t>&lt;!--HEAD </a:t>
            </a:r>
            <a:r>
              <a:rPr lang="ko-KR" altLang="ko-KR" sz="1600" dirty="0"/>
              <a:t>부분</a:t>
            </a:r>
            <a:r>
              <a:rPr lang="en-US" altLang="ko-KR" sz="1600" dirty="0"/>
              <a:t> --&gt;</a:t>
            </a:r>
            <a:br>
              <a:rPr lang="en-US" altLang="ko-KR" sz="1600" dirty="0"/>
            </a:br>
            <a:r>
              <a:rPr lang="en-US" altLang="ko-KR" sz="1600" dirty="0"/>
              <a:t>       </a:t>
            </a:r>
            <a:br>
              <a:rPr lang="en-US" altLang="ko-KR" sz="1600" dirty="0"/>
            </a:br>
            <a:r>
              <a:rPr lang="en-US" altLang="ko-KR" sz="1600" dirty="0"/>
              <a:t>      &lt;body&gt;</a:t>
            </a:r>
            <a:endParaRPr lang="ko-KR" altLang="ko-KR" sz="1600" dirty="0"/>
          </a:p>
          <a:p>
            <a:r>
              <a:rPr lang="en-US" altLang="ko-KR" sz="1600" dirty="0"/>
              <a:t>           html </a:t>
            </a:r>
            <a:r>
              <a:rPr lang="ko-KR" altLang="ko-KR" sz="1600" dirty="0"/>
              <a:t>문서의 본문 내용이 들어갑니다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      &lt;/body&gt;</a:t>
            </a:r>
            <a:endParaRPr lang="ko-KR" altLang="ko-KR" sz="1600" dirty="0"/>
          </a:p>
          <a:p>
            <a:r>
              <a:rPr lang="en-US" altLang="ko-KR" sz="1600" dirty="0"/>
              <a:t>&lt;!--BODY </a:t>
            </a:r>
            <a:r>
              <a:rPr lang="ko-KR" altLang="ko-KR" sz="1600" dirty="0"/>
              <a:t>부분</a:t>
            </a:r>
            <a:r>
              <a:rPr lang="en-US" altLang="ko-KR" sz="1600" dirty="0"/>
              <a:t> --&gt;</a:t>
            </a:r>
            <a:endParaRPr lang="ko-KR" altLang="ko-KR" sz="1600" dirty="0"/>
          </a:p>
          <a:p>
            <a:r>
              <a:rPr lang="en-US" altLang="ko-KR" sz="1600" dirty="0"/>
              <a:t> &lt;/html&gt;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640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28150" y="168249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구조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994" y="1171846"/>
            <a:ext cx="76386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1400" b="1" dirty="0"/>
              <a:t>!</a:t>
            </a:r>
            <a:r>
              <a:rPr lang="en-US" altLang="ko-KR" sz="1400" b="1" dirty="0" err="1"/>
              <a:t>doctype</a:t>
            </a:r>
            <a:r>
              <a:rPr lang="en-US" altLang="ko-KR" sz="1400" dirty="0"/>
              <a:t>: </a:t>
            </a:r>
            <a:r>
              <a:rPr lang="ko-KR" altLang="ko-KR" sz="1400" dirty="0"/>
              <a:t>현재 웹 문서가 어떤</a:t>
            </a:r>
            <a:r>
              <a:rPr lang="en-US" altLang="ko-KR" sz="1400" dirty="0"/>
              <a:t> HTML </a:t>
            </a:r>
            <a:r>
              <a:rPr lang="ko-KR" altLang="ko-KR" sz="1400" dirty="0"/>
              <a:t>버전에 맞게 작성되었는지를 알려줍니다</a:t>
            </a:r>
            <a:r>
              <a:rPr lang="en-US" altLang="ko-KR" sz="1400" dirty="0"/>
              <a:t>.  </a:t>
            </a:r>
            <a:br>
              <a:rPr lang="en-US" altLang="ko-KR" sz="1400" dirty="0"/>
            </a:br>
            <a:endParaRPr lang="ko-KR" altLang="ko-KR" sz="1400" dirty="0"/>
          </a:p>
          <a:p>
            <a:pPr latinLnBrk="0"/>
            <a:r>
              <a:rPr lang="en-US" altLang="ko-KR" sz="1400" b="1" dirty="0"/>
              <a:t>&lt;html&gt; ~ &lt;/html&gt; </a:t>
            </a:r>
            <a:r>
              <a:rPr lang="en-US" altLang="ko-KR" sz="1400" dirty="0"/>
              <a:t>: HTML </a:t>
            </a:r>
            <a:r>
              <a:rPr lang="ko-KR" altLang="ko-KR" sz="1400" dirty="0"/>
              <a:t>문서의 시작 부분에는</a:t>
            </a:r>
            <a:r>
              <a:rPr lang="en-US" altLang="ko-KR" sz="1400" dirty="0"/>
              <a:t> &lt;html&gt; </a:t>
            </a:r>
            <a:r>
              <a:rPr lang="ko-KR" altLang="ko-KR" sz="1400" dirty="0"/>
              <a:t>태그를</a:t>
            </a:r>
            <a:r>
              <a:rPr lang="en-US" altLang="ko-KR" sz="1400" dirty="0"/>
              <a:t>, </a:t>
            </a:r>
            <a:r>
              <a:rPr lang="ko-KR" altLang="ko-KR" sz="1400" dirty="0"/>
              <a:t>그리고 문서 마지막에는</a:t>
            </a:r>
            <a:r>
              <a:rPr lang="en-US" altLang="ko-KR" sz="1400" dirty="0"/>
              <a:t> </a:t>
            </a:r>
            <a:endParaRPr lang="en-US" altLang="ko-KR" sz="1400" dirty="0" smtClean="0"/>
          </a:p>
          <a:p>
            <a:pPr latinLnBrk="0"/>
            <a:r>
              <a:rPr lang="en-US" altLang="ko-KR" sz="1400" dirty="0" smtClean="0"/>
              <a:t>&lt;/</a:t>
            </a:r>
            <a:r>
              <a:rPr lang="en-US" altLang="ko-KR" sz="1400" dirty="0"/>
              <a:t>html&gt; </a:t>
            </a:r>
            <a:r>
              <a:rPr lang="ko-KR" altLang="ko-KR" sz="1400" dirty="0"/>
              <a:t>태그 사용</a:t>
            </a:r>
            <a:r>
              <a:rPr lang="en-US" altLang="ko-KR" sz="1400" dirty="0"/>
              <a:t>  </a:t>
            </a:r>
            <a:br>
              <a:rPr lang="en-US" altLang="ko-KR" sz="1400" dirty="0"/>
            </a:br>
            <a:endParaRPr lang="ko-KR" altLang="ko-KR" sz="1400" dirty="0"/>
          </a:p>
          <a:p>
            <a:pPr latinLnBrk="0"/>
            <a:r>
              <a:rPr lang="en-US" altLang="ko-KR" sz="1400" b="1" dirty="0"/>
              <a:t>&lt;head&gt; ~ &lt;/head&gt;</a:t>
            </a:r>
            <a:r>
              <a:rPr lang="en-US" altLang="ko-KR" sz="1400" dirty="0"/>
              <a:t>: </a:t>
            </a:r>
            <a:r>
              <a:rPr lang="ko-KR" altLang="ko-KR" sz="1400" dirty="0"/>
              <a:t>문서 제작자나 사용된 언어</a:t>
            </a:r>
            <a:r>
              <a:rPr lang="en-US" altLang="ko-KR" sz="1400" dirty="0"/>
              <a:t>, </a:t>
            </a:r>
            <a:r>
              <a:rPr lang="ko-KR" altLang="ko-KR" sz="1400" dirty="0"/>
              <a:t>문서의 제목 등</a:t>
            </a:r>
            <a:r>
              <a:rPr lang="en-US" altLang="ko-KR" sz="1400" dirty="0"/>
              <a:t> HTML </a:t>
            </a:r>
            <a:r>
              <a:rPr lang="ko-KR" altLang="ko-KR" sz="1400" dirty="0"/>
              <a:t>문서의 정보들 포함</a:t>
            </a:r>
            <a:endParaRPr lang="en-US" altLang="ko-KR" sz="1400" dirty="0"/>
          </a:p>
          <a:p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65111"/>
              </p:ext>
            </p:extLst>
          </p:nvPr>
        </p:nvGraphicFramePr>
        <p:xfrm>
          <a:off x="610821" y="2874645"/>
          <a:ext cx="7992888" cy="2304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5004"/>
                <a:gridCol w="6457884"/>
              </a:tblGrid>
              <a:tr h="49226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요소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3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&lt;meta&gt;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웹 페이지를 만들 때 필요한 정보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메타 정보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지정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3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&lt;title&gt;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웹 페이지 제목 지정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3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&lt;link&gt;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일반적인 외부의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 CSS 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파일을 연결할 때 사용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3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&lt;script&gt;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주로 자바스크립트를 선언할 때 사용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3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&lt;style&gt;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문서 내부에 직접 스타일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(CSS)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을 정의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0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3592" y="168249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기본 요소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230160"/>
            <a:ext cx="8219256" cy="67370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800" b="1" dirty="0" smtClean="0"/>
              <a:t>1. </a:t>
            </a:r>
            <a:r>
              <a:rPr lang="ko-KR" altLang="en-US" sz="1800" b="1" dirty="0" smtClean="0"/>
              <a:t>블록요소</a:t>
            </a:r>
            <a:r>
              <a:rPr lang="en-US" altLang="ko-KR" sz="1800" b="1" dirty="0" smtClean="0"/>
              <a:t>(Block Element)</a:t>
            </a:r>
            <a:endParaRPr lang="en-US" altLang="ko-KR" sz="1800" dirty="0" smtClean="0"/>
          </a:p>
          <a:p>
            <a:r>
              <a:rPr lang="ko-KR" altLang="en-US" sz="1400" dirty="0" err="1" smtClean="0"/>
              <a:t>마크업</a:t>
            </a:r>
            <a:r>
              <a:rPr lang="ko-KR" altLang="en-US" sz="1400" dirty="0" smtClean="0"/>
              <a:t> 시</a:t>
            </a:r>
            <a:r>
              <a:rPr lang="en-US" altLang="ko-KR" sz="1400" dirty="0" smtClean="0"/>
              <a:t> &lt;&lt;</a:t>
            </a:r>
            <a:r>
              <a:rPr lang="ko-KR" altLang="en-US" sz="1400" b="1" dirty="0" smtClean="0"/>
              <a:t>줄 바꿈</a:t>
            </a:r>
            <a:r>
              <a:rPr lang="en-US" altLang="ko-KR" sz="1400" b="1" dirty="0" smtClean="0"/>
              <a:t>&gt;&gt;</a:t>
            </a:r>
            <a:r>
              <a:rPr lang="ko-KR" altLang="en-US" sz="1400" dirty="0" smtClean="0"/>
              <a:t>이 일어나는 성질</a:t>
            </a:r>
            <a:endParaRPr lang="en-US" altLang="ko-KR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586854" y="2197298"/>
            <a:ext cx="4251278" cy="2872853"/>
            <a:chOff x="586854" y="1685498"/>
            <a:chExt cx="4251278" cy="2872853"/>
          </a:xfrm>
        </p:grpSpPr>
        <p:sp>
          <p:nvSpPr>
            <p:cNvPr id="4" name="TextBox 3"/>
            <p:cNvSpPr txBox="1"/>
            <p:nvPr/>
          </p:nvSpPr>
          <p:spPr>
            <a:xfrm>
              <a:off x="764275" y="1875429"/>
              <a:ext cx="4001416" cy="2492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/>
              <a:r>
                <a:rPr lang="en-US" altLang="ko-KR" sz="1200" dirty="0"/>
                <a:t>&lt;!DOCTYPE html&gt;</a:t>
              </a:r>
              <a:endParaRPr lang="ko-KR" altLang="ko-KR" sz="1200" dirty="0"/>
            </a:p>
            <a:p>
              <a:pPr latinLnBrk="0"/>
              <a:r>
                <a:rPr lang="en-US" altLang="ko-KR" sz="1200" dirty="0"/>
                <a:t>&lt;html&gt;</a:t>
              </a:r>
              <a:endParaRPr lang="ko-KR" altLang="ko-KR" sz="1200" dirty="0"/>
            </a:p>
            <a:p>
              <a:pPr latinLnBrk="0"/>
              <a:r>
                <a:rPr lang="en-US" altLang="ko-KR" sz="1200" dirty="0" smtClean="0"/>
                <a:t>&lt;</a:t>
              </a:r>
              <a:r>
                <a:rPr lang="en-US" altLang="ko-KR" sz="1200" dirty="0"/>
                <a:t>head&gt;</a:t>
              </a:r>
              <a:endParaRPr lang="ko-KR" altLang="ko-KR" sz="1200" dirty="0"/>
            </a:p>
            <a:p>
              <a:pPr latinLnBrk="0"/>
              <a:r>
                <a:rPr lang="en-US" altLang="ko-KR" sz="1200" dirty="0" smtClean="0"/>
                <a:t>&lt;</a:t>
              </a:r>
              <a:r>
                <a:rPr lang="en-US" altLang="ko-KR" sz="1200" dirty="0"/>
                <a:t>meta charset="UTF-8" /&gt;</a:t>
              </a:r>
              <a:endParaRPr lang="ko-KR" altLang="ko-KR" sz="1200" dirty="0"/>
            </a:p>
            <a:p>
              <a:pPr latinLnBrk="0"/>
              <a:r>
                <a:rPr lang="en-US" altLang="ko-KR" sz="1200" dirty="0" smtClean="0"/>
                <a:t>&lt;</a:t>
              </a:r>
              <a:r>
                <a:rPr lang="en-US" altLang="ko-KR" sz="1200" dirty="0"/>
                <a:t>title&gt;</a:t>
              </a:r>
              <a:r>
                <a:rPr lang="ko-KR" altLang="ko-KR" sz="1200" dirty="0"/>
                <a:t>블록 요소</a:t>
              </a:r>
              <a:r>
                <a:rPr lang="en-US" altLang="ko-KR" sz="1200" dirty="0"/>
                <a:t>(Block Element)&lt;/title&gt;</a:t>
              </a:r>
              <a:endParaRPr lang="ko-KR" altLang="ko-KR" sz="1200" dirty="0"/>
            </a:p>
            <a:p>
              <a:pPr latinLnBrk="0"/>
              <a:r>
                <a:rPr lang="en-US" altLang="ko-KR" sz="1200" dirty="0" smtClean="0"/>
                <a:t>&lt;/</a:t>
              </a:r>
              <a:r>
                <a:rPr lang="en-US" altLang="ko-KR" sz="1200" dirty="0"/>
                <a:t>head&gt;</a:t>
              </a:r>
              <a:endParaRPr lang="ko-KR" altLang="ko-KR" sz="1200" dirty="0"/>
            </a:p>
            <a:p>
              <a:pPr latinLnBrk="0"/>
              <a:r>
                <a:rPr lang="en-US" altLang="ko-KR" sz="1200" dirty="0" smtClean="0"/>
                <a:t>&lt;</a:t>
              </a:r>
              <a:r>
                <a:rPr lang="en-US" altLang="ko-KR" sz="1200" dirty="0"/>
                <a:t>body&gt;</a:t>
              </a:r>
              <a:endParaRPr lang="ko-KR" altLang="ko-KR" sz="1200" dirty="0"/>
            </a:p>
            <a:p>
              <a:pPr latinLnBrk="0"/>
              <a:r>
                <a:rPr lang="en-US" altLang="ko-KR" sz="1200" dirty="0" smtClean="0"/>
                <a:t>   &lt;</a:t>
              </a:r>
              <a:r>
                <a:rPr lang="en-US" altLang="ko-KR" sz="1200" dirty="0"/>
                <a:t>h1&gt;</a:t>
              </a:r>
              <a:r>
                <a:rPr lang="ko-KR" altLang="ko-KR" sz="1200" dirty="0"/>
                <a:t>블록 요소</a:t>
              </a:r>
              <a:r>
                <a:rPr lang="en-US" altLang="ko-KR" sz="1200" dirty="0"/>
                <a:t> (Block Element)&lt;/h1&gt;</a:t>
              </a:r>
              <a:endParaRPr lang="ko-KR" altLang="ko-KR" sz="1200" dirty="0"/>
            </a:p>
            <a:p>
              <a:pPr latinLnBrk="0"/>
              <a:r>
                <a:rPr lang="en-US" altLang="ko-KR" sz="1200" dirty="0" smtClean="0"/>
                <a:t>   &lt;</a:t>
              </a:r>
              <a:r>
                <a:rPr lang="en-US" altLang="ko-KR" sz="1200" dirty="0"/>
                <a:t>h2&gt;</a:t>
              </a:r>
              <a:r>
                <a:rPr lang="ko-KR" altLang="ko-KR" sz="1200" dirty="0"/>
                <a:t>블록 요소 성질</a:t>
              </a:r>
              <a:r>
                <a:rPr lang="en-US" altLang="ko-KR" sz="1200" dirty="0"/>
                <a:t>&lt;/h2&gt;</a:t>
              </a:r>
              <a:endParaRPr lang="ko-KR" altLang="ko-KR" sz="1200" dirty="0"/>
            </a:p>
            <a:p>
              <a:pPr latinLnBrk="0"/>
              <a:r>
                <a:rPr lang="en-US" altLang="ko-KR" sz="1200" dirty="0" smtClean="0"/>
                <a:t>   &lt;</a:t>
              </a:r>
              <a:r>
                <a:rPr lang="en-US" altLang="ko-KR" sz="1200" dirty="0"/>
                <a:t>p&gt;</a:t>
              </a:r>
              <a:r>
                <a:rPr lang="ko-KR" altLang="ko-KR" sz="1200" dirty="0"/>
                <a:t>블록 요소는 줄 바꿈 성질을 갖고 있습니다</a:t>
              </a:r>
              <a:r>
                <a:rPr lang="en-US" altLang="ko-KR" sz="1200" dirty="0"/>
                <a:t>.&lt;/p&gt;</a:t>
              </a:r>
              <a:endParaRPr lang="ko-KR" altLang="ko-KR" sz="1200" dirty="0"/>
            </a:p>
            <a:p>
              <a:pPr latinLnBrk="0"/>
              <a:r>
                <a:rPr lang="en-US" altLang="ko-KR" sz="1200" dirty="0" smtClean="0"/>
                <a:t>&lt;/</a:t>
              </a:r>
              <a:r>
                <a:rPr lang="en-US" altLang="ko-KR" sz="1200" dirty="0"/>
                <a:t>body&gt;</a:t>
              </a:r>
              <a:endParaRPr lang="ko-KR" altLang="ko-KR" sz="1200" dirty="0"/>
            </a:p>
            <a:p>
              <a:pPr latinLnBrk="0"/>
              <a:r>
                <a:rPr lang="en-US" altLang="ko-KR" sz="1200" dirty="0"/>
                <a:t>&lt;/html&gt;</a:t>
              </a:r>
              <a:endParaRPr lang="ko-KR" altLang="ko-KR" sz="1200" dirty="0"/>
            </a:p>
            <a:p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6854" y="1685498"/>
              <a:ext cx="4251278" cy="287285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05904" y="2197297"/>
            <a:ext cx="38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0"/>
            <a:r>
              <a:rPr lang="ko-KR" altLang="ko-KR" sz="1200" dirty="0">
                <a:solidFill>
                  <a:srgbClr val="FF0000"/>
                </a:solidFill>
              </a:rPr>
              <a:t>한 줄씩 출력되는 것은 블록 요소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 lvl="0" latinLnBrk="0"/>
            <a:r>
              <a:rPr lang="en-US" altLang="ko-KR" sz="1200" dirty="0">
                <a:solidFill>
                  <a:srgbClr val="FF0000"/>
                </a:solidFill>
              </a:rPr>
              <a:t>&lt;h1&gt; ~ &lt;h6&gt;, &lt;p&gt;</a:t>
            </a:r>
            <a:r>
              <a:rPr lang="ko-KR" altLang="ko-KR" sz="1200" dirty="0">
                <a:solidFill>
                  <a:srgbClr val="FF0000"/>
                </a:solidFill>
              </a:rPr>
              <a:t>태그는 블록의 성질을 갖고 있음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ko-KR" altLang="ko-KR" sz="1200" dirty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3592" y="168249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기본 요소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230160"/>
            <a:ext cx="8219256" cy="67370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/>
              <a:t>2. </a:t>
            </a:r>
            <a:r>
              <a:rPr lang="ko-KR" altLang="en-US" sz="1800" b="1" dirty="0" err="1"/>
              <a:t>인라인</a:t>
            </a:r>
            <a:r>
              <a:rPr lang="ko-KR" altLang="en-US" sz="1800" b="1" dirty="0"/>
              <a:t> 요소</a:t>
            </a:r>
            <a:r>
              <a:rPr lang="en-US" altLang="ko-KR" sz="1800" b="1" dirty="0"/>
              <a:t>(Inline Element)</a:t>
            </a:r>
          </a:p>
          <a:p>
            <a:r>
              <a:rPr lang="ko-KR" altLang="en-US" sz="1400" dirty="0" err="1" smtClean="0"/>
              <a:t>마크업</a:t>
            </a:r>
            <a:r>
              <a:rPr lang="ko-KR" altLang="en-US" sz="1400" dirty="0" smtClean="0"/>
              <a:t> 시</a:t>
            </a:r>
            <a:r>
              <a:rPr lang="en-US" altLang="ko-KR" sz="1400" dirty="0" smtClean="0"/>
              <a:t> &lt;&lt;</a:t>
            </a:r>
            <a:r>
              <a:rPr lang="ko-KR" altLang="en-US" sz="1400" b="1" dirty="0" smtClean="0"/>
              <a:t>줄 바꿈</a:t>
            </a:r>
            <a:r>
              <a:rPr lang="en-US" altLang="ko-KR" sz="1400" b="1" dirty="0" smtClean="0"/>
              <a:t>&gt;&gt;</a:t>
            </a:r>
            <a:r>
              <a:rPr lang="ko-KR" altLang="en-US" sz="1400" dirty="0" smtClean="0"/>
              <a:t>이 일어나는 않음</a:t>
            </a:r>
            <a:endParaRPr lang="en-US" altLang="ko-KR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586854" y="2197298"/>
            <a:ext cx="4251278" cy="2990698"/>
            <a:chOff x="586854" y="1685498"/>
            <a:chExt cx="4251278" cy="2990698"/>
          </a:xfrm>
        </p:grpSpPr>
        <p:sp>
          <p:nvSpPr>
            <p:cNvPr id="4" name="TextBox 3"/>
            <p:cNvSpPr txBox="1"/>
            <p:nvPr/>
          </p:nvSpPr>
          <p:spPr>
            <a:xfrm>
              <a:off x="764275" y="1875429"/>
              <a:ext cx="3408305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/>
              <a:r>
                <a:rPr lang="en-US" altLang="ko-KR" sz="1100" dirty="0"/>
                <a:t>&lt;!DOCTYPE html&gt;</a:t>
              </a:r>
              <a:endParaRPr lang="ko-KR" altLang="ko-KR" sz="1100" dirty="0"/>
            </a:p>
            <a:p>
              <a:pPr latinLnBrk="0"/>
              <a:r>
                <a:rPr lang="en-US" altLang="ko-KR" sz="1100" dirty="0"/>
                <a:t>&lt;html&gt;</a:t>
              </a:r>
              <a:endParaRPr lang="ko-KR" altLang="ko-KR" sz="1100" dirty="0"/>
            </a:p>
            <a:p>
              <a:pPr latinLnBrk="0"/>
              <a:r>
                <a:rPr lang="en-US" altLang="ko-KR" sz="1100" dirty="0" smtClean="0"/>
                <a:t>&lt;</a:t>
              </a:r>
              <a:r>
                <a:rPr lang="en-US" altLang="ko-KR" sz="1100" dirty="0"/>
                <a:t>head&gt;</a:t>
              </a:r>
              <a:endParaRPr lang="ko-KR" altLang="ko-KR" sz="1100" dirty="0"/>
            </a:p>
            <a:p>
              <a:pPr latinLnBrk="0"/>
              <a:r>
                <a:rPr lang="en-US" altLang="ko-KR" sz="1100" dirty="0" smtClean="0"/>
                <a:t>&lt;</a:t>
              </a:r>
              <a:r>
                <a:rPr lang="en-US" altLang="ko-KR" sz="1100" dirty="0"/>
                <a:t>meta charset="UTF-8" /&gt;</a:t>
              </a:r>
              <a:endParaRPr lang="ko-KR" altLang="ko-KR" sz="1100" dirty="0"/>
            </a:p>
            <a:p>
              <a:pPr latinLnBrk="0"/>
              <a:r>
                <a:rPr lang="en-US" altLang="ko-KR" sz="1100" dirty="0" smtClean="0"/>
                <a:t>&lt;</a:t>
              </a:r>
              <a:r>
                <a:rPr lang="en-US" altLang="ko-KR" sz="1100" dirty="0"/>
                <a:t>title&gt;</a:t>
              </a:r>
              <a:r>
                <a:rPr lang="ko-KR" altLang="ko-KR" sz="1100" dirty="0" err="1"/>
                <a:t>인라인</a:t>
              </a:r>
              <a:r>
                <a:rPr lang="ko-KR" altLang="ko-KR" sz="1100" dirty="0"/>
                <a:t> 요소</a:t>
              </a:r>
              <a:r>
                <a:rPr lang="en-US" altLang="ko-KR" sz="1100" dirty="0"/>
                <a:t>(Inline Element)&lt;/title&gt;</a:t>
              </a:r>
              <a:endParaRPr lang="ko-KR" altLang="ko-KR" sz="1100" dirty="0"/>
            </a:p>
            <a:p>
              <a:pPr latinLnBrk="0"/>
              <a:r>
                <a:rPr lang="en-US" altLang="ko-KR" sz="1100" dirty="0" smtClean="0"/>
                <a:t>&lt;/</a:t>
              </a:r>
              <a:r>
                <a:rPr lang="en-US" altLang="ko-KR" sz="1100" dirty="0"/>
                <a:t>head&gt;</a:t>
              </a:r>
              <a:endParaRPr lang="ko-KR" altLang="ko-KR" sz="1100" dirty="0"/>
            </a:p>
            <a:p>
              <a:pPr latinLnBrk="0"/>
              <a:r>
                <a:rPr lang="en-US" altLang="ko-KR" sz="1100" dirty="0" smtClean="0"/>
                <a:t>&lt;</a:t>
              </a:r>
              <a:r>
                <a:rPr lang="en-US" altLang="ko-KR" sz="1100" dirty="0"/>
                <a:t>body&gt;</a:t>
              </a:r>
              <a:endParaRPr lang="ko-KR" altLang="ko-KR" sz="1100" dirty="0"/>
            </a:p>
            <a:p>
              <a:pPr latinLnBrk="0"/>
              <a:r>
                <a:rPr lang="en-US" altLang="ko-KR" sz="1100" dirty="0" smtClean="0"/>
                <a:t>  &lt;</a:t>
              </a:r>
              <a:r>
                <a:rPr lang="en-US" altLang="ko-KR" sz="1100" dirty="0"/>
                <a:t>h1&gt;</a:t>
              </a:r>
              <a:r>
                <a:rPr lang="ko-KR" altLang="ko-KR" sz="1100" dirty="0" err="1"/>
                <a:t>인라인</a:t>
              </a:r>
              <a:r>
                <a:rPr lang="ko-KR" altLang="ko-KR" sz="1100" dirty="0"/>
                <a:t> 요소</a:t>
              </a:r>
              <a:r>
                <a:rPr lang="en-US" altLang="ko-KR" sz="1100" dirty="0"/>
                <a:t> (Inline Element)&lt;/h1&gt;</a:t>
              </a:r>
              <a:endParaRPr lang="ko-KR" altLang="ko-KR" sz="1100" dirty="0"/>
            </a:p>
            <a:p>
              <a:pPr latinLnBrk="0"/>
              <a:r>
                <a:rPr lang="en-US" altLang="ko-KR" sz="1100" dirty="0" smtClean="0"/>
                <a:t>  &lt;</a:t>
              </a:r>
              <a:r>
                <a:rPr lang="en-US" altLang="ko-KR" sz="1100" dirty="0"/>
                <a:t>h2&gt;</a:t>
              </a:r>
              <a:r>
                <a:rPr lang="ko-KR" altLang="ko-KR" sz="1100" dirty="0" err="1"/>
                <a:t>인라인</a:t>
              </a:r>
              <a:r>
                <a:rPr lang="ko-KR" altLang="ko-KR" sz="1100" dirty="0"/>
                <a:t> 요소 성질</a:t>
              </a:r>
              <a:r>
                <a:rPr lang="en-US" altLang="ko-KR" sz="1100" dirty="0"/>
                <a:t>&lt;/h2&gt;</a:t>
              </a:r>
              <a:endParaRPr lang="ko-KR" altLang="ko-KR" sz="1100" dirty="0"/>
            </a:p>
            <a:p>
              <a:pPr latinLnBrk="0"/>
              <a:r>
                <a:rPr lang="en-US" altLang="ko-KR" sz="1100" dirty="0" smtClean="0"/>
                <a:t>  &lt;</a:t>
              </a:r>
              <a:r>
                <a:rPr lang="en-US" altLang="ko-KR" sz="1100" dirty="0"/>
                <a:t>p&gt;</a:t>
              </a:r>
              <a:endParaRPr lang="ko-KR" altLang="ko-KR" sz="1100" dirty="0"/>
            </a:p>
            <a:p>
              <a:pPr latinLnBrk="0"/>
              <a:r>
                <a:rPr lang="en-US" altLang="ko-KR" sz="1100" dirty="0" smtClean="0"/>
                <a:t>    &lt;</a:t>
              </a:r>
              <a:r>
                <a:rPr lang="en-US" altLang="ko-KR" sz="1100" dirty="0"/>
                <a:t>strong&gt;</a:t>
              </a:r>
              <a:r>
                <a:rPr lang="ko-KR" altLang="ko-KR" sz="1100" dirty="0" err="1"/>
                <a:t>인라인</a:t>
              </a:r>
              <a:r>
                <a:rPr lang="ko-KR" altLang="ko-KR" sz="1100" dirty="0"/>
                <a:t> 요소는 한 줄로 출력</a:t>
              </a:r>
              <a:r>
                <a:rPr lang="en-US" altLang="ko-KR" sz="1100" dirty="0"/>
                <a:t>&lt;/strong&gt;</a:t>
              </a:r>
              <a:endParaRPr lang="ko-KR" altLang="ko-KR" sz="1100" dirty="0"/>
            </a:p>
            <a:p>
              <a:pPr latinLnBrk="0"/>
              <a:r>
                <a:rPr lang="en-US" altLang="ko-KR" sz="1100" dirty="0" smtClean="0"/>
                <a:t>    &lt;</a:t>
              </a:r>
              <a:r>
                <a:rPr lang="en-US" altLang="ko-KR" sz="1100" dirty="0"/>
                <a:t>a </a:t>
              </a:r>
              <a:r>
                <a:rPr lang="en-US" altLang="ko-KR" sz="1100" dirty="0" err="1"/>
                <a:t>href</a:t>
              </a:r>
              <a:r>
                <a:rPr lang="en-US" altLang="ko-KR" sz="1100" dirty="0"/>
                <a:t>="#"&gt;</a:t>
              </a:r>
              <a:r>
                <a:rPr lang="ko-KR" altLang="ko-KR" sz="1100" dirty="0" err="1"/>
                <a:t>인라인</a:t>
              </a:r>
              <a:r>
                <a:rPr lang="ko-KR" altLang="ko-KR" sz="1100" dirty="0"/>
                <a:t> 요소 링크</a:t>
              </a:r>
              <a:r>
                <a:rPr lang="en-US" altLang="ko-KR" sz="1100" dirty="0"/>
                <a:t>&lt;/a&gt;</a:t>
              </a:r>
              <a:endParaRPr lang="ko-KR" altLang="ko-KR" sz="1100" dirty="0"/>
            </a:p>
            <a:p>
              <a:pPr latinLnBrk="0"/>
              <a:r>
                <a:rPr lang="en-US" altLang="ko-KR" sz="1100" dirty="0" smtClean="0"/>
                <a:t>  &lt;/</a:t>
              </a:r>
              <a:r>
                <a:rPr lang="en-US" altLang="ko-KR" sz="1100" dirty="0"/>
                <a:t>p&gt;</a:t>
              </a:r>
              <a:endParaRPr lang="ko-KR" altLang="ko-KR" sz="1100" dirty="0"/>
            </a:p>
            <a:p>
              <a:pPr latinLnBrk="0"/>
              <a:r>
                <a:rPr lang="en-US" altLang="ko-KR" sz="1100" dirty="0" smtClean="0"/>
                <a:t>&lt;/</a:t>
              </a:r>
              <a:r>
                <a:rPr lang="en-US" altLang="ko-KR" sz="1100" dirty="0"/>
                <a:t>body&gt;</a:t>
              </a:r>
              <a:endParaRPr lang="ko-KR" altLang="ko-KR" sz="1100" dirty="0"/>
            </a:p>
            <a:p>
              <a:pPr latinLnBrk="0"/>
              <a:r>
                <a:rPr lang="en-US" altLang="ko-KR" sz="1100" dirty="0"/>
                <a:t>&lt;/html&gt;</a:t>
              </a:r>
              <a:endParaRPr lang="ko-KR" altLang="ko-KR" sz="1100" dirty="0"/>
            </a:p>
            <a:p>
              <a:endParaRPr lang="ko-KR" altLang="en-US" sz="1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6854" y="1685498"/>
              <a:ext cx="4251278" cy="287285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05904" y="2197297"/>
            <a:ext cx="3866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0"/>
            <a:r>
              <a:rPr lang="en-US" altLang="ko-KR" sz="1200" dirty="0">
                <a:solidFill>
                  <a:srgbClr val="FF0000"/>
                </a:solidFill>
              </a:rPr>
              <a:t>&lt;h1&gt; ~ &lt;h6&gt;, &lt;p&gt; </a:t>
            </a:r>
            <a:r>
              <a:rPr lang="ko-KR" altLang="ko-KR" sz="1200" dirty="0">
                <a:solidFill>
                  <a:srgbClr val="FF0000"/>
                </a:solidFill>
              </a:rPr>
              <a:t>태그는 블록 요소를 갖고 있기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lvl="0" latinLnBrk="0"/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ko-KR" sz="1200" dirty="0" smtClean="0">
                <a:solidFill>
                  <a:srgbClr val="FF0000"/>
                </a:solidFill>
              </a:rPr>
              <a:t>때문에 </a:t>
            </a:r>
            <a:r>
              <a:rPr lang="ko-KR" altLang="ko-KR" sz="1200" dirty="0">
                <a:solidFill>
                  <a:srgbClr val="FF0000"/>
                </a:solidFill>
              </a:rPr>
              <a:t>한 줄씩 출력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lvl="0" latinLnBrk="0"/>
            <a:endParaRPr lang="ko-KR" altLang="ko-KR" sz="1200" dirty="0">
              <a:solidFill>
                <a:srgbClr val="FF0000"/>
              </a:solidFill>
            </a:endParaRPr>
          </a:p>
          <a:p>
            <a:pPr lvl="0" latinLnBrk="0"/>
            <a:r>
              <a:rPr lang="en-US" altLang="ko-KR" sz="1200" dirty="0">
                <a:solidFill>
                  <a:srgbClr val="FF0000"/>
                </a:solidFill>
              </a:rPr>
              <a:t>&lt;p&gt;</a:t>
            </a:r>
            <a:r>
              <a:rPr lang="ko-KR" altLang="ko-KR" sz="1200" dirty="0">
                <a:solidFill>
                  <a:srgbClr val="FF0000"/>
                </a:solidFill>
              </a:rPr>
              <a:t>태그 내부에 있는</a:t>
            </a:r>
            <a:r>
              <a:rPr lang="en-US" altLang="ko-KR" sz="1200" dirty="0">
                <a:solidFill>
                  <a:srgbClr val="FF0000"/>
                </a:solidFill>
              </a:rPr>
              <a:t> &lt;strong&gt;, &lt;a&gt;</a:t>
            </a:r>
            <a:r>
              <a:rPr lang="ko-KR" altLang="ko-KR" sz="1200" dirty="0">
                <a:solidFill>
                  <a:srgbClr val="FF0000"/>
                </a:solidFill>
              </a:rPr>
              <a:t>는 </a:t>
            </a:r>
            <a:r>
              <a:rPr lang="ko-KR" altLang="ko-KR" sz="1200" dirty="0" err="1">
                <a:solidFill>
                  <a:srgbClr val="FF0000"/>
                </a:solidFill>
              </a:rPr>
              <a:t>인라인</a:t>
            </a:r>
            <a:r>
              <a:rPr lang="ko-KR" altLang="ko-KR" sz="1200" dirty="0">
                <a:solidFill>
                  <a:srgbClr val="FF0000"/>
                </a:solidFill>
              </a:rPr>
              <a:t> 요소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lvl="0" latinLnBrk="0"/>
            <a:r>
              <a:rPr lang="ko-KR" altLang="ko-KR" sz="1200" dirty="0" smtClean="0">
                <a:solidFill>
                  <a:srgbClr val="FF0000"/>
                </a:solidFill>
              </a:rPr>
              <a:t>성질을 </a:t>
            </a:r>
            <a:r>
              <a:rPr lang="ko-KR" altLang="ko-KR" sz="1200" dirty="0">
                <a:solidFill>
                  <a:srgbClr val="FF0000"/>
                </a:solidFill>
              </a:rPr>
              <a:t>갖고 있기 때문에 줄 바꿈이 발생하지 않음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5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3592" y="168249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기본 요소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7200" y="1277442"/>
            <a:ext cx="8219256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800" b="1" dirty="0" smtClean="0"/>
              <a:t>3. </a:t>
            </a:r>
            <a:r>
              <a:rPr lang="ko-KR" altLang="en-US" sz="1800" b="1" dirty="0" smtClean="0"/>
              <a:t>블록 요소와 </a:t>
            </a:r>
            <a:r>
              <a:rPr lang="ko-KR" altLang="en-US" sz="1800" b="1" dirty="0" err="1" smtClean="0"/>
              <a:t>인라인</a:t>
            </a:r>
            <a:r>
              <a:rPr lang="ko-KR" altLang="en-US" sz="1800" b="1" dirty="0" smtClean="0"/>
              <a:t> 요소 정리</a:t>
            </a:r>
            <a:endParaRPr lang="en-US" altLang="ko-KR" sz="180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49233"/>
              </p:ext>
            </p:extLst>
          </p:nvPr>
        </p:nvGraphicFramePr>
        <p:xfrm>
          <a:off x="534380" y="1958453"/>
          <a:ext cx="8064896" cy="30085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6552728"/>
              </a:tblGrid>
              <a:tr h="63231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요소 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특징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블록 요소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0" dirty="0" err="1">
                          <a:solidFill>
                            <a:schemeClr val="tx1"/>
                          </a:solidFill>
                          <a:effectLst/>
                        </a:rPr>
                        <a:t>줄바꿈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블록 요소 안에는 텍스트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문자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와 </a:t>
                      </a:r>
                      <a:r>
                        <a:rPr lang="ko-KR" sz="1400" kern="0" dirty="0" err="1">
                          <a:solidFill>
                            <a:schemeClr val="tx1"/>
                          </a:solidFill>
                          <a:effectLst/>
                        </a:rPr>
                        <a:t>인라인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 요소 포함 가능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블록 요소 안에 블록 요소를 포함할 수 있으나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그 예외도 있음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 err="1">
                          <a:solidFill>
                            <a:schemeClr val="tx1"/>
                          </a:solidFill>
                          <a:effectLst/>
                        </a:rPr>
                        <a:t>인라인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 요소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0" dirty="0" err="1">
                          <a:solidFill>
                            <a:schemeClr val="tx1"/>
                          </a:solidFill>
                          <a:effectLst/>
                        </a:rPr>
                        <a:t>줄바꿈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ⅹ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0" dirty="0" err="1">
                          <a:solidFill>
                            <a:schemeClr val="tx1"/>
                          </a:solidFill>
                          <a:effectLst/>
                        </a:rPr>
                        <a:t>인라인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 요소 안에 텍스트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문자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와 </a:t>
                      </a:r>
                      <a:r>
                        <a:rPr lang="ko-KR" sz="1400" kern="0" dirty="0" err="1">
                          <a:solidFill>
                            <a:schemeClr val="tx1"/>
                          </a:solidFill>
                          <a:effectLst/>
                        </a:rPr>
                        <a:t>인라인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 요소 포함 가능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kern="0" dirty="0" smtClean="0">
                          <a:solidFill>
                            <a:schemeClr val="tx1"/>
                          </a:solidFill>
                          <a:effectLst/>
                        </a:rPr>
                        <a:t>원칙적으로 </a:t>
                      </a:r>
                      <a:r>
                        <a:rPr lang="ko-KR" sz="1400" kern="0" dirty="0" err="1" smtClean="0">
                          <a:solidFill>
                            <a:schemeClr val="tx1"/>
                          </a:solidFill>
                          <a:effectLst/>
                        </a:rPr>
                        <a:t>인라인</a:t>
                      </a:r>
                      <a:r>
                        <a:rPr lang="ko-KR" sz="1400" kern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</a:rPr>
                        <a:t>요소 안에 블록 요소 포함 불가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84269" y="2318057"/>
            <a:ext cx="39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Html </a:t>
            </a:r>
            <a:r>
              <a:rPr lang="ko-KR" altLang="en-US" sz="2800" dirty="0">
                <a:solidFill>
                  <a:schemeClr val="bg1"/>
                </a:solidFill>
              </a:rPr>
              <a:t>정의 및 기본 태그</a:t>
            </a:r>
          </a:p>
        </p:txBody>
      </p:sp>
    </p:spTree>
    <p:extLst>
      <p:ext uri="{BB962C8B-B14F-4D97-AF65-F5344CB8AC3E}">
        <p14:creationId xmlns:p14="http://schemas.microsoft.com/office/powerpoint/2010/main" val="28332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3592" y="168249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기본 요소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549019" y="1095538"/>
            <a:ext cx="8219256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800" b="1" dirty="0" smtClean="0"/>
              <a:t>4. </a:t>
            </a:r>
            <a:r>
              <a:rPr lang="ko-KR" altLang="en-US" sz="1800" b="1" dirty="0" smtClean="0"/>
              <a:t>타이틀</a:t>
            </a:r>
            <a:r>
              <a:rPr lang="en-US" altLang="ko-KR" sz="1800" b="1" dirty="0" smtClean="0"/>
              <a:t>(Title)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589963" y="1836571"/>
            <a:ext cx="821925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latinLnBrk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&lt;h&gt; </a:t>
            </a:r>
            <a:r>
              <a:rPr lang="ko-KR" altLang="ko-KR" sz="1600" dirty="0">
                <a:solidFill>
                  <a:srgbClr val="FF0000"/>
                </a:solidFill>
              </a:rPr>
              <a:t>요소는 큰 제목 </a:t>
            </a:r>
            <a:r>
              <a:rPr lang="ko-KR" altLang="ko-KR" sz="1600" dirty="0" smtClean="0">
                <a:solidFill>
                  <a:srgbClr val="FF0000"/>
                </a:solidFill>
              </a:rPr>
              <a:t>순에서부터</a:t>
            </a:r>
            <a:r>
              <a:rPr lang="en-US" altLang="ko-KR" sz="1600" dirty="0" smtClean="0">
                <a:solidFill>
                  <a:srgbClr val="FF0000"/>
                </a:solidFill>
              </a:rPr>
              <a:t>&lt;</a:t>
            </a:r>
            <a:r>
              <a:rPr lang="en-US" altLang="ko-KR" sz="1600" dirty="0">
                <a:solidFill>
                  <a:srgbClr val="FF0000"/>
                </a:solidFill>
              </a:rPr>
              <a:t>h1&gt; ~ &lt;h6&gt;</a:t>
            </a:r>
            <a:r>
              <a:rPr lang="ko-KR" altLang="ko-KR" sz="1600" dirty="0">
                <a:solidFill>
                  <a:srgbClr val="FF0000"/>
                </a:solidFill>
              </a:rPr>
              <a:t>로 사용합니다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ko-KR" sz="1600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64450"/>
              </p:ext>
            </p:extLst>
          </p:nvPr>
        </p:nvGraphicFramePr>
        <p:xfrm>
          <a:off x="1632448" y="2401816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Ie7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Ie8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FF2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FF3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Opera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Safari3.1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H1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24pt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2em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32px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32px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32px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32px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H2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18pt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1.5em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24px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24px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24px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24px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H3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13.55pt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1.17em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18.7333px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18.7167px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18px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19px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H4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1em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H5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10pt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0.83em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13.2667px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13.2833px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13px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13px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H6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7.55pt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0.67em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10.7333px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10.7167px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10px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11px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85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3592" y="168249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기본 요소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67151" y="1137100"/>
            <a:ext cx="8219256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/>
              <a:t>5. </a:t>
            </a:r>
            <a:r>
              <a:rPr lang="ko-KR" altLang="en-US" sz="1800" b="1" dirty="0" smtClean="0"/>
              <a:t>단락</a:t>
            </a:r>
            <a:r>
              <a:rPr lang="en-US" altLang="ko-KR" sz="1800" b="1" dirty="0"/>
              <a:t>(Paragraph)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293357" y="1571367"/>
            <a:ext cx="821925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 smtClean="0"/>
              <a:t>- </a:t>
            </a:r>
            <a:r>
              <a:rPr lang="ko-KR" altLang="ko-KR" sz="1400" dirty="0" smtClean="0"/>
              <a:t>단락을 </a:t>
            </a:r>
            <a:r>
              <a:rPr lang="ko-KR" altLang="ko-KR" sz="1400" dirty="0"/>
              <a:t>정의 하는 태그는</a:t>
            </a:r>
            <a:r>
              <a:rPr lang="en-US" altLang="ko-KR" sz="1400" dirty="0"/>
              <a:t> </a:t>
            </a:r>
            <a:r>
              <a:rPr lang="en-US" altLang="ko-KR" sz="1400" b="1" dirty="0"/>
              <a:t>&lt;p&gt;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의미</a:t>
            </a:r>
            <a:r>
              <a:rPr lang="en-US" altLang="ko-KR" sz="1400" dirty="0" smtClean="0"/>
              <a:t>.</a:t>
            </a:r>
          </a:p>
          <a:p>
            <a:pPr marL="0" indent="0" latinLnBrk="0">
              <a:buNone/>
            </a:pPr>
            <a:r>
              <a:rPr lang="en-US" altLang="ko-KR" sz="1400" dirty="0" smtClean="0"/>
              <a:t>- </a:t>
            </a:r>
            <a:r>
              <a:rPr lang="ko-KR" altLang="ko-KR" sz="1400" dirty="0" smtClean="0"/>
              <a:t>블록 요소 성질을 갖고 있음</a:t>
            </a:r>
            <a:r>
              <a:rPr lang="en-US" altLang="ko-KR" sz="1400" dirty="0" smtClean="0"/>
              <a:t>.</a:t>
            </a:r>
          </a:p>
          <a:p>
            <a:pPr marL="0" indent="0" latinLnBrk="0">
              <a:buNone/>
            </a:pPr>
            <a:endParaRPr lang="en-US" altLang="ko-KR" sz="1400" dirty="0" smtClean="0"/>
          </a:p>
          <a:p>
            <a:pPr marL="0" indent="0" latinLnBrk="0">
              <a:buNone/>
            </a:pPr>
            <a:r>
              <a:rPr lang="en-US" altLang="ko-KR" sz="1100" dirty="0"/>
              <a:t>&lt;!DOCTYPE html&gt;</a:t>
            </a:r>
            <a:endParaRPr lang="ko-KR" altLang="ko-KR" sz="1100" dirty="0"/>
          </a:p>
          <a:p>
            <a:pPr marL="0" indent="0" latinLnBrk="0">
              <a:buNone/>
            </a:pPr>
            <a:r>
              <a:rPr lang="en-US" altLang="ko-KR" sz="1100" dirty="0"/>
              <a:t>&lt;html&gt;</a:t>
            </a:r>
            <a:endParaRPr lang="ko-KR" altLang="ko-KR" sz="1100" dirty="0"/>
          </a:p>
          <a:p>
            <a:pPr marL="0" indent="0" latinLnBrk="0">
              <a:buNone/>
            </a:pPr>
            <a:r>
              <a:rPr lang="en-US" altLang="ko-KR" sz="1100" dirty="0"/>
              <a:t>  &lt;head&gt;</a:t>
            </a:r>
            <a:endParaRPr lang="ko-KR" altLang="ko-KR" sz="1100" dirty="0"/>
          </a:p>
          <a:p>
            <a:pPr marL="0" indent="0" latinLnBrk="0">
              <a:buNone/>
            </a:pPr>
            <a:r>
              <a:rPr lang="en-US" altLang="ko-KR" sz="1100" dirty="0"/>
              <a:t>    &lt;meta charset="UTF-8" /&gt;</a:t>
            </a:r>
            <a:endParaRPr lang="ko-KR" altLang="ko-KR" sz="1100" dirty="0"/>
          </a:p>
          <a:p>
            <a:pPr marL="0" indent="0" latinLnBrk="0">
              <a:buNone/>
            </a:pPr>
            <a:r>
              <a:rPr lang="en-US" altLang="ko-KR" sz="1100" dirty="0"/>
              <a:t>    &lt;title&gt;</a:t>
            </a:r>
            <a:r>
              <a:rPr lang="ko-KR" altLang="ko-KR" sz="1100" dirty="0"/>
              <a:t>단락</a:t>
            </a:r>
            <a:r>
              <a:rPr lang="en-US" altLang="ko-KR" sz="1100" dirty="0"/>
              <a:t>(Paragraph)&lt;/title&gt;</a:t>
            </a:r>
            <a:endParaRPr lang="ko-KR" altLang="ko-KR" sz="1100" dirty="0"/>
          </a:p>
          <a:p>
            <a:pPr marL="0" indent="0" latinLnBrk="0">
              <a:buNone/>
            </a:pPr>
            <a:r>
              <a:rPr lang="en-US" altLang="ko-KR" sz="1100" dirty="0"/>
              <a:t>  &lt;/head&gt;</a:t>
            </a:r>
            <a:endParaRPr lang="ko-KR" altLang="ko-KR" sz="1100" dirty="0"/>
          </a:p>
          <a:p>
            <a:pPr marL="0" indent="0" latinLnBrk="0">
              <a:buNone/>
            </a:pPr>
            <a:r>
              <a:rPr lang="en-US" altLang="ko-KR" sz="1100" dirty="0"/>
              <a:t>  &lt;body&gt;</a:t>
            </a:r>
            <a:endParaRPr lang="ko-KR" altLang="ko-KR" sz="1100" dirty="0"/>
          </a:p>
          <a:p>
            <a:pPr marL="0" indent="0" latinLnBrk="0">
              <a:buNone/>
            </a:pPr>
            <a:r>
              <a:rPr lang="en-US" altLang="ko-KR" sz="1100" dirty="0"/>
              <a:t>    &lt;h1&gt;</a:t>
            </a:r>
            <a:r>
              <a:rPr lang="ko-KR" altLang="ko-KR" sz="1100" dirty="0"/>
              <a:t>단락 요소 </a:t>
            </a:r>
            <a:r>
              <a:rPr lang="en-US" altLang="ko-KR" sz="1100" dirty="0"/>
              <a:t>(Paragraph)&lt;/h1&gt;</a:t>
            </a:r>
            <a:endParaRPr lang="ko-KR" altLang="ko-KR" sz="1100" dirty="0"/>
          </a:p>
          <a:p>
            <a:pPr marL="0" indent="0" latinLnBrk="0">
              <a:buNone/>
            </a:pPr>
            <a:r>
              <a:rPr lang="en-US" altLang="ko-KR" sz="1100" dirty="0"/>
              <a:t>    &lt;h2&gt;</a:t>
            </a:r>
            <a:r>
              <a:rPr lang="ko-KR" altLang="ko-KR" sz="1100" dirty="0"/>
              <a:t>단락 요소의 특징</a:t>
            </a:r>
            <a:r>
              <a:rPr lang="en-US" altLang="ko-KR" sz="1100" dirty="0"/>
              <a:t>&lt;/h2&gt;</a:t>
            </a:r>
            <a:endParaRPr lang="ko-KR" altLang="ko-KR" sz="1100" dirty="0"/>
          </a:p>
          <a:p>
            <a:pPr marL="0" indent="0" latinLnBrk="0">
              <a:buNone/>
            </a:pPr>
            <a:r>
              <a:rPr lang="en-US" altLang="ko-KR" sz="1100" dirty="0"/>
              <a:t>    &lt;p&gt;</a:t>
            </a:r>
            <a:r>
              <a:rPr lang="ko-KR" altLang="ko-KR" sz="1100" dirty="0"/>
              <a:t>단락을 정의하는</a:t>
            </a:r>
            <a:r>
              <a:rPr lang="en-US" altLang="ko-KR" sz="1100" dirty="0"/>
              <a:t> p</a:t>
            </a:r>
            <a:r>
              <a:rPr lang="ko-KR" altLang="ko-KR" sz="1100" dirty="0"/>
              <a:t>요소는 블록 요소이므로 줄 바꿈이 일어납니다</a:t>
            </a:r>
            <a:r>
              <a:rPr lang="en-US" altLang="ko-KR" sz="1100" dirty="0"/>
              <a:t>. &lt;/p&gt;</a:t>
            </a:r>
            <a:endParaRPr lang="ko-KR" altLang="ko-KR" sz="1100" dirty="0"/>
          </a:p>
          <a:p>
            <a:pPr marL="0" indent="0" latinLnBrk="0">
              <a:buNone/>
            </a:pPr>
            <a:r>
              <a:rPr lang="en-US" altLang="ko-KR" sz="1100" dirty="0"/>
              <a:t>    &lt;p&gt;p </a:t>
            </a:r>
            <a:r>
              <a:rPr lang="ko-KR" altLang="ko-KR" sz="1100" dirty="0"/>
              <a:t>요소는 텍스트와 </a:t>
            </a:r>
            <a:r>
              <a:rPr lang="ko-KR" altLang="ko-KR" sz="1100" dirty="0" err="1"/>
              <a:t>인라인</a:t>
            </a:r>
            <a:r>
              <a:rPr lang="ko-KR" altLang="ko-KR" sz="1100" dirty="0"/>
              <a:t> 요소를 포함할 수 있지만 같은 블록 요소는</a:t>
            </a:r>
            <a:r>
              <a:rPr lang="en-US" altLang="ko-KR" sz="1100" dirty="0"/>
              <a:t> </a:t>
            </a:r>
            <a:r>
              <a:rPr lang="ko-KR" altLang="ko-KR" sz="1100" dirty="0"/>
              <a:t>포함할 수 없습니다</a:t>
            </a:r>
            <a:r>
              <a:rPr lang="en-US" altLang="ko-KR" sz="1100" dirty="0"/>
              <a:t>. &lt;/p&gt;</a:t>
            </a:r>
            <a:endParaRPr lang="ko-KR" altLang="ko-KR" sz="1100" dirty="0"/>
          </a:p>
          <a:p>
            <a:pPr marL="0" indent="0" latinLnBrk="0">
              <a:buNone/>
            </a:pPr>
            <a:r>
              <a:rPr lang="en-US" altLang="ko-KR" sz="1100" dirty="0"/>
              <a:t>  &lt;/body&gt;</a:t>
            </a:r>
            <a:endParaRPr lang="ko-KR" altLang="ko-KR" sz="1100" dirty="0"/>
          </a:p>
          <a:p>
            <a:pPr marL="0" indent="0">
              <a:buNone/>
            </a:pPr>
            <a:r>
              <a:rPr lang="en-US" altLang="ko-KR" sz="1100" dirty="0"/>
              <a:t>&lt;/html&gt;</a:t>
            </a:r>
            <a:endParaRPr lang="ko-KR" altLang="ko-KR" sz="1100" dirty="0"/>
          </a:p>
          <a:p>
            <a:pPr marL="0" lvl="0" indent="0" latinLnBrk="0">
              <a:buNone/>
            </a:pPr>
            <a:endParaRPr lang="ko-KR" altLang="ko-KR" sz="1100" dirty="0"/>
          </a:p>
        </p:txBody>
      </p:sp>
      <p:sp>
        <p:nvSpPr>
          <p:cNvPr id="2" name="직사각형 1"/>
          <p:cNvSpPr/>
          <p:nvPr/>
        </p:nvSpPr>
        <p:spPr>
          <a:xfrm>
            <a:off x="1293357" y="2306782"/>
            <a:ext cx="6769988" cy="2736273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6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3592" y="168249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기본 요소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82906" y="1568879"/>
            <a:ext cx="8219256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/>
              <a:t>6. </a:t>
            </a:r>
            <a:r>
              <a:rPr lang="ko-KR" altLang="en-US" sz="1800" b="1" dirty="0"/>
              <a:t>주소</a:t>
            </a:r>
            <a:r>
              <a:rPr lang="en-US" altLang="ko-KR" sz="1800" b="1" dirty="0"/>
              <a:t>(Address)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09112" y="2003146"/>
            <a:ext cx="821925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웹 문서 하단을 </a:t>
            </a:r>
            <a:r>
              <a:rPr lang="en-US" altLang="ko-KR" sz="1400" dirty="0" smtClean="0"/>
              <a:t>&lt;footer&gt;</a:t>
            </a:r>
            <a:r>
              <a:rPr lang="ko-KR" altLang="en-US" sz="1400" dirty="0" smtClean="0"/>
              <a:t>태그 사용</a:t>
            </a:r>
            <a:r>
              <a:rPr lang="en-US" altLang="ko-KR" sz="1400" dirty="0" smtClean="0"/>
              <a:t>(HTML5 </a:t>
            </a:r>
            <a:r>
              <a:rPr lang="ko-KR" altLang="en-US" sz="1400" dirty="0" smtClean="0"/>
              <a:t>적용 시</a:t>
            </a:r>
            <a:r>
              <a:rPr lang="en-US" altLang="ko-KR" sz="1400" dirty="0" smtClean="0"/>
              <a:t>)</a:t>
            </a:r>
          </a:p>
          <a:p>
            <a:pPr marL="0" indent="0" latinLnBrk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이곳에 들어갈 내용은 연락처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저작권</a:t>
            </a:r>
            <a:r>
              <a:rPr lang="en-US" altLang="ko-KR" sz="1400" dirty="0" smtClean="0"/>
              <a:t>, SNS </a:t>
            </a:r>
            <a:r>
              <a:rPr lang="ko-KR" altLang="en-US" sz="1400" dirty="0" smtClean="0"/>
              <a:t>아이콘 등을 포함함</a:t>
            </a:r>
            <a:r>
              <a:rPr lang="en-US" altLang="ko-KR" sz="1400" dirty="0" smtClean="0"/>
              <a:t>.</a:t>
            </a:r>
          </a:p>
          <a:p>
            <a:pPr marL="0" indent="0" latinLnBrk="0">
              <a:buNone/>
            </a:pPr>
            <a:endParaRPr lang="en-US" altLang="ko-KR" sz="1400" dirty="0" smtClean="0"/>
          </a:p>
        </p:txBody>
      </p:sp>
      <p:pic>
        <p:nvPicPr>
          <p:cNvPr id="6" name="Picture 2" descr="https://emaildesign.beefree.io/wp-content/uploads/2016/01/Screen-Shot-2016-01-22-at-7.40.43-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9" y="2789384"/>
            <a:ext cx="5184577" cy="197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http://cdn.inmotionhosting.com/support/images/stories/edu/prestashop1.5/change-contact-footer/contact-footer-before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0" t="43432" r="35472" b="20762"/>
          <a:stretch/>
        </p:blipFill>
        <p:spPr bwMode="auto">
          <a:xfrm>
            <a:off x="6071232" y="2789384"/>
            <a:ext cx="2304256" cy="19785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538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3592" y="168249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기본 요소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82906" y="1568879"/>
            <a:ext cx="8219256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/>
              <a:t>6. </a:t>
            </a:r>
            <a:r>
              <a:rPr lang="ko-KR" altLang="en-US" sz="1800" b="1" dirty="0"/>
              <a:t>주소</a:t>
            </a:r>
            <a:r>
              <a:rPr lang="en-US" altLang="ko-KR" sz="1800" b="1" dirty="0"/>
              <a:t>(Address)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09112" y="2003146"/>
            <a:ext cx="8219256" cy="30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 smtClean="0"/>
              <a:t>- Address </a:t>
            </a:r>
            <a:r>
              <a:rPr lang="ko-KR" altLang="en-US" sz="1400" dirty="0" smtClean="0"/>
              <a:t>태그는 블록 요소 입니다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0874" y="2442949"/>
            <a:ext cx="75082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1200" dirty="0"/>
              <a:t>&lt;!DOCTYPE html&gt;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&lt;html&gt;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&lt;head&gt;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&lt;meta charset="UTF-8" /&gt;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&lt;title&gt;</a:t>
            </a:r>
            <a:r>
              <a:rPr lang="ko-KR" altLang="ko-KR" sz="1200" dirty="0"/>
              <a:t>주소</a:t>
            </a:r>
            <a:r>
              <a:rPr lang="en-US" altLang="ko-KR" sz="1200" dirty="0"/>
              <a:t>(Address)&lt;/title&gt;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&lt;/head&gt;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&lt;body&gt;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&lt;h1&gt;</a:t>
            </a:r>
            <a:r>
              <a:rPr lang="ko-KR" altLang="ko-KR" sz="1200" dirty="0"/>
              <a:t>작성자 주소</a:t>
            </a:r>
            <a:r>
              <a:rPr lang="en-US" altLang="ko-KR" sz="1200" dirty="0"/>
              <a:t> (Address)&lt;/h1&gt;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&lt;address&gt;</a:t>
            </a:r>
            <a:r>
              <a:rPr lang="ko-KR" altLang="ko-KR" sz="1200" dirty="0"/>
              <a:t>경기도 수원시 </a:t>
            </a:r>
            <a:r>
              <a:rPr lang="ko-KR" altLang="ko-KR" sz="1200" dirty="0" err="1"/>
              <a:t>영통구삼성로</a:t>
            </a:r>
            <a:r>
              <a:rPr lang="en-US" altLang="ko-KR" sz="1200" dirty="0"/>
              <a:t> 129 (</a:t>
            </a:r>
            <a:r>
              <a:rPr lang="ko-KR" altLang="ko-KR" sz="1200" dirty="0" err="1"/>
              <a:t>매탄동</a:t>
            </a:r>
            <a:r>
              <a:rPr lang="en-US" altLang="ko-KR" sz="1200" dirty="0"/>
              <a:t>) </a:t>
            </a:r>
            <a:r>
              <a:rPr lang="ko-KR" altLang="ko-KR" sz="1200" dirty="0"/>
              <a:t>삼성전자주식회사 연락처</a:t>
            </a:r>
            <a:r>
              <a:rPr lang="en-US" altLang="ko-KR" sz="1200" dirty="0"/>
              <a:t> : 031-1111-2222&lt;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COPYRIGHT &amp;copy; </a:t>
            </a:r>
            <a:r>
              <a:rPr lang="en-US" altLang="ko-KR" sz="1200" dirty="0" err="1"/>
              <a:t>samsungelectronic</a:t>
            </a:r>
            <a:r>
              <a:rPr lang="en-US" altLang="ko-KR" sz="1200" dirty="0"/>
              <a:t>. All Rights Reserved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&lt;/address&gt;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&lt;/body&gt;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&lt;/html&gt;</a:t>
            </a:r>
            <a:endParaRPr lang="ko-KR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84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3592" y="168249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기본 요소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82906" y="1289095"/>
            <a:ext cx="8219256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/>
              <a:t>7. </a:t>
            </a:r>
            <a:r>
              <a:rPr lang="ko-KR" altLang="en-US" sz="1800" b="1" dirty="0"/>
              <a:t>구분선</a:t>
            </a:r>
            <a:r>
              <a:rPr lang="en-US" altLang="ko-KR" sz="1800" b="1" dirty="0"/>
              <a:t>(Horizontal Line)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09112" y="1723362"/>
            <a:ext cx="8219256" cy="30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ko-KR" sz="1400" dirty="0" smtClean="0">
                <a:solidFill>
                  <a:srgbClr val="FF0000"/>
                </a:solidFill>
              </a:rPr>
              <a:t>웹 </a:t>
            </a:r>
            <a:r>
              <a:rPr lang="ko-KR" altLang="ko-KR" sz="1400" dirty="0">
                <a:solidFill>
                  <a:srgbClr val="FF0000"/>
                </a:solidFill>
              </a:rPr>
              <a:t>문서 내부에 </a:t>
            </a:r>
            <a:r>
              <a:rPr lang="ko-KR" altLang="ko-KR" sz="1400" dirty="0" err="1">
                <a:solidFill>
                  <a:srgbClr val="FF0000"/>
                </a:solidFill>
              </a:rPr>
              <a:t>구분선을</a:t>
            </a:r>
            <a:r>
              <a:rPr lang="ko-KR" altLang="ko-KR" sz="1400" dirty="0">
                <a:solidFill>
                  <a:srgbClr val="FF0000"/>
                </a:solidFill>
              </a:rPr>
              <a:t> 그을 때 사용하는 요소는</a:t>
            </a:r>
            <a:r>
              <a:rPr lang="en-US" altLang="ko-KR" sz="1400" dirty="0">
                <a:solidFill>
                  <a:srgbClr val="FF0000"/>
                </a:solidFill>
              </a:rPr>
              <a:t> &lt;</a:t>
            </a:r>
            <a:r>
              <a:rPr lang="en-US" altLang="ko-KR" sz="1400" dirty="0" err="1">
                <a:solidFill>
                  <a:srgbClr val="FF0000"/>
                </a:solidFill>
              </a:rPr>
              <a:t>hr</a:t>
            </a:r>
            <a:r>
              <a:rPr lang="en-US" altLang="ko-KR" sz="1400" dirty="0">
                <a:solidFill>
                  <a:srgbClr val="FF0000"/>
                </a:solidFill>
              </a:rPr>
              <a:t>/&gt;. </a:t>
            </a:r>
            <a:r>
              <a:rPr lang="ko-KR" altLang="en-US" sz="1400" dirty="0">
                <a:solidFill>
                  <a:srgbClr val="FF0000"/>
                </a:solidFill>
              </a:rPr>
              <a:t>블록요소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성질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- &lt;</a:t>
            </a:r>
            <a:r>
              <a:rPr lang="en-US" altLang="ko-KR" sz="1400" dirty="0" err="1">
                <a:solidFill>
                  <a:srgbClr val="FF0000"/>
                </a:solidFill>
              </a:rPr>
              <a:t>hr</a:t>
            </a:r>
            <a:r>
              <a:rPr lang="en-US" altLang="ko-KR" sz="1400" dirty="0">
                <a:solidFill>
                  <a:srgbClr val="FF0000"/>
                </a:solidFill>
              </a:rPr>
              <a:t>/&gt;</a:t>
            </a:r>
            <a:r>
              <a:rPr lang="ko-KR" altLang="ko-KR" sz="1400" dirty="0">
                <a:solidFill>
                  <a:srgbClr val="FF0000"/>
                </a:solidFill>
              </a:rPr>
              <a:t>은 빈 요소이기 때문에 </a:t>
            </a:r>
            <a:r>
              <a:rPr lang="en-US" altLang="ko-KR" sz="1400" dirty="0">
                <a:solidFill>
                  <a:srgbClr val="FF0000"/>
                </a:solidFill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</a:rPr>
              <a:t>hr</a:t>
            </a:r>
            <a:r>
              <a:rPr lang="en-US" altLang="ko-KR" sz="1400" dirty="0">
                <a:solidFill>
                  <a:srgbClr val="FF0000"/>
                </a:solidFill>
              </a:rPr>
              <a:t>&gt;&lt;/</a:t>
            </a:r>
            <a:r>
              <a:rPr lang="en-US" altLang="ko-KR" sz="1400" dirty="0" err="1">
                <a:solidFill>
                  <a:srgbClr val="FF0000"/>
                </a:solidFill>
              </a:rPr>
              <a:t>hr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r>
              <a:rPr lang="ko-KR" altLang="ko-KR" sz="1400" dirty="0">
                <a:solidFill>
                  <a:srgbClr val="FF0000"/>
                </a:solidFill>
              </a:rPr>
              <a:t>으로 사용</a:t>
            </a:r>
            <a:r>
              <a:rPr lang="en-US" altLang="ko-KR" sz="1400" dirty="0">
                <a:solidFill>
                  <a:srgbClr val="FF0000"/>
                </a:solidFill>
              </a:rPr>
              <a:t> (×)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1943" y="2456591"/>
            <a:ext cx="31582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1200" dirty="0"/>
              <a:t>&lt;!DOCTYPE html&gt;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&lt;html&gt;</a:t>
            </a:r>
            <a:endParaRPr lang="ko-KR" altLang="ko-KR" sz="1200" dirty="0"/>
          </a:p>
          <a:p>
            <a:pPr latinLnBrk="0"/>
            <a:r>
              <a:rPr lang="en-US" altLang="ko-KR" sz="1200" dirty="0" smtClean="0"/>
              <a:t>&lt;</a:t>
            </a:r>
            <a:r>
              <a:rPr lang="en-US" altLang="ko-KR" sz="1200" dirty="0"/>
              <a:t>head&gt;</a:t>
            </a:r>
            <a:endParaRPr lang="ko-KR" altLang="ko-KR" sz="1200" dirty="0"/>
          </a:p>
          <a:p>
            <a:pPr latinLnBrk="0"/>
            <a:r>
              <a:rPr lang="en-US" altLang="ko-KR" sz="1200" dirty="0" smtClean="0"/>
              <a:t>&lt;</a:t>
            </a:r>
            <a:r>
              <a:rPr lang="en-US" altLang="ko-KR" sz="1200" dirty="0"/>
              <a:t>meta charset="UTF-8" /&gt;</a:t>
            </a:r>
            <a:endParaRPr lang="ko-KR" altLang="ko-KR" sz="1200" dirty="0"/>
          </a:p>
          <a:p>
            <a:pPr latinLnBrk="0"/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ko-KR" altLang="ko-KR" sz="1200" dirty="0"/>
              <a:t>구분선</a:t>
            </a:r>
            <a:r>
              <a:rPr lang="en-US" altLang="ko-KR" sz="1200" dirty="0"/>
              <a:t>(Horizontal Line)&lt;/title&gt;</a:t>
            </a:r>
            <a:endParaRPr lang="ko-KR" altLang="ko-KR" sz="1200" dirty="0"/>
          </a:p>
          <a:p>
            <a:pPr latinLnBrk="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  <a:endParaRPr lang="ko-KR" altLang="ko-KR" sz="1200" dirty="0"/>
          </a:p>
          <a:p>
            <a:pPr latinLnBrk="0"/>
            <a:r>
              <a:rPr lang="en-US" altLang="ko-KR" sz="1200" dirty="0" smtClean="0"/>
              <a:t>&lt;</a:t>
            </a:r>
            <a:r>
              <a:rPr lang="en-US" altLang="ko-KR" sz="1200" dirty="0"/>
              <a:t>body&gt;</a:t>
            </a:r>
            <a:endParaRPr lang="ko-KR" altLang="ko-KR" sz="1200" dirty="0"/>
          </a:p>
          <a:p>
            <a:pPr latinLnBrk="0"/>
            <a:r>
              <a:rPr lang="en-US" altLang="ko-KR" sz="1200" dirty="0" smtClean="0"/>
              <a:t>  &lt;</a:t>
            </a:r>
            <a:r>
              <a:rPr lang="en-US" altLang="ko-KR" sz="1200" dirty="0"/>
              <a:t>h1&gt;</a:t>
            </a:r>
            <a:r>
              <a:rPr lang="ko-KR" altLang="ko-KR" sz="1200" dirty="0"/>
              <a:t>구분선 긋기</a:t>
            </a:r>
            <a:r>
              <a:rPr lang="en-US" altLang="ko-KR" sz="1200" dirty="0"/>
              <a:t> (Horizontal Line)&lt;/h1&gt;</a:t>
            </a:r>
            <a:endParaRPr lang="ko-KR" altLang="ko-KR" sz="1200" dirty="0"/>
          </a:p>
          <a:p>
            <a:pPr latinLnBrk="0"/>
            <a:r>
              <a:rPr lang="en-US" altLang="ko-KR" sz="1200" dirty="0" smtClean="0"/>
              <a:t>  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 /&gt;</a:t>
            </a:r>
            <a:endParaRPr lang="ko-KR" altLang="ko-KR" sz="1200" dirty="0"/>
          </a:p>
          <a:p>
            <a:pPr latinLnBrk="0"/>
            <a:r>
              <a:rPr lang="en-US" altLang="ko-KR" sz="1200" dirty="0" smtClean="0"/>
              <a:t>  &lt;</a:t>
            </a:r>
            <a:r>
              <a:rPr lang="en-US" altLang="ko-KR" sz="1200" dirty="0"/>
              <a:t>p&gt;</a:t>
            </a:r>
            <a:r>
              <a:rPr lang="ko-KR" altLang="ko-KR" sz="1200" dirty="0"/>
              <a:t>첫 번째 내용입니다</a:t>
            </a:r>
            <a:r>
              <a:rPr lang="en-US" altLang="ko-KR" sz="1200" dirty="0"/>
              <a:t>.&lt;/p&gt;</a:t>
            </a:r>
            <a:endParaRPr lang="ko-KR" altLang="ko-KR" sz="1200" dirty="0"/>
          </a:p>
          <a:p>
            <a:pPr latinLnBrk="0"/>
            <a:r>
              <a:rPr lang="en-US" altLang="ko-KR" sz="1200" dirty="0" smtClean="0"/>
              <a:t>  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 /&gt;</a:t>
            </a:r>
            <a:endParaRPr lang="ko-KR" altLang="ko-KR" sz="1200" dirty="0"/>
          </a:p>
          <a:p>
            <a:pPr latinLnBrk="0"/>
            <a:r>
              <a:rPr lang="en-US" altLang="ko-KR" sz="1200" dirty="0" smtClean="0"/>
              <a:t>  &lt;</a:t>
            </a:r>
            <a:r>
              <a:rPr lang="en-US" altLang="ko-KR" sz="1200" dirty="0"/>
              <a:t>p&gt;</a:t>
            </a:r>
            <a:r>
              <a:rPr lang="ko-KR" altLang="ko-KR" sz="1200" dirty="0"/>
              <a:t>두 번째 내용입니다</a:t>
            </a:r>
            <a:r>
              <a:rPr lang="en-US" altLang="ko-KR" sz="1200" dirty="0"/>
              <a:t>.&lt;/p&gt;</a:t>
            </a:r>
            <a:endParaRPr lang="ko-KR" altLang="ko-KR" sz="1200" dirty="0"/>
          </a:p>
          <a:p>
            <a:pPr latinLnBrk="0"/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  <a:endParaRPr lang="ko-KR" altLang="ko-KR" sz="1200" dirty="0"/>
          </a:p>
          <a:p>
            <a:r>
              <a:rPr lang="en-US" altLang="ko-KR" sz="1200" dirty="0"/>
              <a:t>&lt;/html&gt;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622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3592" y="168249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기본 요소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03122" y="1452871"/>
            <a:ext cx="8219256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/>
              <a:t>8. </a:t>
            </a:r>
            <a:r>
              <a:rPr lang="ko-KR" altLang="en-US" sz="1800" b="1" dirty="0"/>
              <a:t>텍스트</a:t>
            </a:r>
            <a:r>
              <a:rPr lang="en-US" altLang="ko-KR" sz="1800" b="1" dirty="0"/>
              <a:t>(Text)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29328" y="1887138"/>
            <a:ext cx="8219256" cy="30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latinLnBrk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ko-KR" sz="1400" dirty="0">
                <a:solidFill>
                  <a:srgbClr val="FF0000"/>
                </a:solidFill>
              </a:rPr>
              <a:t>텍스트 요소는 강조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ko-KR" sz="1400" dirty="0" err="1">
                <a:solidFill>
                  <a:srgbClr val="FF0000"/>
                </a:solidFill>
              </a:rPr>
              <a:t>생략어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ko-KR" sz="1400" dirty="0">
                <a:solidFill>
                  <a:srgbClr val="FF0000"/>
                </a:solidFill>
              </a:rPr>
              <a:t>추가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ko-KR" sz="1400" dirty="0">
                <a:solidFill>
                  <a:srgbClr val="FF0000"/>
                </a:solidFill>
              </a:rPr>
              <a:t>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ko-KR" sz="1400" dirty="0">
                <a:solidFill>
                  <a:srgbClr val="FF0000"/>
                </a:solidFill>
              </a:rPr>
              <a:t>취소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ko-KR" sz="1400" dirty="0">
                <a:solidFill>
                  <a:srgbClr val="FF0000"/>
                </a:solidFill>
              </a:rPr>
              <a:t>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ko-KR" sz="1400" dirty="0">
                <a:solidFill>
                  <a:srgbClr val="FF0000"/>
                </a:solidFill>
              </a:rPr>
              <a:t>첨자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ko-KR" sz="1400" dirty="0">
                <a:solidFill>
                  <a:srgbClr val="FF0000"/>
                </a:solidFill>
              </a:rPr>
              <a:t>두문자어로 활용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11946"/>
              </p:ext>
            </p:extLst>
          </p:nvPr>
        </p:nvGraphicFramePr>
        <p:xfrm>
          <a:off x="602775" y="2299461"/>
          <a:ext cx="7947546" cy="259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62"/>
                <a:gridCol w="1248770"/>
                <a:gridCol w="55478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강조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em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이탤릭체로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&lt;strong&gt;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볼드체로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취소선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del&gt;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가운데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취소선을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밑줄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&lt;ins&gt;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밑줄 생성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윗첨자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&lt;sup&gt;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문자 상단에 사용하는 숫자 혹은 기호 텍스트 사용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아래첨자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&lt;sub&gt;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문자 하단에 사용하는 숫자 혹은 기호 텍스트 사용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7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09189"/>
              </p:ext>
            </p:extLst>
          </p:nvPr>
        </p:nvGraphicFramePr>
        <p:xfrm>
          <a:off x="726319" y="1236462"/>
          <a:ext cx="7706608" cy="3954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66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48586">
                <a:tc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폰트 태그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&lt;</a:t>
                      </a:r>
                      <a:r>
                        <a:rPr lang="en-US" altLang="ko-KR" sz="11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Hn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 ~ &lt;/</a:t>
                      </a:r>
                      <a:r>
                        <a:rPr lang="en-US" altLang="ko-KR" sz="11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Hn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태그</a:t>
                      </a:r>
                      <a:b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&lt;H1&gt;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태그가 가장 크고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&lt;H6&gt;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태그가 가장 작음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0833" marR="70833" marT="35417" marB="3541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586">
                <a:tc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단락 태그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&lt;p&gt; ~ &lt;/p&gt;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태그</a:t>
                      </a:r>
                      <a:b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Html4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거의 변화 없음</a:t>
                      </a:r>
                    </a:p>
                  </a:txBody>
                  <a:tcPr marL="70833" marR="70833" marT="35417" marB="3541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8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US" altLang="ko-KR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br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줄 바꿈 태그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0833" marR="70833" marT="35417" marB="3541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9416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&lt;a&gt;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태그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-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하이퍼텍스트를 만들어주는 태그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0833" marR="70833" marT="35417" marB="3541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05270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글자의 스타일 태그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-&lt;b&gt; ~ &lt;/b&gt; : bold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체를 만든다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-&lt;</a:t>
                      </a:r>
                      <a:r>
                        <a:rPr lang="en-US" altLang="ko-K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 ~ &lt;/</a:t>
                      </a:r>
                      <a:r>
                        <a:rPr lang="en-US" altLang="ko-K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 :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이탤릭체를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만든다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-&lt;sub&gt; ~ &lt;/sub&gt; :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아래첨자를 만든다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-&lt;sup&gt; ~ &lt;/sup&gt; :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위첨자를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만든다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-&lt;ins&gt; ~ &lt;/ins&gt;  :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밑줄그은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문자를 만든다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/>
                      </a:r>
                      <a:b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-&lt;del&gt; ~ &lt;/del&gt; :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취소선을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만든다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.(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가운데 선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태그는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 Text Container (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문장 단위로 텍스트 영역을 지정하는 것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)"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인데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자체로는 아무 역할도 하지 않고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dirty="0" smtClean="0"/>
                        <a:t/>
                      </a:r>
                      <a:br>
                        <a:rPr lang="ko-KR" altLang="en-US" sz="800" dirty="0" smtClean="0"/>
                      </a:br>
                      <a:r>
                        <a:rPr lang="ko-KR" altLang="en-US" sz="800" dirty="0" smtClean="0"/>
                        <a:t/>
                      </a:r>
                      <a:br>
                        <a:rPr lang="ko-KR" altLang="en-US" sz="800" dirty="0" smtClean="0"/>
                      </a:b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문장의 특정 구역에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스타일을 지정할 때 사용합니다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0833" marR="70833" marT="35417" marB="3541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03592" y="168249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기본 요소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88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03592" y="168249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기본 요소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12306" y="1289095"/>
            <a:ext cx="8219256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/>
              <a:t>9. </a:t>
            </a:r>
            <a:r>
              <a:rPr lang="ko-KR" altLang="en-US" sz="1800" b="1" dirty="0"/>
              <a:t>이미지</a:t>
            </a:r>
            <a:r>
              <a:rPr lang="en-US" altLang="ko-KR" sz="1800" b="1" dirty="0"/>
              <a:t>(Images)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38512" y="1723362"/>
            <a:ext cx="8219256" cy="30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</a:rPr>
              <a:t>웹 문서에 이미지를 불러오는 요소로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인라인</a:t>
            </a:r>
            <a:r>
              <a:rPr lang="ko-KR" altLang="en-US" sz="1400" dirty="0" smtClean="0">
                <a:solidFill>
                  <a:srgbClr val="FF0000"/>
                </a:solidFill>
              </a:rPr>
              <a:t> 요소의 특징을 갖고 있음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4588" y="2188079"/>
            <a:ext cx="7226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kern="0" dirty="0"/>
              <a:t>&lt;</a:t>
            </a:r>
            <a:r>
              <a:rPr lang="en-US" altLang="ko-KR" sz="1400" kern="0" dirty="0" err="1"/>
              <a:t>img</a:t>
            </a:r>
            <a:r>
              <a:rPr lang="en-US" altLang="ko-KR" sz="1400" kern="0" dirty="0"/>
              <a:t> </a:t>
            </a:r>
            <a:r>
              <a:rPr lang="en-US" altLang="ko-KR" sz="1400" kern="0" dirty="0" err="1"/>
              <a:t>src</a:t>
            </a:r>
            <a:r>
              <a:rPr lang="en-US" altLang="ko-KR" sz="1400" kern="0" dirty="0"/>
              <a:t>=”</a:t>
            </a:r>
            <a:r>
              <a:rPr lang="ko-KR" altLang="ko-KR" sz="1400" kern="0" dirty="0"/>
              <a:t>이미지 파일명</a:t>
            </a:r>
            <a:r>
              <a:rPr lang="en-US" altLang="ko-KR" sz="1400" kern="0" dirty="0"/>
              <a:t>” width=”</a:t>
            </a:r>
            <a:r>
              <a:rPr lang="ko-KR" altLang="ko-KR" sz="1400" kern="0" dirty="0"/>
              <a:t>가로 길이</a:t>
            </a:r>
            <a:r>
              <a:rPr lang="en-US" altLang="ko-KR" sz="1400" kern="0" dirty="0"/>
              <a:t>” height=”</a:t>
            </a:r>
            <a:r>
              <a:rPr lang="ko-KR" altLang="ko-KR" sz="1400" kern="0" dirty="0"/>
              <a:t>세로 길이</a:t>
            </a:r>
            <a:r>
              <a:rPr lang="en-US" altLang="ko-KR" sz="1400" kern="0" dirty="0"/>
              <a:t>” alt=”</a:t>
            </a:r>
            <a:r>
              <a:rPr lang="ko-KR" altLang="ko-KR" sz="1400" kern="0" dirty="0"/>
              <a:t>대체 텍스트</a:t>
            </a:r>
            <a:r>
              <a:rPr lang="en-US" altLang="ko-KR" sz="1400" kern="0" dirty="0"/>
              <a:t>” /&gt;</a:t>
            </a:r>
            <a:endParaRPr lang="ko-KR" altLang="ko-KR" sz="1400" kern="100" dirty="0">
              <a:cs typeface="Times New Roman"/>
            </a:endParaRPr>
          </a:p>
          <a:p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92852" y="2900151"/>
            <a:ext cx="79027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1200" dirty="0"/>
              <a:t>&lt;!DOCTYPE html&gt;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&lt;html&gt;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&lt;head&gt;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&lt;meta charset="UTF-8" /&gt;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&lt;title&gt;</a:t>
            </a:r>
            <a:r>
              <a:rPr lang="ko-KR" altLang="ko-KR" sz="1200" dirty="0"/>
              <a:t>이미지</a:t>
            </a:r>
            <a:r>
              <a:rPr lang="en-US" altLang="ko-KR" sz="1200" dirty="0"/>
              <a:t>&lt;/title&gt;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&lt;/head&gt;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&lt;body&gt;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&lt;h1&gt;&lt;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="images/kakaofriends-001.jpg" width="400" height="200" alt="</a:t>
            </a:r>
            <a:r>
              <a:rPr lang="ko-KR" altLang="ko-KR" sz="1200" dirty="0"/>
              <a:t>카카오 </a:t>
            </a:r>
            <a:r>
              <a:rPr lang="ko-KR" altLang="ko-KR" sz="1200" dirty="0" err="1"/>
              <a:t>프렌즈</a:t>
            </a:r>
            <a:r>
              <a:rPr lang="en-US" altLang="ko-KR" sz="1200" dirty="0"/>
              <a:t>-01" /&gt;&lt;/h1&gt;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&lt;p&gt;&lt;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="images/macbook-001.jpg" width="400" height="200" alt="macbook-01" /&gt;&lt;/p&gt;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	&lt;/body&gt;</a:t>
            </a:r>
            <a:endParaRPr lang="ko-KR" altLang="ko-KR" sz="1200" dirty="0"/>
          </a:p>
          <a:p>
            <a:r>
              <a:rPr lang="en-US" altLang="ko-KR" sz="1200" dirty="0"/>
              <a:t>&lt;/html&gt;</a:t>
            </a:r>
            <a:endParaRPr lang="ko-KR" altLang="ko-KR" sz="1200" dirty="0"/>
          </a:p>
          <a:p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92852" y="2900151"/>
            <a:ext cx="7830175" cy="21768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03592" y="168249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기본 요소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12306" y="1138967"/>
            <a:ext cx="8219256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/>
              <a:t>10. </a:t>
            </a:r>
            <a:r>
              <a:rPr lang="ko-KR" altLang="en-US" sz="1800" b="1" dirty="0"/>
              <a:t>링크</a:t>
            </a:r>
            <a:r>
              <a:rPr lang="en-US" altLang="ko-KR" sz="1800" b="1" dirty="0"/>
              <a:t>(Link)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38512" y="1607349"/>
            <a:ext cx="8219256" cy="30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latinLnBrk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ko-KR" altLang="ko-KR" sz="1400" dirty="0">
                <a:solidFill>
                  <a:srgbClr val="FF0000"/>
                </a:solidFill>
              </a:rPr>
              <a:t>텍스트나 이미지를 통하여 다른 곳으로 연결해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ko-KR" sz="1400" dirty="0">
                <a:solidFill>
                  <a:srgbClr val="FF0000"/>
                </a:solidFill>
              </a:rPr>
              <a:t>주는 역할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4588" y="2037951"/>
            <a:ext cx="3777637" cy="555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15000"/>
              </a:lnSpc>
            </a:pPr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=”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ko-KR" altLang="ko-KR" sz="1400" dirty="0"/>
              <a:t>주소</a:t>
            </a:r>
            <a:r>
              <a:rPr lang="en-US" altLang="ko-KR" sz="1400" dirty="0"/>
              <a:t>”&gt;</a:t>
            </a:r>
            <a:r>
              <a:rPr lang="ko-KR" altLang="ko-KR" sz="1400" dirty="0"/>
              <a:t>텍스트 또는 이미지</a:t>
            </a:r>
            <a:r>
              <a:rPr lang="en-US" altLang="ko-KR" sz="1400" dirty="0"/>
              <a:t>&lt;/a&gt;</a:t>
            </a:r>
            <a:endParaRPr lang="ko-KR" altLang="ko-KR" sz="1400" kern="100" dirty="0">
              <a:cs typeface="Times New Roman"/>
            </a:endParaRPr>
          </a:p>
          <a:p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92852" y="2524831"/>
            <a:ext cx="79789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1200" dirty="0"/>
              <a:t>&lt;!DOCTYPE html&gt;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&lt;html&gt;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&lt;head&gt;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&lt;meta charset="UTF-8" /&gt;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&lt;title&gt;</a:t>
            </a:r>
            <a:r>
              <a:rPr lang="ko-KR" altLang="ko-KR" sz="1200" dirty="0"/>
              <a:t>링크</a:t>
            </a:r>
            <a:r>
              <a:rPr lang="en-US" altLang="ko-KR" sz="1200" dirty="0"/>
              <a:t>(Link)&lt;/title&gt;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&lt;/head&gt;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&lt;body&gt;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&lt;h1&gt;a</a:t>
            </a:r>
            <a:r>
              <a:rPr lang="ko-KR" altLang="ko-KR" sz="1200" dirty="0"/>
              <a:t>요소</a:t>
            </a:r>
            <a:r>
              <a:rPr lang="en-US" altLang="ko-KR" sz="1200" dirty="0"/>
              <a:t>&lt;/h1&gt;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&lt;p&gt;</a:t>
            </a:r>
          </a:p>
          <a:p>
            <a:pPr latinLnBrk="0"/>
            <a:r>
              <a:rPr lang="en-US" altLang="ko-KR" sz="1200" dirty="0"/>
              <a:t>    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="https://www.naver.com" title="</a:t>
            </a:r>
            <a:r>
              <a:rPr lang="ko-KR" altLang="ko-KR" sz="1200" dirty="0" err="1"/>
              <a:t>네이버로이동</a:t>
            </a:r>
            <a:r>
              <a:rPr lang="en-US" altLang="ko-KR" sz="1200" dirty="0"/>
              <a:t>"&gt;</a:t>
            </a:r>
            <a:r>
              <a:rPr lang="ko-KR" altLang="ko-KR" sz="1200" dirty="0" err="1"/>
              <a:t>네이버</a:t>
            </a:r>
            <a:r>
              <a:rPr lang="en-US" altLang="ko-KR" sz="1200" dirty="0"/>
              <a:t> </a:t>
            </a:r>
            <a:r>
              <a:rPr lang="ko-KR" altLang="ko-KR" sz="1200" dirty="0" err="1"/>
              <a:t>바로가기</a:t>
            </a:r>
            <a:r>
              <a:rPr lang="en-US" altLang="ko-KR" sz="1200" dirty="0"/>
              <a:t>&lt;/a&gt;&lt;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="https://www.moe.go.kr" target="_blank"&gt;</a:t>
            </a:r>
            <a:r>
              <a:rPr lang="ko-KR" altLang="ko-KR" sz="1200" dirty="0"/>
              <a:t>교육부</a:t>
            </a:r>
            <a:r>
              <a:rPr lang="en-US" altLang="ko-KR" sz="1200" dirty="0"/>
              <a:t>&lt;/a&gt;</a:t>
            </a:r>
          </a:p>
          <a:p>
            <a:pPr latinLnBrk="0"/>
            <a:r>
              <a:rPr lang="en-US" altLang="ko-KR" sz="1200" dirty="0"/>
              <a:t>    &lt;/p&gt;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  &lt;p&gt;&lt;a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="https://www.moe.go.kr"&gt;&lt;img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="images/Ministry-Education.jpg" alt="</a:t>
            </a:r>
            <a:r>
              <a:rPr lang="ko-KR" altLang="ko-KR" sz="1200" dirty="0"/>
              <a:t>교육부</a:t>
            </a:r>
            <a:r>
              <a:rPr lang="en-US" altLang="ko-KR" sz="1200" dirty="0"/>
              <a:t>" /&gt;&lt;/a&gt;&lt;/p&gt;</a:t>
            </a:r>
            <a:endParaRPr lang="ko-KR" altLang="ko-KR" sz="1200" dirty="0"/>
          </a:p>
          <a:p>
            <a:pPr latinLnBrk="0"/>
            <a:r>
              <a:rPr lang="en-US" altLang="ko-KR" sz="1200" dirty="0"/>
              <a:t>  &lt;/body&gt;</a:t>
            </a:r>
            <a:endParaRPr lang="ko-KR" altLang="ko-KR" sz="1200" dirty="0"/>
          </a:p>
          <a:p>
            <a:r>
              <a:rPr lang="en-US" altLang="ko-KR" sz="1200" dirty="0"/>
              <a:t>&lt;/html&gt;</a:t>
            </a:r>
            <a:endParaRPr lang="ko-KR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692852" y="2524831"/>
            <a:ext cx="7830175" cy="2862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03592" y="168249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기본 요소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12306" y="1425575"/>
            <a:ext cx="8219256" cy="5040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/>
              <a:t>10. </a:t>
            </a:r>
            <a:r>
              <a:rPr lang="ko-KR" altLang="en-US" sz="1800" b="1" dirty="0"/>
              <a:t>링크</a:t>
            </a:r>
            <a:r>
              <a:rPr lang="en-US" altLang="ko-KR" sz="1800" b="1" dirty="0"/>
              <a:t>(Link)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38512" y="1893957"/>
            <a:ext cx="8219256" cy="30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 smtClean="0">
                <a:solidFill>
                  <a:srgbClr val="FF0000"/>
                </a:solidFill>
              </a:rPr>
              <a:t>- title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ko-KR" sz="1400" dirty="0">
                <a:solidFill>
                  <a:srgbClr val="FF0000"/>
                </a:solidFill>
              </a:rPr>
              <a:t>해당 링크에 마우스를 가져가면</a:t>
            </a:r>
            <a:r>
              <a:rPr lang="en-US" altLang="ko-KR" sz="1400" dirty="0">
                <a:solidFill>
                  <a:srgbClr val="FF0000"/>
                </a:solidFill>
              </a:rPr>
              <a:t> Link</a:t>
            </a:r>
            <a:r>
              <a:rPr lang="ko-KR" altLang="ko-KR" sz="1400" dirty="0">
                <a:solidFill>
                  <a:srgbClr val="FF0000"/>
                </a:solidFill>
              </a:rPr>
              <a:t>에 대한 설명이 나옴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0" indent="0" latinLnBrk="0">
              <a:buNone/>
            </a:pPr>
            <a:r>
              <a:rPr lang="en-US" altLang="ko-KR" sz="1400" b="1" dirty="0" smtClean="0">
                <a:solidFill>
                  <a:srgbClr val="FF0000"/>
                </a:solidFill>
              </a:rPr>
              <a:t>- target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ko-KR" sz="1400" dirty="0">
                <a:solidFill>
                  <a:srgbClr val="FF0000"/>
                </a:solidFill>
              </a:rPr>
              <a:t>링크를 </a:t>
            </a:r>
            <a:r>
              <a:rPr lang="ko-KR" altLang="ko-KR" sz="1400" dirty="0" err="1">
                <a:solidFill>
                  <a:srgbClr val="FF0000"/>
                </a:solidFill>
              </a:rPr>
              <a:t>클릭시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ko-KR" sz="1400" dirty="0">
                <a:solidFill>
                  <a:srgbClr val="FF0000"/>
                </a:solidFill>
              </a:rPr>
              <a:t>창의 오픈 방식을 결정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marL="0" indent="0" latinLnBrk="0">
              <a:buNone/>
            </a:pPr>
            <a:endParaRPr lang="ko-KR" altLang="ko-KR" sz="1400" dirty="0">
              <a:solidFill>
                <a:srgbClr val="FF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07702"/>
              </p:ext>
            </p:extLst>
          </p:nvPr>
        </p:nvGraphicFramePr>
        <p:xfrm>
          <a:off x="694194" y="2880035"/>
          <a:ext cx="7787208" cy="1930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9231"/>
                <a:gridCol w="5877977"/>
              </a:tblGrid>
              <a:tr h="441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solidFill>
                            <a:schemeClr val="tx1"/>
                          </a:solidFill>
                          <a:effectLst/>
                        </a:rPr>
                        <a:t>요소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392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_self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FF0000"/>
                          </a:solidFill>
                          <a:effectLst/>
                        </a:rPr>
                        <a:t>연결할 문서를 클릭한 창에서 오픈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578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_blank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FF0000"/>
                          </a:solidFill>
                          <a:effectLst/>
                        </a:rPr>
                        <a:t>연결할 문서를 새 창에서 오픈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119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_parent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부모의 창에서 오픈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부모가 없으면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 _self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처럼 표시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49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_top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가장 상위의 창에서 오픈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부모가 없으면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 _self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</a:rPr>
                        <a:t>처럼 표시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88688" y="168249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</a:rPr>
              <a:t>웹표준이란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9570" y="2516898"/>
            <a:ext cx="637142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‘</a:t>
            </a:r>
            <a:r>
              <a:rPr lang="ko-KR" altLang="en-US" sz="1400" dirty="0"/>
              <a:t>표준</a:t>
            </a:r>
            <a:r>
              <a:rPr lang="en-US" altLang="ko-KR" sz="1400" dirty="0"/>
              <a:t>’ </a:t>
            </a:r>
            <a:r>
              <a:rPr lang="ko-KR" altLang="en-US" sz="1400" dirty="0"/>
              <a:t>이라는 말은 결국 정해놓은 규칙이나 절차라는 의미이므로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웹 표준을 준수한다는 의미 또한 </a:t>
            </a:r>
            <a:r>
              <a:rPr lang="en-US" altLang="ko-KR" sz="1400" dirty="0"/>
              <a:t>‘ </a:t>
            </a:r>
            <a:r>
              <a:rPr lang="ko-KR" altLang="en-US" sz="1400" dirty="0"/>
              <a:t>정해 놓은 규칙을 잘 지켜서 마크 업 한다</a:t>
            </a:r>
            <a:r>
              <a:rPr lang="en-US" altLang="ko-KR" sz="1400" dirty="0"/>
              <a:t>.’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라고</a:t>
            </a:r>
            <a:r>
              <a:rPr lang="ko-KR" altLang="en-US" sz="1400" dirty="0"/>
              <a:t> 볼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21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5992" y="168249"/>
            <a:ext cx="3517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리스트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884" y="1307579"/>
            <a:ext cx="5870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 태그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&lt;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&lt;li&gt; &lt;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&lt;dl&gt; &lt;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&lt;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dd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18752" y="1707689"/>
            <a:ext cx="71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리스트를 표현하는 </a:t>
            </a:r>
            <a:r>
              <a:rPr lang="ko-KR" altLang="en-US" b="1" dirty="0">
                <a:solidFill>
                  <a:srgbClr val="FF0000"/>
                </a:solidFill>
              </a:rPr>
              <a:t>가장 많이 사용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되고 있는 태그들 중 하나입니다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4404" y="3356583"/>
            <a:ext cx="11849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&lt;ul&gt;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&lt;/ul&gt;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0095" y="3356582"/>
            <a:ext cx="11849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&lt;ol&gt;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&lt;/ol&gt;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81429" y="2479479"/>
            <a:ext cx="2272183" cy="2560320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2446" y="2477131"/>
            <a:ext cx="2231990" cy="2560320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13141" y="2638980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순서 없는 목록 태그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Unordered list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2430" y="2638980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순서 있는 목록 태그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Ordered list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0333" y="3356583"/>
            <a:ext cx="21178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dl</a:t>
            </a:r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&lt;dt&gt;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</a:t>
            </a:r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&lt;dd&gt;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&lt;/dd&gt;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&lt;dd&gt;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&lt;/dd&gt;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&lt;dd&gt;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&lt;/dd&gt;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&lt;/dl&gt;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8304" y="2481817"/>
            <a:ext cx="2231990" cy="2560320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22960" y="2643666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정의 목록 태그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Definition list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90888" y="2472086"/>
            <a:ext cx="5479312" cy="2601433"/>
            <a:chOff x="2027274" y="1524000"/>
            <a:chExt cx="5479312" cy="2601433"/>
          </a:xfrm>
        </p:grpSpPr>
        <p:sp>
          <p:nvSpPr>
            <p:cNvPr id="16" name="직사각형 15"/>
            <p:cNvSpPr/>
            <p:nvPr/>
          </p:nvSpPr>
          <p:spPr>
            <a:xfrm>
              <a:off x="2027274" y="1524000"/>
              <a:ext cx="5479312" cy="260143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34363" y="1531088"/>
              <a:ext cx="546335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&lt;dl&gt;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&lt;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dt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대상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dt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&lt;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휴가철 숙박업소 관련 실태조사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&lt;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dt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크기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dt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&lt;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&gt;4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인 가족 기준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&lt;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dt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가격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dt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&lt;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성인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인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20,000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&lt;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유아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무료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&lt;/dl&gt;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0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4299101" y="908326"/>
          <a:ext cx="3975572" cy="148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8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1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295549" y="2988646"/>
          <a:ext cx="3975572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 표준 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&lt;div&gt;&lt;/div&gt;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사이트 내에서의 유지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보수가 용이</a:t>
                      </a: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(</a:t>
                      </a:r>
                      <a:r>
                        <a:rPr lang="ko-KR" altLang="en-US" sz="105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콘텐츠와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문서 모양을 분리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5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마크업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용량이 단축</a:t>
                      </a: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(</a:t>
                      </a:r>
                      <a:r>
                        <a:rPr lang="ko-KR" altLang="en-US" sz="105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코드량이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줄어듬과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동시 로딩 시간이 빨라짐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5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웹접근성이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높아짐</a:t>
                      </a: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(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최대한 많은 웹 브라우저와 장치를 읽을 수 있어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</a:p>
                    <a:p>
                      <a:r>
                        <a:rPr lang="en-US" altLang="ko-KR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ko-KR" altLang="en-US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브라우저</a:t>
                      </a:r>
                      <a:r>
                        <a:rPr lang="en-US" altLang="ko-KR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휴대폰</a:t>
                      </a:r>
                      <a:r>
                        <a:rPr lang="en-US" altLang="ko-KR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PDA, </a:t>
                      </a:r>
                      <a:r>
                        <a:rPr lang="ko-KR" altLang="en-US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장애인 지원 소프트웨어에서</a:t>
                      </a:r>
                      <a:endParaRPr lang="en-US" altLang="ko-KR" sz="10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ko-KR" altLang="en-US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도 콘텐츠를 쉽게 읽을 수 있음</a:t>
                      </a:r>
                      <a:r>
                        <a:rPr lang="en-US" altLang="ko-KR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호환성 보장</a:t>
                      </a: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1797" y="168249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div </a:t>
            </a:r>
            <a:r>
              <a:rPr lang="ko-KR" altLang="en-US" sz="2400" dirty="0">
                <a:solidFill>
                  <a:schemeClr val="bg1"/>
                </a:solidFill>
              </a:rPr>
              <a:t>레이아웃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4868" y="1063083"/>
            <a:ext cx="15276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&lt;table&gt;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&lt;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&lt;td&gt;&lt;/td&gt;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&lt;/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&lt;/table&gt;</a:t>
            </a:r>
          </a:p>
        </p:txBody>
      </p:sp>
      <p:pic>
        <p:nvPicPr>
          <p:cNvPr id="12" name="그림 11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05" y="867827"/>
            <a:ext cx="2874482" cy="4570731"/>
          </a:xfrm>
          <a:prstGeom prst="rect">
            <a:avLst/>
          </a:prstGeom>
        </p:spPr>
      </p:pic>
      <p:sp>
        <p:nvSpPr>
          <p:cNvPr id="29" name="아래쪽 화살표 28"/>
          <p:cNvSpPr/>
          <p:nvPr/>
        </p:nvSpPr>
        <p:spPr>
          <a:xfrm>
            <a:off x="6294474" y="2580167"/>
            <a:ext cx="277790" cy="26227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1797" y="168249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div </a:t>
            </a:r>
            <a:r>
              <a:rPr lang="ko-KR" altLang="en-US" sz="2400" dirty="0">
                <a:solidFill>
                  <a:schemeClr val="bg1"/>
                </a:solidFill>
              </a:rPr>
              <a:t>레이아웃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387163" y="864781"/>
            <a:ext cx="3622157" cy="4579089"/>
            <a:chOff x="5387163" y="864781"/>
            <a:chExt cx="3622157" cy="4579089"/>
          </a:xfrm>
        </p:grpSpPr>
        <p:sp>
          <p:nvSpPr>
            <p:cNvPr id="38" name="직사각형 37"/>
            <p:cNvSpPr/>
            <p:nvPr/>
          </p:nvSpPr>
          <p:spPr>
            <a:xfrm>
              <a:off x="5387163" y="864781"/>
              <a:ext cx="3622157" cy="4579089"/>
            </a:xfrm>
            <a:prstGeom prst="rect">
              <a:avLst/>
            </a:pr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84874" y="1108299"/>
              <a:ext cx="3029997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&lt;!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doctype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html&gt;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&lt;html&gt;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&lt;head&gt;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&lt;meta  content="text/html;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charset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=utf-8"&gt;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&lt;title&gt;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시멘틱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태그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&lt;/title&gt; 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&lt;/head&gt;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&lt;body&gt;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&lt;header&gt;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&lt;/header&gt;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&lt;section&gt;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&lt;article&gt;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&lt;/article&gt;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&lt;/section&gt;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&lt;footer&gt;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&lt;/footer&gt;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&lt;/body&gt;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&lt;/html&gt;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86257" y="867767"/>
            <a:ext cx="3676274" cy="4570791"/>
            <a:chOff x="930497" y="867767"/>
            <a:chExt cx="3676274" cy="4570791"/>
          </a:xfrm>
        </p:grpSpPr>
        <p:pic>
          <p:nvPicPr>
            <p:cNvPr id="11" name="그림 10" descr="그림1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961" y="867827"/>
              <a:ext cx="2874482" cy="4570731"/>
            </a:xfrm>
            <a:prstGeom prst="rect">
              <a:avLst/>
            </a:prstGeom>
          </p:spPr>
        </p:pic>
        <p:grpSp>
          <p:nvGrpSpPr>
            <p:cNvPr id="29" name="그룹 28"/>
            <p:cNvGrpSpPr/>
            <p:nvPr/>
          </p:nvGrpSpPr>
          <p:grpSpPr>
            <a:xfrm>
              <a:off x="930497" y="867767"/>
              <a:ext cx="3676274" cy="4569138"/>
              <a:chOff x="930497" y="867767"/>
              <a:chExt cx="3676274" cy="4569138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934033" y="867767"/>
                <a:ext cx="366805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938719" y="1899942"/>
                <a:ext cx="366805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934033" y="4965545"/>
                <a:ext cx="366805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30497" y="5436905"/>
                <a:ext cx="366805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그룹 40"/>
          <p:cNvGrpSpPr/>
          <p:nvPr/>
        </p:nvGrpSpPr>
        <p:grpSpPr>
          <a:xfrm>
            <a:off x="3024767" y="1111849"/>
            <a:ext cx="2170268" cy="539088"/>
            <a:chOff x="3024767" y="1111849"/>
            <a:chExt cx="2170268" cy="539088"/>
          </a:xfrm>
        </p:grpSpPr>
        <p:sp>
          <p:nvSpPr>
            <p:cNvPr id="30" name="TextBox 29"/>
            <p:cNvSpPr txBox="1"/>
            <p:nvPr/>
          </p:nvSpPr>
          <p:spPr>
            <a:xfrm>
              <a:off x="3024767" y="1111849"/>
              <a:ext cx="1531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&lt;header&gt;&lt;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nav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68518" y="1389327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사이트로고 및 메뉴가 위치함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164973" y="2986621"/>
            <a:ext cx="2217274" cy="743806"/>
            <a:chOff x="3164973" y="2986621"/>
            <a:chExt cx="2217274" cy="743806"/>
          </a:xfrm>
        </p:grpSpPr>
        <p:sp>
          <p:nvSpPr>
            <p:cNvPr id="31" name="TextBox 30"/>
            <p:cNvSpPr txBox="1"/>
            <p:nvPr/>
          </p:nvSpPr>
          <p:spPr>
            <a:xfrm>
              <a:off x="3177157" y="2986621"/>
              <a:ext cx="1013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&lt;section&gt;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64973" y="3299540"/>
              <a:ext cx="22172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웹 상에서 보여지는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콘텐츠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영역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내용에 따라서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&lt;article&gt;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172064" y="4960635"/>
            <a:ext cx="1271502" cy="485928"/>
            <a:chOff x="3172064" y="4960635"/>
            <a:chExt cx="1271502" cy="485928"/>
          </a:xfrm>
        </p:grpSpPr>
        <p:sp>
          <p:nvSpPr>
            <p:cNvPr id="32" name="TextBox 31"/>
            <p:cNvSpPr txBox="1"/>
            <p:nvPr/>
          </p:nvSpPr>
          <p:spPr>
            <a:xfrm>
              <a:off x="3187789" y="4960635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&lt;footer&gt;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72064" y="5184953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사이트 정보 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9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1091" y="168249"/>
            <a:ext cx="578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CSS(</a:t>
            </a:r>
            <a:r>
              <a:rPr lang="en-US" sz="2400" dirty="0">
                <a:solidFill>
                  <a:schemeClr val="bg1"/>
                </a:solidFill>
              </a:rPr>
              <a:t>cascading style sheets)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4283" y="1017731"/>
            <a:ext cx="5508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- CSS(cascading style sheets) 3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가지 적용 예시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81247" y="1860348"/>
          <a:ext cx="7981506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435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인라인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스타일 방법을 통한 스타일</a:t>
                      </a:r>
                      <a:r>
                        <a:rPr lang="ko-KR" altLang="en-US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적용 방법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스타일을 적용하고자 하는 태그 안에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style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속성을 삽입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Ex) &lt;p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style=“font-size:12px; color:#999999;”&gt;</a:t>
                      </a:r>
                      <a:r>
                        <a:rPr lang="ko-KR" altLang="en-US" sz="12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인라인스타일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&lt;/p&gt;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내부 스타일 시트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작업하는 페이지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&lt;head&gt;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와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&lt;/head&gt;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에 적용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여러 페이지에 적용하기가 </a:t>
                      </a:r>
                      <a:r>
                        <a:rPr lang="ko-KR" altLang="en-US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힘듬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외부 스타일 시트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별도의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CSS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파일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.CSS)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을 만들어 사용하는 방식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사이트 작업 시 페이지가 많을 때 한번에 효과적으로 적용됨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Ex) &lt;link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rel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=“</a:t>
                      </a:r>
                      <a:r>
                        <a:rPr lang="en-US" altLang="ko-KR" sz="12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stylesheet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type=“text/</a:t>
                      </a:r>
                      <a:r>
                        <a:rPr lang="en-US" altLang="ko-KR" sz="12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css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en-US" altLang="ko-KR" sz="12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href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=“</a:t>
                      </a:r>
                      <a:r>
                        <a:rPr lang="ko-KR" altLang="en-US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스타일 시트 저장 경로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”&gt;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60721" y="168249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>
                <a:solidFill>
                  <a:schemeClr val="bg1"/>
                </a:solidFill>
              </a:rPr>
              <a:t>: </a:t>
            </a:r>
            <a:r>
              <a:rPr lang="ko-KR" altLang="en-US" sz="2400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907" y="996467"/>
            <a:ext cx="6138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웹 문서의 전반적인 스타일을 미리 저장해 둔 파일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83208" y="1682484"/>
            <a:ext cx="457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스타일 모양을 설정할 부분을 선택하는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Selector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524000" y="227854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7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74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전체 태그요소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*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태그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(type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태그 요소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아이디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#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아이디명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클래스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.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클래스명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후손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공백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자식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&gt;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반응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:active , :hover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6190" y="168249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태그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7467" y="996467"/>
            <a:ext cx="6561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현재 페이지에서 태그의 속성값을 따로 지정하는 방법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6436" y="2083870"/>
            <a:ext cx="39485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&lt;!DOCTYPE HTML&gt;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&lt;html&gt;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&lt;head&gt;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&lt;meta http-equiv="Content-Type" content="text/html;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charset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=utf-8"&gt;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&lt;title&gt;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전체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선택자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&lt;/title&gt;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P{ color:#000000; font-size:12px;}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H1{</a:t>
            </a:r>
            <a:r>
              <a:rPr lang="en-US" altLang="ko-KR" sz="900" b="1" dirty="0" err="1">
                <a:solidFill>
                  <a:srgbClr val="FF0000"/>
                </a:solidFill>
              </a:rPr>
              <a:t>color:blue</a:t>
            </a:r>
            <a:r>
              <a:rPr lang="en-US" altLang="ko-KR" sz="900" b="1" dirty="0">
                <a:solidFill>
                  <a:srgbClr val="FF0000"/>
                </a:solidFill>
              </a:rPr>
              <a:t>;}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&lt;/style&gt;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&lt;/head&gt;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&lt;body&gt;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&lt;h1&gt;CSS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에서 태그 선택자는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구조를 이루는 하나하나의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태그를 말합니다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&lt;/h1&gt;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&lt;/body&gt;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&lt;/html&gt;</a:t>
            </a:r>
          </a:p>
          <a:p>
            <a:endParaRPr lang="ko-KR" alt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그림 8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87" y="1737580"/>
            <a:ext cx="4371106" cy="329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3338" y="168249"/>
            <a:ext cx="483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tag, id(#), class(.)</a:t>
            </a:r>
            <a:r>
              <a:rPr lang="ko-KR" altLang="en-US" sz="2400" dirty="0">
                <a:solidFill>
                  <a:schemeClr val="bg1"/>
                </a:solidFill>
              </a:rPr>
              <a:t>혼합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8235" y="932675"/>
            <a:ext cx="6160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1600" b="1" dirty="0">
                <a:solidFill>
                  <a:srgbClr val="FF0000"/>
                </a:solidFill>
              </a:rPr>
              <a:t>tag, id, class</a:t>
            </a:r>
            <a:r>
              <a:rPr lang="ko-KR" altLang="en-US" sz="1600" b="1" dirty="0">
                <a:solidFill>
                  <a:srgbClr val="FF0000"/>
                </a:solidFill>
              </a:rPr>
              <a:t>를 혼합하여 </a:t>
            </a:r>
            <a:r>
              <a:rPr lang="en-US" altLang="ko-KR" sz="1600" b="1" dirty="0">
                <a:solidFill>
                  <a:srgbClr val="FF0000"/>
                </a:solidFill>
              </a:rPr>
              <a:t>CSS</a:t>
            </a:r>
            <a:r>
              <a:rPr lang="ko-KR" altLang="en-US" sz="1600" b="1" dirty="0">
                <a:solidFill>
                  <a:srgbClr val="FF0000"/>
                </a:solidFill>
              </a:rPr>
              <a:t>에서 속성을 설정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할 수 있습니다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915" y="1498163"/>
            <a:ext cx="2044149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id="header"&gt;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&lt;h3&gt;header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.&lt;/h3&gt;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id="wrap"&gt;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&lt;div id="content"&gt;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class="menu"&gt;menu01&lt;/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&gt;menu02&lt;/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class="menu"&gt;menu03&lt;/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&gt;menu04&lt;/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class="menu"&gt;menu01&lt;/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&gt;menu02&lt;/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class="menu"&gt;menu03&lt;/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&gt;menu04&lt;/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id="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side_banner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&lt;h3&gt;banner&lt;/h3&gt;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id="footer"&gt;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&lt;h3&gt;footer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.&lt;/h3&gt;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06233" y="1538177"/>
            <a:ext cx="5918790" cy="3558363"/>
            <a:chOff x="2906233" y="1538177"/>
            <a:chExt cx="5918790" cy="3558363"/>
          </a:xfrm>
        </p:grpSpPr>
        <p:sp>
          <p:nvSpPr>
            <p:cNvPr id="7" name="직사각형 6"/>
            <p:cNvSpPr/>
            <p:nvPr/>
          </p:nvSpPr>
          <p:spPr>
            <a:xfrm>
              <a:off x="2906233" y="1538177"/>
              <a:ext cx="5918790" cy="35583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69119" y="2268229"/>
              <a:ext cx="547137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&lt;style&gt;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#header{ width:700px; background-color:#FFCC00; border:1px solid #999999;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  text-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align:center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#wrap{ width:700px; background-color:#66CC99; border:1px solid #999999;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  text-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align:center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overflow:hidden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#content{ width:450px; border-right:2px solid #999999;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float:left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sider_banner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{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float:left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#footer{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clear:both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width:700px; background-color:#FFCC00; border:1px solid #999999; 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  text-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align:center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</a:t>
              </a:r>
              <a:r>
                <a:rPr lang="en-US" altLang="ko-KR" sz="1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</a:t>
              </a:r>
              <a:r>
                <a:rPr lang="en-US" altLang="ko-KR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1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li.menu</a:t>
              </a:r>
              <a:r>
                <a:rPr lang="en-US" altLang="ko-KR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{color:#000000;} </a:t>
              </a:r>
              <a:r>
                <a:rPr lang="ko-KR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클래스 </a:t>
              </a:r>
              <a:r>
                <a:rPr lang="ko-KR" altLang="en-US" sz="1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선택자</a:t>
              </a:r>
              <a:r>
                <a:rPr lang="en-US" altLang="ko-KR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</a:p>
            <a:p>
              <a:r>
                <a:rPr lang="en-US" altLang="ko-KR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H3{ color:#cc3456; }  </a:t>
              </a:r>
              <a:r>
                <a:rPr lang="ko-KR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태그 </a:t>
              </a:r>
              <a:r>
                <a:rPr lang="ko-KR" altLang="en-US" sz="1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선택자</a:t>
              </a:r>
              <a:endPara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&lt;/style&gt;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71393" y="168249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* </a:t>
            </a:r>
            <a:r>
              <a:rPr lang="ko-KR" altLang="en-US" sz="2400" dirty="0">
                <a:solidFill>
                  <a:schemeClr val="bg1"/>
                </a:solidFill>
              </a:rPr>
              <a:t>선택자란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987" y="932675"/>
            <a:ext cx="7366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전체라는 의미의 </a:t>
            </a:r>
            <a:r>
              <a:rPr lang="en-US" altLang="ko-KR" sz="1600" b="1" dirty="0">
                <a:solidFill>
                  <a:srgbClr val="FF0000"/>
                </a:solidFill>
              </a:rPr>
              <a:t>*</a:t>
            </a:r>
            <a:r>
              <a:rPr lang="ko-KR" altLang="en-US" sz="1600" b="1" dirty="0" err="1">
                <a:solidFill>
                  <a:srgbClr val="FF0000"/>
                </a:solidFill>
              </a:rPr>
              <a:t>선택자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사용하면 </a:t>
            </a:r>
            <a:r>
              <a:rPr lang="ko-KR" altLang="en-US" sz="1600" b="1" dirty="0">
                <a:solidFill>
                  <a:srgbClr val="FF0000"/>
                </a:solidFill>
              </a:rPr>
              <a:t>문서 전체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선택하는 의미가 있습니다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6409" y="216195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웹표준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입니다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6939" y="1370574"/>
            <a:ext cx="30299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doctype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html&gt;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&lt;meta  content="text/html;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charset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=utf-8"&gt;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&lt;title&gt;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선택자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&lt;/title&gt;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&lt;/head&gt;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&lt;h1&gt;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.&lt;/h1&gt;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&lt;p&gt;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.&lt;/p&gt;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&lt;div&gt;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&lt;h1&gt;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.&lt;/h1&gt;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&lt;p&gt;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.&lt;/p&gt;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&lt;/div&gt;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&lt;/body&gt;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</p:txBody>
      </p:sp>
      <p:grpSp>
        <p:nvGrpSpPr>
          <p:cNvPr id="4" name="그룹 17"/>
          <p:cNvGrpSpPr/>
          <p:nvPr/>
        </p:nvGrpSpPr>
        <p:grpSpPr>
          <a:xfrm>
            <a:off x="4756298" y="2360428"/>
            <a:ext cx="2643962" cy="1183758"/>
            <a:chOff x="4756298" y="2360428"/>
            <a:chExt cx="2643962" cy="1183758"/>
          </a:xfrm>
        </p:grpSpPr>
        <p:sp>
          <p:nvSpPr>
            <p:cNvPr id="19" name="직사각형 18"/>
            <p:cNvSpPr/>
            <p:nvPr/>
          </p:nvSpPr>
          <p:spPr>
            <a:xfrm>
              <a:off x="4756298" y="2360428"/>
              <a:ext cx="2643962" cy="118375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3376" y="2374021"/>
              <a:ext cx="215486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&lt;style&gt;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*{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color:#ffd800;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}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&lt;/style&gt;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1221" y="32854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웹표준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입니다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9026" y="3034342"/>
            <a:ext cx="1207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p{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color:blue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;}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438191" y="2963457"/>
            <a:ext cx="1199713" cy="953911"/>
            <a:chOff x="1438191" y="2963457"/>
            <a:chExt cx="1199713" cy="953911"/>
          </a:xfrm>
        </p:grpSpPr>
        <p:sp>
          <p:nvSpPr>
            <p:cNvPr id="13" name="직사각형 12"/>
            <p:cNvSpPr/>
            <p:nvPr/>
          </p:nvSpPr>
          <p:spPr>
            <a:xfrm>
              <a:off x="1438191" y="2963457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chemeClr val="accent6">
                      <a:lumMod val="75000"/>
                    </a:schemeClr>
                  </a:solidFill>
                </a:rPr>
                <a:t>웹표준</a:t>
              </a:r>
              <a:r>
                <a:rPr lang="ko-KR" altLang="en-US" sz="1200" dirty="0">
                  <a:solidFill>
                    <a:schemeClr val="accent6">
                      <a:lumMod val="75000"/>
                    </a:schemeClr>
                  </a:solidFill>
                </a:rPr>
                <a:t> 입니다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41743" y="3640369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chemeClr val="accent6">
                      <a:lumMod val="75000"/>
                    </a:schemeClr>
                  </a:solidFill>
                </a:rPr>
                <a:t>웹표준</a:t>
              </a:r>
              <a:r>
                <a:rPr lang="ko-KR" altLang="en-US" sz="1200" dirty="0">
                  <a:solidFill>
                    <a:schemeClr val="accent6">
                      <a:lumMod val="75000"/>
                    </a:schemeClr>
                  </a:solidFill>
                </a:rPr>
                <a:t> 입니다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441743" y="2967009"/>
            <a:ext cx="1199713" cy="953911"/>
            <a:chOff x="1438191" y="2963457"/>
            <a:chExt cx="1199713" cy="953911"/>
          </a:xfrm>
        </p:grpSpPr>
        <p:sp>
          <p:nvSpPr>
            <p:cNvPr id="17" name="직사각형 16"/>
            <p:cNvSpPr/>
            <p:nvPr/>
          </p:nvSpPr>
          <p:spPr>
            <a:xfrm>
              <a:off x="1438191" y="2963457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rgbClr val="00B0F0"/>
                  </a:solidFill>
                </a:rPr>
                <a:t>웹표준</a:t>
              </a:r>
              <a:r>
                <a:rPr lang="ko-KR" altLang="en-US" sz="1200" dirty="0">
                  <a:solidFill>
                    <a:srgbClr val="00B0F0"/>
                  </a:solidFill>
                </a:rPr>
                <a:t> 입니다</a:t>
              </a:r>
              <a:r>
                <a:rPr lang="en-US" altLang="ko-KR" sz="1200" dirty="0">
                  <a:solidFill>
                    <a:srgbClr val="00B0F0"/>
                  </a:solidFill>
                </a:rPr>
                <a:t>.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41743" y="3640369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rgbClr val="00B0F0"/>
                  </a:solidFill>
                </a:rPr>
                <a:t>웹표준</a:t>
              </a:r>
              <a:r>
                <a:rPr lang="ko-KR" altLang="en-US" sz="1200" dirty="0">
                  <a:solidFill>
                    <a:srgbClr val="00B0F0"/>
                  </a:solidFill>
                </a:rPr>
                <a:t> 입니다</a:t>
              </a:r>
              <a:r>
                <a:rPr lang="en-US" altLang="ko-KR" sz="1200" dirty="0">
                  <a:solidFill>
                    <a:srgbClr val="00B0F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5714" y="16824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* </a:t>
            </a:r>
            <a:r>
              <a:rPr lang="ko-KR" altLang="en-US" sz="2400" dirty="0">
                <a:solidFill>
                  <a:schemeClr val="bg1"/>
                </a:solidFill>
              </a:rPr>
              <a:t>전체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907" y="996467"/>
            <a:ext cx="6304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현재 페이지 및 전체페이지의 </a:t>
            </a:r>
            <a:r>
              <a:rPr lang="ko-KR" altLang="en-US" sz="2000" b="1" dirty="0">
                <a:solidFill>
                  <a:srgbClr val="FF0000"/>
                </a:solidFill>
              </a:rPr>
              <a:t>속성값을 한번에 지정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pic>
        <p:nvPicPr>
          <p:cNvPr id="6" name="그림 5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3" y="1738965"/>
            <a:ext cx="4381530" cy="3286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6436" y="2083870"/>
            <a:ext cx="3948517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&lt;!DOCTYPE HTML&gt;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&lt;html&gt;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&lt;head&gt;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&lt;meta http-equiv="Content-Type" content="text/html;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charset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=utf-8"&gt;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&lt;title&gt;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전체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선택자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&lt;/title&gt;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*{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     background-color:#ffcc00;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     color:#FFFFFF;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  }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&lt;/style&gt;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&lt;/head&gt;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&lt;body&gt;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&lt;h1&gt;CSS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에서 전체 선택자는 * 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.&lt;/h1&gt;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&lt;/body&gt;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&lt;/html&gt;</a:t>
            </a:r>
          </a:p>
          <a:p>
            <a:endParaRPr lang="ko-KR" alt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3202" y="168249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id &amp; class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7360" y="2045551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선택자와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선택자의 차이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812" y="2605265"/>
            <a:ext cx="80301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프로그래머들이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자바스크립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파일과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마크업라인의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동적인 출력을 위해서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값을 많이 쓰기 때문에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대체적으로 전체적인 큰골격의 이름에만 사용하는 것이 일반적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즉 </a:t>
            </a:r>
            <a:r>
              <a:rPr lang="en-US" altLang="ko-KR" sz="1400" b="1" dirty="0">
                <a:solidFill>
                  <a:srgbClr val="FF0000"/>
                </a:solidFill>
              </a:rPr>
              <a:t>HEADER, NAV, SECTION, FOOTER</a:t>
            </a:r>
            <a:r>
              <a:rPr lang="ko-KR" altLang="en-US" sz="1400" b="1" dirty="0">
                <a:solidFill>
                  <a:srgbClr val="FF0000"/>
                </a:solidFill>
              </a:rPr>
              <a:t> 같은 큰 골격에만 </a:t>
            </a:r>
            <a:r>
              <a:rPr lang="en-US" altLang="ko-KR" sz="1400" b="1" dirty="0">
                <a:solidFill>
                  <a:srgbClr val="FF0000"/>
                </a:solidFill>
              </a:rPr>
              <a:t>ID</a:t>
            </a:r>
            <a:r>
              <a:rPr lang="ko-KR" altLang="en-US" sz="1400" b="1" dirty="0">
                <a:solidFill>
                  <a:srgbClr val="FF0000"/>
                </a:solidFill>
              </a:rPr>
              <a:t>를 사용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남발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하는것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보다는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많이 사용하는 것이 적합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38072" y="168249"/>
            <a:ext cx="411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웹 사이트 제작 시 구성 요소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35480"/>
              </p:ext>
            </p:extLst>
          </p:nvPr>
        </p:nvGraphicFramePr>
        <p:xfrm>
          <a:off x="777599" y="1752239"/>
          <a:ext cx="7583471" cy="2836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8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35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9062">
                <a:tc>
                  <a:txBody>
                    <a:bodyPr/>
                    <a:lstStyle/>
                    <a:p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포토샵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일러스트</a:t>
                      </a:r>
                    </a:p>
                  </a:txBody>
                  <a:tcPr marL="91002" marR="91002" marT="45501" marB="455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사이트 안에서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콘텐츠를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제공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시각적인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콘텐츠의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내용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002" marR="91002" marT="45501" marB="455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5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Html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002" marR="91002" marT="45501" marB="455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HTML(Hyper Text Markup Language)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 문서를 만들기 위하여 사용하는 기본적인 프로그래밍 언어의 한 종류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002" marR="91002" marT="45501" marB="4550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7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CSS3(</a:t>
                      </a: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media query )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002" marR="91002" marT="45501" marB="455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 문서의 전반적인 스타일을 미리 저장해 둔 스타일시트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문서 전체의 일관성을 유지할 수 있고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세세한 스타일 지정의 필요를 줄어들게 하였다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002" marR="91002" marT="45501" marB="4550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12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Javascript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&amp; </a:t>
                      </a:r>
                      <a:r>
                        <a:rPr lang="en-US" altLang="ko-KR" sz="1200" b="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JQuery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002" marR="91002" marT="45501" marB="455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장점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웹에 특화된 기술이기 때문에 운영체제나 플랫폼에 상관없이 잘 작동되고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/>
                      </a:r>
                      <a:b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확장성도 높다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단점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성능이나 보안이 취약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HTML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소스코드에 함께 작성되면서 소스코드가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/>
                      </a:r>
                      <a:b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외부로 공개되는데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과정에서 보안 취약점이 발생할 수 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002" marR="91002" marT="45501" marB="4550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57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8424" y="168249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아이디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819" y="996467"/>
            <a:ext cx="780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id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식별자를 의미하므로 페이지에서 같은 이름을 오직 한 번만 사용함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5172" y="1618478"/>
            <a:ext cx="39020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#header{ color:#3399FF; }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#section{font-size:12px; color:#666666;}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&lt;/style&gt;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id="header"&gt;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&lt;h2&gt;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선택자는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Header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.&lt;/h2&gt;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id="section"&gt;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&lt;h4&gt;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선택자는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section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.&lt;/h4&gt;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&lt;p&gt;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인터넷 서비스의 하나인 월드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와이드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웹을 통해 볼 수 있는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문서를 만들 때 사용하는 프로그래밍 언어의 한 종류이다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/&gt;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특히 하이퍼텍스트를 작성하기 위해 개발되었으며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인터넷에서 웹을 통해 접근되는 대부분의 웹 페이지들은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로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작성된다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id="footer"&gt;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&lt;p&gt;address :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경기도 안양시 동안구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호계동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엘에스로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1004</a:t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 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국제유통단지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) 14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동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379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호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/&gt;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 Email : Design@naver.com | Tel : 010.2345.7869 | </a:t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 Fax : 031.1234.5678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</p:txBody>
      </p:sp>
      <p:pic>
        <p:nvPicPr>
          <p:cNvPr id="9" name="그림 8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6" y="1746102"/>
            <a:ext cx="4376264" cy="3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8436" y="168249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클래스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7362" y="996467"/>
            <a:ext cx="769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class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집합을 의미하므로 페이지에서 같은 이름을 여러 번 사용할 수 있습니다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5172" y="1618478"/>
            <a:ext cx="39020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p{ color:#3399FF; }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.ad {font-size:12px; color:#666666;}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&lt;/style&gt;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id="header"&gt;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&lt;h2&gt;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선택자는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Header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.&lt;/h2&gt;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id="section"&gt;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&lt;h4&gt;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선택자는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section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.&lt;/h4&gt;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&lt;p&gt;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인터넷 서비스의 하나인 월드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와이드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웹을 통해 볼 수 있는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문서를 만들 때 사용하는 프로그래밍 언어의 한 종류이다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/&gt;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특히 하이퍼텍스트를 작성하기 위해 개발되었으며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인터넷에서 웹을 통해 접근되는 대부분의 웹 페이지들은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로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작성된다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id="footer"&gt;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&lt;p class=“ad”&gt;address :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경기도 안양시 동안구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호계동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엘에스로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1004</a:t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 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국제유통단지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) 14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동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379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호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/&gt;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 Email : Design@naver.com | Tel : 010.2345.7869 | </a:t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 Fax : 031.1234.5678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</p:txBody>
      </p:sp>
      <p:pic>
        <p:nvPicPr>
          <p:cNvPr id="8" name="그림 7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1" y="1738412"/>
            <a:ext cx="4384174" cy="33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2103795"/>
            <a:ext cx="4752180" cy="24288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8093" y="2622698"/>
            <a:ext cx="8619459" cy="2140688"/>
          </a:xfrm>
          <a:prstGeom prst="rect">
            <a:avLst/>
          </a:prstGeom>
          <a:solidFill>
            <a:srgbClr val="00B0F0">
              <a:alpha val="30000"/>
            </a:srgbClr>
          </a:solidFill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03916" y="168249"/>
            <a:ext cx="454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후손과 자손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7362" y="996467"/>
            <a:ext cx="7218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후손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선택자와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자손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선택자는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특정한 태그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의 자손과 후손을 선택할 때 사용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11888" y="2672316"/>
            <a:ext cx="8690345" cy="1027814"/>
            <a:chOff x="311888" y="2672316"/>
            <a:chExt cx="8690345" cy="1027814"/>
          </a:xfrm>
        </p:grpSpPr>
        <p:sp>
          <p:nvSpPr>
            <p:cNvPr id="9" name="직사각형 8"/>
            <p:cNvSpPr/>
            <p:nvPr/>
          </p:nvSpPr>
          <p:spPr>
            <a:xfrm>
              <a:off x="311888" y="2672316"/>
              <a:ext cx="8498959" cy="102781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80836" y="2948763"/>
              <a:ext cx="3721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2">
                      <a:lumMod val="25000"/>
                    </a:schemeClr>
                  </a:solidFill>
                </a:rPr>
                <a:t>- </a:t>
              </a:r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자손 </a:t>
              </a:r>
              <a:r>
                <a:rPr lang="ko-KR" altLang="en-US" sz="1400" b="1" dirty="0" err="1">
                  <a:solidFill>
                    <a:schemeClr val="bg2">
                      <a:lumMod val="25000"/>
                    </a:schemeClr>
                  </a:solidFill>
                </a:rPr>
                <a:t>선택자</a:t>
              </a:r>
              <a:endParaRPr lang="en-US" altLang="ko-KR" sz="140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 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현재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Div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기준으로 바로 아래 위치한 태그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84388" y="3972987"/>
            <a:ext cx="3388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후손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선택자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현재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Div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기준으로 모든 태그</a:t>
            </a:r>
          </a:p>
        </p:txBody>
      </p:sp>
    </p:spTree>
    <p:extLst>
      <p:ext uri="{BB962C8B-B14F-4D97-AF65-F5344CB8AC3E}">
        <p14:creationId xmlns:p14="http://schemas.microsoft.com/office/powerpoint/2010/main" val="1352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6221" y="168249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후손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2562" y="996467"/>
            <a:ext cx="4745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특정한 태그 아래에 있는 후손을 선택할 때 사용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5172" y="1618478"/>
            <a:ext cx="39084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id="header"&gt;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&lt;div class="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tt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&lt;h1&gt;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웹표준의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이해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&lt;/h1&gt;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class="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st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&lt;h3&gt;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웹표준에서의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후손선택자와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자손선택자의 의미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id="section"&gt;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&lt;div class="article"&gt;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웹디자인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공부하기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포토샵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&gt;&lt;h3&gt;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일러스트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플래쉬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&gt;&lt;h3&gt;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드림위버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&gt;&lt;p&gt;Html5+CSS3&lt;/p&gt;&lt;/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&gt;&lt;h3&gt;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Javascript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&amp;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JQuery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&lt;/div&gt;    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id="footer"&gt;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이해하기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copyrights(c) DESIGN WEB. All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rights.CROP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432" y="1858440"/>
            <a:ext cx="4143404" cy="29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그룹 10"/>
          <p:cNvGrpSpPr/>
          <p:nvPr/>
        </p:nvGrpSpPr>
        <p:grpSpPr>
          <a:xfrm>
            <a:off x="4614530" y="1460205"/>
            <a:ext cx="4373526" cy="3884428"/>
            <a:chOff x="4614530" y="1460205"/>
            <a:chExt cx="4373526" cy="3884428"/>
          </a:xfrm>
        </p:grpSpPr>
        <p:sp>
          <p:nvSpPr>
            <p:cNvPr id="9" name="직사각형 8"/>
            <p:cNvSpPr/>
            <p:nvPr/>
          </p:nvSpPr>
          <p:spPr>
            <a:xfrm>
              <a:off x="4614530" y="1460205"/>
              <a:ext cx="4373526" cy="3884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0427" y="2310810"/>
              <a:ext cx="273978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&lt;style&gt;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#header, #section, #footer{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border:1px solid #999999;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width:700px;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}</a:t>
              </a:r>
            </a:p>
            <a:p>
              <a:endParaRPr lang="en-US" altLang="ko-KR" sz="1200" b="1" dirty="0">
                <a:solidFill>
                  <a:srgbClr val="FF0000"/>
                </a:solidFill>
              </a:endParaRP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div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li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{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background-color:#FFCC00;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}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&lt;/style&gt;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6227" y="168249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자손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2562" y="996467"/>
            <a:ext cx="4790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특정한 태그 아래에 있는 자손을 선택할 때 사용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5172" y="1618478"/>
            <a:ext cx="39084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id="header"&gt;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&lt;div class="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tt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&lt;h1&gt;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웹표준의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이해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&lt;/h1&gt;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class="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st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&lt;h3&gt;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웹표준에서의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후손선택자와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자손선택자의 의미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id="section"&gt;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&lt;div class="article"&gt;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웹디자인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공부하기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포토샵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&gt;&lt;h3&gt;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일러스트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플래쉬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&gt;&lt;h3&gt;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드림위버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&gt;&lt;p&gt;Html5+CSS3&lt;/p&gt;&lt;/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&gt;&lt;h3&gt;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Javascript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&amp;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JQuery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&lt;/div&gt;    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id="footer"&gt;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이해하기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copyrights(c) DESIGN WEB. All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rights.CROP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432" y="1858440"/>
            <a:ext cx="4143404" cy="29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그룹 10"/>
          <p:cNvGrpSpPr/>
          <p:nvPr/>
        </p:nvGrpSpPr>
        <p:grpSpPr>
          <a:xfrm>
            <a:off x="4614530" y="1460205"/>
            <a:ext cx="4373526" cy="3884428"/>
            <a:chOff x="4614530" y="1460205"/>
            <a:chExt cx="4373526" cy="3884428"/>
          </a:xfrm>
        </p:grpSpPr>
        <p:sp>
          <p:nvSpPr>
            <p:cNvPr id="9" name="직사각형 8"/>
            <p:cNvSpPr/>
            <p:nvPr/>
          </p:nvSpPr>
          <p:spPr>
            <a:xfrm>
              <a:off x="4614530" y="1460205"/>
              <a:ext cx="4373526" cy="3884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0427" y="1984762"/>
              <a:ext cx="2903295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&lt;style&gt;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#header, #section, #footer{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   border:1px solid #999999;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   width:700px;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}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div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li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{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   background-color:#FFCC00;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}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div &gt; h3{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   background-color:#0099FF;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}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.article &gt;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ul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&gt;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li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&gt; h3{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   background-color:#00CC00;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}	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&lt;/style&gt;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8279" y="168249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전체와 특정태그의 혼합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4443" y="932675"/>
            <a:ext cx="6226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전체적으로 속성을 설정한 다음 특정 태그의 속성을 변경합니다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6409" y="216195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웹표준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입니다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6939" y="1370574"/>
            <a:ext cx="30299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doctype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html&gt;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&lt;meta  content="text/html;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charset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=utf-8"&gt;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&lt;title&gt;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선택자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&lt;/title&gt;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&lt;/head&gt;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&lt;h1&gt;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.&lt;/h1&gt;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&lt;p&gt;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.&lt;/p&gt;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&lt;div&gt;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&lt;h1&gt;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.&lt;/h1&gt;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&lt;p&gt;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.&lt;/p&gt;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&lt;/div&gt;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&lt;/body&gt;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</p:txBody>
      </p:sp>
      <p:grpSp>
        <p:nvGrpSpPr>
          <p:cNvPr id="4" name="그룹 17"/>
          <p:cNvGrpSpPr/>
          <p:nvPr/>
        </p:nvGrpSpPr>
        <p:grpSpPr>
          <a:xfrm>
            <a:off x="4756298" y="2360428"/>
            <a:ext cx="2643962" cy="1183758"/>
            <a:chOff x="4756298" y="2360428"/>
            <a:chExt cx="2643962" cy="1183758"/>
          </a:xfrm>
        </p:grpSpPr>
        <p:sp>
          <p:nvSpPr>
            <p:cNvPr id="19" name="직사각형 18"/>
            <p:cNvSpPr/>
            <p:nvPr/>
          </p:nvSpPr>
          <p:spPr>
            <a:xfrm>
              <a:off x="4756298" y="2360428"/>
              <a:ext cx="2643962" cy="118375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3376" y="2374021"/>
              <a:ext cx="215486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&lt;style&gt;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*{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color:#ffd800;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}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&lt;/style&gt;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1221" y="32854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웹표준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입니다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9026" y="3034342"/>
            <a:ext cx="1207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p{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color:blue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;}</a:t>
            </a:r>
            <a:endParaRPr lang="ko-KR" altLang="en-US" sz="1200" dirty="0"/>
          </a:p>
        </p:txBody>
      </p:sp>
      <p:grpSp>
        <p:nvGrpSpPr>
          <p:cNvPr id="5" name="그룹 14"/>
          <p:cNvGrpSpPr/>
          <p:nvPr/>
        </p:nvGrpSpPr>
        <p:grpSpPr>
          <a:xfrm>
            <a:off x="1438191" y="2963457"/>
            <a:ext cx="1199713" cy="953911"/>
            <a:chOff x="1438191" y="2963457"/>
            <a:chExt cx="1199713" cy="953911"/>
          </a:xfrm>
        </p:grpSpPr>
        <p:sp>
          <p:nvSpPr>
            <p:cNvPr id="13" name="직사각형 12"/>
            <p:cNvSpPr/>
            <p:nvPr/>
          </p:nvSpPr>
          <p:spPr>
            <a:xfrm>
              <a:off x="1438191" y="2963457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chemeClr val="accent6">
                      <a:lumMod val="75000"/>
                    </a:schemeClr>
                  </a:solidFill>
                </a:rPr>
                <a:t>웹표준</a:t>
              </a:r>
              <a:r>
                <a:rPr lang="ko-KR" altLang="en-US" sz="1200" dirty="0">
                  <a:solidFill>
                    <a:schemeClr val="accent6">
                      <a:lumMod val="75000"/>
                    </a:schemeClr>
                  </a:solidFill>
                </a:rPr>
                <a:t> 입니다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41743" y="3640369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chemeClr val="accent6">
                      <a:lumMod val="75000"/>
                    </a:schemeClr>
                  </a:solidFill>
                </a:rPr>
                <a:t>웹표준</a:t>
              </a:r>
              <a:r>
                <a:rPr lang="ko-KR" altLang="en-US" sz="1200" dirty="0">
                  <a:solidFill>
                    <a:schemeClr val="accent6">
                      <a:lumMod val="75000"/>
                    </a:schemeClr>
                  </a:solidFill>
                </a:rPr>
                <a:t> 입니다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6" name="그룹 15"/>
          <p:cNvGrpSpPr/>
          <p:nvPr/>
        </p:nvGrpSpPr>
        <p:grpSpPr>
          <a:xfrm>
            <a:off x="1441743" y="2967009"/>
            <a:ext cx="1199713" cy="953911"/>
            <a:chOff x="1438191" y="2963457"/>
            <a:chExt cx="1199713" cy="953911"/>
          </a:xfrm>
        </p:grpSpPr>
        <p:sp>
          <p:nvSpPr>
            <p:cNvPr id="17" name="직사각형 16"/>
            <p:cNvSpPr/>
            <p:nvPr/>
          </p:nvSpPr>
          <p:spPr>
            <a:xfrm>
              <a:off x="1438191" y="2963457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rgbClr val="00B0F0"/>
                  </a:solidFill>
                </a:rPr>
                <a:t>웹표준</a:t>
              </a:r>
              <a:r>
                <a:rPr lang="ko-KR" altLang="en-US" sz="1200" dirty="0">
                  <a:solidFill>
                    <a:srgbClr val="00B0F0"/>
                  </a:solidFill>
                </a:rPr>
                <a:t> 입니다</a:t>
              </a:r>
              <a:r>
                <a:rPr lang="en-US" altLang="ko-KR" sz="1200" dirty="0">
                  <a:solidFill>
                    <a:srgbClr val="00B0F0"/>
                  </a:solidFill>
                </a:rPr>
                <a:t>.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41743" y="3640369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rgbClr val="00B0F0"/>
                  </a:solidFill>
                </a:rPr>
                <a:t>웹표준</a:t>
              </a:r>
              <a:r>
                <a:rPr lang="ko-KR" altLang="en-US" sz="1200" dirty="0">
                  <a:solidFill>
                    <a:srgbClr val="00B0F0"/>
                  </a:solidFill>
                </a:rPr>
                <a:t> 입니다</a:t>
              </a:r>
              <a:r>
                <a:rPr lang="en-US" altLang="ko-KR" sz="1200" dirty="0">
                  <a:solidFill>
                    <a:srgbClr val="00B0F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7801" y="168249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id(#) </a:t>
            </a:r>
            <a:r>
              <a:rPr lang="ko-KR" altLang="en-US" sz="2400" dirty="0">
                <a:solidFill>
                  <a:schemeClr val="bg1"/>
                </a:solidFill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</a:rPr>
              <a:t>class(.)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4443" y="932675"/>
            <a:ext cx="643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속성을 설정할 수 있습니다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2278" y="1505250"/>
            <a:ext cx="2509020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&lt;!-- header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&lt;div id="header"&gt;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&lt;h3&gt;header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.&lt;/h3&gt;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&lt;!-- header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끝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&lt;!--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콘텐츠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시작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&lt;div id="wrap"&gt;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&lt;div id="content"&gt;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class="menu01"&gt;menu01&lt;/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class="menu02"&gt;menu02&lt;/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class="menu03"&gt;menu03&lt;/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class="menu04"&gt;menu04&lt;/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class="menu05"&gt;menu04&lt;/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&lt;div id="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side_banner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&lt;h3&gt;banner&lt;/h3&gt;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&lt;!--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콘텐츠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끝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&lt;!-- footer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&lt;div id="footer"&gt;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&lt;h3&gt;footer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.&lt;/h3&gt;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&lt;!-- footer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끝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--&gt;</a:t>
            </a:r>
          </a:p>
        </p:txBody>
      </p:sp>
      <p:pic>
        <p:nvPicPr>
          <p:cNvPr id="21" name="그림 20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38" y="1652471"/>
            <a:ext cx="4366436" cy="3274827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999460" y="1538177"/>
            <a:ext cx="7159256" cy="3558363"/>
            <a:chOff x="999460" y="1538177"/>
            <a:chExt cx="7159256" cy="3558363"/>
          </a:xfrm>
        </p:grpSpPr>
        <p:sp>
          <p:nvSpPr>
            <p:cNvPr id="22" name="직사각형 21"/>
            <p:cNvSpPr/>
            <p:nvPr/>
          </p:nvSpPr>
          <p:spPr>
            <a:xfrm>
              <a:off x="999460" y="1538177"/>
              <a:ext cx="7159256" cy="35583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77292" y="2530530"/>
              <a:ext cx="661071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&lt;style&gt;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#header{ width:700px; background-color:#FFCC00; border:1px solid #999999; text-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align:center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#wrap{ width:700px; background-color:#66CC99; border:1px solid #999999; text-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align:center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overflow:hidden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#content{ width:450px; border-right:2px solid #999999;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float:left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sider_banner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{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float:left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#footer{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clear:both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width:700px; background-color:#FFCC00; border:1px solid #999999; text-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align:center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.menu01{ color:#3366FF; font-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weight:bold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.menu01, .menu03, .menu05{ font-size:12px;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h3{color:#666666;}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&lt;/style&gt;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89176" y="168249"/>
            <a:ext cx="4764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   nth-child(n) &amp; </a:t>
            </a:r>
            <a:r>
              <a:rPr lang="en-US" altLang="ko-KR" sz="2400" dirty="0">
                <a:solidFill>
                  <a:schemeClr val="bg1"/>
                </a:solidFill>
              </a:rPr>
              <a:t> nth-of-type(n)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35959"/>
              </p:ext>
            </p:extLst>
          </p:nvPr>
        </p:nvGraphicFramePr>
        <p:xfrm>
          <a:off x="827584" y="1668325"/>
          <a:ext cx="7658048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29024"/>
                <a:gridCol w="38290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nth-child(n)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nth-of-type(n) 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부모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엘리먼트의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모든 자식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엘리먼트중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부모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엘리먼트의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특정 자식 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엘리먼트중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9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95237" y="168249"/>
            <a:ext cx="135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태그 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894" y="2449668"/>
            <a:ext cx="66078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b="1" dirty="0"/>
              <a:t>태그 란</a:t>
            </a:r>
            <a:r>
              <a:rPr lang="en-US" altLang="ko-KR" b="1" dirty="0"/>
              <a:t>?</a:t>
            </a:r>
            <a:br>
              <a:rPr lang="en-US" altLang="ko-KR" b="1" dirty="0"/>
            </a:br>
            <a:endParaRPr lang="ko-KR" altLang="en-US" b="1" dirty="0"/>
          </a:p>
          <a:p>
            <a:pPr fontAlgn="base"/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b="1" dirty="0" smtClean="0"/>
              <a:t>HTML</a:t>
            </a:r>
            <a:r>
              <a:rPr lang="ko-KR" altLang="en-US" sz="1600" dirty="0" smtClean="0"/>
              <a:t>은 하이퍼텍스트 마크업 언어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HyperText</a:t>
            </a:r>
            <a:r>
              <a:rPr lang="en-US" altLang="ko-KR" sz="1600" dirty="0" smtClean="0"/>
              <a:t> Markup Language)</a:t>
            </a:r>
          </a:p>
          <a:p>
            <a:pPr fontAlgn="base"/>
            <a:r>
              <a:rPr lang="en-US" altLang="ko-KR" sz="1600" dirty="0" smtClean="0"/>
              <a:t>  </a:t>
            </a:r>
            <a:r>
              <a:rPr lang="ko-KR" altLang="en-US" sz="1600" dirty="0"/>
              <a:t>문서를 구성하고 있는 요소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그 태그에는 이름과 속성이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52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95237" y="168249"/>
            <a:ext cx="135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태그 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488" y="2210517"/>
            <a:ext cx="7572907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&lt;p&gt; &lt;span&gt; &lt;a&gt; </a:t>
            </a:r>
            <a:r>
              <a:rPr lang="ko-KR" altLang="en-US" sz="1600" dirty="0"/>
              <a:t>등과 같이 명령어의 형태가 </a:t>
            </a:r>
            <a:r>
              <a:rPr lang="en-US" altLang="ko-KR" sz="1600" dirty="0"/>
              <a:t>‘&lt;&gt;( </a:t>
            </a:r>
            <a:r>
              <a:rPr lang="ko-KR" altLang="en-US" sz="1600" dirty="0"/>
              <a:t>각 괄호</a:t>
            </a:r>
            <a:r>
              <a:rPr lang="en-US" altLang="ko-KR" sz="1600" dirty="0"/>
              <a:t> )’ </a:t>
            </a:r>
            <a:r>
              <a:rPr lang="ko-KR" altLang="en-US" sz="1600" dirty="0"/>
              <a:t>로 되어 있는 것을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태그</a:t>
            </a:r>
            <a:r>
              <a:rPr lang="en-US" altLang="ko-KR" sz="1600" dirty="0"/>
              <a:t>(tag)</a:t>
            </a:r>
            <a:r>
              <a:rPr lang="ko-KR" altLang="en-US" sz="1600" dirty="0"/>
              <a:t>라 하며</a:t>
            </a:r>
            <a:r>
              <a:rPr lang="en-US" altLang="ko-KR" sz="1600" dirty="0"/>
              <a:t>, &lt;p&gt;~&lt;/p&gt; </a:t>
            </a:r>
            <a:r>
              <a:rPr lang="ko-KR" altLang="en-US" sz="1600" dirty="0"/>
              <a:t>와 같이 태그의 시작</a:t>
            </a:r>
            <a:r>
              <a:rPr lang="en-US" altLang="ko-KR" sz="1600" dirty="0"/>
              <a:t>(&lt;&gt;)</a:t>
            </a:r>
            <a:r>
              <a:rPr lang="ko-KR" altLang="en-US" sz="1600" dirty="0"/>
              <a:t>과</a:t>
            </a:r>
            <a:r>
              <a:rPr lang="en-US" altLang="ko-KR" sz="1600" dirty="0"/>
              <a:t> </a:t>
            </a:r>
            <a:r>
              <a:rPr lang="ko-KR" altLang="en-US" sz="1600" dirty="0"/>
              <a:t>끝</a:t>
            </a:r>
            <a:r>
              <a:rPr lang="en-US" altLang="ko-KR" sz="1600" dirty="0"/>
              <a:t>(&lt;/&gt;)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하나의 요소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라고</a:t>
            </a:r>
            <a:r>
              <a:rPr lang="ko-KR" altLang="en-US" sz="1600" dirty="0"/>
              <a:t> 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또 이러한 요소들을 이용하여 웹 문서를 작성하는 것을 마크업</a:t>
            </a:r>
            <a:r>
              <a:rPr lang="en-US" altLang="ko-KR" sz="1600" dirty="0"/>
              <a:t>(markup)</a:t>
            </a:r>
            <a:r>
              <a:rPr lang="ko-KR" altLang="en-US" sz="1600" dirty="0"/>
              <a:t>이라고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06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9214" y="168249"/>
            <a:ext cx="1584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361" y="1479740"/>
            <a:ext cx="78241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&lt;!DOCTYPE html&gt;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&lt;meta http-equiv="Content-Type" content="text/html;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charset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=utf-8" /&gt;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&lt;title&gt;&lt;/title&gt;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&lt;/head&gt;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&lt;body&gt;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&lt;/body&gt;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2306" y="1816240"/>
            <a:ext cx="7666330" cy="137525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41091" y="3256080"/>
            <a:ext cx="7666330" cy="12887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1087" y="1815021"/>
            <a:ext cx="7666330" cy="1375258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97954" y="2240514"/>
            <a:ext cx="410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현재 사이트에 관련된 정보를 담는 곳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- CSS3 &amp; </a:t>
            </a:r>
            <a:r>
              <a:rPr lang="en-US" altLang="ko-KR" dirty="0" err="1">
                <a:solidFill>
                  <a:schemeClr val="bg1"/>
                </a:solidFill>
              </a:rPr>
              <a:t>javascript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2556" y="3254861"/>
            <a:ext cx="7676080" cy="1288722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61225" y="371087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현재 페이지의 내용 기록</a:t>
            </a:r>
          </a:p>
        </p:txBody>
      </p:sp>
    </p:spTree>
    <p:extLst>
      <p:ext uri="{BB962C8B-B14F-4D97-AF65-F5344CB8AC3E}">
        <p14:creationId xmlns:p14="http://schemas.microsoft.com/office/powerpoint/2010/main" val="294589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19" y="168249"/>
            <a:ext cx="270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Markup </a:t>
            </a:r>
            <a:r>
              <a:rPr lang="ko-KR" altLang="en-US" sz="2400" dirty="0">
                <a:solidFill>
                  <a:schemeClr val="bg1"/>
                </a:solidFill>
              </a:rPr>
              <a:t>주의 사항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14" y="2092502"/>
            <a:ext cx="9611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/>
              <a:t>요소는 중첩 되어야 합니다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&lt;p&gt;</a:t>
            </a:r>
            <a:r>
              <a:rPr lang="ko-KR" altLang="en-US" sz="1600" dirty="0"/>
              <a:t>중첩되는 요소가 있을 때는 </a:t>
            </a:r>
            <a:r>
              <a:rPr lang="en-US" altLang="ko-KR" sz="1600" dirty="0"/>
              <a:t>&lt;strong&gt; </a:t>
            </a:r>
            <a:r>
              <a:rPr lang="ko-KR" altLang="en-US" sz="1600" dirty="0"/>
              <a:t>바르게 </a:t>
            </a:r>
            <a:r>
              <a:rPr lang="en-US" altLang="ko-KR" sz="1600" dirty="0"/>
              <a:t>&lt;/ strong&gt;</a:t>
            </a:r>
            <a:r>
              <a:rPr lang="ko-KR" altLang="en-US" sz="1600" dirty="0"/>
              <a:t>표현해야 한다</a:t>
            </a:r>
            <a:r>
              <a:rPr lang="en-US" altLang="ko-KR" sz="1600" dirty="0"/>
              <a:t>. 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&lt;p&gt;</a:t>
            </a:r>
            <a:r>
              <a:rPr lang="ko-KR" altLang="en-US" sz="1600" dirty="0"/>
              <a:t>중첩되는 요소가 있을 때는 </a:t>
            </a:r>
            <a:r>
              <a:rPr lang="en-US" altLang="ko-KR" sz="1600" dirty="0"/>
              <a:t>&lt;strong&gt; </a:t>
            </a:r>
            <a:r>
              <a:rPr lang="ko-KR" altLang="en-US" sz="1600" dirty="0"/>
              <a:t>바르게</a:t>
            </a:r>
            <a:r>
              <a:rPr lang="en-US" altLang="ko-KR" sz="1600" dirty="0"/>
              <a:t>&lt;/ strong&gt;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&lt;/p&gt;</a:t>
            </a:r>
            <a:r>
              <a:rPr lang="ko-KR" altLang="en-US" sz="1600" dirty="0"/>
              <a:t> 표현해야 한다</a:t>
            </a:r>
            <a:r>
              <a:rPr lang="en-US" altLang="ko-KR" sz="1600" dirty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6114" y="2946281"/>
            <a:ext cx="7615351" cy="3385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262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19" y="168249"/>
            <a:ext cx="270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Markup </a:t>
            </a:r>
            <a:r>
              <a:rPr lang="ko-KR" altLang="en-US" sz="2400" dirty="0">
                <a:solidFill>
                  <a:schemeClr val="bg1"/>
                </a:solidFill>
              </a:rPr>
              <a:t>주의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073" y="1847893"/>
            <a:ext cx="545694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요소 및 속성 이름은 소문자 이어야 합니다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&lt;p&gt;&lt;a </a:t>
            </a:r>
            <a:r>
              <a:rPr lang="en-US" altLang="ko-KR" dirty="0" err="1"/>
              <a:t>href</a:t>
            </a:r>
            <a:r>
              <a:rPr lang="en-US" altLang="ko-KR" dirty="0"/>
              <a:t>=“index.html”&gt;</a:t>
            </a:r>
            <a:r>
              <a:rPr lang="ko-KR" altLang="en-US" dirty="0"/>
              <a:t>대문페이지</a:t>
            </a:r>
            <a:r>
              <a:rPr lang="en-US" altLang="ko-KR" dirty="0"/>
              <a:t>&lt;/a&gt;&lt;/p&gt;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&lt;P&gt;&lt;A HREF=“index.html”&gt;</a:t>
            </a:r>
            <a:r>
              <a:rPr lang="ko-KR" altLang="en-US" dirty="0"/>
              <a:t>대문페이지</a:t>
            </a:r>
            <a:r>
              <a:rPr lang="en-US" altLang="ko-KR" dirty="0"/>
              <a:t>&lt;/A&gt;&lt;/P&gt;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00073" y="2826346"/>
            <a:ext cx="5166487" cy="3459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970671" y="4255714"/>
            <a:ext cx="6823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&lt;a&gt;</a:t>
            </a:r>
            <a:r>
              <a:rPr lang="ko-KR" altLang="en-US" sz="1200" dirty="0">
                <a:solidFill>
                  <a:srgbClr val="FF0000"/>
                </a:solidFill>
              </a:rPr>
              <a:t>요소에서 </a:t>
            </a:r>
            <a:r>
              <a:rPr lang="en-US" altLang="ko-KR" sz="1200" dirty="0">
                <a:solidFill>
                  <a:srgbClr val="FF0000"/>
                </a:solidFill>
              </a:rPr>
              <a:t>‘</a:t>
            </a:r>
            <a:r>
              <a:rPr lang="en-US" altLang="ko-KR" sz="1200" dirty="0" err="1">
                <a:solidFill>
                  <a:srgbClr val="FF0000"/>
                </a:solidFill>
              </a:rPr>
              <a:t>href</a:t>
            </a:r>
            <a:r>
              <a:rPr lang="en-US" altLang="ko-KR" sz="1200" dirty="0">
                <a:solidFill>
                  <a:srgbClr val="FF0000"/>
                </a:solidFill>
              </a:rPr>
              <a:t>’</a:t>
            </a:r>
            <a:r>
              <a:rPr lang="ko-KR" altLang="en-US" sz="1200" dirty="0">
                <a:solidFill>
                  <a:srgbClr val="FF0000"/>
                </a:solidFill>
              </a:rPr>
              <a:t>와 같은 것을 속성이라고 부르며</a:t>
            </a:r>
            <a:r>
              <a:rPr lang="en-US" altLang="ko-KR" sz="1200" dirty="0">
                <a:solidFill>
                  <a:srgbClr val="FF0000"/>
                </a:solidFill>
              </a:rPr>
              <a:t>, ‘ = ‘ </a:t>
            </a:r>
            <a:r>
              <a:rPr lang="ko-KR" altLang="en-US" sz="1200" dirty="0">
                <a:solidFill>
                  <a:srgbClr val="FF0000"/>
                </a:solidFill>
              </a:rPr>
              <a:t>다음에 오는 것을 값이라고 부릅니다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703384" y="4090549"/>
            <a:ext cx="75262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5698</TotalTime>
  <Words>4514</Words>
  <Application>Microsoft Office PowerPoint</Application>
  <PresentationFormat>화면 슬라이드 쇼(16:10)</PresentationFormat>
  <Paragraphs>833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hi-ilsan</cp:lastModifiedBy>
  <cp:revision>382</cp:revision>
  <dcterms:created xsi:type="dcterms:W3CDTF">2016-10-25T00:22:06Z</dcterms:created>
  <dcterms:modified xsi:type="dcterms:W3CDTF">2018-07-29T23:11:33Z</dcterms:modified>
</cp:coreProperties>
</file>