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81" r:id="rId5"/>
    <p:sldId id="363" r:id="rId6"/>
    <p:sldId id="364" r:id="rId7"/>
    <p:sldId id="365" r:id="rId8"/>
    <p:sldId id="369" r:id="rId9"/>
    <p:sldId id="366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67" r:id="rId18"/>
    <p:sldId id="368" r:id="rId19"/>
    <p:sldId id="280" r:id="rId20"/>
    <p:sldId id="283" r:id="rId21"/>
    <p:sldId id="289" r:id="rId22"/>
    <p:sldId id="377" r:id="rId23"/>
    <p:sldId id="378" r:id="rId24"/>
    <p:sldId id="379" r:id="rId25"/>
    <p:sldId id="380" r:id="rId26"/>
    <p:sldId id="381" r:id="rId27"/>
    <p:sldId id="382" r:id="rId28"/>
    <p:sldId id="288" r:id="rId29"/>
    <p:sldId id="290" r:id="rId30"/>
    <p:sldId id="291" r:id="rId31"/>
    <p:sldId id="293" r:id="rId32"/>
    <p:sldId id="292" r:id="rId33"/>
    <p:sldId id="294" r:id="rId34"/>
    <p:sldId id="295" r:id="rId35"/>
    <p:sldId id="297" r:id="rId36"/>
    <p:sldId id="298" r:id="rId37"/>
    <p:sldId id="282" r:id="rId38"/>
    <p:sldId id="284" r:id="rId39"/>
    <p:sldId id="285" r:id="rId40"/>
    <p:sldId id="286" r:id="rId41"/>
    <p:sldId id="287" r:id="rId42"/>
    <p:sldId id="304" r:id="rId43"/>
    <p:sldId id="299" r:id="rId44"/>
    <p:sldId id="305" r:id="rId45"/>
    <p:sldId id="306" r:id="rId46"/>
    <p:sldId id="356" r:id="rId47"/>
    <p:sldId id="357" r:id="rId48"/>
    <p:sldId id="362" r:id="rId49"/>
    <p:sldId id="358" r:id="rId50"/>
    <p:sldId id="359" r:id="rId51"/>
    <p:sldId id="360" r:id="rId52"/>
    <p:sldId id="361" r:id="rId53"/>
    <p:sldId id="307" r:id="rId54"/>
    <p:sldId id="309" r:id="rId55"/>
    <p:sldId id="308" r:id="rId56"/>
    <p:sldId id="310" r:id="rId57"/>
    <p:sldId id="311" r:id="rId58"/>
    <p:sldId id="312" r:id="rId59"/>
    <p:sldId id="318" r:id="rId60"/>
    <p:sldId id="313" r:id="rId61"/>
    <p:sldId id="314" r:id="rId62"/>
    <p:sldId id="315" r:id="rId63"/>
    <p:sldId id="316" r:id="rId64"/>
    <p:sldId id="317" r:id="rId65"/>
    <p:sldId id="320" r:id="rId66"/>
    <p:sldId id="300" r:id="rId67"/>
    <p:sldId id="301" r:id="rId68"/>
    <p:sldId id="302" r:id="rId69"/>
    <p:sldId id="319" r:id="rId70"/>
    <p:sldId id="303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83" r:id="rId81"/>
    <p:sldId id="384" r:id="rId82"/>
    <p:sldId id="385" r:id="rId83"/>
    <p:sldId id="386" r:id="rId84"/>
    <p:sldId id="330" r:id="rId85"/>
    <p:sldId id="331" r:id="rId86"/>
    <p:sldId id="332" r:id="rId87"/>
    <p:sldId id="333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4" r:id="rId106"/>
    <p:sldId id="355" r:id="rId107"/>
    <p:sldId id="334" r:id="rId108"/>
    <p:sldId id="352" r:id="rId109"/>
    <p:sldId id="353" r:id="rId110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85">
          <p15:clr>
            <a:srgbClr val="A4A3A4"/>
          </p15:clr>
        </p15:guide>
        <p15:guide id="4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3A"/>
    <a:srgbClr val="FF5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-810" y="-102"/>
      </p:cViewPr>
      <p:guideLst>
        <p:guide orient="horz" pos="1800"/>
        <p:guide orient="horz" pos="485"/>
        <p:guide pos="2880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0775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804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815956" y="5458916"/>
            <a:ext cx="13244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E-mail : killer032879@naver.com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직선 연결선 20"/>
          <p:cNvCxnSpPr>
            <a:cxnSpLocks/>
            <a:endCxn id="8" idx="1"/>
          </p:cNvCxnSpPr>
          <p:nvPr userDrawn="1"/>
        </p:nvCxnSpPr>
        <p:spPr>
          <a:xfrm>
            <a:off x="0" y="5551249"/>
            <a:ext cx="7815956" cy="0"/>
          </a:xfrm>
          <a:prstGeom prst="line">
            <a:avLst/>
          </a:prstGeom>
          <a:ln w="3175">
            <a:solidFill>
              <a:srgbClr val="FA603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0" y="0"/>
            <a:ext cx="9144000" cy="809698"/>
          </a:xfrm>
          <a:prstGeom prst="rect">
            <a:avLst/>
          </a:prstGeom>
          <a:solidFill>
            <a:srgbClr val="FA6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144000" cy="5409618"/>
          </a:xfrm>
          <a:prstGeom prst="rect">
            <a:avLst/>
          </a:prstGeom>
          <a:solidFill>
            <a:srgbClr val="FA6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09799" y="5465897"/>
            <a:ext cx="13244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E-mail : killer032879@naver.com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earlyaccess" TargetMode="External"/><Relationship Id="rId2" Type="http://schemas.openxmlformats.org/officeDocument/2006/relationships/hyperlink" Target="http://www.google.com/fo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nts.googleapis.com/earlyaccess/hanna.css" TargetMode="Externa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otfast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mozilla.org/~jkew/woff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earlyaccess" TargetMode="External"/><Relationship Id="rId2" Type="http://schemas.openxmlformats.org/officeDocument/2006/relationships/hyperlink" Target="http://www.google.com/fo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nts.googleapis.com/earlyaccess/hanna.css" TargetMode="Externa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tes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html5shiv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nathantneal.com/blog/understand-the-favicon/" TargetMode="External"/><Relationship Id="rId2" Type="http://schemas.openxmlformats.org/officeDocument/2006/relationships/hyperlink" Target="https://github.com/audreyr/favicon-cheat-sheet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1249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7954" y="1455108"/>
            <a:ext cx="536717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요소 및 속성 이름은 소문자이어야 합니다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&lt;p&gt;&lt;a </a:t>
            </a:r>
            <a:r>
              <a:rPr lang="en-US" altLang="ko-KR" dirty="0" err="1"/>
              <a:t>href</a:t>
            </a:r>
            <a:r>
              <a:rPr lang="en-US" altLang="ko-KR" dirty="0"/>
              <a:t>=“index.html”&gt;</a:t>
            </a:r>
            <a:r>
              <a:rPr lang="ko-KR" altLang="en-US" dirty="0"/>
              <a:t>대문페이지</a:t>
            </a:r>
            <a:r>
              <a:rPr lang="en-US" altLang="ko-KR" dirty="0"/>
              <a:t>&lt;/a&gt;&lt;/p&gt;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&lt;p&gt;&lt;a </a:t>
            </a:r>
            <a:r>
              <a:rPr lang="en-US" altLang="ko-KR" dirty="0" err="1"/>
              <a:t>href</a:t>
            </a:r>
            <a:r>
              <a:rPr lang="en-US" altLang="ko-KR" dirty="0"/>
              <a:t>=“index.html”&gt;</a:t>
            </a:r>
            <a:r>
              <a:rPr lang="ko-KR" altLang="en-US" dirty="0"/>
              <a:t>대문페이지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827954" y="2454661"/>
            <a:ext cx="5163689" cy="3026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78600" y="4147771"/>
            <a:ext cx="7665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한 쌍의 태그로 이루어져 있지 않고 하나의 태그로 되어 있는 요소를 </a:t>
            </a:r>
            <a:r>
              <a:rPr lang="en-US" altLang="ko-KR" sz="1400" dirty="0">
                <a:solidFill>
                  <a:srgbClr val="FF0000"/>
                </a:solidFill>
              </a:rPr>
              <a:t>‘ </a:t>
            </a:r>
            <a:r>
              <a:rPr lang="ko-KR" altLang="en-US" sz="1400" dirty="0">
                <a:solidFill>
                  <a:srgbClr val="FF0000"/>
                </a:solidFill>
              </a:rPr>
              <a:t>빈 요소</a:t>
            </a:r>
            <a:r>
              <a:rPr lang="en-US" altLang="ko-KR" sz="1400" dirty="0">
                <a:solidFill>
                  <a:srgbClr val="FF0000"/>
                </a:solidFill>
              </a:rPr>
              <a:t>’ </a:t>
            </a:r>
            <a:r>
              <a:rPr lang="ko-KR" altLang="en-US" sz="1400" dirty="0">
                <a:solidFill>
                  <a:srgbClr val="FF0000"/>
                </a:solidFill>
              </a:rPr>
              <a:t>라고 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빈 요소의 경우에도 </a:t>
            </a:r>
            <a:r>
              <a:rPr lang="en-US" altLang="ko-KR" sz="1400" dirty="0">
                <a:solidFill>
                  <a:srgbClr val="FF0000"/>
                </a:solidFill>
              </a:rPr>
              <a:t>‘ / ‘</a:t>
            </a:r>
            <a:r>
              <a:rPr lang="ko-KR" altLang="en-US" sz="1400" dirty="0">
                <a:solidFill>
                  <a:srgbClr val="FF0000"/>
                </a:solidFill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닫아 주어야 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Ex) </a:t>
            </a:r>
            <a:r>
              <a:rPr lang="ko-KR" altLang="en-US" sz="1400" dirty="0">
                <a:solidFill>
                  <a:srgbClr val="FF0000"/>
                </a:solidFill>
              </a:rPr>
              <a:t>자주 쓰는 빈 요소 </a:t>
            </a:r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</a:rPr>
              <a:t>/&gt;, &lt;</a:t>
            </a:r>
            <a:r>
              <a:rPr lang="en-US" altLang="ko-KR" sz="1400" dirty="0" err="1">
                <a:solidFill>
                  <a:srgbClr val="FF0000"/>
                </a:solidFill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</a:rPr>
              <a:t>/&gt;, &lt;</a:t>
            </a:r>
            <a:r>
              <a:rPr lang="en-US" altLang="ko-KR" sz="1400" dirty="0" err="1">
                <a:solidFill>
                  <a:srgbClr val="FF0000"/>
                </a:solidFill>
              </a:rPr>
              <a:t>img</a:t>
            </a:r>
            <a:r>
              <a:rPr lang="en-US" altLang="ko-KR" sz="1400" dirty="0">
                <a:solidFill>
                  <a:srgbClr val="FF0000"/>
                </a:solidFill>
              </a:rPr>
              <a:t>/&gt;, &lt;input/&gt;, &lt;area/&gt;, &lt;meta/&gt;, &lt;link/&gt;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33890" y="3972084"/>
            <a:ext cx="828104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929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1501" y="168249"/>
            <a:ext cx="519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미디어쿼리 적용하기 </a:t>
            </a:r>
            <a:r>
              <a:rPr lang="en-US" altLang="ko-KR" sz="2400" dirty="0">
                <a:solidFill>
                  <a:schemeClr val="bg1"/>
                </a:solidFill>
              </a:rPr>
              <a:t>– </a:t>
            </a:r>
            <a:r>
              <a:rPr lang="en-US" altLang="ko-KR" sz="2400" dirty="0" err="1">
                <a:solidFill>
                  <a:schemeClr val="bg1"/>
                </a:solidFill>
              </a:rPr>
              <a:t>css</a:t>
            </a:r>
            <a:r>
              <a:rPr lang="ko-KR" altLang="en-US" sz="2400" dirty="0">
                <a:solidFill>
                  <a:schemeClr val="bg1"/>
                </a:solidFill>
              </a:rPr>
              <a:t>파일 링크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510" y="1950021"/>
            <a:ext cx="8149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조건별로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스타일 시트 파일을 따로 저장 한 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&lt;link&gt;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@import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문서 안에 연결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&lt;link </a:t>
            </a:r>
            <a:r>
              <a:rPr lang="en-US" altLang="ko-KR" sz="1600" dirty="0" err="1">
                <a:solidFill>
                  <a:srgbClr val="00B0F0"/>
                </a:solidFill>
              </a:rPr>
              <a:t>href</a:t>
            </a:r>
            <a:r>
              <a:rPr lang="en-US" altLang="ko-KR" sz="1600" dirty="0">
                <a:solidFill>
                  <a:srgbClr val="00B0F0"/>
                </a:solidFill>
              </a:rPr>
              <a:t> = “</a:t>
            </a:r>
            <a:r>
              <a:rPr lang="en-US" altLang="ko-KR" sz="1600" dirty="0" err="1">
                <a:solidFill>
                  <a:srgbClr val="00B0F0"/>
                </a:solidFill>
              </a:rPr>
              <a:t>css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>
                <a:solidFill>
                  <a:srgbClr val="00B0F0"/>
                </a:solidFill>
              </a:rPr>
              <a:t>파일 경로 </a:t>
            </a:r>
            <a:r>
              <a:rPr lang="en-US" altLang="ko-KR" sz="1600" dirty="0">
                <a:solidFill>
                  <a:srgbClr val="00B0F0"/>
                </a:solidFill>
              </a:rPr>
              <a:t>“ </a:t>
            </a:r>
            <a:r>
              <a:rPr lang="en-US" altLang="ko-KR" sz="1600" dirty="0" err="1">
                <a:solidFill>
                  <a:srgbClr val="00B0F0"/>
                </a:solidFill>
              </a:rPr>
              <a:t>rel</a:t>
            </a:r>
            <a:r>
              <a:rPr lang="en-US" altLang="ko-KR" sz="1600" dirty="0">
                <a:solidFill>
                  <a:srgbClr val="00B0F0"/>
                </a:solidFill>
              </a:rPr>
              <a:t>=“</a:t>
            </a:r>
            <a:r>
              <a:rPr lang="en-US" altLang="ko-KR" sz="1600" dirty="0" err="1">
                <a:solidFill>
                  <a:srgbClr val="00B0F0"/>
                </a:solidFill>
              </a:rPr>
              <a:t>stylesheet</a:t>
            </a:r>
            <a:r>
              <a:rPr lang="en-US" altLang="ko-KR" sz="1600" dirty="0">
                <a:solidFill>
                  <a:srgbClr val="00B0F0"/>
                </a:solidFill>
              </a:rPr>
              <a:t>” type=“text/</a:t>
            </a:r>
            <a:r>
              <a:rPr lang="en-US" altLang="ko-KR" sz="1600" dirty="0" err="1">
                <a:solidFill>
                  <a:srgbClr val="00B0F0"/>
                </a:solidFill>
              </a:rPr>
              <a:t>css</a:t>
            </a:r>
            <a:r>
              <a:rPr lang="en-US" altLang="ko-KR" sz="1600" dirty="0">
                <a:solidFill>
                  <a:srgbClr val="00B0F0"/>
                </a:solidFill>
              </a:rPr>
              <a:t>” media=“</a:t>
            </a:r>
            <a:r>
              <a:rPr lang="ko-KR" altLang="en-US" sz="1600" dirty="0">
                <a:solidFill>
                  <a:srgbClr val="00B0F0"/>
                </a:solidFill>
              </a:rPr>
              <a:t>조건</a:t>
            </a:r>
            <a:r>
              <a:rPr lang="en-US" altLang="ko-KR" sz="1600" dirty="0">
                <a:solidFill>
                  <a:srgbClr val="00B0F0"/>
                </a:solidFill>
              </a:rPr>
              <a:t>”&gt;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@import </a:t>
            </a:r>
            <a:r>
              <a:rPr lang="en-US" altLang="ko-KR" sz="1600" dirty="0" err="1">
                <a:solidFill>
                  <a:srgbClr val="00B0F0"/>
                </a:solidFill>
              </a:rPr>
              <a:t>url</a:t>
            </a:r>
            <a:r>
              <a:rPr lang="en-US" altLang="ko-KR" sz="1600" dirty="0">
                <a:solidFill>
                  <a:srgbClr val="00B0F0"/>
                </a:solidFill>
              </a:rPr>
              <a:t>(</a:t>
            </a:r>
            <a:r>
              <a:rPr lang="en-US" altLang="ko-KR" sz="1600" dirty="0" err="1">
                <a:solidFill>
                  <a:srgbClr val="00B0F0"/>
                </a:solidFill>
              </a:rPr>
              <a:t>css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>
                <a:solidFill>
                  <a:srgbClr val="00B0F0"/>
                </a:solidFill>
              </a:rPr>
              <a:t>파일 경로</a:t>
            </a:r>
            <a:r>
              <a:rPr lang="en-US" altLang="ko-KR" sz="1600" dirty="0">
                <a:solidFill>
                  <a:srgbClr val="00B0F0"/>
                </a:solidFill>
              </a:rPr>
              <a:t>) </a:t>
            </a:r>
            <a:r>
              <a:rPr lang="ko-KR" altLang="en-US" sz="1600" dirty="0">
                <a:solidFill>
                  <a:srgbClr val="00B0F0"/>
                </a:solidFill>
              </a:rPr>
              <a:t>미디어 쿼리 조건</a:t>
            </a:r>
            <a:endParaRPr lang="en-US" altLang="ko-K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1501" y="168249"/>
            <a:ext cx="519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미디어쿼리 적용하기 </a:t>
            </a:r>
            <a:r>
              <a:rPr lang="en-US" altLang="ko-KR" sz="2400" dirty="0">
                <a:solidFill>
                  <a:schemeClr val="bg1"/>
                </a:solidFill>
              </a:rPr>
              <a:t>– </a:t>
            </a:r>
            <a:r>
              <a:rPr lang="en-US" altLang="ko-KR" sz="2400" dirty="0" err="1">
                <a:solidFill>
                  <a:schemeClr val="bg1"/>
                </a:solidFill>
              </a:rPr>
              <a:t>css</a:t>
            </a:r>
            <a:r>
              <a:rPr lang="ko-KR" altLang="en-US" sz="2400" dirty="0">
                <a:solidFill>
                  <a:schemeClr val="bg1"/>
                </a:solidFill>
              </a:rPr>
              <a:t>파일 링크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477" y="2183947"/>
            <a:ext cx="8296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너비가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321px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768px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이하일 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태블릿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tablet.css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사용하도록 하는 조건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&lt;link </a:t>
            </a:r>
            <a:r>
              <a:rPr lang="en-US" altLang="ko-KR" sz="1600" dirty="0" err="1">
                <a:solidFill>
                  <a:srgbClr val="00B0F0"/>
                </a:solidFill>
              </a:rPr>
              <a:t>href</a:t>
            </a:r>
            <a:r>
              <a:rPr lang="en-US" altLang="ko-KR" sz="1600" dirty="0">
                <a:solidFill>
                  <a:srgbClr val="00B0F0"/>
                </a:solidFill>
              </a:rPr>
              <a:t> = “</a:t>
            </a:r>
            <a:r>
              <a:rPr lang="en-US" altLang="ko-KR" sz="1600" dirty="0" err="1">
                <a:solidFill>
                  <a:srgbClr val="00B0F0"/>
                </a:solidFill>
              </a:rPr>
              <a:t>css</a:t>
            </a:r>
            <a:r>
              <a:rPr lang="en-US" altLang="ko-KR" sz="1600" dirty="0">
                <a:solidFill>
                  <a:srgbClr val="00B0F0"/>
                </a:solidFill>
              </a:rPr>
              <a:t>/tablet..</a:t>
            </a:r>
            <a:r>
              <a:rPr lang="en-US" altLang="ko-KR" sz="1600" dirty="0" err="1">
                <a:solidFill>
                  <a:srgbClr val="00B0F0"/>
                </a:solidFill>
              </a:rPr>
              <a:t>css</a:t>
            </a:r>
            <a:r>
              <a:rPr lang="en-US" altLang="ko-KR" sz="1600" dirty="0">
                <a:solidFill>
                  <a:srgbClr val="00B0F0"/>
                </a:solidFill>
              </a:rPr>
              <a:t>“  </a:t>
            </a:r>
            <a:r>
              <a:rPr lang="en-US" altLang="ko-KR" sz="1600" dirty="0" err="1">
                <a:solidFill>
                  <a:srgbClr val="00B0F0"/>
                </a:solidFill>
              </a:rPr>
              <a:t>rel</a:t>
            </a:r>
            <a:r>
              <a:rPr lang="en-US" altLang="ko-KR" sz="1600" dirty="0">
                <a:solidFill>
                  <a:srgbClr val="00B0F0"/>
                </a:solidFill>
              </a:rPr>
              <a:t>=“</a:t>
            </a:r>
            <a:r>
              <a:rPr lang="en-US" altLang="ko-KR" sz="1600" dirty="0" err="1">
                <a:solidFill>
                  <a:srgbClr val="00B0F0"/>
                </a:solidFill>
              </a:rPr>
              <a:t>stylesheet</a:t>
            </a:r>
            <a:r>
              <a:rPr lang="en-US" altLang="ko-KR" sz="1600" dirty="0">
                <a:solidFill>
                  <a:srgbClr val="00B0F0"/>
                </a:solidFill>
              </a:rPr>
              <a:t>”  type=“text/</a:t>
            </a:r>
            <a:r>
              <a:rPr lang="en-US" altLang="ko-KR" sz="1600" dirty="0" err="1">
                <a:solidFill>
                  <a:srgbClr val="00B0F0"/>
                </a:solidFill>
              </a:rPr>
              <a:t>css</a:t>
            </a:r>
            <a:r>
              <a:rPr lang="en-US" altLang="ko-KR" sz="1600" dirty="0">
                <a:solidFill>
                  <a:srgbClr val="00B0F0"/>
                </a:solidFill>
              </a:rPr>
              <a:t>”  media=“screen and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  (min-width:321px) and (max-width:768px)”&gt;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@import </a:t>
            </a:r>
            <a:r>
              <a:rPr lang="en-US" altLang="ko-KR" sz="1600" dirty="0" err="1">
                <a:solidFill>
                  <a:srgbClr val="00B0F0"/>
                </a:solidFill>
              </a:rPr>
              <a:t>url</a:t>
            </a:r>
            <a:r>
              <a:rPr lang="en-US" altLang="ko-KR" sz="1600" dirty="0">
                <a:solidFill>
                  <a:srgbClr val="00B0F0"/>
                </a:solidFill>
              </a:rPr>
              <a:t>(“</a:t>
            </a:r>
            <a:r>
              <a:rPr lang="en-US" altLang="ko-KR" sz="1600" dirty="0" err="1">
                <a:solidFill>
                  <a:srgbClr val="00B0F0"/>
                </a:solidFill>
              </a:rPr>
              <a:t>css</a:t>
            </a:r>
            <a:r>
              <a:rPr lang="en-US" altLang="ko-KR" sz="1600" dirty="0">
                <a:solidFill>
                  <a:srgbClr val="00B0F0"/>
                </a:solidFill>
              </a:rPr>
              <a:t>/tablet.css”) </a:t>
            </a:r>
            <a:r>
              <a:rPr lang="en-US" altLang="ko-KR" sz="1600" dirty="0" err="1">
                <a:solidFill>
                  <a:srgbClr val="00B0F0"/>
                </a:solidFill>
              </a:rPr>
              <a:t>srceen</a:t>
            </a:r>
            <a:r>
              <a:rPr lang="en-US" altLang="ko-KR" sz="1600" dirty="0">
                <a:solidFill>
                  <a:srgbClr val="00B0F0"/>
                </a:solidFill>
              </a:rPr>
              <a:t> and (min-width:321px) and (max-width:768px);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0102" y="1800447"/>
            <a:ext cx="3409507" cy="2792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99002" y="168249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미디어쿼리 적용하기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직접 정의하기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5575" y="2006738"/>
            <a:ext cx="30348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&lt;style&gt;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    @media </a:t>
            </a:r>
            <a:r>
              <a:rPr lang="ko-KR" altLang="en-US" sz="1600" dirty="0">
                <a:solidFill>
                  <a:srgbClr val="00B0F0"/>
                </a:solidFill>
              </a:rPr>
              <a:t>미디어 쿼리 조건 </a:t>
            </a:r>
            <a:r>
              <a:rPr lang="en-US" altLang="ko-KR" sz="1600" dirty="0">
                <a:solidFill>
                  <a:srgbClr val="00B0F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	</a:t>
            </a:r>
            <a:r>
              <a:rPr lang="ko-KR" altLang="en-US" sz="1600" dirty="0">
                <a:solidFill>
                  <a:srgbClr val="00B0F0"/>
                </a:solidFill>
              </a:rPr>
              <a:t>스타일 규칙들</a:t>
            </a:r>
            <a:endParaRPr lang="en-US" altLang="ko-KR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&lt;/style&gt;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4658" y="2039086"/>
            <a:ext cx="4183389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&lt;style&gt;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    @media screen and (max-width:320px){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         body{ background-color: red;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F0"/>
                </a:solidFill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&lt;/style&gt;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mediaQuery.html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3574" y="168249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미디어쿼리 적용하기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주의사항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7826" y="2828989"/>
            <a:ext cx="55853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@media all and </a:t>
            </a:r>
            <a:r>
              <a:rPr lang="ko-KR" altLang="en-US" b="1" dirty="0">
                <a:solidFill>
                  <a:srgbClr val="FF0000"/>
                </a:solidFill>
              </a:rPr>
              <a:t>공백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(min-width:320px){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실행문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3656" y="168249"/>
            <a:ext cx="470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미디어쿼리 적용하기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주의사항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9736" y="1255384"/>
            <a:ext cx="62231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조건문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접두사인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min/max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사용할 때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min</a:t>
            </a:r>
            <a:r>
              <a:rPr lang="ko-KR" altLang="en-US" sz="1600" b="1" dirty="0">
                <a:solidFill>
                  <a:srgbClr val="FF0000"/>
                </a:solidFill>
              </a:rPr>
              <a:t> 접두사는 반드시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크기가 작은 순서대로 작성을 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Max </a:t>
            </a:r>
            <a:r>
              <a:rPr lang="ko-KR" altLang="en-US" sz="1600" b="1" dirty="0">
                <a:solidFill>
                  <a:srgbClr val="FF0000"/>
                </a:solidFill>
              </a:rPr>
              <a:t>접두사를 사용할 때는 반드시 크기가 큰 순서대로 작성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Min/max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접두사를 사용할 때 순서가 중요한 이유는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93131" y="3423683"/>
            <a:ext cx="7584570" cy="1502735"/>
            <a:chOff x="822251" y="3416595"/>
            <a:chExt cx="7584570" cy="1502735"/>
          </a:xfrm>
        </p:grpSpPr>
        <p:sp>
          <p:nvSpPr>
            <p:cNvPr id="6" name="직사각형 5"/>
            <p:cNvSpPr/>
            <p:nvPr/>
          </p:nvSpPr>
          <p:spPr>
            <a:xfrm>
              <a:off x="822251" y="3416595"/>
              <a:ext cx="7435702" cy="1502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39220" y="3514142"/>
              <a:ext cx="746760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은 최소 또는 그 이상이라는 뜻으로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점차 커지는 것을 의미하고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반대로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max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는 최대 또는 그 이하라는 뜻으로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점차 작아지는 것을 의미하기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때문에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Min/max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접두사를 사용할 때는 반드시 순서를 지켜서 사용을 합니다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5696" y="1682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</a:rPr>
              <a:t>뷰포트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946" y="1757921"/>
            <a:ext cx="33778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화면을 제어하는 기술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뷰포트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606" y="2363948"/>
            <a:ext cx="8686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뷰포트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(Viewport)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화면에 보이는 영역을 제어하는 기술로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수많은 기기의 화면 크기를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감지해야 할 때 꼭 필요함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데스크톱은 사용자가 지정한 해상도가 보이는 영역이 되지만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스마트 기기는 기본 설정 값이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보이는 영역으로 설정되기 때문에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미디어 쿼리를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사용해도 스마트 기기의 실제 화면 크기를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감지하지 못하기 때문에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반응형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웹 제작 시 반드시 필요한 기술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5696" y="1682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</a:rPr>
              <a:t>뷰포트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4129" y="1998954"/>
            <a:ext cx="33778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화면을 제어하는 기술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뷰포트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6026" y="2449037"/>
            <a:ext cx="71983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 name=“viewport” content=“width=device-width”&gt;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&lt;meta name=“viewport” content=“width=</a:t>
            </a:r>
            <a:r>
              <a:rPr lang="en-US" altLang="ko-KR" sz="1600" b="1" dirty="0" err="1">
                <a:solidFill>
                  <a:srgbClr val="00B0F0"/>
                </a:solidFill>
              </a:rPr>
              <a:t>deviec</a:t>
            </a:r>
            <a:r>
              <a:rPr lang="en-US" altLang="ko-KR" sz="1600" b="1" dirty="0">
                <a:solidFill>
                  <a:srgbClr val="00B0F0"/>
                </a:solidFill>
              </a:rPr>
              <a:t>-width, initial-scale=1,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  minimum-scale=1, maximum-scale=1, user-scalable=no”&gt;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뷰포트의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가로 너비와 단말기의 가로 너비를 맞춘다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웹페이지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배율을 조정하지 않아도 단말기 가로 너비에 맞춰 표시됨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5696" y="1682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</a:rPr>
              <a:t>뷰포트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1971" y="1442488"/>
            <a:ext cx="6173228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 name=“viewport” content=“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1=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2=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….”&gt;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9339" y="2062715"/>
          <a:ext cx="74924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9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9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Width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뷰포트의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너비를 지정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 값은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device-width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9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Height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뷰포트이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높이를 지정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 값은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device-height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Lnitial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-scale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초기 배율을 나타내며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기본값은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1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보다 작은 값을 </a:t>
                      </a: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사용하면</a:t>
                      </a:r>
                      <a:r>
                        <a:rPr lang="ko-KR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축소된 페이지를 표시하고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1</a:t>
                      </a:r>
                      <a:r>
                        <a:rPr lang="ko-KR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보다 큰 값을 사용하면 확대된 페이지를 표시합니다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9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User-scalable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사용자가 페이지를 확대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축소할 수 있는지의 여부를 지정합니다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기본값은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‘yes’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인데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’no’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 지정하면 사용자가 화면을 확대하거나 축소할 수 없습니다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9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Minimum-scale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사용자가 축소할 수 있는 최소값을 지정합니다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기본값은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0.25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이며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가로 값을 기준으로 합니다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9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Maximum-scale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사용자가 확대할 수 있는 최대값을 지정합니다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기본값은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15412" y="1426971"/>
            <a:ext cx="5367175" cy="1800493"/>
            <a:chOff x="2756422" y="1652055"/>
            <a:chExt cx="5367175" cy="1800493"/>
          </a:xfrm>
        </p:grpSpPr>
        <p:sp>
          <p:nvSpPr>
            <p:cNvPr id="5" name="TextBox 4"/>
            <p:cNvSpPr txBox="1"/>
            <p:nvPr/>
          </p:nvSpPr>
          <p:spPr>
            <a:xfrm>
              <a:off x="2756422" y="1652055"/>
              <a:ext cx="5367175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4. </a:t>
              </a:r>
              <a:r>
                <a:rPr lang="ko-KR" altLang="en-US" sz="2000" b="1" dirty="0"/>
                <a:t>속성 값 안에는 인용부호를 붙여야 합니다</a:t>
              </a:r>
              <a:r>
                <a:rPr lang="en-US" altLang="ko-KR" sz="2000" b="1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&lt;p&gt;&lt;a </a:t>
              </a:r>
              <a:r>
                <a:rPr lang="en-US" altLang="ko-KR" dirty="0" err="1"/>
                <a:t>href</a:t>
              </a:r>
              <a:r>
                <a:rPr lang="en-US" altLang="ko-KR" dirty="0"/>
                <a:t>=“index.html”&gt;</a:t>
              </a:r>
              <a:r>
                <a:rPr lang="ko-KR" altLang="en-US" dirty="0"/>
                <a:t>대문페이지</a:t>
              </a:r>
              <a:r>
                <a:rPr lang="en-US" altLang="ko-KR" dirty="0"/>
                <a:t>&lt;/a&gt;&lt;/p&gt;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&lt;p&gt;&lt;a </a:t>
              </a:r>
              <a:r>
                <a:rPr lang="en-US" altLang="ko-KR" dirty="0" err="1"/>
                <a:t>href</a:t>
              </a:r>
              <a:r>
                <a:rPr lang="en-US" altLang="ko-KR" dirty="0"/>
                <a:t>=index.html&gt;</a:t>
              </a:r>
              <a:r>
                <a:rPr lang="ko-KR" altLang="en-US" dirty="0"/>
                <a:t>대문페이지</a:t>
              </a:r>
              <a:r>
                <a:rPr lang="en-US" altLang="ko-KR" dirty="0"/>
                <a:t>&lt;/a&gt;&lt;/p&gt;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56422" y="2637541"/>
              <a:ext cx="5170723" cy="33074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7954" y="3866415"/>
            <a:ext cx="7665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한 쌍의 태그로 이루어져 있지 않고 하나의 태그로 되어 있는 요소를 </a:t>
            </a:r>
            <a:r>
              <a:rPr lang="en-US" altLang="ko-KR" sz="1400" dirty="0">
                <a:solidFill>
                  <a:srgbClr val="FF0000"/>
                </a:solidFill>
              </a:rPr>
              <a:t>‘ </a:t>
            </a:r>
            <a:r>
              <a:rPr lang="ko-KR" altLang="en-US" sz="1400" dirty="0">
                <a:solidFill>
                  <a:srgbClr val="FF0000"/>
                </a:solidFill>
              </a:rPr>
              <a:t>빈 요소</a:t>
            </a:r>
            <a:r>
              <a:rPr lang="en-US" altLang="ko-KR" sz="1400" dirty="0">
                <a:solidFill>
                  <a:srgbClr val="FF0000"/>
                </a:solidFill>
              </a:rPr>
              <a:t>’ </a:t>
            </a:r>
            <a:r>
              <a:rPr lang="ko-KR" altLang="en-US" sz="1400" dirty="0">
                <a:solidFill>
                  <a:srgbClr val="FF0000"/>
                </a:solidFill>
              </a:rPr>
              <a:t>라고 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빈 요소의 경우에도 </a:t>
            </a:r>
            <a:r>
              <a:rPr lang="en-US" altLang="ko-KR" sz="1400" dirty="0">
                <a:solidFill>
                  <a:srgbClr val="FF0000"/>
                </a:solidFill>
              </a:rPr>
              <a:t>‘ / ‘</a:t>
            </a:r>
            <a:r>
              <a:rPr lang="ko-KR" altLang="en-US" sz="1400" dirty="0">
                <a:solidFill>
                  <a:srgbClr val="FF0000"/>
                </a:solidFill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닫아 주어야 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Ex) </a:t>
            </a:r>
            <a:r>
              <a:rPr lang="ko-KR" altLang="en-US" sz="1400" dirty="0">
                <a:solidFill>
                  <a:srgbClr val="FF0000"/>
                </a:solidFill>
              </a:rPr>
              <a:t>자주 쓰는 빈 요소 </a:t>
            </a:r>
            <a:r>
              <a:rPr lang="en-US" altLang="ko-KR" sz="1400" dirty="0">
                <a:solidFill>
                  <a:srgbClr val="FF0000"/>
                </a:solidFill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</a:rPr>
              <a:t>/&gt;, &lt;</a:t>
            </a:r>
            <a:r>
              <a:rPr lang="en-US" altLang="ko-KR" sz="1400" dirty="0" err="1">
                <a:solidFill>
                  <a:srgbClr val="FF0000"/>
                </a:solidFill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</a:rPr>
              <a:t>/&gt;, &lt;</a:t>
            </a:r>
            <a:r>
              <a:rPr lang="en-US" altLang="ko-KR" sz="1400" dirty="0" err="1">
                <a:solidFill>
                  <a:srgbClr val="FF0000"/>
                </a:solidFill>
              </a:rPr>
              <a:t>img</a:t>
            </a:r>
            <a:r>
              <a:rPr lang="en-US" altLang="ko-KR" sz="1400" dirty="0">
                <a:solidFill>
                  <a:srgbClr val="FF0000"/>
                </a:solidFill>
              </a:rPr>
              <a:t>/&gt;, &lt;input/&gt;, &lt;area/&gt;, &lt;meta/&gt;, &lt;link/&gt;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21348" y="3669627"/>
            <a:ext cx="84990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150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60072" y="1756266"/>
            <a:ext cx="5110694" cy="1800493"/>
            <a:chOff x="2756422" y="1652055"/>
            <a:chExt cx="5110694" cy="1800493"/>
          </a:xfrm>
        </p:grpSpPr>
        <p:sp>
          <p:nvSpPr>
            <p:cNvPr id="5" name="TextBox 4"/>
            <p:cNvSpPr txBox="1"/>
            <p:nvPr/>
          </p:nvSpPr>
          <p:spPr>
            <a:xfrm>
              <a:off x="2756422" y="1652055"/>
              <a:ext cx="5110694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5. </a:t>
              </a:r>
              <a:r>
                <a:rPr lang="ko-KR" altLang="en-US" sz="2000" b="1" dirty="0"/>
                <a:t>속성은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속성값과 함께 써 주어야 합니다</a:t>
              </a:r>
              <a:r>
                <a:rPr lang="en-US" altLang="ko-KR" sz="2000" b="1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&lt;input disabled=“disabled”/&gt;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&lt;input disabled/&gt;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05659" y="2630507"/>
              <a:ext cx="3194211" cy="3320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60072" y="4045209"/>
            <a:ext cx="4968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속성은 속성 값과 같이 선언해야 하며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생략하면 안됩니다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74568" y="3865279"/>
            <a:ext cx="80278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044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94312" y="1538218"/>
            <a:ext cx="5902898" cy="1800493"/>
            <a:chOff x="2756422" y="1652055"/>
            <a:chExt cx="5902898" cy="1800493"/>
          </a:xfrm>
        </p:grpSpPr>
        <p:sp>
          <p:nvSpPr>
            <p:cNvPr id="5" name="TextBox 4"/>
            <p:cNvSpPr txBox="1"/>
            <p:nvPr/>
          </p:nvSpPr>
          <p:spPr>
            <a:xfrm>
              <a:off x="2756422" y="1652055"/>
              <a:ext cx="590289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6. </a:t>
              </a:r>
              <a:r>
                <a:rPr lang="en-US" altLang="ko-KR" sz="2000" b="1" dirty="0" err="1"/>
                <a:t>Img</a:t>
              </a:r>
              <a:r>
                <a:rPr lang="ko-KR" altLang="en-US" sz="2000" b="1" dirty="0"/>
                <a:t>와 </a:t>
              </a:r>
              <a:r>
                <a:rPr lang="en-US" altLang="ko-KR" sz="2000" b="1" dirty="0"/>
                <a:t>area </a:t>
              </a:r>
              <a:r>
                <a:rPr lang="ko-KR" altLang="en-US" sz="2000" b="1" dirty="0"/>
                <a:t>요소에는 </a:t>
              </a:r>
              <a:r>
                <a:rPr lang="en-US" altLang="ko-KR" sz="2000" b="1" dirty="0"/>
                <a:t>alt</a:t>
              </a:r>
              <a:r>
                <a:rPr lang="ko-KR" altLang="en-US" sz="2000" b="1" dirty="0"/>
                <a:t>속성이 있어야 합니다</a:t>
              </a:r>
              <a:r>
                <a:rPr lang="en-US" altLang="ko-KR" sz="2000" b="1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=“a.jpg” alt=“</a:t>
              </a:r>
              <a:r>
                <a:rPr lang="ko-KR" altLang="en-US" dirty="0"/>
                <a:t>오늘</a:t>
              </a:r>
              <a:r>
                <a:rPr lang="en-US" altLang="ko-KR" dirty="0"/>
                <a:t>”/&gt;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=“a.jpg” /&gt;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33794" y="2616440"/>
              <a:ext cx="3194211" cy="35313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9089" y="3820127"/>
            <a:ext cx="823334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- &lt;</a:t>
            </a:r>
            <a:r>
              <a:rPr lang="en-US" altLang="ko-KR" sz="1400" dirty="0" err="1">
                <a:solidFill>
                  <a:srgbClr val="FF0000"/>
                </a:solidFill>
              </a:rPr>
              <a:t>img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r>
              <a:rPr lang="ko-KR" altLang="en-US" sz="1400" dirty="0">
                <a:solidFill>
                  <a:srgbClr val="FF0000"/>
                </a:solidFill>
              </a:rPr>
              <a:t>요소에 </a:t>
            </a:r>
            <a:r>
              <a:rPr lang="en-US" altLang="ko-KR" sz="1400" dirty="0">
                <a:solidFill>
                  <a:srgbClr val="FF0000"/>
                </a:solidFill>
              </a:rPr>
              <a:t>alt</a:t>
            </a:r>
            <a:r>
              <a:rPr lang="ko-KR" altLang="en-US" sz="1400" dirty="0">
                <a:solidFill>
                  <a:srgbClr val="FF0000"/>
                </a:solidFill>
              </a:rPr>
              <a:t>를 주어야 하는 이유는 문법적으로도 필요하지만 이미지를 볼 수 없는 환경에서도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충분히 그 이미지에 대한 정보를 제공해 주어야 하기 때문입니다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98722" y="3590960"/>
            <a:ext cx="83584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947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70358" y="1224280"/>
            <a:ext cx="8172430" cy="1800493"/>
            <a:chOff x="2756422" y="1652055"/>
            <a:chExt cx="8172430" cy="1800493"/>
          </a:xfrm>
        </p:grpSpPr>
        <p:sp>
          <p:nvSpPr>
            <p:cNvPr id="5" name="TextBox 4"/>
            <p:cNvSpPr txBox="1"/>
            <p:nvPr/>
          </p:nvSpPr>
          <p:spPr>
            <a:xfrm>
              <a:off x="2756422" y="1652055"/>
              <a:ext cx="8172430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7. </a:t>
              </a:r>
              <a:r>
                <a:rPr lang="ko-KR" altLang="en-US" sz="2000" b="1" dirty="0"/>
                <a:t>특수 문자를 쓸 때는 </a:t>
              </a:r>
              <a:r>
                <a:rPr lang="en-US" altLang="ko-KR" sz="2000" b="1" dirty="0"/>
                <a:t>Entity Name </a:t>
              </a:r>
              <a:r>
                <a:rPr lang="ko-KR" altLang="en-US" sz="2000" b="1" dirty="0"/>
                <a:t>또는 </a:t>
              </a:r>
              <a:r>
                <a:rPr lang="en-US" altLang="ko-KR" sz="2000" b="1" dirty="0"/>
                <a:t>Entity code</a:t>
              </a:r>
              <a:r>
                <a:rPr lang="ko-KR" altLang="en-US" sz="2000" b="1" dirty="0"/>
                <a:t>를 사용합니다</a:t>
              </a:r>
              <a:r>
                <a:rPr lang="en-US" altLang="ko-KR" sz="2000" b="1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&lt;p&gt;you &amp;amp; me &lt;/p&gt;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&lt;p&gt;you &amp; me &lt;/p&gt;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42823" y="2635216"/>
              <a:ext cx="2712842" cy="3485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3220" y="3429183"/>
            <a:ext cx="8106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</a:rPr>
              <a:t>특수 문자를 </a:t>
            </a:r>
            <a:r>
              <a:rPr lang="en-US" altLang="ko-KR" sz="1200" dirty="0">
                <a:solidFill>
                  <a:srgbClr val="FF0000"/>
                </a:solidFill>
              </a:rPr>
              <a:t>‘&amp;’</a:t>
            </a:r>
            <a:r>
              <a:rPr lang="ko-KR" altLang="en-US" sz="1200" dirty="0">
                <a:solidFill>
                  <a:srgbClr val="FF0000"/>
                </a:solidFill>
              </a:rPr>
              <a:t>를 출력하기 위해 그냥 </a:t>
            </a:r>
            <a:r>
              <a:rPr lang="en-US" altLang="ko-KR" sz="1200" dirty="0">
                <a:solidFill>
                  <a:srgbClr val="FF0000"/>
                </a:solidFill>
              </a:rPr>
              <a:t>‘&amp;’</a:t>
            </a:r>
            <a:r>
              <a:rPr lang="ko-KR" altLang="en-US" sz="1200" dirty="0">
                <a:solidFill>
                  <a:srgbClr val="FF0000"/>
                </a:solidFill>
              </a:rPr>
              <a:t>을 쓰게 되면 </a:t>
            </a:r>
            <a:r>
              <a:rPr lang="en-US" altLang="ko-KR" sz="1200" dirty="0">
                <a:solidFill>
                  <a:srgbClr val="FF0000"/>
                </a:solidFill>
              </a:rPr>
              <a:t>Entity Name</a:t>
            </a:r>
            <a:r>
              <a:rPr lang="ko-KR" altLang="en-US" sz="1200" dirty="0">
                <a:solidFill>
                  <a:srgbClr val="FF0000"/>
                </a:solidFill>
              </a:rPr>
              <a:t>이나 </a:t>
            </a:r>
            <a:r>
              <a:rPr lang="en-US" altLang="ko-KR" sz="1200" dirty="0">
                <a:solidFill>
                  <a:srgbClr val="FF0000"/>
                </a:solidFill>
              </a:rPr>
              <a:t>Entity code </a:t>
            </a:r>
            <a:r>
              <a:rPr lang="ko-KR" altLang="en-US" sz="1200" dirty="0" err="1">
                <a:solidFill>
                  <a:srgbClr val="FF0000"/>
                </a:solidFill>
              </a:rPr>
              <a:t>맨앞에</a:t>
            </a:r>
            <a:r>
              <a:rPr lang="ko-KR" altLang="en-US" sz="1200" dirty="0">
                <a:solidFill>
                  <a:srgbClr val="FF0000"/>
                </a:solidFill>
              </a:rPr>
              <a:t> 오는 </a:t>
            </a:r>
            <a:r>
              <a:rPr lang="en-US" altLang="ko-KR" sz="1200" dirty="0">
                <a:solidFill>
                  <a:srgbClr val="FF0000"/>
                </a:solidFill>
              </a:rPr>
              <a:t>&amp;</a:t>
            </a:r>
            <a:r>
              <a:rPr lang="ko-KR" altLang="en-US" sz="1200" dirty="0">
                <a:solidFill>
                  <a:srgbClr val="FF0000"/>
                </a:solidFill>
              </a:rPr>
              <a:t> 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오인하여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문법적 오류가 발생합니다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따라서 이러한 문제들을 발생시키지 않으려면 특수 문자의 경우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 Entity</a:t>
            </a:r>
            <a:r>
              <a:rPr lang="ko-KR" altLang="en-US" sz="1200" dirty="0">
                <a:solidFill>
                  <a:srgbClr val="FF0000"/>
                </a:solidFill>
              </a:rPr>
              <a:t>로 변환하여 기술해야 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  http://entitycode.com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70358" y="3266567"/>
            <a:ext cx="80696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5627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6987" y="168249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태그 및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5909189"/>
              </p:ext>
            </p:extLst>
          </p:nvPr>
        </p:nvGraphicFramePr>
        <p:xfrm>
          <a:off x="726319" y="1236462"/>
          <a:ext cx="7706608" cy="3954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6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8586"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폰트 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&lt;</a:t>
                      </a:r>
                      <a:r>
                        <a:rPr lang="en-US" altLang="ko-KR" sz="11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Hn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 ~ &lt;/</a:t>
                      </a:r>
                      <a:r>
                        <a:rPr lang="en-US" altLang="ko-KR" sz="11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Hn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</a:t>
                      </a:r>
                      <a:b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&lt;H1&gt;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태그가 가장 크고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&lt;H6&gt;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태그가 가장 작음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586">
                <a:tc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단락 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&lt;p&gt; ~ &lt;/p&gt;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</a:t>
                      </a:r>
                      <a:b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Html4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거의 변화 없음</a:t>
                      </a: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US" altLang="ko-KR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줄 바꿈 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416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&lt;a&gt;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하이퍼텍스트를 만들어주는 태그</a:t>
                      </a: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05270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글자의 스타일 태그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-&lt;b&gt; ~ &lt;/b&gt; : bold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체를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</a:t>
                      </a:r>
                      <a:r>
                        <a:rPr lang="en-US" altLang="ko-K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 ~ &lt;/</a:t>
                      </a:r>
                      <a:r>
                        <a:rPr lang="en-US" altLang="ko-K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 :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이탤릭체를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-&lt;sub&gt; ~ &lt;/sub&gt; :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아래첨자를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-&lt;sup&gt; ~ &lt;/sup&gt; :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위첨자를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-&lt;ins&gt; ~ &lt;/ins&gt;  :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밑줄그은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문자를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/>
                      </a:r>
                      <a:b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-&lt;del&gt; ~ &lt;/del&gt; :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취소선을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만든다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가운데 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태그는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 Text Container (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문장 단위로 텍스트 영역을 지정하는 것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)"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인데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자체로는 아무 역할도 하지 않고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dirty="0" smtClean="0"/>
                        <a:t/>
                      </a:r>
                      <a:br>
                        <a:rPr lang="ko-KR" altLang="en-US" sz="800" dirty="0" smtClean="0"/>
                      </a:br>
                      <a:r>
                        <a:rPr lang="ko-KR" altLang="en-US" sz="800" dirty="0" smtClean="0"/>
                        <a:t/>
                      </a:r>
                      <a:br>
                        <a:rPr lang="ko-KR" altLang="en-US" sz="800" dirty="0" smtClean="0"/>
                      </a:b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문장의 특정 구역에 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스타일을 지정할 때 사용합니다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0833" marR="70833" marT="35417" marB="3541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7488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5992" y="168249"/>
            <a:ext cx="351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리스트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884" y="1307579"/>
            <a:ext cx="5870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태그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&lt;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&lt;li&gt; &lt;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&lt;dl&gt; &lt;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&lt;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18752" y="1707689"/>
            <a:ext cx="71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리스트를 표현하는 </a:t>
            </a:r>
            <a:r>
              <a:rPr lang="ko-KR" altLang="en-US" b="1" dirty="0">
                <a:solidFill>
                  <a:srgbClr val="FF0000"/>
                </a:solidFill>
              </a:rPr>
              <a:t>가장 많이 사용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되고 있는 태그들 중 하나입니다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4404" y="3356583"/>
            <a:ext cx="1184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&lt;ul&gt;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&lt;/ul&gt;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0095" y="3356582"/>
            <a:ext cx="1184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&lt;ol&gt;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&lt;li&gt;&lt;/li&gt;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&lt;/ol&gt;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1429" y="2479479"/>
            <a:ext cx="2272183" cy="256032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2446" y="2477131"/>
            <a:ext cx="2231990" cy="256032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13141" y="2638980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순서 없는 목록 태그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Unordered list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2430" y="2638980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순서 있는 목록 태그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Ordered list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0333" y="3356583"/>
            <a:ext cx="21178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&lt;dt&gt;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&lt;dd&gt;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&lt;/dd&gt;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&lt;dd&gt;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&lt;/dd&gt;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&lt;dd&gt;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&lt;/dd&gt;</a:t>
            </a:r>
          </a:p>
          <a:p>
            <a:r>
              <a:rPr lang="it-IT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&lt;/dl&gt;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68304" y="2481817"/>
            <a:ext cx="2231990" cy="2560320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22960" y="2643666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정의 목록 태그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Definition list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90888" y="2472086"/>
            <a:ext cx="5479312" cy="2601433"/>
            <a:chOff x="2027274" y="1524000"/>
            <a:chExt cx="5479312" cy="2601433"/>
          </a:xfrm>
        </p:grpSpPr>
        <p:sp>
          <p:nvSpPr>
            <p:cNvPr id="16" name="직사각형 15"/>
            <p:cNvSpPr/>
            <p:nvPr/>
          </p:nvSpPr>
          <p:spPr>
            <a:xfrm>
              <a:off x="2027274" y="1524000"/>
              <a:ext cx="5479312" cy="260143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34363" y="1531088"/>
              <a:ext cx="546335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&lt;dl&gt;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대상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휴가철 숙박업소 관련 실태조사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크기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&gt;4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 가족 기준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가격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dt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성인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1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20,000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&lt;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유아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무료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</a:t>
              </a:r>
              <a:r>
                <a:rPr lang="en-US" altLang="ko-KR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dd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&lt;/dl&gt;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6808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299101" y="908326"/>
          <a:ext cx="3975572" cy="148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8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1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95549" y="2988646"/>
          <a:ext cx="3975572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표준 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&lt;div&gt;&lt;/div&gt;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사이트 내에서의 유지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보수가 용이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(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콘텐츠와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문서 모양을 분리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마크업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용량이 단축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(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코드량이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줄어듬과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동시 로딩 시간이 빨라짐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5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웹접근성이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높아짐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(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최대한 많은 웹 브라우저와 장치를 읽을 수 있어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</a:p>
                    <a:p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브라우저</a:t>
                      </a:r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휴대폰</a:t>
                      </a:r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PDA, </a:t>
                      </a:r>
                      <a:r>
                        <a:rPr lang="ko-KR" altLang="en-US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장애인 지원 소프트웨어에서</a:t>
                      </a:r>
                      <a:endParaRPr lang="en-US" altLang="ko-KR" sz="10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도 콘텐츠를 쉽게 읽을 수 있음</a:t>
                      </a:r>
                      <a:r>
                        <a:rPr lang="en-US" altLang="ko-KR" sz="10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호환성 보장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1797" y="168249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div </a:t>
            </a:r>
            <a:r>
              <a:rPr lang="ko-KR" altLang="en-US" sz="2400" dirty="0">
                <a:solidFill>
                  <a:schemeClr val="bg1"/>
                </a:solidFill>
              </a:rPr>
              <a:t>레이아웃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4868" y="1063083"/>
            <a:ext cx="15276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&lt;table&gt;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&lt;td&gt;&lt;/td&gt;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&lt;/table&gt;</a:t>
            </a:r>
          </a:p>
        </p:txBody>
      </p:sp>
      <p:pic>
        <p:nvPicPr>
          <p:cNvPr id="12" name="그림 11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05" y="867827"/>
            <a:ext cx="2874482" cy="4570731"/>
          </a:xfrm>
          <a:prstGeom prst="rect">
            <a:avLst/>
          </a:prstGeom>
        </p:spPr>
      </p:pic>
      <p:sp>
        <p:nvSpPr>
          <p:cNvPr id="29" name="아래쪽 화살표 28"/>
          <p:cNvSpPr/>
          <p:nvPr/>
        </p:nvSpPr>
        <p:spPr>
          <a:xfrm>
            <a:off x="6294474" y="2580167"/>
            <a:ext cx="277790" cy="26227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290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1797" y="168249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div </a:t>
            </a:r>
            <a:r>
              <a:rPr lang="ko-KR" altLang="en-US" sz="2400" dirty="0">
                <a:solidFill>
                  <a:schemeClr val="bg1"/>
                </a:solidFill>
              </a:rPr>
              <a:t>레이아웃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387163" y="864781"/>
            <a:ext cx="3622157" cy="4579089"/>
            <a:chOff x="5387163" y="864781"/>
            <a:chExt cx="3622157" cy="4579089"/>
          </a:xfrm>
        </p:grpSpPr>
        <p:sp>
          <p:nvSpPr>
            <p:cNvPr id="38" name="직사각형 37"/>
            <p:cNvSpPr/>
            <p:nvPr/>
          </p:nvSpPr>
          <p:spPr>
            <a:xfrm>
              <a:off x="5387163" y="864781"/>
              <a:ext cx="3622157" cy="4579089"/>
            </a:xfrm>
            <a:prstGeom prst="rect">
              <a:avLst/>
            </a:pr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4874" y="1108299"/>
              <a:ext cx="3029997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&lt;!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doctype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html&gt;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&lt;html&gt;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&lt;head&gt;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&lt;meta  content="text/html;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charset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=utf-8"&gt;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&lt;title&gt;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시멘틱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태그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&lt;/title&gt; 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&lt;/head&gt;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&lt;body&gt;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&lt;header&gt;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&lt;/header&gt;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&lt;section&gt;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&lt;article&gt;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&lt;/article&gt;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&lt;/section&gt;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&lt;footer&gt;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&lt;/footer&gt;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&lt;/body&gt;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&lt;/html&gt;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86257" y="867767"/>
            <a:ext cx="3676274" cy="4570791"/>
            <a:chOff x="930497" y="867767"/>
            <a:chExt cx="3676274" cy="4570791"/>
          </a:xfrm>
        </p:grpSpPr>
        <p:pic>
          <p:nvPicPr>
            <p:cNvPr id="11" name="그림 10" descr="그림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961" y="867827"/>
              <a:ext cx="2874482" cy="4570731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930497" y="867767"/>
              <a:ext cx="3676274" cy="4569138"/>
              <a:chOff x="930497" y="867767"/>
              <a:chExt cx="3676274" cy="4569138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934033" y="867767"/>
                <a:ext cx="36680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938719" y="1899942"/>
                <a:ext cx="36680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934033" y="4965545"/>
                <a:ext cx="36680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30497" y="5436905"/>
                <a:ext cx="36680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/>
          <p:cNvGrpSpPr/>
          <p:nvPr/>
        </p:nvGrpSpPr>
        <p:grpSpPr>
          <a:xfrm>
            <a:off x="3024767" y="1111849"/>
            <a:ext cx="2170268" cy="539088"/>
            <a:chOff x="3024767" y="1111849"/>
            <a:chExt cx="2170268" cy="539088"/>
          </a:xfrm>
        </p:grpSpPr>
        <p:sp>
          <p:nvSpPr>
            <p:cNvPr id="30" name="TextBox 29"/>
            <p:cNvSpPr txBox="1"/>
            <p:nvPr/>
          </p:nvSpPr>
          <p:spPr>
            <a:xfrm>
              <a:off x="3024767" y="1111849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&lt;header&gt;&lt;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nav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8518" y="1389327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사이트로고 및 메뉴가 위치함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64973" y="2986621"/>
            <a:ext cx="2217274" cy="743806"/>
            <a:chOff x="3164973" y="2986621"/>
            <a:chExt cx="2217274" cy="743806"/>
          </a:xfrm>
        </p:grpSpPr>
        <p:sp>
          <p:nvSpPr>
            <p:cNvPr id="31" name="TextBox 30"/>
            <p:cNvSpPr txBox="1"/>
            <p:nvPr/>
          </p:nvSpPr>
          <p:spPr>
            <a:xfrm>
              <a:off x="3177157" y="2986621"/>
              <a:ext cx="1013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&lt;section&gt;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64973" y="3299540"/>
              <a:ext cx="22172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웹 상에서 보여지는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콘텐츠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영역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내용에 따라서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&lt;article&gt;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172064" y="4960635"/>
            <a:ext cx="1271502" cy="485928"/>
            <a:chOff x="3172064" y="4960635"/>
            <a:chExt cx="1271502" cy="485928"/>
          </a:xfrm>
        </p:grpSpPr>
        <p:sp>
          <p:nvSpPr>
            <p:cNvPr id="32" name="TextBox 31"/>
            <p:cNvSpPr txBox="1"/>
            <p:nvPr/>
          </p:nvSpPr>
          <p:spPr>
            <a:xfrm>
              <a:off x="3187789" y="4960635"/>
              <a:ext cx="926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&lt;footer&gt;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72064" y="5184953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사이트 정보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9290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1091" y="168249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CSS(</a:t>
            </a:r>
            <a:r>
              <a:rPr lang="en-US" sz="2400" dirty="0">
                <a:solidFill>
                  <a:schemeClr val="bg1"/>
                </a:solidFill>
              </a:rPr>
              <a:t>cascading style sheets)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4283" y="1017731"/>
            <a:ext cx="5508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- CSS(cascading style sheets) 3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가지 적용 예시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81247" y="1860348"/>
          <a:ext cx="7981506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3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인라인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스타일 방법을 통한 스타일</a:t>
                      </a:r>
                      <a:r>
                        <a:rPr lang="ko-KR" altLang="en-US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적용 방법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스타일을 적용하고자 하는 태그 안에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style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속성을 삽입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Ex) &lt;p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style=“font-size:12px; color:#999999;”&gt;</a:t>
                      </a:r>
                      <a:r>
                        <a:rPr lang="ko-KR" altLang="en-US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인라인스타일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&lt;/p&gt;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내부 스타일 시트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작업하는 페이지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&lt;head&gt;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와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&lt;/head&gt;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에 적용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여러 페이지에 적용하기가 </a:t>
                      </a: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힘듬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외부 스타일 시트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별도의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CSS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파일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.CSS)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을 만들어 사용하는 방식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사이트 작업 시 페이지가 많을 때 한번에 효과적으로 적용됨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Ex) &lt;link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rel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=“</a:t>
                      </a:r>
                      <a:r>
                        <a:rPr lang="en-US" altLang="ko-KR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stylesheet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type=“text/</a:t>
                      </a:r>
                      <a:r>
                        <a:rPr lang="en-US" altLang="ko-KR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css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</a:t>
                      </a:r>
                      <a:r>
                        <a:rPr lang="en-US" altLang="ko-KR" sz="12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href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=“</a:t>
                      </a:r>
                      <a:r>
                        <a:rPr lang="ko-KR" altLang="en-US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스타일 시트 저장 경로</a:t>
                      </a:r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”&gt;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84269" y="2318057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Html </a:t>
            </a:r>
            <a:r>
              <a:rPr lang="ko-KR" altLang="en-US" sz="2800" dirty="0">
                <a:solidFill>
                  <a:schemeClr val="bg1"/>
                </a:solidFill>
              </a:rPr>
              <a:t>정의 및 기본 태그</a:t>
            </a:r>
          </a:p>
        </p:txBody>
      </p:sp>
    </p:spTree>
    <p:extLst>
      <p:ext uri="{BB962C8B-B14F-4D97-AF65-F5344CB8AC3E}">
        <p14:creationId xmlns:p14="http://schemas.microsoft.com/office/powerpoint/2010/main" xmlns="" val="283320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89219" y="168249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Inline </a:t>
            </a:r>
            <a:r>
              <a:rPr lang="ko-KR" altLang="en-US" sz="2400" dirty="0" smtClean="0">
                <a:solidFill>
                  <a:schemeClr val="bg1"/>
                </a:solidFill>
              </a:rPr>
              <a:t>방식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6"/>
          <p:cNvSpPr>
            <a:spLocks noChangeArrowheads="1"/>
          </p:cNvSpPr>
          <p:nvPr/>
        </p:nvSpPr>
        <p:spPr bwMode="auto">
          <a:xfrm>
            <a:off x="1857264" y="2453462"/>
            <a:ext cx="5218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태그에 직접 선언하며</a:t>
            </a: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,  </a:t>
            </a: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하나의 태그에만 영향을 미친다</a:t>
            </a: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.</a:t>
            </a:r>
            <a:endParaRPr kumimoji="0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871440" y="2974457"/>
            <a:ext cx="51360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dirty="0"/>
              <a:t>&lt;h2 style=“</a:t>
            </a:r>
            <a:r>
              <a:rPr lang="en-US" altLang="ko-KR" sz="2400" b="1" dirty="0" err="1">
                <a:solidFill>
                  <a:srgbClr val="0070C0"/>
                </a:solidFill>
              </a:rPr>
              <a:t>color</a:t>
            </a:r>
            <a:r>
              <a:rPr lang="en-US" altLang="ko-KR" sz="2400" b="1" dirty="0" err="1"/>
              <a:t>:</a:t>
            </a:r>
            <a:r>
              <a:rPr lang="en-US" altLang="ko-KR" sz="2400" b="1" dirty="0" err="1">
                <a:solidFill>
                  <a:srgbClr val="FF4B76"/>
                </a:solidFill>
              </a:rPr>
              <a:t>red</a:t>
            </a:r>
            <a:r>
              <a:rPr lang="en-US" altLang="ko-KR" sz="2400" b="1" dirty="0"/>
              <a:t>”&gt;Text&lt;/h2&gt;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6363" y="16824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/>
                </a:solidFill>
              </a:rPr>
              <a:t>내부 스타일 방식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1664401" y="1662261"/>
            <a:ext cx="5643276" cy="78495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HTML </a:t>
            </a: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파일의 </a:t>
            </a: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&lt;head&gt;</a:t>
            </a: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나 </a:t>
            </a: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&lt;body&gt;</a:t>
            </a: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에 </a:t>
            </a: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&lt;style&gt;</a:t>
            </a: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태그를 선언하며</a:t>
            </a:r>
            <a:r>
              <a:rPr kumimoji="0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kumimoji="0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페이지 </a:t>
            </a: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하나에 전부 영향을 미친다</a:t>
            </a: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.</a:t>
            </a:r>
            <a:endParaRPr kumimoji="0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432714" y="2834131"/>
            <a:ext cx="429476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800" b="1" dirty="0"/>
              <a:t>&lt;style type=“text/</a:t>
            </a:r>
            <a:r>
              <a:rPr lang="en-US" altLang="ko-KR" sz="2800" b="1" dirty="0" err="1"/>
              <a:t>css</a:t>
            </a:r>
            <a:r>
              <a:rPr lang="en-US" altLang="ko-KR" sz="2800" b="1" dirty="0"/>
              <a:t>”&gt;</a:t>
            </a:r>
          </a:p>
          <a:p>
            <a:r>
              <a:rPr lang="en-US" altLang="ko-KR" sz="2800" b="1" dirty="0"/>
              <a:t>    h2{ </a:t>
            </a:r>
            <a:r>
              <a:rPr lang="en-US" altLang="ko-KR" sz="2800" b="1" dirty="0" err="1">
                <a:solidFill>
                  <a:srgbClr val="0070C0"/>
                </a:solidFill>
              </a:rPr>
              <a:t>color</a:t>
            </a:r>
            <a:r>
              <a:rPr lang="en-US" altLang="ko-KR" sz="2800" b="1" dirty="0" err="1"/>
              <a:t>:</a:t>
            </a:r>
            <a:r>
              <a:rPr lang="en-US" altLang="ko-KR" sz="2800" b="1" dirty="0" err="1">
                <a:solidFill>
                  <a:srgbClr val="FF4B76"/>
                </a:solidFill>
              </a:rPr>
              <a:t>red</a:t>
            </a:r>
            <a:r>
              <a:rPr lang="en-US" altLang="ko-KR" sz="2800" b="1" dirty="0">
                <a:solidFill>
                  <a:srgbClr val="FF4B76"/>
                </a:solidFill>
              </a:rPr>
              <a:t>  }</a:t>
            </a:r>
          </a:p>
          <a:p>
            <a:r>
              <a:rPr lang="en-US" altLang="ko-KR" sz="2800" b="1" dirty="0"/>
              <a:t>&lt;/style&gt;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6367" y="16824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/>
                </a:solidFill>
              </a:rPr>
              <a:t>외부 스타일 방식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직사각형 6"/>
          <p:cNvSpPr>
            <a:spLocks noChangeArrowheads="1"/>
          </p:cNvSpPr>
          <p:nvPr/>
        </p:nvSpPr>
        <p:spPr bwMode="auto">
          <a:xfrm>
            <a:off x="2261302" y="1842446"/>
            <a:ext cx="4496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HTML</a:t>
            </a: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에서 </a:t>
            </a: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CSS</a:t>
            </a: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파일을 링크하여 사용하며</a:t>
            </a: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, </a:t>
            </a:r>
            <a:b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</a:b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CSS</a:t>
            </a:r>
            <a:r>
              <a:rPr kumimoji="0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파일 하나를 여러 페이지에 적용할 수 있다</a:t>
            </a:r>
            <a:r>
              <a:rPr kumimoji="0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.</a:t>
            </a:r>
            <a:endParaRPr kumimoji="0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3267186" y="3623473"/>
            <a:ext cx="2413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</a:rPr>
              <a:t>h2{ </a:t>
            </a:r>
            <a:r>
              <a:rPr lang="en-US" altLang="ko-KR" sz="2400" b="1" dirty="0" err="1">
                <a:solidFill>
                  <a:srgbClr val="0070C0"/>
                </a:solidFill>
              </a:rPr>
              <a:t>color</a:t>
            </a:r>
            <a:r>
              <a:rPr lang="en-US" altLang="ko-KR" sz="2400" b="1" dirty="0" err="1">
                <a:solidFill>
                  <a:srgbClr val="000000"/>
                </a:solidFill>
              </a:rPr>
              <a:t>:</a:t>
            </a:r>
            <a:r>
              <a:rPr lang="en-US" altLang="ko-KR" sz="2400" b="1" dirty="0" err="1">
                <a:solidFill>
                  <a:srgbClr val="FF4B76"/>
                </a:solidFill>
              </a:rPr>
              <a:t>red</a:t>
            </a:r>
            <a:r>
              <a:rPr lang="en-US" altLang="ko-KR" sz="2400" b="1" dirty="0">
                <a:solidFill>
                  <a:srgbClr val="FF4B76"/>
                </a:solidFill>
              </a:rPr>
              <a:t>  }</a:t>
            </a:r>
          </a:p>
        </p:txBody>
      </p:sp>
      <p:sp>
        <p:nvSpPr>
          <p:cNvPr id="6" name="직사각형 11"/>
          <p:cNvSpPr>
            <a:spLocks noChangeArrowheads="1"/>
          </p:cNvSpPr>
          <p:nvPr/>
        </p:nvSpPr>
        <p:spPr bwMode="auto">
          <a:xfrm>
            <a:off x="1519090" y="2988547"/>
            <a:ext cx="56855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</a:rPr>
              <a:t>&lt;link </a:t>
            </a:r>
            <a:r>
              <a:rPr lang="en-US" altLang="ko-KR" sz="1600" b="1" dirty="0" err="1">
                <a:solidFill>
                  <a:srgbClr val="000000"/>
                </a:solidFill>
              </a:rPr>
              <a:t>href</a:t>
            </a:r>
            <a:r>
              <a:rPr lang="en-US" altLang="ko-KR" sz="1600" b="1" dirty="0">
                <a:solidFill>
                  <a:srgbClr val="000000"/>
                </a:solidFill>
              </a:rPr>
              <a:t>=“main.css” type=“text/</a:t>
            </a:r>
            <a:r>
              <a:rPr lang="en-US" altLang="ko-KR" sz="1600" b="1" dirty="0" err="1">
                <a:solidFill>
                  <a:srgbClr val="000000"/>
                </a:solidFill>
              </a:rPr>
              <a:t>css</a:t>
            </a:r>
            <a:r>
              <a:rPr lang="en-US" altLang="ko-KR" sz="1600" b="1" dirty="0">
                <a:solidFill>
                  <a:srgbClr val="000000"/>
                </a:solidFill>
              </a:rPr>
              <a:t>” </a:t>
            </a:r>
            <a:r>
              <a:rPr lang="en-US" altLang="ko-KR" sz="1600" b="1" dirty="0" err="1">
                <a:solidFill>
                  <a:srgbClr val="000000"/>
                </a:solidFill>
              </a:rPr>
              <a:t>rel</a:t>
            </a:r>
            <a:r>
              <a:rPr lang="en-US" altLang="ko-KR" sz="1600" b="1" dirty="0">
                <a:solidFill>
                  <a:srgbClr val="000000"/>
                </a:solidFill>
              </a:rPr>
              <a:t>=“</a:t>
            </a:r>
            <a:r>
              <a:rPr lang="en-US" altLang="ko-KR" sz="1600" b="1" dirty="0" err="1">
                <a:solidFill>
                  <a:srgbClr val="000000"/>
                </a:solidFill>
              </a:rPr>
              <a:t>stylesheet</a:t>
            </a:r>
            <a:r>
              <a:rPr lang="en-US" altLang="ko-KR" sz="1600" b="1" dirty="0">
                <a:solidFill>
                  <a:srgbClr val="000000"/>
                </a:solidFill>
              </a:rPr>
              <a:t>”&gt;</a:t>
            </a:r>
            <a:endParaRPr lang="en-US" altLang="ko-KR" sz="1600" b="1" dirty="0">
              <a:solidFill>
                <a:srgbClr val="FF4B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1829" y="168249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solidFill>
                  <a:schemeClr val="bg1"/>
                </a:solidFill>
              </a:rPr>
              <a:t>스타일 우선 순위 적용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497099" y="2203302"/>
            <a:ext cx="413446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1</a:t>
            </a:r>
            <a:r>
              <a:rPr kumimoji="0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순위 </a:t>
            </a: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: </a:t>
            </a:r>
            <a:r>
              <a:rPr kumimoji="0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Inline </a:t>
            </a:r>
            <a:r>
              <a: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방식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2</a:t>
            </a:r>
            <a:r>
              <a:rPr kumimoji="0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순위 </a:t>
            </a: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내부 스타일</a:t>
            </a:r>
            <a:r>
              <a:rPr kumimoji="0"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 </a:t>
            </a:r>
            <a:r>
              <a: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방식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3</a:t>
            </a:r>
            <a:r>
              <a:rPr kumimoji="0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순위 </a:t>
            </a: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: </a:t>
            </a:r>
            <a:r>
              <a: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링크방식</a:t>
            </a:r>
          </a:p>
        </p:txBody>
      </p: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2974" y="168249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CSS </a:t>
            </a:r>
            <a:r>
              <a:rPr lang="ko-KR" altLang="en-US" sz="2400" dirty="0" smtClean="0">
                <a:solidFill>
                  <a:schemeClr val="bg1"/>
                </a:solidFill>
              </a:rPr>
              <a:t>문장의 구조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05227" y="3349884"/>
            <a:ext cx="4749800" cy="1327150"/>
            <a:chOff x="2005227" y="3349884"/>
            <a:chExt cx="4749800" cy="1327150"/>
          </a:xfrm>
        </p:grpSpPr>
        <p:sp>
          <p:nvSpPr>
            <p:cNvPr id="4" name="직사각형 6"/>
            <p:cNvSpPr>
              <a:spLocks noChangeArrowheads="1"/>
            </p:cNvSpPr>
            <p:nvPr/>
          </p:nvSpPr>
          <p:spPr bwMode="auto">
            <a:xfrm>
              <a:off x="2351302" y="3349884"/>
              <a:ext cx="440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4000" b="1" dirty="0">
                  <a:solidFill>
                    <a:schemeClr val="tx2"/>
                  </a:solidFill>
                  <a:latin typeface="Arial" charset="0"/>
                  <a:ea typeface="맑은 고딕" pitchFamily="50" charset="-127"/>
                  <a:cs typeface="Arial" charset="0"/>
                </a:rPr>
                <a:t>a</a:t>
              </a:r>
              <a:r>
                <a:rPr kumimoji="0"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{</a:t>
              </a:r>
              <a:r>
                <a:rPr kumimoji="0" lang="en-US" altLang="ko-KR" sz="4000" b="1" dirty="0" err="1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display</a:t>
              </a:r>
              <a:r>
                <a:rPr kumimoji="0" lang="en-US" altLang="ko-KR" sz="4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:</a:t>
              </a:r>
              <a:r>
                <a:rPr kumimoji="0" lang="en-US" altLang="ko-KR" sz="4000" b="1" dirty="0" err="1">
                  <a:solidFill>
                    <a:schemeClr val="accent2">
                      <a:lumMod val="7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block</a:t>
              </a:r>
              <a:r>
                <a:rPr kumimoji="0"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;}</a:t>
              </a:r>
              <a:endParaRPr kumimoji="0"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5" name="직사각형 6"/>
            <p:cNvSpPr>
              <a:spLocks noChangeArrowheads="1"/>
            </p:cNvSpPr>
            <p:nvPr/>
          </p:nvSpPr>
          <p:spPr bwMode="auto">
            <a:xfrm>
              <a:off x="2005227" y="4215071"/>
              <a:ext cx="11080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ko-KR" altLang="en-US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선택자</a:t>
              </a:r>
              <a:endParaRPr kumimoji="0"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6" name="직사각형 6"/>
            <p:cNvSpPr>
              <a:spLocks noChangeArrowheads="1"/>
            </p:cNvSpPr>
            <p:nvPr/>
          </p:nvSpPr>
          <p:spPr bwMode="auto">
            <a:xfrm>
              <a:off x="3400639" y="4215071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속성</a:t>
              </a:r>
            </a:p>
          </p:txBody>
        </p:sp>
        <p:sp>
          <p:nvSpPr>
            <p:cNvPr id="8" name="직사각형 6"/>
            <p:cNvSpPr>
              <a:spLocks noChangeArrowheads="1"/>
            </p:cNvSpPr>
            <p:nvPr/>
          </p:nvSpPr>
          <p:spPr bwMode="auto">
            <a:xfrm>
              <a:off x="5343747" y="4215071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값</a:t>
              </a:r>
            </a:p>
          </p:txBody>
        </p:sp>
      </p:grpSp>
      <p:sp>
        <p:nvSpPr>
          <p:cNvPr id="9" name="직사각형 6"/>
          <p:cNvSpPr>
            <a:spLocks noChangeArrowheads="1"/>
          </p:cNvSpPr>
          <p:nvPr/>
        </p:nvSpPr>
        <p:spPr bwMode="auto">
          <a:xfrm>
            <a:off x="1117379" y="1402021"/>
            <a:ext cx="16033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2400" b="1" dirty="0">
                <a:solidFill>
                  <a:schemeClr val="accent2"/>
                </a:solidFill>
                <a:latin typeface="Arial" charset="0"/>
                <a:ea typeface="맑은 고딕" pitchFamily="50" charset="-127"/>
                <a:cs typeface="Arial" charset="0"/>
              </a:rPr>
              <a:t>선택자란</a:t>
            </a:r>
            <a:r>
              <a:rPr kumimoji="0" lang="en-US" altLang="ko-KR" sz="2400" b="1" dirty="0">
                <a:solidFill>
                  <a:schemeClr val="accent2"/>
                </a:solidFill>
                <a:latin typeface="Arial" charset="0"/>
                <a:ea typeface="맑은 고딕" pitchFamily="50" charset="-127"/>
                <a:cs typeface="Arial" charset="0"/>
              </a:rPr>
              <a:t>?</a:t>
            </a:r>
            <a:endParaRPr kumimoji="0" lang="ko-KR" altLang="en-US" sz="2400" b="1" dirty="0">
              <a:solidFill>
                <a:schemeClr val="accent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135656" y="1847629"/>
            <a:ext cx="702307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어떤 </a:t>
            </a:r>
            <a:r>
              <a:rPr kumimoji="0"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엘리먼트를</a:t>
            </a:r>
            <a:r>
              <a:rPr kumimoji="0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 대상으로 할 지 지정해 주는 역할을 한다</a:t>
            </a:r>
            <a:r>
              <a:rPr kumimoji="0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.</a:t>
            </a:r>
          </a:p>
          <a:p>
            <a:pPr>
              <a:defRPr/>
            </a:pP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  <a:p>
            <a:pPr>
              <a:defRPr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요소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(Elements)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시작 태그와 종료태그로 이루어진 모든 명령어들을 의미합니다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kumimoji="0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2974" y="168249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CSS </a:t>
            </a:r>
            <a:r>
              <a:rPr lang="ko-KR" altLang="en-US" sz="2400" dirty="0" smtClean="0">
                <a:solidFill>
                  <a:schemeClr val="bg1"/>
                </a:solidFill>
              </a:rPr>
              <a:t>문장의 구조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2005227" y="3349884"/>
            <a:ext cx="4749800" cy="1327150"/>
            <a:chOff x="2005227" y="3349884"/>
            <a:chExt cx="4749800" cy="1327150"/>
          </a:xfrm>
        </p:grpSpPr>
        <p:sp>
          <p:nvSpPr>
            <p:cNvPr id="4" name="직사각형 6"/>
            <p:cNvSpPr>
              <a:spLocks noChangeArrowheads="1"/>
            </p:cNvSpPr>
            <p:nvPr/>
          </p:nvSpPr>
          <p:spPr bwMode="auto">
            <a:xfrm>
              <a:off x="2351302" y="3349884"/>
              <a:ext cx="440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ko-KR" sz="4000" b="1" dirty="0">
                  <a:solidFill>
                    <a:schemeClr val="tx2"/>
                  </a:solidFill>
                  <a:latin typeface="Arial" charset="0"/>
                  <a:ea typeface="맑은 고딕" pitchFamily="50" charset="-127"/>
                  <a:cs typeface="Arial" charset="0"/>
                </a:rPr>
                <a:t>a</a:t>
              </a:r>
              <a:r>
                <a:rPr kumimoji="0"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{</a:t>
              </a:r>
              <a:r>
                <a:rPr kumimoji="0" lang="en-US" altLang="ko-KR" sz="4000" b="1" dirty="0" err="1">
                  <a:solidFill>
                    <a:schemeClr val="bg2">
                      <a:lumMod val="50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display</a:t>
              </a:r>
              <a:r>
                <a:rPr kumimoji="0" lang="en-US" altLang="ko-KR" sz="4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:</a:t>
              </a:r>
              <a:r>
                <a:rPr kumimoji="0" lang="en-US" altLang="ko-KR" sz="4000" b="1" dirty="0" err="1">
                  <a:solidFill>
                    <a:schemeClr val="accent2">
                      <a:lumMod val="7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block</a:t>
              </a:r>
              <a:r>
                <a:rPr kumimoji="0"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;}</a:t>
              </a:r>
              <a:endParaRPr kumimoji="0"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5" name="직사각형 6"/>
            <p:cNvSpPr>
              <a:spLocks noChangeArrowheads="1"/>
            </p:cNvSpPr>
            <p:nvPr/>
          </p:nvSpPr>
          <p:spPr bwMode="auto">
            <a:xfrm>
              <a:off x="2005227" y="4215071"/>
              <a:ext cx="11080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ko-KR" altLang="en-US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선택자</a:t>
              </a:r>
              <a:endParaRPr kumimoji="0"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6" name="직사각형 6"/>
            <p:cNvSpPr>
              <a:spLocks noChangeArrowheads="1"/>
            </p:cNvSpPr>
            <p:nvPr/>
          </p:nvSpPr>
          <p:spPr bwMode="auto">
            <a:xfrm>
              <a:off x="3400639" y="4215071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속성</a:t>
              </a:r>
            </a:p>
          </p:txBody>
        </p:sp>
        <p:sp>
          <p:nvSpPr>
            <p:cNvPr id="8" name="직사각형 6"/>
            <p:cNvSpPr>
              <a:spLocks noChangeArrowheads="1"/>
            </p:cNvSpPr>
            <p:nvPr/>
          </p:nvSpPr>
          <p:spPr bwMode="auto">
            <a:xfrm>
              <a:off x="5343747" y="4215071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맑은 고딕" pitchFamily="50" charset="-127"/>
                  <a:cs typeface="Arial" charset="0"/>
                </a:rPr>
                <a:t>값</a:t>
              </a:r>
            </a:p>
          </p:txBody>
        </p:sp>
      </p:grpSp>
      <p:sp>
        <p:nvSpPr>
          <p:cNvPr id="9" name="직사각형 6"/>
          <p:cNvSpPr>
            <a:spLocks noChangeArrowheads="1"/>
          </p:cNvSpPr>
          <p:nvPr/>
        </p:nvSpPr>
        <p:spPr bwMode="auto">
          <a:xfrm>
            <a:off x="1117379" y="1402021"/>
            <a:ext cx="16033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2400" b="1" dirty="0">
                <a:solidFill>
                  <a:schemeClr val="accent2"/>
                </a:solidFill>
                <a:latin typeface="Arial" charset="0"/>
                <a:ea typeface="맑은 고딕" pitchFamily="50" charset="-127"/>
                <a:cs typeface="Arial" charset="0"/>
              </a:rPr>
              <a:t>선택자란</a:t>
            </a:r>
            <a:r>
              <a:rPr kumimoji="0" lang="en-US" altLang="ko-KR" sz="2400" b="1" dirty="0">
                <a:solidFill>
                  <a:schemeClr val="accent2"/>
                </a:solidFill>
                <a:latin typeface="Arial" charset="0"/>
                <a:ea typeface="맑은 고딕" pitchFamily="50" charset="-127"/>
                <a:cs typeface="Arial" charset="0"/>
              </a:rPr>
              <a:t>?</a:t>
            </a:r>
            <a:endParaRPr kumimoji="0" lang="ko-KR" altLang="en-US" sz="2400" b="1" dirty="0">
              <a:solidFill>
                <a:schemeClr val="accent2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135656" y="1847629"/>
            <a:ext cx="702307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어떤 </a:t>
            </a:r>
            <a:r>
              <a:rPr kumimoji="0"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엘리먼트를</a:t>
            </a:r>
            <a:r>
              <a:rPr kumimoji="0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 대상으로 할 지 지정해 주는 역할을 한다</a:t>
            </a:r>
            <a:r>
              <a:rPr kumimoji="0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.</a:t>
            </a:r>
          </a:p>
          <a:p>
            <a:pPr>
              <a:defRPr/>
            </a:pP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  <a:p>
            <a:pPr>
              <a:defRPr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요소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(Elements)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시작 태그와 종료태그로 이루어진 모든 명령어들을 의미합니다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kumimoji="0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0721" y="168249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>
                <a:solidFill>
                  <a:schemeClr val="bg1"/>
                </a:solidFill>
              </a:rPr>
              <a:t>: </a:t>
            </a:r>
            <a:r>
              <a:rPr lang="ko-KR" altLang="en-US" sz="2400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907" y="996467"/>
            <a:ext cx="613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웹 문서의 전반적인 스타일을 미리 저장해 둔 파일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3208" y="1682484"/>
            <a:ext cx="457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스타일 모양을 설정할 부분을 선택하는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Selector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24000" y="227854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7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74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전체 태그요소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*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태그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(type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태그 요소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아이디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#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아이디명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클래스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.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클래스명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후손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공백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자식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&gt;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반응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셀렉터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:active , :hover</a:t>
                      </a:r>
                      <a:endParaRPr lang="ko-KR" altLang="en-US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5714" y="16824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* </a:t>
            </a:r>
            <a:r>
              <a:rPr lang="ko-KR" altLang="en-US" sz="2400" dirty="0">
                <a:solidFill>
                  <a:schemeClr val="bg1"/>
                </a:solidFill>
              </a:rPr>
              <a:t>전체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907" y="996467"/>
            <a:ext cx="6304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현재 페이지 및 전체페이지의 </a:t>
            </a:r>
            <a:r>
              <a:rPr lang="ko-KR" altLang="en-US" sz="2000" b="1" dirty="0">
                <a:solidFill>
                  <a:srgbClr val="FF0000"/>
                </a:solidFill>
              </a:rPr>
              <a:t>속성값을 한번에 지정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6" name="그림 5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" y="1738965"/>
            <a:ext cx="4381530" cy="3286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6436" y="2083870"/>
            <a:ext cx="3948517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&lt;!DOCTYPE HTML&gt;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&lt;html&gt;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&lt;head&gt;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&lt;meta http-equiv="Content-Type" content="text/html;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charset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=utf-8"&gt;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&lt;title&gt;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전체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&lt;/title&gt;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*{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     background-color:#ffcc00;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     color:#FFFFFF;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  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&lt;/head&gt;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&lt;body&gt;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&lt;h1&gt;CSS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에서 전체 선택자는 * 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.&lt;/h1&gt;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&lt;/body&gt;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&lt;/html&gt;</a:t>
            </a:r>
          </a:p>
          <a:p>
            <a:endParaRPr lang="ko-KR" alt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190" y="168249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태그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7467" y="996467"/>
            <a:ext cx="6561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현재 페이지에서 태그의 속성값을 따로 지정하는 방법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6436" y="2083870"/>
            <a:ext cx="39485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&lt;!DOCTYPE HTML&gt;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&lt;html&gt;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&lt;head&gt;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&lt;meta http-equiv="Content-Type" content="text/html;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charset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=utf-8"&gt;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&lt;title&gt;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전체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&lt;/title&gt;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P{ color:#000000; font-size:12px;}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H1{</a:t>
            </a:r>
            <a:r>
              <a:rPr lang="en-US" altLang="ko-KR" sz="900" b="1" dirty="0" err="1">
                <a:solidFill>
                  <a:srgbClr val="FF0000"/>
                </a:solidFill>
              </a:rPr>
              <a:t>color:blue</a:t>
            </a:r>
            <a:r>
              <a:rPr lang="en-US" altLang="ko-KR" sz="900" b="1" dirty="0">
                <a:solidFill>
                  <a:srgbClr val="FF0000"/>
                </a:solidFill>
              </a:rPr>
              <a:t>;}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&lt;/head&gt;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&lt;body&gt;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&lt;h1&gt;CSS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에서 태그 선택자는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구조를 이루는 하나하나의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태그를 말합니다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&lt;/h1&gt;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&lt;/body&gt;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&lt;/html&gt;</a:t>
            </a:r>
          </a:p>
          <a:p>
            <a:endParaRPr lang="ko-KR" altLang="en-US" sz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그림 8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87" y="1737580"/>
            <a:ext cx="4371106" cy="329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3202" y="168249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id &amp; class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360" y="2045551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선택자와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선택자의 차이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812" y="2605265"/>
            <a:ext cx="80301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프로그래머들이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자바스크립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파일과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마크업라인의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동적인 출력을 위해서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값을 많이 쓰기 때문에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대체적으로 전체적인 큰골격의 이름에만 사용하는 것이 일반적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 </a:t>
            </a:r>
            <a:r>
              <a:rPr lang="en-US" altLang="ko-KR" sz="1400" b="1" dirty="0">
                <a:solidFill>
                  <a:srgbClr val="FF0000"/>
                </a:solidFill>
              </a:rPr>
              <a:t>HEADER, NAV, SECTION, FOOTER</a:t>
            </a:r>
            <a:r>
              <a:rPr lang="ko-KR" altLang="en-US" sz="1400" b="1" dirty="0">
                <a:solidFill>
                  <a:srgbClr val="FF0000"/>
                </a:solidFill>
              </a:rPr>
              <a:t> 같은 큰 골격에만 </a:t>
            </a:r>
            <a:r>
              <a:rPr lang="en-US" altLang="ko-KR" sz="1400" b="1" dirty="0">
                <a:solidFill>
                  <a:srgbClr val="FF0000"/>
                </a:solidFill>
              </a:rPr>
              <a:t>ID</a:t>
            </a:r>
            <a:r>
              <a:rPr lang="ko-KR" altLang="en-US" sz="1400" b="1" dirty="0">
                <a:solidFill>
                  <a:srgbClr val="FF0000"/>
                </a:solidFill>
              </a:rPr>
              <a:t>를 사용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남발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하는것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보다는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많이 사용하는 것이 적합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88688" y="168249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</a:rPr>
              <a:t>웹표준이란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9570" y="2516898"/>
            <a:ext cx="637142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‘</a:t>
            </a:r>
            <a:r>
              <a:rPr lang="ko-KR" altLang="en-US" sz="1400" dirty="0"/>
              <a:t>표준</a:t>
            </a:r>
            <a:r>
              <a:rPr lang="en-US" altLang="ko-KR" sz="1400" dirty="0"/>
              <a:t>’ </a:t>
            </a:r>
            <a:r>
              <a:rPr lang="ko-KR" altLang="en-US" sz="1400" dirty="0"/>
              <a:t>이라는 말은 결국 정해놓은 규칙이나 절차라는 의미이므로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웹 표준을 준수한다는 의미 또한 </a:t>
            </a:r>
            <a:r>
              <a:rPr lang="en-US" altLang="ko-KR" sz="1400" dirty="0"/>
              <a:t>‘ </a:t>
            </a:r>
            <a:r>
              <a:rPr lang="ko-KR" altLang="en-US" sz="1400" dirty="0"/>
              <a:t>정해 놓은 규칙을 잘 지켜서 마크 업 한다</a:t>
            </a:r>
            <a:r>
              <a:rPr lang="en-US" altLang="ko-KR" sz="1400" dirty="0"/>
              <a:t>.’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라고</a:t>
            </a:r>
            <a:r>
              <a:rPr lang="ko-KR" altLang="en-US" sz="1400" dirty="0"/>
              <a:t> 볼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1221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8424" y="168249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아이디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819" y="996467"/>
            <a:ext cx="780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id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식별자를 의미하므로 페이지에서 같은 이름을 오직 한 번만 사용함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5172" y="1618478"/>
            <a:ext cx="39020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#header{ color:#3399FF; 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#section{font-size:12px; color:#666666;}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&lt;/style&gt;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id="header"&gt;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&lt;h2&gt;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Header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.&lt;/h2&gt;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id="section"&gt;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&lt;h4&gt;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section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.&lt;/h4&gt;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&lt;p&gt;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인터넷 서비스의 하나인 월드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웹을 통해 볼 수 있는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문서를 만들 때 사용하는 프로그래밍 언어의 한 종류이다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/&gt;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특히 하이퍼텍스트를 작성하기 위해 개발되었으며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인터넷에서 웹을 통해 접근되는 대부분의 웹 페이지들은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작성된다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id="footer"&gt;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&lt;p&gt;address :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경기도 안양시 동안구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호계동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엘에스로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1004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국제유통단지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) 14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동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379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/&gt;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Email : Design@naver.com | Tel : 010.2345.7869 | 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Fax : 031.1234.5678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</p:txBody>
      </p:sp>
      <p:pic>
        <p:nvPicPr>
          <p:cNvPr id="9" name="그림 8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6" y="1746102"/>
            <a:ext cx="4376264" cy="3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8436" y="168249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클래스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362" y="996467"/>
            <a:ext cx="769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class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집합을 의미하므로 페이지에서 같은 이름을 여러 번 사용할 수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5172" y="1618478"/>
            <a:ext cx="39020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p{ color:#3399FF; 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.ad {font-size:12px; color:#666666;}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&lt;/style&gt;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id="header"&gt;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&lt;h2&gt;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Header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.&lt;/h2&gt;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id="section"&gt;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&lt;h4&gt;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section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.&lt;/h4&gt;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&lt;p&gt;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인터넷 서비스의 하나인 월드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웹을 통해 볼 수 있는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문서를 만들 때 사용하는 프로그래밍 언어의 한 종류이다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/&gt;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특히 하이퍼텍스트를 작성하기 위해 개발되었으며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인터넷에서 웹을 통해 접근되는 대부분의 웹 페이지들은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작성된다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.&lt;/p&gt;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id="footer"&gt;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&lt;p class=“ad”&gt;address :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경기도 안양시 동안구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호계동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엘에스로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1004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(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국제유통단지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) 14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동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379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/&gt;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Email : Design@naver.com | Tel : 010.2345.7869 | </a:t>
            </a:r>
            <a:b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 Fax : 031.1234.5678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</p:txBody>
      </p:sp>
      <p:pic>
        <p:nvPicPr>
          <p:cNvPr id="8" name="그림 7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1" y="1738412"/>
            <a:ext cx="4384174" cy="33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2103795"/>
            <a:ext cx="4752180" cy="24288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8093" y="2622698"/>
            <a:ext cx="8619459" cy="2140688"/>
          </a:xfrm>
          <a:prstGeom prst="rect">
            <a:avLst/>
          </a:prstGeom>
          <a:solidFill>
            <a:srgbClr val="00B0F0">
              <a:alpha val="30000"/>
            </a:srgbClr>
          </a:solidFill>
          <a:ln w="158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03916" y="168249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후손과 자손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362" y="996467"/>
            <a:ext cx="7218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후손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선택자와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자손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선택자는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특정한 태그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의 자손과 후손을 선택할 때 사용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11888" y="2672316"/>
            <a:ext cx="8690345" cy="1027814"/>
            <a:chOff x="311888" y="2672316"/>
            <a:chExt cx="8690345" cy="1027814"/>
          </a:xfrm>
        </p:grpSpPr>
        <p:sp>
          <p:nvSpPr>
            <p:cNvPr id="9" name="직사각형 8"/>
            <p:cNvSpPr/>
            <p:nvPr/>
          </p:nvSpPr>
          <p:spPr>
            <a:xfrm>
              <a:off x="311888" y="2672316"/>
              <a:ext cx="8498959" cy="1027814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80836" y="2948763"/>
              <a:ext cx="3721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</a:rPr>
                <a:t>- </a:t>
              </a:r>
              <a:r>
                <a:rPr lang="ko-KR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자손 </a:t>
              </a:r>
              <a:r>
                <a:rPr lang="ko-KR" altLang="en-US" sz="1400" b="1" dirty="0" err="1">
                  <a:solidFill>
                    <a:schemeClr val="bg2">
                      <a:lumMod val="25000"/>
                    </a:schemeClr>
                  </a:solidFill>
                </a:rPr>
                <a:t>선택자</a:t>
              </a:r>
              <a:endParaRPr lang="en-US" altLang="ko-KR" sz="14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현재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Div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기준으로 바로 아래 위치한 태그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84388" y="3972987"/>
            <a:ext cx="338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후손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선택자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Div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기준으로 모든 태그</a:t>
            </a:r>
          </a:p>
        </p:txBody>
      </p: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221" y="168249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후손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2562" y="996467"/>
            <a:ext cx="4745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특정한 태그 아래에 있는 후손을 선택할 때 사용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5172" y="1618478"/>
            <a:ext cx="39084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id="header"&gt;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&lt;div class="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tt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&lt;h1&gt;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웹표준의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이해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&lt;/h1&gt;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class="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&lt;h3&gt;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웹표준에서의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후손선택자와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자손선택자의 의미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id="section"&gt;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&lt;div class="article"&gt;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웹디자인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공부하기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포토샵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일러스트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플래쉬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드림위버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&gt;&lt;p&gt;Html5+CSS3&lt;/p&gt;&lt;/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JQuery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&lt;/div&gt;    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id="footer"&gt;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이해하기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copyrights(c) DESIGN WEB. All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rights.CROP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32" y="1858440"/>
            <a:ext cx="4143404" cy="29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그룹 10"/>
          <p:cNvGrpSpPr/>
          <p:nvPr/>
        </p:nvGrpSpPr>
        <p:grpSpPr>
          <a:xfrm>
            <a:off x="4614530" y="1460205"/>
            <a:ext cx="4373526" cy="3884428"/>
            <a:chOff x="4614530" y="1460205"/>
            <a:chExt cx="4373526" cy="3884428"/>
          </a:xfrm>
        </p:grpSpPr>
        <p:sp>
          <p:nvSpPr>
            <p:cNvPr id="9" name="직사각형 8"/>
            <p:cNvSpPr/>
            <p:nvPr/>
          </p:nvSpPr>
          <p:spPr>
            <a:xfrm>
              <a:off x="4614530" y="1460205"/>
              <a:ext cx="4373526" cy="3884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0427" y="2310810"/>
              <a:ext cx="273978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&lt;style&gt;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#header, #section, #footer{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border:1px solid #999999;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width:700px;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endParaRPr lang="en-US" altLang="ko-KR" sz="1200" b="1" dirty="0">
                <a:solidFill>
                  <a:srgbClr val="FF0000"/>
                </a:solidFill>
              </a:endParaRP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div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li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background-color:#FFCC00;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&lt;/style&gt;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227" y="168249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자손 </a:t>
            </a:r>
            <a:r>
              <a:rPr lang="ko-KR" altLang="en-US" sz="2400" dirty="0" err="1">
                <a:solidFill>
                  <a:schemeClr val="bg1"/>
                </a:solidFill>
              </a:rPr>
              <a:t>선택자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2562" y="996467"/>
            <a:ext cx="4790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특정한 태그 아래에 있는 자손을 선택할 때 사용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5172" y="1618478"/>
            <a:ext cx="39084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id="header"&gt;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&lt;div class="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tt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&lt;h1&gt;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웹표준의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이해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&lt;/h1&gt;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class="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&lt;h3&gt;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웹표준에서의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후손선택자와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자손선택자의 의미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id="section"&gt;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&lt;div class="article"&gt;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웹디자인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공부하기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포토샵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일러스트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플래쉬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드림위버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&gt;&lt;p&gt;Html5+CSS3&lt;/p&gt;&lt;/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  &lt;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&gt;&lt;h3&gt;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Javascript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JQuery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&lt;/h3&gt;&lt;/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li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   &lt;/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  &lt;/div&gt;    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&lt;div id="footer"&gt;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 &lt;p&gt;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웹표준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이해하기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copyrights(c) DESIGN WEB. All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rights.CROP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&lt;/p&gt;</a:t>
            </a:r>
          </a:p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&lt;/div&gt;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32" y="1858440"/>
            <a:ext cx="4143404" cy="29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10"/>
          <p:cNvGrpSpPr/>
          <p:nvPr/>
        </p:nvGrpSpPr>
        <p:grpSpPr>
          <a:xfrm>
            <a:off x="4614530" y="1460205"/>
            <a:ext cx="4373526" cy="3884428"/>
            <a:chOff x="4614530" y="1460205"/>
            <a:chExt cx="4373526" cy="3884428"/>
          </a:xfrm>
        </p:grpSpPr>
        <p:sp>
          <p:nvSpPr>
            <p:cNvPr id="9" name="직사각형 8"/>
            <p:cNvSpPr/>
            <p:nvPr/>
          </p:nvSpPr>
          <p:spPr>
            <a:xfrm>
              <a:off x="4614530" y="1460205"/>
              <a:ext cx="4373526" cy="3884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0427" y="1984762"/>
              <a:ext cx="290329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&lt;style&gt;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#header, #section, #footer{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border:1px solid #999999;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width:700px;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div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li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background-color:#FFCC00;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div &gt; h3{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background-color:#0099FF;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.article &gt;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ul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&gt;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li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&gt; h3{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             background-color:#00CC00;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}	</a:t>
              </a:r>
            </a:p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&lt;/style&gt;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10586" y="3466214"/>
            <a:ext cx="1687033" cy="630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11843" y="168249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선택자란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9003" y="932675"/>
            <a:ext cx="650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태그를 선택하여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</a:t>
            </a:r>
            <a:r>
              <a:rPr lang="ko-KR" altLang="en-US" sz="1600" b="1" dirty="0">
                <a:solidFill>
                  <a:srgbClr val="FF5050"/>
                </a:solidFill>
              </a:rPr>
              <a:t>태그의 속성을 변경하는 목적으로 사용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6409" y="216195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1221" y="3016060"/>
            <a:ext cx="1712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939" y="1455630"/>
            <a:ext cx="302999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doctype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&lt;meta  content="text/html;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charset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=utf-8"&gt;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&lt;/title&gt;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756298" y="2360428"/>
            <a:ext cx="2643962" cy="956930"/>
            <a:chOff x="4756298" y="2360428"/>
            <a:chExt cx="2643962" cy="956930"/>
          </a:xfrm>
        </p:grpSpPr>
        <p:sp>
          <p:nvSpPr>
            <p:cNvPr id="19" name="직사각형 18"/>
            <p:cNvSpPr/>
            <p:nvPr/>
          </p:nvSpPr>
          <p:spPr>
            <a:xfrm>
              <a:off x="4756298" y="2360428"/>
              <a:ext cx="2643962" cy="95693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3376" y="2374021"/>
              <a:ext cx="2154865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&lt;style&gt;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div{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background:#ffd800;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}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&lt;/style&gt;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71393" y="168249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* </a:t>
            </a:r>
            <a:r>
              <a:rPr lang="ko-KR" altLang="en-US" sz="2400" dirty="0">
                <a:solidFill>
                  <a:schemeClr val="bg1"/>
                </a:solidFill>
              </a:rPr>
              <a:t>선택자란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987" y="932675"/>
            <a:ext cx="7366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전체라는 의미의 </a:t>
            </a:r>
            <a:r>
              <a:rPr lang="en-US" altLang="ko-KR" sz="1600" b="1" dirty="0">
                <a:solidFill>
                  <a:srgbClr val="FF0000"/>
                </a:solidFill>
              </a:rPr>
              <a:t>*</a:t>
            </a:r>
            <a:r>
              <a:rPr lang="ko-KR" altLang="en-US" sz="1600" b="1" dirty="0" err="1">
                <a:solidFill>
                  <a:srgbClr val="FF0000"/>
                </a:solidFill>
              </a:rPr>
              <a:t>선택자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사용하면 </a:t>
            </a:r>
            <a:r>
              <a:rPr lang="ko-KR" altLang="en-US" sz="1600" b="1" dirty="0">
                <a:solidFill>
                  <a:srgbClr val="FF0000"/>
                </a:solidFill>
              </a:rPr>
              <a:t>문서 전체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선택하는 의미가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6409" y="216195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939" y="1370574"/>
            <a:ext cx="30299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doctype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&lt;meta  content="text/html;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charset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=utf-8"&gt;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&lt;/title&gt;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</p:txBody>
      </p:sp>
      <p:grpSp>
        <p:nvGrpSpPr>
          <p:cNvPr id="4" name="그룹 17"/>
          <p:cNvGrpSpPr/>
          <p:nvPr/>
        </p:nvGrpSpPr>
        <p:grpSpPr>
          <a:xfrm>
            <a:off x="4756298" y="2360428"/>
            <a:ext cx="2643962" cy="1183758"/>
            <a:chOff x="4756298" y="2360428"/>
            <a:chExt cx="2643962" cy="1183758"/>
          </a:xfrm>
        </p:grpSpPr>
        <p:sp>
          <p:nvSpPr>
            <p:cNvPr id="19" name="직사각형 18"/>
            <p:cNvSpPr/>
            <p:nvPr/>
          </p:nvSpPr>
          <p:spPr>
            <a:xfrm>
              <a:off x="4756298" y="2360428"/>
              <a:ext cx="2643962" cy="118375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3376" y="2374021"/>
              <a:ext cx="215486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&lt;style&gt;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*{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color:#ffd800;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}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&lt;/style&gt;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1221" y="32854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026" y="3034342"/>
            <a:ext cx="1207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p{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color:blue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438191" y="2963457"/>
            <a:ext cx="1199713" cy="953911"/>
            <a:chOff x="1438191" y="2963457"/>
            <a:chExt cx="1199713" cy="953911"/>
          </a:xfrm>
        </p:grpSpPr>
        <p:sp>
          <p:nvSpPr>
            <p:cNvPr id="13" name="직사각형 12"/>
            <p:cNvSpPr/>
            <p:nvPr/>
          </p:nvSpPr>
          <p:spPr>
            <a:xfrm>
              <a:off x="1438191" y="2963457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웹표준</a:t>
              </a:r>
              <a:r>
                <a:rPr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입니다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41743" y="3640369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웹표준</a:t>
              </a:r>
              <a:r>
                <a:rPr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입니다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41743" y="2967009"/>
            <a:ext cx="1199713" cy="953911"/>
            <a:chOff x="1438191" y="2963457"/>
            <a:chExt cx="1199713" cy="953911"/>
          </a:xfrm>
        </p:grpSpPr>
        <p:sp>
          <p:nvSpPr>
            <p:cNvPr id="17" name="직사각형 16"/>
            <p:cNvSpPr/>
            <p:nvPr/>
          </p:nvSpPr>
          <p:spPr>
            <a:xfrm>
              <a:off x="1438191" y="2963457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rgbClr val="00B0F0"/>
                  </a:solidFill>
                </a:rPr>
                <a:t>웹표준</a:t>
              </a:r>
              <a:r>
                <a:rPr lang="ko-KR" altLang="en-US" sz="1200" dirty="0">
                  <a:solidFill>
                    <a:srgbClr val="00B0F0"/>
                  </a:solidFill>
                </a:rPr>
                <a:t> 입니다</a:t>
              </a:r>
              <a:r>
                <a:rPr lang="en-US" altLang="ko-KR" sz="1200" dirty="0">
                  <a:solidFill>
                    <a:srgbClr val="00B0F0"/>
                  </a:solidFill>
                </a:rPr>
                <a:t>.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41743" y="3640369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rgbClr val="00B0F0"/>
                  </a:solidFill>
                </a:rPr>
                <a:t>웹표준</a:t>
              </a:r>
              <a:r>
                <a:rPr lang="ko-KR" altLang="en-US" sz="1200" dirty="0">
                  <a:solidFill>
                    <a:srgbClr val="00B0F0"/>
                  </a:solidFill>
                </a:rPr>
                <a:t> 입니다</a:t>
              </a:r>
              <a:r>
                <a:rPr lang="en-US" altLang="ko-KR" sz="1200" dirty="0">
                  <a:solidFill>
                    <a:srgbClr val="00B0F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8279" y="168249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전체와 특정태그의 혼합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4443" y="932675"/>
            <a:ext cx="6226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전체적으로 속성을 설정한 다음 특정 태그의 속성을 변경합니다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6409" y="216195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939" y="1370574"/>
            <a:ext cx="30299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doctype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&lt;meta  content="text/html;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charset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=utf-8"&gt;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&lt;/title&gt;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&lt;h1&gt;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.&lt;/h1&gt;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&lt;p&gt;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웹표준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.&lt;/p&gt;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</p:txBody>
      </p:sp>
      <p:grpSp>
        <p:nvGrpSpPr>
          <p:cNvPr id="4" name="그룹 17"/>
          <p:cNvGrpSpPr/>
          <p:nvPr/>
        </p:nvGrpSpPr>
        <p:grpSpPr>
          <a:xfrm>
            <a:off x="4756298" y="2360428"/>
            <a:ext cx="2643962" cy="1183758"/>
            <a:chOff x="4756298" y="2360428"/>
            <a:chExt cx="2643962" cy="1183758"/>
          </a:xfrm>
        </p:grpSpPr>
        <p:sp>
          <p:nvSpPr>
            <p:cNvPr id="19" name="직사각형 18"/>
            <p:cNvSpPr/>
            <p:nvPr/>
          </p:nvSpPr>
          <p:spPr>
            <a:xfrm>
              <a:off x="4756298" y="2360428"/>
              <a:ext cx="2643962" cy="118375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3376" y="2374021"/>
              <a:ext cx="215486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&lt;style&gt;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*{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color:#ffd800;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}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&lt;/style&gt;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1221" y="32854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웹표준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입니다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9026" y="3034342"/>
            <a:ext cx="1207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p{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color:blue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;}</a:t>
            </a:r>
            <a:endParaRPr lang="ko-KR" altLang="en-US" sz="1200" dirty="0"/>
          </a:p>
        </p:txBody>
      </p:sp>
      <p:grpSp>
        <p:nvGrpSpPr>
          <p:cNvPr id="5" name="그룹 14"/>
          <p:cNvGrpSpPr/>
          <p:nvPr/>
        </p:nvGrpSpPr>
        <p:grpSpPr>
          <a:xfrm>
            <a:off x="1438191" y="2963457"/>
            <a:ext cx="1199713" cy="953911"/>
            <a:chOff x="1438191" y="2963457"/>
            <a:chExt cx="1199713" cy="953911"/>
          </a:xfrm>
        </p:grpSpPr>
        <p:sp>
          <p:nvSpPr>
            <p:cNvPr id="13" name="직사각형 12"/>
            <p:cNvSpPr/>
            <p:nvPr/>
          </p:nvSpPr>
          <p:spPr>
            <a:xfrm>
              <a:off x="1438191" y="2963457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웹표준</a:t>
              </a:r>
              <a:r>
                <a:rPr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입니다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41743" y="3640369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chemeClr val="accent6">
                      <a:lumMod val="75000"/>
                    </a:schemeClr>
                  </a:solidFill>
                </a:rPr>
                <a:t>웹표준</a:t>
              </a:r>
              <a:r>
                <a:rPr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입니다</a:t>
              </a:r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6" name="그룹 15"/>
          <p:cNvGrpSpPr/>
          <p:nvPr/>
        </p:nvGrpSpPr>
        <p:grpSpPr>
          <a:xfrm>
            <a:off x="1441743" y="2967009"/>
            <a:ext cx="1199713" cy="953911"/>
            <a:chOff x="1438191" y="2963457"/>
            <a:chExt cx="1199713" cy="953911"/>
          </a:xfrm>
        </p:grpSpPr>
        <p:sp>
          <p:nvSpPr>
            <p:cNvPr id="17" name="직사각형 16"/>
            <p:cNvSpPr/>
            <p:nvPr/>
          </p:nvSpPr>
          <p:spPr>
            <a:xfrm>
              <a:off x="1438191" y="2963457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rgbClr val="00B0F0"/>
                  </a:solidFill>
                </a:rPr>
                <a:t>웹표준</a:t>
              </a:r>
              <a:r>
                <a:rPr lang="ko-KR" altLang="en-US" sz="1200" dirty="0">
                  <a:solidFill>
                    <a:srgbClr val="00B0F0"/>
                  </a:solidFill>
                </a:rPr>
                <a:t> 입니다</a:t>
              </a:r>
              <a:r>
                <a:rPr lang="en-US" altLang="ko-KR" sz="1200" dirty="0">
                  <a:solidFill>
                    <a:srgbClr val="00B0F0"/>
                  </a:solidFill>
                </a:rPr>
                <a:t>.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41743" y="3640369"/>
              <a:ext cx="1196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>
                  <a:solidFill>
                    <a:srgbClr val="00B0F0"/>
                  </a:solidFill>
                </a:rPr>
                <a:t>웹표준</a:t>
              </a:r>
              <a:r>
                <a:rPr lang="ko-KR" altLang="en-US" sz="1200" dirty="0">
                  <a:solidFill>
                    <a:srgbClr val="00B0F0"/>
                  </a:solidFill>
                </a:rPr>
                <a:t> 입니다</a:t>
              </a:r>
              <a:r>
                <a:rPr lang="en-US" altLang="ko-KR" sz="1200" dirty="0">
                  <a:solidFill>
                    <a:srgbClr val="00B0F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7801" y="168249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id(#) 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</a:rPr>
              <a:t>class(.)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4443" y="932675"/>
            <a:ext cx="643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속성을 설정할 수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2278" y="1505250"/>
            <a:ext cx="2509020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&lt;!-- header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&lt;div id="header"&gt;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&lt;h3&gt;header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header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콘텐츠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시작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&lt;div id="wrap"&gt;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&lt;div id="content"&gt;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class="menu01"&gt;menu01&lt;/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class="menu02"&gt;menu02&lt;/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class="menu03"&gt;menu03&lt;/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class="menu04"&gt;menu04&lt;/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class="menu05"&gt;menu04&lt;/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&lt;div id="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side_banner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&lt;h3&gt;banner&lt;/h3&gt;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콘텐츠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footer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&lt;div id="footer"&gt;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&lt;h3&gt;footer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&lt;!-- footer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끝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--&gt;</a:t>
            </a:r>
          </a:p>
        </p:txBody>
      </p:sp>
      <p:pic>
        <p:nvPicPr>
          <p:cNvPr id="21" name="그림 20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38" y="1652471"/>
            <a:ext cx="4366436" cy="3274827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999460" y="1538177"/>
            <a:ext cx="7159256" cy="3558363"/>
            <a:chOff x="999460" y="1538177"/>
            <a:chExt cx="7159256" cy="3558363"/>
          </a:xfrm>
        </p:grpSpPr>
        <p:sp>
          <p:nvSpPr>
            <p:cNvPr id="22" name="직사각형 21"/>
            <p:cNvSpPr/>
            <p:nvPr/>
          </p:nvSpPr>
          <p:spPr>
            <a:xfrm>
              <a:off x="999460" y="1538177"/>
              <a:ext cx="7159256" cy="35583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77292" y="2530530"/>
              <a:ext cx="66107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&lt;style&gt;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#header{ width:700px; background-color:#FFCC00; border:1px solid #999999;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#wrap{ width:700px; background-color:#66CC99; border:1px solid #999999;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overflow:hidden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#content{ width:450px; border-right:2px solid #999999;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float:left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sider_banner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{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float:left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#footer{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clear:both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width:700px; background-color:#FFCC00; border:1px solid #999999;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.menu01{ color:#3366FF; font-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weight:bold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.menu01, .menu03, .menu05{ font-size:12px;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h3{color:#666666;}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&lt;/style&gt;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3338" y="168249"/>
            <a:ext cx="483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기본 </a:t>
            </a:r>
            <a:r>
              <a:rPr lang="en-US" altLang="ko-KR" sz="2400" dirty="0">
                <a:solidFill>
                  <a:schemeClr val="bg1"/>
                </a:solidFill>
              </a:rPr>
              <a:t>: tag, id(#), class(.)</a:t>
            </a:r>
            <a:r>
              <a:rPr lang="ko-KR" altLang="en-US" sz="2400" dirty="0">
                <a:solidFill>
                  <a:schemeClr val="bg1"/>
                </a:solidFill>
              </a:rPr>
              <a:t>혼합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8235" y="932675"/>
            <a:ext cx="6160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600" b="1" dirty="0">
                <a:solidFill>
                  <a:srgbClr val="FF0000"/>
                </a:solidFill>
              </a:rPr>
              <a:t>tag, id, class</a:t>
            </a:r>
            <a:r>
              <a:rPr lang="ko-KR" altLang="en-US" sz="1600" b="1" dirty="0">
                <a:solidFill>
                  <a:srgbClr val="FF0000"/>
                </a:solidFill>
              </a:rPr>
              <a:t>를 혼합하여 </a:t>
            </a:r>
            <a:r>
              <a:rPr lang="en-US" altLang="ko-KR" sz="1600" b="1" dirty="0">
                <a:solidFill>
                  <a:srgbClr val="FF0000"/>
                </a:solidFill>
              </a:rPr>
              <a:t>CSS</a:t>
            </a:r>
            <a:r>
              <a:rPr lang="ko-KR" altLang="en-US" sz="1600" b="1" dirty="0">
                <a:solidFill>
                  <a:srgbClr val="FF0000"/>
                </a:solidFill>
              </a:rPr>
              <a:t>에서 속성을 설정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할 수 있습니다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915" y="1498163"/>
            <a:ext cx="204414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id="header"&gt;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&lt;h3&gt;header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id="wrap"&gt;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&lt;div id="content"&gt;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class="menu"&gt;menu01&lt;/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&gt;menu02&lt;/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class="menu"&gt;menu03&lt;/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&gt;menu04&lt;/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class="menu"&gt;menu01&lt;/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&gt;menu02&lt;/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class="menu"&gt;menu03&lt;/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&lt;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&gt;menu04&lt;/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&lt;/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id="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side_banner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&lt;h3&gt;banner&lt;/h3&gt;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 id="footer"&gt;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&lt;h3&gt;footer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.&lt;/h3&gt;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06233" y="1538177"/>
            <a:ext cx="5918790" cy="3558363"/>
            <a:chOff x="2906233" y="1538177"/>
            <a:chExt cx="5918790" cy="3558363"/>
          </a:xfrm>
        </p:grpSpPr>
        <p:sp>
          <p:nvSpPr>
            <p:cNvPr id="7" name="직사각형 6"/>
            <p:cNvSpPr/>
            <p:nvPr/>
          </p:nvSpPr>
          <p:spPr>
            <a:xfrm>
              <a:off x="2906233" y="1538177"/>
              <a:ext cx="5918790" cy="35583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69119" y="2268229"/>
              <a:ext cx="547137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&lt;style&gt;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#header{ width:700px; background-color:#FFCC00; border:1px solid #999999;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 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#wrap{ width:700px; background-color:#66CC99; border:1px solid #999999;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 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overflow:hidden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#content{ width:450px; border-right:2px solid #999999;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float:left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sider_banner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{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float:left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#footer{ 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clear:both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width:700px; background-color:#FFCC00; border:1px solid #999999; 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  text-</a:t>
              </a:r>
              <a:r>
                <a:rPr lang="en-US" altLang="ko-KR" sz="1000" dirty="0" err="1">
                  <a:solidFill>
                    <a:schemeClr val="bg1">
                      <a:lumMod val="95000"/>
                    </a:schemeClr>
                  </a:solidFill>
                </a:rPr>
                <a:t>align:center</a:t>
              </a:r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; }</a:t>
              </a: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   </a:t>
              </a:r>
              <a:r>
                <a:rPr lang="en-US" altLang="ko-KR" sz="1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</a:t>
              </a: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li.menu</a:t>
              </a: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{color:#000000;} </a:t>
              </a:r>
              <a:r>
                <a:rPr lang="ko-KR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클래스 </a:t>
              </a:r>
              <a:r>
                <a:rPr lang="ko-KR" altLang="en-US" sz="1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선택자</a:t>
              </a: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H3{ color:#cc3456; }  </a:t>
              </a:r>
              <a:r>
                <a:rPr lang="ko-KR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태그 </a:t>
              </a:r>
              <a:r>
                <a:rPr lang="ko-KR" altLang="en-US" sz="1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선택자</a:t>
              </a:r>
              <a:endPara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</a:rPr>
                <a:t>&lt;/style&gt;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523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8072" y="168249"/>
            <a:ext cx="41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웹 사이트 제작 시 구성 요소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3935480"/>
              </p:ext>
            </p:extLst>
          </p:nvPr>
        </p:nvGraphicFramePr>
        <p:xfrm>
          <a:off x="777599" y="1752239"/>
          <a:ext cx="7583471" cy="2836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35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9062"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포토샵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일러스트</a:t>
                      </a:r>
                    </a:p>
                  </a:txBody>
                  <a:tcPr marL="91002" marR="91002" marT="45501" marB="455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사이트 안에서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콘텐츠를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제공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시각적인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콘텐츠의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내용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Html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HTML(Hyper Text Markup Language)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문서를 만들기 위하여 사용하는 기본적인 프로그래밍 언어의 한 종류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CSS3(</a:t>
                      </a: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media query )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문서의 전반적인 스타일을 미리 저장해 둔 스타일시트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문서 전체의 일관성을 유지할 수 있고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세세한 스타일 지정의 필요를 줄어들게 하였다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2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Javascript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&amp; </a:t>
                      </a:r>
                      <a:r>
                        <a:rPr lang="en-US" altLang="ko-KR" sz="1200" b="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JQuery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장점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웹에 특화된 기술이기 때문에 운영체제나 플랫폼에 상관없이 잘 작동되고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/>
                      </a:r>
                      <a:b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확장성도 높다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단점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성능이나 보안이 취약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HTML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소스코드에 함께 작성되면서 소스코드가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/>
                      </a:r>
                      <a:b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외부로 공개되는데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과정에서 보안 취약점이 발생할 수 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002" marR="91002" marT="45501" marB="4550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257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2484269" y="2119903"/>
            <a:ext cx="3991798" cy="721374"/>
            <a:chOff x="2328333" y="1375663"/>
            <a:chExt cx="3991798" cy="721374"/>
          </a:xfrm>
        </p:grpSpPr>
        <p:sp>
          <p:nvSpPr>
            <p:cNvPr id="7" name="TextBox 6"/>
            <p:cNvSpPr txBox="1"/>
            <p:nvPr/>
          </p:nvSpPr>
          <p:spPr>
            <a:xfrm>
              <a:off x="2328333" y="1573817"/>
              <a:ext cx="3991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Html </a:t>
              </a:r>
              <a:r>
                <a:rPr lang="ko-KR" altLang="en-US" sz="2800" dirty="0">
                  <a:solidFill>
                    <a:schemeClr val="bg1"/>
                  </a:solidFill>
                </a:rPr>
                <a:t>정의 및 기본 태그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56154" y="1375663"/>
              <a:ext cx="17395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2016.12.01  </a:t>
              </a:r>
              <a:r>
                <a:rPr lang="ko-KR" altLang="en-US" sz="800" dirty="0">
                  <a:solidFill>
                    <a:schemeClr val="bg1"/>
                  </a:solidFill>
                </a:rPr>
                <a:t>목요일 웹 표준 </a:t>
              </a:r>
              <a:r>
                <a:rPr lang="en-US" altLang="ko-KR" sz="800" dirty="0">
                  <a:solidFill>
                    <a:schemeClr val="bg1"/>
                  </a:solidFill>
                </a:rPr>
                <a:t>5</a:t>
              </a:r>
              <a:r>
                <a:rPr lang="ko-KR" altLang="en-US" sz="800" dirty="0">
                  <a:solidFill>
                    <a:schemeClr val="bg1"/>
                  </a:solidFill>
                </a:rPr>
                <a:t>일차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83320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865" y="2202508"/>
            <a:ext cx="4256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Font CSS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웹에서 폰트를 지정하는 스타일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3175744"/>
              </p:ext>
            </p:extLst>
          </p:nvPr>
        </p:nvGraphicFramePr>
        <p:xfrm>
          <a:off x="762001" y="2697843"/>
          <a:ext cx="7554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056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Font-family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폰트의 글꼴을 지정 </a:t>
                      </a:r>
                      <a:r>
                        <a:rPr lang="ko-KR" altLang="en-US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할때</a:t>
                      </a:r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사용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Font-size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폰트의 사이즈 지정 </a:t>
                      </a:r>
                      <a:r>
                        <a:rPr lang="en-US" altLang="ko-KR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px</a:t>
                      </a: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em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Font-style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폰트의 스타일</a:t>
                      </a:r>
                      <a:r>
                        <a:rPr lang="ko-KR" altLang="en-US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지정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Font-variant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영문 폰트 대문자 지정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Font-weight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폰트 굵기 지정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4451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46445" y="1882468"/>
            <a:ext cx="7112564" cy="2580887"/>
            <a:chOff x="696865" y="2202508"/>
            <a:chExt cx="7112564" cy="2580887"/>
          </a:xfrm>
        </p:grpSpPr>
        <p:sp>
          <p:nvSpPr>
            <p:cNvPr id="2" name="TextBox 1"/>
            <p:cNvSpPr txBox="1"/>
            <p:nvPr/>
          </p:nvSpPr>
          <p:spPr>
            <a:xfrm>
              <a:off x="696865" y="2202508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윈도우 기본 글꼴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7335" y="2631336"/>
              <a:ext cx="67120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스타일에서 아무리 여러 가지 글꼴을 지정하더라도 사용자의 시스템에 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설치되어 있지 않다면 화면에 표시할 수 없다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0882" y="3357860"/>
              <a:ext cx="64347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대부분의 사용자 시스템에 설치되어 있어서 웬만한 경우에는 제대로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표시 할 수 있는 글꼴을 </a:t>
              </a:r>
              <a:r>
                <a:rPr lang="ko-KR" altLang="en-US" sz="1600" b="1" dirty="0">
                  <a:solidFill>
                    <a:srgbClr val="00B0F0"/>
                  </a:solidFill>
                </a:rPr>
                <a:t>기본 글꼴</a:t>
              </a:r>
              <a:r>
                <a:rPr lang="en-US" altLang="ko-KR" sz="1600" b="1" dirty="0">
                  <a:solidFill>
                    <a:srgbClr val="00B0F0"/>
                  </a:solidFill>
                </a:rPr>
                <a:t>(web-safe font)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라고 한다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068748" y="2777047"/>
              <a:ext cx="46945" cy="762711"/>
              <a:chOff x="1068748" y="2777047"/>
              <a:chExt cx="46945" cy="76271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068748" y="2777047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069974" y="3494039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158240" y="4198620"/>
              <a:ext cx="3967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영문 글꼴의 경우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sans-serif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체와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serif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체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한글의 경우 굴림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체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),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돋움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체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),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바탕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체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4451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92165" y="1928188"/>
            <a:ext cx="6795169" cy="2083027"/>
            <a:chOff x="1146445" y="1882468"/>
            <a:chExt cx="6795169" cy="2083027"/>
          </a:xfrm>
        </p:grpSpPr>
        <p:sp>
          <p:nvSpPr>
            <p:cNvPr id="2" name="TextBox 1"/>
            <p:cNvSpPr txBox="1"/>
            <p:nvPr/>
          </p:nvSpPr>
          <p:spPr>
            <a:xfrm>
              <a:off x="1146445" y="1882468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웹 폰트 사용하기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46915" y="2311296"/>
              <a:ext cx="63946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hlinkClick r:id="rId2"/>
                </a:rPr>
                <a:t>http://www.google.com/fonts</a:t>
              </a:r>
              <a:r>
                <a:rPr lang="en-US" altLang="ko-KR" sz="1600" dirty="0"/>
                <a:t> :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영어글꼴 지원</a:t>
              </a:r>
            </a:p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대표적인 웹 폰트 제공 사이트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Google Fonts. </a:t>
              </a:r>
            </a:p>
            <a:p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600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개가 넘는 웹 폰트가 있으며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누구나 무료로 사용할 수 있습니다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42842" y="3380720"/>
              <a:ext cx="58689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hlinkClick r:id="rId3"/>
                </a:rPr>
                <a:t>http://www.google.com/fonts/earlyaccess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한글을 비롯한 영어 이외의 글꼴은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Google Fonts Early Access</a:t>
              </a:r>
            </a:p>
          </p:txBody>
        </p:sp>
        <p:grpSp>
          <p:nvGrpSpPr>
            <p:cNvPr id="5" name="그룹 9"/>
            <p:cNvGrpSpPr/>
            <p:nvPr/>
          </p:nvGrpSpPr>
          <p:grpSpPr>
            <a:xfrm>
              <a:off x="1518328" y="2457007"/>
              <a:ext cx="46945" cy="1120851"/>
              <a:chOff x="1068748" y="2777047"/>
              <a:chExt cx="46945" cy="112085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068748" y="2777047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069974" y="3852179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830580" y="914400"/>
            <a:ext cx="7597140" cy="4396740"/>
            <a:chOff x="830580" y="982980"/>
            <a:chExt cx="7597140" cy="4396740"/>
          </a:xfrm>
        </p:grpSpPr>
        <p:sp>
          <p:nvSpPr>
            <p:cNvPr id="15" name="직사각형 14"/>
            <p:cNvSpPr/>
            <p:nvPr/>
          </p:nvSpPr>
          <p:spPr>
            <a:xfrm>
              <a:off x="830580" y="982980"/>
              <a:ext cx="7597140" cy="4396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2518" y="1199198"/>
              <a:ext cx="7019925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516380" y="4320540"/>
              <a:ext cx="61590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@import </a:t>
              </a:r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</a:rPr>
                <a:t>url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hlinkClick r:id="rId5"/>
                </a:rPr>
                <a:t>http://fonts.googleapis.com/earlyaccess/hanna.css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font-family: 'Hanna', serif;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4451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0963" y="168249"/>
            <a:ext cx="29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Type</a:t>
            </a:r>
            <a:r>
              <a:rPr lang="ko-KR" altLang="en-US" sz="2400" dirty="0">
                <a:solidFill>
                  <a:schemeClr val="bg1"/>
                </a:solidFill>
              </a:rPr>
              <a:t>폰트 파일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3678" y="1079989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 내부에 있는 폰트를 웹으로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업로드해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사용하는 방법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693" y="1594883"/>
            <a:ext cx="747384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스타일시트 내에서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'@font-face'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사용하기 위해서는 먼저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폰트명을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정의한 후 폰트의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파일경로와 파일 형식을 지정하여 사용합니다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 파일 경로는 소문자를 사용하는 것이 좋은데 대문자를 사용할 경우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익스플로어에서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정상적으로 보여지지 않을 수 있기 때문입니다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@font-face{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font-family:”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폰트명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src:url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파일경로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 format(“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파일형식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font-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style:normal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font-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weight:bold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81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0963" y="168249"/>
            <a:ext cx="29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Type</a:t>
            </a:r>
            <a:r>
              <a:rPr lang="ko-KR" altLang="en-US" sz="2400" dirty="0">
                <a:solidFill>
                  <a:schemeClr val="bg1"/>
                </a:solidFill>
              </a:rPr>
              <a:t>폰트 파일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3678" y="1079989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 내부에 있는 폰트를 웹으로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업로드해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사용하는 방법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693" y="1594883"/>
            <a:ext cx="747384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스타일시트 내에서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'@font-face'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사용하기 위해서는 먼저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폰트명을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정의한 후 폰트의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파일경로와 파일 형식을 지정하여 사용합니다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 파일 경로는 소문자를 사용하는 것이 좋은데 대문자를 사용할 경우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익스플로어에서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정상적으로 보여지지 않을 수 있기 때문입니다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@font-face{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font-family:”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폰트명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src:url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파일경로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 format(“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파일형식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font-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style:normal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font-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weight:bold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18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0963" y="168249"/>
            <a:ext cx="29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Type</a:t>
            </a:r>
            <a:r>
              <a:rPr lang="ko-KR" altLang="en-US" sz="2400" dirty="0">
                <a:solidFill>
                  <a:schemeClr val="bg1"/>
                </a:solidFill>
              </a:rPr>
              <a:t>폰트 파일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3678" y="1079989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 내부에 있는 폰트를 웹으로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업로드해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사용하는 방법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846" y="2960612"/>
            <a:ext cx="5620065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eot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(Embedded OpenType) Microsoft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웹페이지용으로 디자인된 폰트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포멧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US" altLang="ko-KR" sz="1200" dirty="0" err="1">
                <a:solidFill>
                  <a:srgbClr val="FA603A"/>
                </a:solidFill>
              </a:rPr>
              <a:t>woff</a:t>
            </a:r>
            <a:r>
              <a:rPr lang="en-US" altLang="ko-KR" sz="1200" dirty="0">
                <a:solidFill>
                  <a:srgbClr val="FA603A"/>
                </a:solidFill>
              </a:rPr>
              <a:t> (Web Open Font Format) W3C</a:t>
            </a:r>
            <a:r>
              <a:rPr lang="ko-KR" altLang="en-US" sz="1200" dirty="0">
                <a:solidFill>
                  <a:srgbClr val="FA603A"/>
                </a:solidFill>
              </a:rPr>
              <a:t>에서 권장하며</a:t>
            </a:r>
            <a:r>
              <a:rPr lang="en-US" altLang="ko-KR" sz="1200" dirty="0">
                <a:solidFill>
                  <a:srgbClr val="FA603A"/>
                </a:solidFill>
              </a:rPr>
              <a:t>, </a:t>
            </a:r>
            <a:r>
              <a:rPr lang="ko-KR" altLang="en-US" sz="1200" dirty="0">
                <a:solidFill>
                  <a:srgbClr val="FA603A"/>
                </a:solidFill>
              </a:rPr>
              <a:t>표준화 진행중인 폰트</a:t>
            </a:r>
            <a:endParaRPr lang="en-US" altLang="ko-KR" sz="1200" dirty="0">
              <a:solidFill>
                <a:srgbClr val="FA603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A603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A603A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A603A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50" dirty="0">
              <a:solidFill>
                <a:srgbClr val="FA603A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46" y="1662469"/>
            <a:ext cx="8267700" cy="128587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523995"/>
              </p:ext>
            </p:extLst>
          </p:nvPr>
        </p:nvGraphicFramePr>
        <p:xfrm>
          <a:off x="589715" y="3998324"/>
          <a:ext cx="6858000" cy="62103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xmlns="" val="2938914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 Gothic"/>
                        </a:rPr>
                        <a:t>TTF -&gt; EOT </a:t>
                      </a:r>
                      <a:r>
                        <a:rPr lang="ko-KR" altLang="en-US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 Gothic"/>
                        </a:rPr>
                        <a:t>변환 사이트 </a:t>
                      </a:r>
                      <a:r>
                        <a:rPr lang="en-US" altLang="ko-KR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 Gothic"/>
                        </a:rPr>
                        <a:t>:  </a:t>
                      </a:r>
                      <a:r>
                        <a:rPr lang="en-US" altLang="ko-KR" sz="1600" b="0" i="0" u="sng" strike="noStrike" dirty="0">
                          <a:solidFill>
                            <a:srgbClr val="1155CC"/>
                          </a:solidFill>
                          <a:effectLst/>
                          <a:latin typeface="Nanum Gothic"/>
                          <a:hlinkClick r:id="rId3"/>
                        </a:rPr>
                        <a:t>http://eotfast.com/</a:t>
                      </a:r>
                      <a:endParaRPr lang="ko-KR" altLang="en-US" sz="1600" dirty="0">
                        <a:effectLst/>
                        <a:latin typeface="Nanum Gothic"/>
                      </a:endParaRPr>
                    </a:p>
                    <a:p>
                      <a:pPr rtl="0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 Gothic"/>
                        </a:rPr>
                        <a:t>TTF -&gt; WOFF </a:t>
                      </a:r>
                      <a:r>
                        <a:rPr lang="ko-KR" altLang="en-US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 Gothic"/>
                        </a:rPr>
                        <a:t>변환 사이트 </a:t>
                      </a:r>
                      <a:r>
                        <a:rPr lang="en-US" altLang="ko-KR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Nanum Gothic"/>
                        </a:rPr>
                        <a:t>: 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/>
                        </a:rPr>
                        <a:t> </a:t>
                      </a:r>
                      <a:r>
                        <a:rPr lang="en-US" altLang="ko-KR" sz="1600" b="0" i="0" u="sng" strike="noStrike" dirty="0">
                          <a:solidFill>
                            <a:srgbClr val="1155CC"/>
                          </a:solidFill>
                          <a:effectLst/>
                          <a:latin typeface="Nanum Gothic"/>
                          <a:hlinkClick r:id="rId4"/>
                        </a:rPr>
                        <a:t>http://people.mozilla.org/~jkew/woff/</a:t>
                      </a:r>
                      <a:endParaRPr lang="ko-KR" altLang="en-US" sz="1600" dirty="0">
                        <a:effectLst/>
                        <a:latin typeface="Nanum Gothic"/>
                      </a:endParaRPr>
                    </a:p>
                  </a:txBody>
                  <a:tcPr marL="66675" marR="66675" marT="66675" marB="66675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6968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85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92165" y="1928188"/>
            <a:ext cx="6795169" cy="2083027"/>
            <a:chOff x="1146445" y="1882468"/>
            <a:chExt cx="6795169" cy="2083027"/>
          </a:xfrm>
        </p:grpSpPr>
        <p:sp>
          <p:nvSpPr>
            <p:cNvPr id="2" name="TextBox 1"/>
            <p:cNvSpPr txBox="1"/>
            <p:nvPr/>
          </p:nvSpPr>
          <p:spPr>
            <a:xfrm>
              <a:off x="1146445" y="1882468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웹 폰트 사용하기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46915" y="2311296"/>
              <a:ext cx="63946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hlinkClick r:id="rId2"/>
                </a:rPr>
                <a:t>http://www.google.com/fonts</a:t>
              </a:r>
              <a:r>
                <a:rPr lang="en-US" altLang="ko-KR" sz="1600" dirty="0"/>
                <a:t> :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영어글꼴 지원</a:t>
              </a:r>
            </a:p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대표적인 웹 폰트 제공 사이트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Google Fonts. </a:t>
              </a:r>
            </a:p>
            <a:p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600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개가 넘는 웹 폰트가 있으며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누구나 무료로 사용할 수 있습니다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42842" y="3380720"/>
              <a:ext cx="58689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hlinkClick r:id="rId3"/>
                </a:rPr>
                <a:t>http://www.google.com/fonts/earlyaccess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한글을 비롯한 영어 이외의 글꼴은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Google Fonts Early Access</a:t>
              </a:r>
            </a:p>
          </p:txBody>
        </p:sp>
        <p:grpSp>
          <p:nvGrpSpPr>
            <p:cNvPr id="5" name="그룹 9"/>
            <p:cNvGrpSpPr/>
            <p:nvPr/>
          </p:nvGrpSpPr>
          <p:grpSpPr>
            <a:xfrm>
              <a:off x="1518328" y="2457007"/>
              <a:ext cx="46945" cy="1120851"/>
              <a:chOff x="1068748" y="2777047"/>
              <a:chExt cx="46945" cy="112085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068748" y="2777047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069974" y="3852179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830580" y="914400"/>
            <a:ext cx="7597140" cy="4396740"/>
            <a:chOff x="830580" y="982980"/>
            <a:chExt cx="7597140" cy="4396740"/>
          </a:xfrm>
        </p:grpSpPr>
        <p:sp>
          <p:nvSpPr>
            <p:cNvPr id="15" name="직사각형 14"/>
            <p:cNvSpPr/>
            <p:nvPr/>
          </p:nvSpPr>
          <p:spPr>
            <a:xfrm>
              <a:off x="830580" y="982980"/>
              <a:ext cx="7597140" cy="4396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2518" y="1199198"/>
              <a:ext cx="7019925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516380" y="4320540"/>
              <a:ext cx="61590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@import </a:t>
              </a:r>
              <a:r>
                <a:rPr lang="en-US" sz="1600" dirty="0" err="1">
                  <a:solidFill>
                    <a:schemeClr val="bg2">
                      <a:lumMod val="25000"/>
                    </a:schemeClr>
                  </a:solidFill>
                </a:rPr>
                <a:t>url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  <a:hlinkClick r:id="rId5"/>
                </a:rPr>
                <a:t>http://fonts.googleapis.com/earlyaccess/hanna.css</a:t>
              </a: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);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bg2">
                      <a:lumMod val="25000"/>
                    </a:schemeClr>
                  </a:solidFill>
                </a:rPr>
                <a:t>font-family: 'Hanna', serif;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1386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83920" y="1798320"/>
            <a:ext cx="7406640" cy="34671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1973580"/>
            <a:ext cx="61005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doctype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html&gt;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&lt;html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lang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="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ko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"&gt;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&lt;head&gt;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  &lt;meta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charset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="utf-8"&gt;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  &lt;title&gt;CSS | Google Font&lt;/title&gt;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sz="1400" dirty="0">
                <a:solidFill>
                  <a:srgbClr val="00B0F0"/>
                </a:solidFill>
              </a:rPr>
              <a:t>&lt;style&gt;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@import </a:t>
            </a:r>
            <a:r>
              <a:rPr lang="en-US" sz="1400" dirty="0" err="1">
                <a:solidFill>
                  <a:srgbClr val="00B0F0"/>
                </a:solidFill>
              </a:rPr>
              <a:t>url</a:t>
            </a:r>
            <a:r>
              <a:rPr lang="en-US" sz="1400" dirty="0">
                <a:solidFill>
                  <a:srgbClr val="00B0F0"/>
                </a:solidFill>
              </a:rPr>
              <a:t>(http://fonts.googleapis.com/earlyaccess/hanna.css);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h1 {font-family: 'Hanna';}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&lt;/style&gt;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&lt;/head&gt;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&lt;body&gt;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  &lt;h1&gt;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Lorem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ipsum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dolor sit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.&lt;/h1&gt;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&lt;/body&gt;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925" y="135668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폰트 적용 예시</a:t>
            </a:r>
            <a:endParaRPr lang="en-US" altLang="ko-KR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54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5321" y="168249"/>
            <a:ext cx="4248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IE</a:t>
            </a:r>
            <a:r>
              <a:rPr lang="ko-KR" altLang="en-US" sz="2400" dirty="0">
                <a:solidFill>
                  <a:schemeClr val="bg1"/>
                </a:solidFill>
              </a:rPr>
              <a:t>를 고려한 </a:t>
            </a:r>
            <a:r>
              <a:rPr lang="ko-KR" altLang="en-US" sz="2400" dirty="0" err="1">
                <a:solidFill>
                  <a:schemeClr val="bg1"/>
                </a:solidFill>
              </a:rPr>
              <a:t>시맨틱</a:t>
            </a:r>
            <a:r>
              <a:rPr lang="ko-KR" altLang="en-US" sz="2400" dirty="0">
                <a:solidFill>
                  <a:schemeClr val="bg1"/>
                </a:solidFill>
              </a:rPr>
              <a:t> 태그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390" y="1512379"/>
            <a:ext cx="7714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IE10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버전 이하의 브라우저에서 </a:t>
            </a:r>
            <a:r>
              <a:rPr lang="ko-KR" altLang="en-US" sz="1600" b="1" dirty="0" err="1">
                <a:solidFill>
                  <a:schemeClr val="bg2">
                    <a:lumMod val="25000"/>
                  </a:schemeClr>
                </a:solidFill>
              </a:rPr>
              <a:t>시맨틱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태그 작성하는 방법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http://html5test.com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3982" y="2360429"/>
            <a:ext cx="47479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('article'),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('section'),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('aside'),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('</a:t>
            </a:r>
            <a:r>
              <a:rPr lang="en-US" altLang="ko-KR" dirty="0" err="1"/>
              <a:t>hgroup</a:t>
            </a:r>
            <a:r>
              <a:rPr lang="en-US" altLang="ko-KR" dirty="0"/>
              <a:t>'),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('</a:t>
            </a:r>
            <a:r>
              <a:rPr lang="en-US" altLang="ko-KR" dirty="0" err="1"/>
              <a:t>nav</a:t>
            </a:r>
            <a:r>
              <a:rPr lang="en-US" altLang="ko-KR" dirty="0"/>
              <a:t>'),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('header'),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('footer'),</a:t>
            </a:r>
          </a:p>
          <a:p>
            <a:r>
              <a:rPr lang="en-US" altLang="ko-KR" dirty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0474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5237" y="168249"/>
            <a:ext cx="135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태그 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894" y="2449668"/>
            <a:ext cx="66078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b="1" dirty="0"/>
              <a:t>태그 란</a:t>
            </a:r>
            <a:r>
              <a:rPr lang="en-US" altLang="ko-KR" b="1" dirty="0"/>
              <a:t>?</a:t>
            </a:r>
            <a:br>
              <a:rPr lang="en-US" altLang="ko-KR" b="1" dirty="0"/>
            </a:br>
            <a:endParaRPr lang="ko-KR" altLang="en-US" b="1" dirty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smtClean="0"/>
              <a:t>HTML</a:t>
            </a:r>
            <a:r>
              <a:rPr lang="ko-KR" altLang="en-US" sz="1600" dirty="0" smtClean="0"/>
              <a:t>은 하이퍼텍스트 마크업 언어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HyperText</a:t>
            </a:r>
            <a:r>
              <a:rPr lang="en-US" altLang="ko-KR" sz="1600" dirty="0" smtClean="0"/>
              <a:t> Markup Language)</a:t>
            </a:r>
          </a:p>
          <a:p>
            <a:pPr fontAlgn="base"/>
            <a:r>
              <a:rPr lang="en-US" altLang="ko-KR" sz="1600" dirty="0" smtClean="0"/>
              <a:t>  </a:t>
            </a:r>
            <a:r>
              <a:rPr lang="ko-KR" altLang="en-US" sz="1600" dirty="0"/>
              <a:t>문서를 구성하고 있는 요소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그 태그에는 이름과 속성이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20529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5321" y="168249"/>
            <a:ext cx="4248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IE</a:t>
            </a:r>
            <a:r>
              <a:rPr lang="ko-KR" altLang="en-US" sz="2400" dirty="0">
                <a:solidFill>
                  <a:schemeClr val="bg1"/>
                </a:solidFill>
              </a:rPr>
              <a:t>를 고려한 </a:t>
            </a:r>
            <a:r>
              <a:rPr lang="ko-KR" altLang="en-US" sz="2400" dirty="0" err="1">
                <a:solidFill>
                  <a:schemeClr val="bg1"/>
                </a:solidFill>
              </a:rPr>
              <a:t>시맨틱</a:t>
            </a:r>
            <a:r>
              <a:rPr lang="ko-KR" altLang="en-US" sz="2400" dirty="0">
                <a:solidFill>
                  <a:schemeClr val="bg1"/>
                </a:solidFill>
              </a:rPr>
              <a:t> 태그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2674" y="1902219"/>
            <a:ext cx="5609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자바스크립트를 파일로 만들어 쓰려면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- Html5 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Shiv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사용법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3266" y="2476557"/>
            <a:ext cx="7507504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자바스크립트를 이용해 </a:t>
            </a:r>
            <a:r>
              <a:rPr lang="en-US" altLang="ko-KR" sz="1600" dirty="0"/>
              <a:t>Html5 </a:t>
            </a:r>
            <a:r>
              <a:rPr lang="ko-KR" altLang="en-US" sz="1600" dirty="0"/>
              <a:t>태그를 직접 정의해서 사용하는 것이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번거롭기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이런 과정을 간단하게 자바스크립트 파일로 만들어 놓은 것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http://code.google.com/p/html5shiv/</a:t>
            </a:r>
            <a:r>
              <a:rPr lang="en-US" altLang="ko-KR" sz="1600" dirty="0"/>
              <a:t> </a:t>
            </a:r>
            <a:r>
              <a:rPr lang="ko-KR" altLang="en-US" sz="1600" dirty="0"/>
              <a:t>사이트에서 </a:t>
            </a:r>
            <a:r>
              <a:rPr lang="en-US" altLang="ko-KR" sz="1600" dirty="0"/>
              <a:t>[download html5 </a:t>
            </a:r>
            <a:r>
              <a:rPr lang="en-US" altLang="ko-KR" sz="1600" dirty="0" err="1"/>
              <a:t>shiv</a:t>
            </a:r>
            <a:r>
              <a:rPr lang="en-US" altLang="ko-KR" sz="1600" dirty="0"/>
              <a:t>]</a:t>
            </a:r>
            <a:r>
              <a:rPr lang="ko-KR" altLang="en-US" sz="1600" dirty="0"/>
              <a:t>링크를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클릭하여 파일을 다운로드 후 폴더를 지정한 후 웹 문서에 링크하여 사용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8341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83920" y="1798320"/>
            <a:ext cx="7406640" cy="34671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1973580"/>
            <a:ext cx="61005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doctype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html&gt;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&lt;html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lang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="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ko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"&gt;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&lt;head&gt;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  &lt;meta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charset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="utf-8"&gt;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  &lt;title&gt;CSS | Google Font&lt;/title&gt;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sz="1400" dirty="0">
                <a:solidFill>
                  <a:srgbClr val="00B0F0"/>
                </a:solidFill>
              </a:rPr>
              <a:t>&lt;style&gt;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@import </a:t>
            </a:r>
            <a:r>
              <a:rPr lang="en-US" sz="1400" dirty="0" err="1">
                <a:solidFill>
                  <a:srgbClr val="00B0F0"/>
                </a:solidFill>
              </a:rPr>
              <a:t>url</a:t>
            </a:r>
            <a:r>
              <a:rPr lang="en-US" sz="1400" dirty="0">
                <a:solidFill>
                  <a:srgbClr val="00B0F0"/>
                </a:solidFill>
              </a:rPr>
              <a:t>(http://fonts.googleapis.com/earlyaccess/hanna.css);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  h1 {font-family: 'Hanna';}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&lt;/style&gt;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&lt;/head&gt;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&lt;body&gt;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  &lt;h1&gt;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Lorem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ipsum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dolor sit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.&lt;/h1&gt;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&lt;/body&gt;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925" y="135668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폰트 적용 예시</a:t>
            </a:r>
            <a:endParaRPr lang="en-US" altLang="ko-KR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51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18785" y="1577668"/>
            <a:ext cx="7410671" cy="2954728"/>
            <a:chOff x="780685" y="1379548"/>
            <a:chExt cx="7410671" cy="2954728"/>
          </a:xfrm>
        </p:grpSpPr>
        <p:sp>
          <p:nvSpPr>
            <p:cNvPr id="5" name="직사각형 4"/>
            <p:cNvSpPr/>
            <p:nvPr/>
          </p:nvSpPr>
          <p:spPr>
            <a:xfrm>
              <a:off x="4236720" y="2308860"/>
              <a:ext cx="815340" cy="1828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0685" y="1379548"/>
              <a:ext cx="131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font-size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6320" y="1783080"/>
              <a:ext cx="6836487" cy="7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상대 크기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: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미리 약속해 놓은 키워드 중 하나를 사용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 ex) xx-small &lt; x-small &lt; small &lt; medium &lt; large &lt; x-large &lt; xx-large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6320" y="2583180"/>
              <a:ext cx="7155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Medium :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크기를 지정하지 않았을 때 화면에 표시되는 크기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기본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16px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정도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030648" y="199218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030648" y="281514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6320" y="3550920"/>
              <a:ext cx="5301451" cy="7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>
                      <a:lumMod val="25000"/>
                    </a:schemeClr>
                  </a:solidFill>
                </a:rPr>
                <a:t>Px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 · pt :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 어떤 상황에서도 크기가 변하지 않는 절대크기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>
                      <a:lumMod val="25000"/>
                    </a:schemeClr>
                  </a:solidFill>
                </a:rPr>
                <a:t>Em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 · % :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 글꼴 스타일에 따라 변하는 상대적인 크기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5925" y="323882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Px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&amp; </a:t>
              </a:r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030648" y="377526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30648" y="414102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4451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2580" y="1670450"/>
            <a:ext cx="5969904" cy="2994617"/>
            <a:chOff x="1592580" y="1242950"/>
            <a:chExt cx="5969904" cy="2994617"/>
          </a:xfrm>
        </p:grpSpPr>
        <p:grpSp>
          <p:nvGrpSpPr>
            <p:cNvPr id="2" name="그룹 1"/>
            <p:cNvGrpSpPr/>
            <p:nvPr/>
          </p:nvGrpSpPr>
          <p:grpSpPr>
            <a:xfrm>
              <a:off x="1592580" y="1242950"/>
              <a:ext cx="5969904" cy="2423577"/>
              <a:chOff x="1592580" y="1219200"/>
              <a:chExt cx="5969904" cy="2423577"/>
            </a:xfrm>
          </p:grpSpPr>
          <p:pic>
            <p:nvPicPr>
              <p:cNvPr id="7" name="그림 6" descr="Untitled-1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2594" y="1736503"/>
                <a:ext cx="5286412" cy="855154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592580" y="1219200"/>
                <a:ext cx="5969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- </a:t>
                </a:r>
                <a:r>
                  <a:rPr lang="en-US" altLang="ko-KR" sz="1600" dirty="0" err="1">
                    <a:solidFill>
                      <a:schemeClr val="bg2">
                        <a:lumMod val="25000"/>
                      </a:schemeClr>
                    </a:solidFill>
                  </a:rPr>
                  <a:t>Em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단위를 사용하면 선택한 글꼴 스타일에 따라 크기가 변함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  <a:endParaRPr lang="ko-KR" altLang="en-US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92580" y="2811780"/>
                <a:ext cx="36936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- </a:t>
                </a:r>
                <a:r>
                  <a:rPr lang="en-US" altLang="ko-KR" sz="1600" dirty="0" err="1">
                    <a:solidFill>
                      <a:schemeClr val="bg2">
                        <a:lumMod val="25000"/>
                      </a:schemeClr>
                    </a:solidFill>
                  </a:rPr>
                  <a:t>Em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단위는 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W3C</a:t>
                </a:r>
                <a:r>
                  <a:rPr lang="ko-KR" alt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에서 권장하는 단위</a:t>
                </a:r>
                <a:endParaRPr lang="en-US" altLang="ko-KR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- 1em = 16px</a:t>
                </a:r>
              </a:p>
              <a:p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- </a:t>
                </a:r>
                <a:r>
                  <a:rPr lang="ko-KR" alt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픽셀을 </a:t>
                </a:r>
                <a:r>
                  <a:rPr lang="en-US" altLang="ko-KR" sz="1600" dirty="0" err="1">
                    <a:solidFill>
                      <a:schemeClr val="bg2">
                        <a:lumMod val="25000"/>
                      </a:schemeClr>
                    </a:solidFill>
                  </a:rPr>
                  <a:t>em</a:t>
                </a:r>
                <a:r>
                  <a:rPr lang="ko-KR" alt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으로 바꾸려면 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픽셀 값</a:t>
                </a:r>
                <a:r>
                  <a:rPr lang="en-US" altLang="ko-KR" sz="1600" b="1" dirty="0">
                    <a:solidFill>
                      <a:srgbClr val="00B0F0"/>
                    </a:solidFill>
                  </a:rPr>
                  <a:t>/16</a:t>
                </a:r>
                <a:endParaRPr lang="ko-KR" altLang="en-US" sz="16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746650" y="3783275"/>
              <a:ext cx="3676391" cy="454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B0F0"/>
                  </a:solidFill>
                </a:rPr>
                <a:t>Ex) 16px = 1em, 30px = 1.875em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4451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72800" y="1558563"/>
            <a:ext cx="5919549" cy="3148042"/>
            <a:chOff x="795925" y="1356688"/>
            <a:chExt cx="5919549" cy="3148042"/>
          </a:xfrm>
        </p:grpSpPr>
        <p:sp>
          <p:nvSpPr>
            <p:cNvPr id="17" name="TextBox 16"/>
            <p:cNvSpPr txBox="1"/>
            <p:nvPr/>
          </p:nvSpPr>
          <p:spPr>
            <a:xfrm>
              <a:off x="795925" y="1356688"/>
              <a:ext cx="388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font-style :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폰트의 스타일을 지정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1883011"/>
              <a:ext cx="5420074" cy="115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글자를 </a:t>
              </a:r>
              <a:r>
                <a:rPr lang="ko-KR" altLang="en-US" sz="1600" dirty="0" err="1">
                  <a:solidFill>
                    <a:schemeClr val="bg2">
                      <a:lumMod val="25000"/>
                    </a:schemeClr>
                  </a:solidFill>
                </a:rPr>
                <a:t>이탤릭체로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 표현할 것인지의 여부를 결정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사용할 수 있는 값은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normal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과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italic, oblique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Italic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이나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oblique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를 선택하면 글자가 </a:t>
              </a:r>
              <a:r>
                <a:rPr lang="ko-KR" altLang="en-US" sz="1600" dirty="0" err="1">
                  <a:solidFill>
                    <a:schemeClr val="bg2">
                      <a:lumMod val="25000"/>
                    </a:schemeClr>
                  </a:solidFill>
                </a:rPr>
                <a:t>이탤릭체로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 표시됨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240198" y="211410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240198" y="2485582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240198" y="285705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95400" y="3581400"/>
              <a:ext cx="37534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B0F0"/>
                  </a:solidFill>
                </a:rPr>
                <a:t>Ex) h2, h3 { font-style : italic ;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B0F0"/>
                  </a:solidFill>
                </a:rPr>
                <a:t>     h2#txt1 { font-style : normal; }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4451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75925" y="1760438"/>
            <a:ext cx="7051269" cy="2732543"/>
            <a:chOff x="795925" y="1356688"/>
            <a:chExt cx="7051269" cy="2732543"/>
          </a:xfrm>
        </p:grpSpPr>
        <p:sp>
          <p:nvSpPr>
            <p:cNvPr id="17" name="TextBox 16"/>
            <p:cNvSpPr txBox="1"/>
            <p:nvPr/>
          </p:nvSpPr>
          <p:spPr>
            <a:xfrm>
              <a:off x="795925" y="1356688"/>
              <a:ext cx="6218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font-variant :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문장의 영문 소문자를 작은 대문자로 표시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1883011"/>
              <a:ext cx="65517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작은 대문자는 원래 대문자와 비슷하게 보이지만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크기가 작고 글자의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가로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세로 비율이 약간 다름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속성값은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normal, small-</a:t>
              </a:r>
              <a:r>
                <a:rPr lang="en-US" altLang="ko-KR" sz="1600" dirty="0" err="1">
                  <a:solidFill>
                    <a:schemeClr val="bg2">
                      <a:lumMod val="25000"/>
                    </a:schemeClr>
                  </a:solidFill>
                </a:rPr>
                <a:t>csps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240198" y="211410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240198" y="285705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95400" y="3581400"/>
              <a:ext cx="365459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B0F0"/>
                  </a:solidFill>
                </a:rPr>
                <a:t>Ex) p { font-variant : small-caps; }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3029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3269" y="168249"/>
            <a:ext cx="1570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Font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4050" y="1772313"/>
            <a:ext cx="7873225" cy="2732543"/>
            <a:chOff x="795925" y="1356688"/>
            <a:chExt cx="7873225" cy="2732543"/>
          </a:xfrm>
        </p:grpSpPr>
        <p:sp>
          <p:nvSpPr>
            <p:cNvPr id="17" name="TextBox 16"/>
            <p:cNvSpPr txBox="1"/>
            <p:nvPr/>
          </p:nvSpPr>
          <p:spPr>
            <a:xfrm>
              <a:off x="795925" y="1356688"/>
              <a:ext cx="512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font-weight :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글자의 굵기를 지정하는 스타일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1883011"/>
              <a:ext cx="73737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사용 할 수 있는 속성값은 키워드나 숫자</a:t>
              </a:r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키워드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: normal, bold, lighter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숫자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: 100~900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사이의 값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숫자가 클수록 더 굵어짐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 ( </a:t>
              </a: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기본값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: normal = 400 )</a:t>
              </a:r>
            </a:p>
          </p:txBody>
        </p:sp>
        <p:sp>
          <p:nvSpPr>
            <p:cNvPr id="5" name="타원 4"/>
            <p:cNvSpPr/>
            <p:nvPr/>
          </p:nvSpPr>
          <p:spPr>
            <a:xfrm>
              <a:off x="1240198" y="211410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240198" y="285705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95400" y="3581400"/>
              <a:ext cx="395762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B0F0"/>
                  </a:solidFill>
                </a:rPr>
                <a:t>Ex) p { font-weight : bold or </a:t>
              </a:r>
              <a:r>
                <a:rPr lang="ko-KR" altLang="en-US" dirty="0">
                  <a:solidFill>
                    <a:srgbClr val="00B0F0"/>
                  </a:solidFill>
                </a:rPr>
                <a:t>숫자 </a:t>
              </a:r>
              <a:r>
                <a:rPr lang="en-US" altLang="ko-KR" dirty="0">
                  <a:solidFill>
                    <a:srgbClr val="00B0F0"/>
                  </a:solidFill>
                </a:rPr>
                <a:t>; }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1266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2393" y="16824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Text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9219" y="1244775"/>
            <a:ext cx="573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 text-align 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텍스트의 수평 정렬을 설정하는 데 사용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197" y="1772530"/>
            <a:ext cx="299473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가운데 정렬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h1 {</a:t>
            </a:r>
            <a:br>
              <a:rPr lang="en-US" altLang="ko-KR" sz="1600" dirty="0">
                <a:solidFill>
                  <a:srgbClr val="00B0F0"/>
                </a:solidFill>
              </a:rPr>
            </a:br>
            <a:r>
              <a:rPr lang="en-US" altLang="ko-KR" sz="1600" dirty="0">
                <a:solidFill>
                  <a:srgbClr val="00B0F0"/>
                </a:solidFill>
              </a:rPr>
              <a:t>    text-align: center; </a:t>
            </a:r>
            <a:br>
              <a:rPr lang="en-US" altLang="ko-KR" sz="1600" dirty="0">
                <a:solidFill>
                  <a:srgbClr val="00B0F0"/>
                </a:solidFill>
              </a:rPr>
            </a:br>
            <a:r>
              <a:rPr lang="en-US" altLang="ko-KR" sz="1600" dirty="0">
                <a:solidFill>
                  <a:srgbClr val="00B0F0"/>
                </a:solidFill>
              </a:rPr>
              <a:t>}</a:t>
            </a:r>
            <a:br>
              <a:rPr lang="en-US" altLang="ko-KR" sz="1600" dirty="0">
                <a:solidFill>
                  <a:srgbClr val="00B0F0"/>
                </a:solidFill>
              </a:rPr>
            </a:b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왼쪽 정렬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미 설정 시 기본값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*/</a:t>
            </a:r>
            <a:r>
              <a:rPr lang="en-US" altLang="ko-KR" sz="1600" dirty="0">
                <a:solidFill>
                  <a:srgbClr val="00B0F0"/>
                </a:solidFill>
              </a:rPr>
              <a:t/>
            </a:r>
            <a:br>
              <a:rPr lang="en-US" altLang="ko-KR" sz="1600" dirty="0">
                <a:solidFill>
                  <a:srgbClr val="00B0F0"/>
                </a:solidFill>
              </a:rPr>
            </a:br>
            <a:r>
              <a:rPr lang="en-US" altLang="ko-KR" sz="1600" dirty="0">
                <a:solidFill>
                  <a:srgbClr val="00B0F0"/>
                </a:solidFill>
              </a:rPr>
              <a:t>h2 {</a:t>
            </a:r>
            <a:br>
              <a:rPr lang="en-US" altLang="ko-KR" sz="1600" dirty="0">
                <a:solidFill>
                  <a:srgbClr val="00B0F0"/>
                </a:solidFill>
              </a:rPr>
            </a:br>
            <a:r>
              <a:rPr lang="en-US" altLang="ko-KR" sz="1600" dirty="0">
                <a:solidFill>
                  <a:srgbClr val="00B0F0"/>
                </a:solidFill>
              </a:rPr>
              <a:t>    text-align: left; </a:t>
            </a:r>
            <a:br>
              <a:rPr lang="en-US" altLang="ko-KR" sz="1600" dirty="0">
                <a:solidFill>
                  <a:srgbClr val="00B0F0"/>
                </a:solidFill>
              </a:rPr>
            </a:br>
            <a:r>
              <a:rPr lang="en-US" altLang="ko-KR" sz="1600" dirty="0">
                <a:solidFill>
                  <a:srgbClr val="00B0F0"/>
                </a:solidFill>
              </a:rPr>
              <a:t>}</a:t>
            </a:r>
            <a:br>
              <a:rPr lang="en-US" altLang="ko-KR" sz="1600" dirty="0">
                <a:solidFill>
                  <a:srgbClr val="00B0F0"/>
                </a:solidFill>
              </a:rPr>
            </a:b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오른쪽 정렬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h3 {</a:t>
            </a:r>
            <a:br>
              <a:rPr lang="en-US" altLang="ko-KR" sz="1600" dirty="0">
                <a:solidFill>
                  <a:srgbClr val="00B0F0"/>
                </a:solidFill>
              </a:rPr>
            </a:br>
            <a:r>
              <a:rPr lang="en-US" altLang="ko-KR" sz="1600" dirty="0">
                <a:solidFill>
                  <a:srgbClr val="00B0F0"/>
                </a:solidFill>
              </a:rPr>
              <a:t>    text-align: right; </a:t>
            </a:r>
            <a:br>
              <a:rPr lang="en-US" altLang="ko-KR" sz="1600" dirty="0">
                <a:solidFill>
                  <a:srgbClr val="00B0F0"/>
                </a:solidFill>
              </a:rPr>
            </a:br>
            <a:r>
              <a:rPr lang="en-US" altLang="ko-KR" sz="1600" dirty="0">
                <a:solidFill>
                  <a:srgbClr val="00B0F0"/>
                </a:solidFill>
              </a:rPr>
              <a:t>}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307036" y="1836000"/>
            <a:ext cx="4233824" cy="3333600"/>
            <a:chOff x="4377376" y="1836000"/>
            <a:chExt cx="4233824" cy="3333600"/>
          </a:xfrm>
        </p:grpSpPr>
        <p:sp>
          <p:nvSpPr>
            <p:cNvPr id="10" name="직사각형 9"/>
            <p:cNvSpPr/>
            <p:nvPr/>
          </p:nvSpPr>
          <p:spPr>
            <a:xfrm>
              <a:off x="4377600" y="1836000"/>
              <a:ext cx="4233600" cy="3333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78940" y="1849473"/>
              <a:ext cx="1507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FF0000"/>
                  </a:solidFill>
                </a:rPr>
                <a:t>안녕하세요</a:t>
              </a:r>
              <a:r>
                <a:rPr lang="en-US" altLang="ko-KR" sz="1400" dirty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</a:rPr>
                <a:t>Text-align:center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7376" y="3357578"/>
              <a:ext cx="126355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FF0000"/>
                  </a:solidFill>
                </a:rPr>
                <a:t>안녕하세요</a:t>
              </a:r>
              <a:r>
                <a:rPr lang="en-US" altLang="ko-KR" sz="1400" dirty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</a:rPr>
                <a:t>Text-align:left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2556" y="4549160"/>
              <a:ext cx="13834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FF0000"/>
                  </a:solidFill>
                </a:rPr>
                <a:t>안녕하세요</a:t>
              </a:r>
              <a:r>
                <a:rPr lang="en-US" altLang="ko-KR" sz="1400" dirty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</a:rPr>
                <a:t>Text-align:right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536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2393" y="16824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Text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178" y="1587647"/>
            <a:ext cx="792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text-decoration 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텍스트에 밑줄을 긋거나 가로지르는 줄 같은 것을 표시</a:t>
            </a:r>
            <a:endParaRPr lang="en-US" altLang="ko-KR" b="1" dirty="0">
              <a:solidFill>
                <a:srgbClr val="FF505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4652555"/>
              </p:ext>
            </p:extLst>
          </p:nvPr>
        </p:nvGraphicFramePr>
        <p:xfrm>
          <a:off x="334528" y="2256934"/>
          <a:ext cx="8474943" cy="20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805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None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기본 값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HTML5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CSS3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Underline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밑줄 표시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HTML5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CSS3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Overline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글자 위로 지나는 선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HTML5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CSS3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Line-through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글자를 가로 지르는 선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HTML5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와 </a:t>
                      </a: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CSS3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531429" y="3146961"/>
            <a:ext cx="135378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29454" y="3418111"/>
            <a:ext cx="135378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527479" y="4081136"/>
            <a:ext cx="135378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849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9675" y="1344813"/>
            <a:ext cx="4444786" cy="1556918"/>
            <a:chOff x="795925" y="1356688"/>
            <a:chExt cx="4444786" cy="1556918"/>
          </a:xfrm>
        </p:grpSpPr>
        <p:sp>
          <p:nvSpPr>
            <p:cNvPr id="17" name="TextBox 16"/>
            <p:cNvSpPr txBox="1"/>
            <p:nvPr/>
          </p:nvSpPr>
          <p:spPr>
            <a:xfrm>
              <a:off x="795925" y="1356688"/>
              <a:ext cx="4357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text-indent :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문단의 첫 글자 들여쓰기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1883011"/>
              <a:ext cx="39453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사용할 수 있는 값은 크기 값이나 백분율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</p:txBody>
        </p:sp>
        <p:sp>
          <p:nvSpPr>
            <p:cNvPr id="5" name="타원 4"/>
            <p:cNvSpPr/>
            <p:nvPr/>
          </p:nvSpPr>
          <p:spPr>
            <a:xfrm>
              <a:off x="1240198" y="211410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95400" y="2405775"/>
              <a:ext cx="310360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B0F0"/>
                  </a:solidFill>
                </a:rPr>
                <a:t>Ex) p { text – indent: 10px; }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70012" y="3123210"/>
            <a:ext cx="7740969" cy="738664"/>
            <a:chOff x="570012" y="3123210"/>
            <a:chExt cx="7740969" cy="738664"/>
          </a:xfrm>
        </p:grpSpPr>
        <p:sp>
          <p:nvSpPr>
            <p:cNvPr id="7" name="TextBox 6"/>
            <p:cNvSpPr txBox="1"/>
            <p:nvPr/>
          </p:nvSpPr>
          <p:spPr>
            <a:xfrm>
              <a:off x="883948" y="3123210"/>
              <a:ext cx="74270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</a:rPr>
                <a:t>최순실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(60·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구속기소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씨의 국정 농단 의혹을 규명할 특별검사로 서울고검장 출신 박영수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(64·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연수원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기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)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변호사가 임명되면서 역대 최대 규모로 꾸려질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'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슈퍼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</a:rPr>
                <a:t>특검팀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'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의 유례없는 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현직 대통령 수사 돌입이 초읽기에 들어갔다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83948" y="3123210"/>
              <a:ext cx="7274400" cy="7386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70012" y="3230089"/>
              <a:ext cx="308758" cy="9500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34287" y="4106860"/>
            <a:ext cx="7574719" cy="738664"/>
            <a:chOff x="736262" y="3123210"/>
            <a:chExt cx="7574719" cy="738664"/>
          </a:xfrm>
        </p:grpSpPr>
        <p:sp>
          <p:nvSpPr>
            <p:cNvPr id="16" name="TextBox 15"/>
            <p:cNvSpPr txBox="1"/>
            <p:nvPr/>
          </p:nvSpPr>
          <p:spPr>
            <a:xfrm>
              <a:off x="883948" y="3123210"/>
              <a:ext cx="74270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  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</a:rPr>
                <a:t>최순실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(60·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구속기소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씨의 국정 농단 의혹을 규명할 특별검사로 서울고검장 출신 박영수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(64·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연수원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기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)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변호사가 임명되면서 역대 최대 규모로 꾸려질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'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슈퍼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</a:rPr>
                <a:t>특검팀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'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의 유례없는 </a:t>
              </a:r>
              <a:endParaRPr lang="en-US" altLang="ko-KR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현직 대통령 수사 돌입이 초읽기에 들어갔다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83948" y="3123210"/>
              <a:ext cx="7274400" cy="7386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736262" y="3230089"/>
              <a:ext cx="308758" cy="9500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62393" y="16824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Text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205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5237" y="168249"/>
            <a:ext cx="1358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태그 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488" y="2210517"/>
            <a:ext cx="7572907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&lt;p&gt; &lt;span&gt; &lt;a&gt; </a:t>
            </a:r>
            <a:r>
              <a:rPr lang="ko-KR" altLang="en-US" sz="1600" dirty="0"/>
              <a:t>등과 같이 명령어의 형태가 </a:t>
            </a:r>
            <a:r>
              <a:rPr lang="en-US" altLang="ko-KR" sz="1600" dirty="0"/>
              <a:t>‘&lt;&gt;( </a:t>
            </a:r>
            <a:r>
              <a:rPr lang="ko-KR" altLang="en-US" sz="1600" dirty="0"/>
              <a:t>각 괄호</a:t>
            </a:r>
            <a:r>
              <a:rPr lang="en-US" altLang="ko-KR" sz="1600" dirty="0"/>
              <a:t> )’ </a:t>
            </a:r>
            <a:r>
              <a:rPr lang="ko-KR" altLang="en-US" sz="1600" dirty="0"/>
              <a:t>로 되어 있는 것을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태그</a:t>
            </a:r>
            <a:r>
              <a:rPr lang="en-US" altLang="ko-KR" sz="1600" dirty="0"/>
              <a:t>(tag)</a:t>
            </a:r>
            <a:r>
              <a:rPr lang="ko-KR" altLang="en-US" sz="1600" dirty="0"/>
              <a:t>라 하며</a:t>
            </a:r>
            <a:r>
              <a:rPr lang="en-US" altLang="ko-KR" sz="1600" dirty="0"/>
              <a:t>, &lt;p&gt;~&lt;/p&gt; </a:t>
            </a:r>
            <a:r>
              <a:rPr lang="ko-KR" altLang="en-US" sz="1600" dirty="0"/>
              <a:t>와 같이 태그의 시작</a:t>
            </a:r>
            <a:r>
              <a:rPr lang="en-US" altLang="ko-KR" sz="1600" dirty="0"/>
              <a:t>(&lt;&gt;)</a:t>
            </a:r>
            <a:r>
              <a:rPr lang="ko-KR" altLang="en-US" sz="1600" dirty="0"/>
              <a:t>과</a:t>
            </a:r>
            <a:r>
              <a:rPr lang="en-US" altLang="ko-KR" sz="1600" dirty="0"/>
              <a:t> </a:t>
            </a:r>
            <a:r>
              <a:rPr lang="ko-KR" altLang="en-US" sz="1600" dirty="0"/>
              <a:t>끝</a:t>
            </a:r>
            <a:r>
              <a:rPr lang="en-US" altLang="ko-KR" sz="1600" dirty="0"/>
              <a:t>(&lt;/&gt;)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하나의 요소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라고</a:t>
            </a:r>
            <a:r>
              <a:rPr lang="ko-KR" altLang="en-US" sz="1600" dirty="0"/>
              <a:t> 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또 이러한 요소들을 이용하여 웹 문서를 작성하는 것을 마크업</a:t>
            </a:r>
            <a:r>
              <a:rPr lang="en-US" altLang="ko-KR" sz="1600" dirty="0"/>
              <a:t>(markup)</a:t>
            </a:r>
            <a:r>
              <a:rPr lang="ko-KR" altLang="en-US" sz="1600" dirty="0"/>
              <a:t>이라고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2068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9675" y="1344813"/>
            <a:ext cx="5975675" cy="845488"/>
            <a:chOff x="795925" y="1356688"/>
            <a:chExt cx="5975675" cy="845488"/>
          </a:xfrm>
        </p:grpSpPr>
        <p:sp>
          <p:nvSpPr>
            <p:cNvPr id="17" name="TextBox 16"/>
            <p:cNvSpPr txBox="1"/>
            <p:nvPr/>
          </p:nvSpPr>
          <p:spPr>
            <a:xfrm>
              <a:off x="795925" y="1356688"/>
              <a:ext cx="5975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text-transform :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영문자를 대문자 혹은 소문자로 변환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76650" y="1740511"/>
              <a:ext cx="4488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한글에는 영향을 주지 않고 영문자에만 적용됨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</p:txBody>
        </p:sp>
        <p:sp>
          <p:nvSpPr>
            <p:cNvPr id="5" name="타원 4"/>
            <p:cNvSpPr/>
            <p:nvPr/>
          </p:nvSpPr>
          <p:spPr>
            <a:xfrm>
              <a:off x="1121448" y="1971607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863429"/>
              </p:ext>
            </p:extLst>
          </p:nvPr>
        </p:nvGraphicFramePr>
        <p:xfrm>
          <a:off x="629676" y="2256934"/>
          <a:ext cx="7884648" cy="20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2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Captialize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각 단어의 첫 번째 글자를</a:t>
                      </a:r>
                      <a:r>
                        <a:rPr lang="ko-KR" altLang="en-US" sz="16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대문자로 변환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Uppercase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단어의 모든 글자를 대문자로 변환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Lowercase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단어의 모든 글자를 소문자로 변환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none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기본 값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462393" y="16824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Text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11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29675" y="2009813"/>
            <a:ext cx="546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letter-spacing &amp; word-spacing 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단위는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px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endParaRPr lang="en-US" altLang="ko-KR" b="1" dirty="0">
              <a:solidFill>
                <a:srgbClr val="FF505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6287386"/>
              </p:ext>
            </p:extLst>
          </p:nvPr>
        </p:nvGraphicFramePr>
        <p:xfrm>
          <a:off x="629391" y="3063217"/>
          <a:ext cx="7885218" cy="103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2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Letter-spacing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글자와 글자 사이의 간격을 조정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Word-spacing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단어와 단어 사이의 간격을 조정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462393" y="16824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Text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775" y="2381761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강조하고 싶은 글자나 단어의 간격을 적절히 조절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919573" y="2612857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277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462393" y="16824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Text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03425" y="1902938"/>
            <a:ext cx="5751978" cy="2589790"/>
            <a:chOff x="629675" y="2009813"/>
            <a:chExt cx="5751978" cy="2589790"/>
          </a:xfrm>
        </p:grpSpPr>
        <p:sp>
          <p:nvSpPr>
            <p:cNvPr id="17" name="TextBox 16"/>
            <p:cNvSpPr txBox="1"/>
            <p:nvPr/>
          </p:nvSpPr>
          <p:spPr>
            <a:xfrm>
              <a:off x="629675" y="2009813"/>
              <a:ext cx="5109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line-height : </a:t>
              </a:r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단락에서 줄 간격을 조절</a:t>
              </a:r>
              <a:endParaRPr lang="en-US" altLang="ko-KR" b="1" dirty="0">
                <a:solidFill>
                  <a:srgbClr val="FF5050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919573" y="2381761"/>
              <a:ext cx="3562894" cy="461665"/>
              <a:chOff x="919573" y="2381761"/>
              <a:chExt cx="3562894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74775" y="2381761"/>
                <a:ext cx="3507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숫자의 크기 값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, </a:t>
                </a:r>
                <a:r>
                  <a:rPr lang="ko-KR" alt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백분율로 사용 가능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919573" y="2612857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917598" y="2724161"/>
              <a:ext cx="5464055" cy="461665"/>
              <a:chOff x="919573" y="2381761"/>
              <a:chExt cx="5464055" cy="46166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74775" y="2381761"/>
                <a:ext cx="5408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숫자의 크기 값을 지정하면 글자 크기를 기준으로 계산함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919573" y="2612857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84775" y="3260775"/>
              <a:ext cx="4665764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0B0F0"/>
                  </a:solidFill>
                </a:rPr>
                <a:t>Ex) p{ font-size : 1em; line-height : 1.2;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</a:rPr>
                <a:t>Ex) </a:t>
              </a:r>
              <a:r>
                <a:rPr lang="en-US" altLang="ko-KR" dirty="0">
                  <a:solidFill>
                    <a:srgbClr val="00B0F0"/>
                  </a:solidFill>
                </a:rPr>
                <a:t>p{ font-size : 1em; line-height : 120%; }</a:t>
              </a:r>
              <a:endParaRPr lang="ko-KR" altLang="en-US" dirty="0">
                <a:solidFill>
                  <a:srgbClr val="00B0F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/>
                  </a:solidFill>
                </a:rPr>
                <a:t>Ex) </a:t>
              </a:r>
              <a:r>
                <a:rPr lang="en-US" altLang="ko-KR" dirty="0">
                  <a:solidFill>
                    <a:srgbClr val="00B0F0"/>
                  </a:solidFill>
                </a:rPr>
                <a:t>p{ font-size : 1em; line-height : 12pt; }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708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033814" y="168249"/>
            <a:ext cx="191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A : link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312" y="1787458"/>
            <a:ext cx="762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 : link Style 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반응 선택자로 마우스 여부에 따른 링크 스타일 설정</a:t>
            </a:r>
            <a:endParaRPr lang="en-US" altLang="ko-KR" b="1" dirty="0">
              <a:solidFill>
                <a:srgbClr val="FF505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1958738"/>
              </p:ext>
            </p:extLst>
          </p:nvPr>
        </p:nvGraphicFramePr>
        <p:xfrm>
          <a:off x="629676" y="2546209"/>
          <a:ext cx="7884648" cy="20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2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a:link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기본 값 </a:t>
                      </a: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링크를 걸었을 때 보이는 스타일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a:visited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이미 방문한 링크의 스타일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a:hover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마우스가 오버 했을 때의 스타일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a:active</a:t>
                      </a:r>
                      <a:endParaRPr lang="ko-KR" alt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27124" marR="127124" marT="63562" marB="6356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링크가 걸린 부분 클릭 했을 때 스타일</a:t>
                      </a:r>
                    </a:p>
                  </a:txBody>
                  <a:tcPr marL="127124" marR="127124" marT="63562" marB="6356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1187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53885" y="168249"/>
            <a:ext cx="259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Background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6320" y="1901504"/>
            <a:ext cx="5658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background-image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요소의 배경 효과를 정의하는데 사용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7973896"/>
              </p:ext>
            </p:extLst>
          </p:nvPr>
        </p:nvGraphicFramePr>
        <p:xfrm>
          <a:off x="762001" y="2697843"/>
          <a:ext cx="7554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7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Background-color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배경 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Background-image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배경 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Background-repeat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배경 반복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Background-attachment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스크롤 시 배경 고정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Background-position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배경의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2274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76647" y="168249"/>
            <a:ext cx="187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Border Style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1324" y="1802530"/>
            <a:ext cx="4910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Border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요소의 테두리 스타일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폭 및 색상을 지정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2307519"/>
              </p:ext>
            </p:extLst>
          </p:nvPr>
        </p:nvGraphicFramePr>
        <p:xfrm>
          <a:off x="1552135" y="2322342"/>
          <a:ext cx="6096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3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Dotted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점선으로 테두리 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Dashed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점선으로 테두리 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solid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실선으로 테두리 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radius</a:t>
                      </a:r>
                      <a:endParaRPr lang="ko-KR" alt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모서리 부분을 동그랗게 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1324" y="3919714"/>
            <a:ext cx="2558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Box-sizing : border-box;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4908" y="1343465"/>
            <a:ext cx="7941212" cy="3791243"/>
            <a:chOff x="752622" y="1343465"/>
            <a:chExt cx="7941212" cy="3791243"/>
          </a:xfrm>
        </p:grpSpPr>
        <p:sp>
          <p:nvSpPr>
            <p:cNvPr id="8" name="직사각형 7"/>
            <p:cNvSpPr/>
            <p:nvPr/>
          </p:nvSpPr>
          <p:spPr>
            <a:xfrm>
              <a:off x="752622" y="1343465"/>
              <a:ext cx="7941212" cy="3791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8344" y="1583639"/>
              <a:ext cx="7187313" cy="221009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55077" y="3560262"/>
              <a:ext cx="20696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Width:100px;</a:t>
              </a:r>
            </a:p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Height:100px;</a:t>
              </a:r>
            </a:p>
            <a:p>
              <a:r>
                <a:rPr lang="en-US" altLang="ko-KR" sz="1400" dirty="0" err="1">
                  <a:solidFill>
                    <a:schemeClr val="bg2">
                      <a:lumMod val="25000"/>
                    </a:schemeClr>
                  </a:solidFill>
                </a:rPr>
                <a:t>Background-color:blue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;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7258" y="3560262"/>
              <a:ext cx="22522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Width:100px;</a:t>
              </a:r>
            </a:p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Height:100px;</a:t>
              </a:r>
            </a:p>
            <a:p>
              <a:r>
                <a:rPr lang="en-US" altLang="ko-KR" sz="1400" dirty="0" err="1">
                  <a:solidFill>
                    <a:schemeClr val="bg2">
                      <a:lumMod val="25000"/>
                    </a:schemeClr>
                  </a:solidFill>
                </a:rPr>
                <a:t>Background-color:blue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;</a:t>
              </a:r>
            </a:p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Border:5px solid#999999;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4942" y="3569278"/>
              <a:ext cx="225222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Width:100px;</a:t>
              </a:r>
            </a:p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Height:100px;</a:t>
              </a:r>
            </a:p>
            <a:p>
              <a:r>
                <a:rPr lang="en-US" altLang="ko-KR" sz="1400" dirty="0" err="1">
                  <a:solidFill>
                    <a:schemeClr val="bg2">
                      <a:lumMod val="25000"/>
                    </a:schemeClr>
                  </a:solidFill>
                </a:rPr>
                <a:t>Background-color:blue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;</a:t>
              </a:r>
            </a:p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Border:5px solid#999999;</a:t>
              </a:r>
            </a:p>
            <a:p>
              <a:r>
                <a:rPr lang="en-US" altLang="ko-KR" sz="1400" dirty="0" err="1">
                  <a:solidFill>
                    <a:schemeClr val="bg2">
                      <a:lumMod val="25000"/>
                    </a:schemeClr>
                  </a:solidFill>
                </a:rPr>
                <a:t>Box-sizing:border-box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;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7193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1462" y="168249"/>
            <a:ext cx="279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Margin &amp; Padding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457" y="2292963"/>
            <a:ext cx="7707086" cy="2370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3173" y="1738222"/>
            <a:ext cx="664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margin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요소 주위의 공간을 생성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콘텐츠에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공간을 생성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714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82549" y="168249"/>
            <a:ext cx="1170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Margin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6320" y="1901504"/>
            <a:ext cx="4825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margin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콘텐츠 밖의 여백 값을 생성하는데 사용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9293702"/>
              </p:ext>
            </p:extLst>
          </p:nvPr>
        </p:nvGraphicFramePr>
        <p:xfrm>
          <a:off x="762001" y="2697843"/>
          <a:ext cx="7554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2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margin-top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위에서의 여백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margin-right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오른쪽에서의 여백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margin-bottom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바닥에서의 여백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margin-left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왼쪽에서의 여백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2933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17440" y="168249"/>
            <a:ext cx="133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Padding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6320" y="1901504"/>
            <a:ext cx="418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padding :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콘텐츠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공간을 생성하는데 사용</a:t>
            </a:r>
            <a:endParaRPr lang="en-US" altLang="ko-KR" sz="1600" b="1" dirty="0">
              <a:solidFill>
                <a:srgbClr val="FF505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2988317"/>
              </p:ext>
            </p:extLst>
          </p:nvPr>
        </p:nvGraphicFramePr>
        <p:xfrm>
          <a:off x="762001" y="2697843"/>
          <a:ext cx="7554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4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2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padding-top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위에서의 여백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padding-right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오른쪽에서의 여백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padding-bottom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바닥에서의 여백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padding-left</a:t>
                      </a:r>
                      <a:endParaRPr lang="ko-KR" altLang="en-US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왼쪽에서의 여백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054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60283" y="2114890"/>
            <a:ext cx="7039619" cy="1973449"/>
            <a:chOff x="1335848" y="1639402"/>
            <a:chExt cx="7039619" cy="1973449"/>
          </a:xfrm>
        </p:grpSpPr>
        <p:sp>
          <p:nvSpPr>
            <p:cNvPr id="2" name="TextBox 1"/>
            <p:cNvSpPr txBox="1"/>
            <p:nvPr/>
          </p:nvSpPr>
          <p:spPr>
            <a:xfrm>
              <a:off x="1335848" y="1639402"/>
              <a:ext cx="693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- Display(div) :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레이아웃을 제어하기 위한 가장 중요한 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CSS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속성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62775" y="2078036"/>
              <a:ext cx="6008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블록 레벨 요소는 항상 새 줄에서 시작하고 전체의 폭을 차지함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1607573" y="2309132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5848" y="2712552"/>
              <a:ext cx="703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- Display(span):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레이아웃을 제어하기 위한 가장 중요한 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CSS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속성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62775" y="3151186"/>
              <a:ext cx="6141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</a:rPr>
                <a:t>블록 레벨 요소와는 다르게 라인에서 시작된 만큼의 폭을 차지함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1607573" y="3382282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33195" y="168249"/>
            <a:ext cx="362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Display</a:t>
            </a:r>
            <a:r>
              <a:rPr lang="ko-KR" altLang="en-US" sz="2400" dirty="0">
                <a:solidFill>
                  <a:schemeClr val="bg1"/>
                </a:solidFill>
              </a:rPr>
              <a:t>요소 </a:t>
            </a:r>
            <a:r>
              <a:rPr lang="en-US" altLang="ko-KR" sz="2400" dirty="0">
                <a:solidFill>
                  <a:schemeClr val="bg1"/>
                </a:solidFill>
              </a:rPr>
              <a:t>: div &amp; span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054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9214" y="168249"/>
            <a:ext cx="1584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361" y="1479740"/>
            <a:ext cx="78241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&lt;meta http-equiv="Content-Type" content="text/html;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charset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=utf-8" /&gt;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&lt;title&gt;&lt;/title&gt;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2306" y="1816240"/>
            <a:ext cx="7666330" cy="13752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1091" y="3256080"/>
            <a:ext cx="7666330" cy="12887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1087" y="1815021"/>
            <a:ext cx="7666330" cy="1375258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97954" y="2240514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현재 사이트에 관련된 정보를 담는 곳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- CSS3 &amp; </a:t>
            </a:r>
            <a:r>
              <a:rPr lang="en-US" altLang="ko-KR" dirty="0" err="1">
                <a:solidFill>
                  <a:schemeClr val="bg1"/>
                </a:solidFill>
              </a:rPr>
              <a:t>javascript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2556" y="3254861"/>
            <a:ext cx="7676080" cy="1288722"/>
          </a:xfrm>
          <a:prstGeom prst="rect">
            <a:avLst/>
          </a:prstGeom>
          <a:solidFill>
            <a:schemeClr val="tx1">
              <a:alpha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61225" y="371087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현재 페이지의 내용 기록</a:t>
            </a:r>
          </a:p>
        </p:txBody>
      </p:sp>
    </p:spTree>
    <p:extLst>
      <p:ext uri="{BB962C8B-B14F-4D97-AF65-F5344CB8AC3E}">
        <p14:creationId xmlns:p14="http://schemas.microsoft.com/office/powerpoint/2010/main" xmlns="" val="294589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195" y="168249"/>
            <a:ext cx="362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Display</a:t>
            </a:r>
            <a:r>
              <a:rPr lang="ko-KR" altLang="en-US" sz="2400" dirty="0">
                <a:solidFill>
                  <a:schemeClr val="bg1"/>
                </a:solidFill>
              </a:rPr>
              <a:t>요소 </a:t>
            </a:r>
            <a:r>
              <a:rPr lang="en-US" altLang="ko-KR" sz="2400" dirty="0">
                <a:solidFill>
                  <a:schemeClr val="bg1"/>
                </a:solidFill>
              </a:rPr>
              <a:t>: div &amp; span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241" y="1471172"/>
            <a:ext cx="422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 inline, block, inline-block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차이 비교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87704" y="2047105"/>
          <a:ext cx="836859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8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39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37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37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속성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의미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줄 바꿈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넓이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높이 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Margin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Display:inline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요소를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inline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요소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처럼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일렬로 배치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불가능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좌우 여백만 적용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상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 여백은 적용되지 않음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Display:block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요소를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block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요소처럼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자동 줄 바꿈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가능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Defult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: width</a:t>
                      </a:r>
                      <a:r>
                        <a:rPr lang="en-US" altLang="ko-KR" sz="12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100%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가능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Display:inline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-block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요소는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inline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속성으로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내부는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block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속성으로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일렬로 배치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block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요소가 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Inline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처럼 옆으로</a:t>
                      </a:r>
                      <a:r>
                        <a:rPr lang="ko-KR" altLang="en-US" sz="12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정렬</a:t>
                      </a:r>
                      <a:r>
                        <a:rPr lang="en-US" altLang="ko-KR" sz="12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054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195" y="168249"/>
            <a:ext cx="362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Display</a:t>
            </a:r>
            <a:r>
              <a:rPr lang="ko-KR" altLang="en-US" sz="2400" dirty="0">
                <a:solidFill>
                  <a:schemeClr val="bg1"/>
                </a:solidFill>
              </a:rPr>
              <a:t>요소 </a:t>
            </a:r>
            <a:r>
              <a:rPr lang="en-US" altLang="ko-KR" sz="2400" dirty="0">
                <a:solidFill>
                  <a:schemeClr val="bg1"/>
                </a:solidFill>
              </a:rPr>
              <a:t>: div &amp; span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241" y="2100262"/>
            <a:ext cx="216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 Div &amp; Span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비교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87704" y="2676195"/>
          <a:ext cx="83685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42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Div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Span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대표적인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block</a:t>
                      </a:r>
                      <a:r>
                        <a:rPr lang="en-US" altLang="ko-KR" sz="12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태그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대표적인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inline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태그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가로 폭을 전부 차지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넓이와 높이 지정 가능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태그 안의 내용 만큼만 넓이와 높이를 차지함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054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1790" y="1391875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블록 레벨 요소와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레벨 요소의 예시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7573" y="168249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Display</a:t>
            </a:r>
            <a:r>
              <a:rPr lang="ko-KR" altLang="en-US" sz="2400" dirty="0">
                <a:solidFill>
                  <a:schemeClr val="bg1"/>
                </a:solidFill>
              </a:rPr>
              <a:t>요소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</a:rPr>
              <a:t>블럭</a:t>
            </a:r>
            <a:r>
              <a:rPr lang="en-US" altLang="ko-KR" sz="2400" dirty="0">
                <a:solidFill>
                  <a:schemeClr val="bg1"/>
                </a:solidFill>
              </a:rPr>
              <a:t> &amp; </a:t>
            </a:r>
            <a:r>
              <a:rPr lang="ko-KR" altLang="en-US" sz="2400" dirty="0" err="1">
                <a:solidFill>
                  <a:schemeClr val="bg1"/>
                </a:solidFill>
              </a:rPr>
              <a:t>인라인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16912" y="1860326"/>
          <a:ext cx="61385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2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9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블록 레벨 요소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인라인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레벨 요소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58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&lt;DIV&gt;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&lt;H1&gt; - &lt;H6&gt;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&lt;P&gt;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ko-KR" altLang="en-US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ko-KR" altLang="en-US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헤더</a:t>
                      </a: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ko-KR" altLang="en-US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바닥 글</a:t>
                      </a: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ko-KR" altLang="en-US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섹션</a:t>
                      </a:r>
                      <a:r>
                        <a:rPr lang="en-US" altLang="ko-KR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&lt;SPAN&gt;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&lt;A&gt;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&lt;IMG&gt;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457079" y="1072444"/>
            <a:ext cx="6286546" cy="4329817"/>
            <a:chOff x="1428727" y="1107884"/>
            <a:chExt cx="6286546" cy="4329817"/>
          </a:xfrm>
        </p:grpSpPr>
        <p:sp>
          <p:nvSpPr>
            <p:cNvPr id="17" name="TextBox 16"/>
            <p:cNvSpPr txBox="1"/>
            <p:nvPr/>
          </p:nvSpPr>
          <p:spPr>
            <a:xfrm>
              <a:off x="1461856" y="1107884"/>
              <a:ext cx="4674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- 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화면에 어떻게 보이는지를 설정하는 속성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</p:txBody>
        </p:sp>
        <p:pic>
          <p:nvPicPr>
            <p:cNvPr id="18" name="그림 17" descr="Untitled-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727" y="1496435"/>
              <a:ext cx="6286546" cy="3941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3054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69018" y="168249"/>
            <a:ext cx="158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Float </a:t>
            </a:r>
            <a:r>
              <a:rPr lang="ko-KR" altLang="en-US" sz="2400" dirty="0">
                <a:solidFill>
                  <a:schemeClr val="bg1"/>
                </a:solidFill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0283" y="2114890"/>
            <a:ext cx="620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 Position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속성과 함께 요소의 위치를 설정하기 위한 속성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417" y="2776250"/>
            <a:ext cx="738061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Overflow :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요소의 정렬을 줄 때 요소를 감싸고 있는 전체 요소에 선언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Float  :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현재 요소의 정렬 여부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Clear :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요소의 동작을 제어하기 위해 사용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912810" y="3034798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10972" y="3440589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09134" y="3846380"/>
            <a:ext cx="45719" cy="4571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054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7800" y="168249"/>
            <a:ext cx="4155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Float</a:t>
            </a:r>
            <a:r>
              <a:rPr lang="ko-KR" altLang="en-US" sz="2400" dirty="0">
                <a:solidFill>
                  <a:schemeClr val="bg1"/>
                </a:solidFill>
              </a:rPr>
              <a:t>속성을 이용한 레이아웃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75" y="979808"/>
            <a:ext cx="5289450" cy="426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397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4158" y="168249"/>
            <a:ext cx="20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Position </a:t>
            </a:r>
            <a:r>
              <a:rPr lang="ko-KR" altLang="en-US" sz="2400" dirty="0">
                <a:solidFill>
                  <a:schemeClr val="bg1"/>
                </a:solidFill>
              </a:rPr>
              <a:t>속성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85" y="1738055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 Position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가지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0360325"/>
              </p:ext>
            </p:extLst>
          </p:nvPr>
        </p:nvGraphicFramePr>
        <p:xfrm>
          <a:off x="387704" y="2237021"/>
          <a:ext cx="8368590" cy="235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0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9051">
                  <a:extLst>
                    <a:ext uri="{9D8B030D-6E8A-4147-A177-3AD203B41FA5}">
                      <a16:colId xmlns:a16="http://schemas.microsoft.com/office/drawing/2014/main" xmlns="" val="3476115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속성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좌표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absolute</a:t>
                      </a:r>
                      <a:endParaRPr lang="ko-KR" altLang="en-US" sz="14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절대적 위치 값을  갖음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(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부모와 자식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Top</a:t>
                      </a:r>
                      <a:r>
                        <a:rPr lang="en-US" altLang="ko-KR" sz="1200" b="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, left , right , bottom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Fixed</a:t>
                      </a:r>
                      <a:endParaRPr lang="ko-KR" altLang="en-US" sz="14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위치 값을 고정하여 높이 값 영향을 받지 않음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Relative</a:t>
                      </a:r>
                      <a:endParaRPr lang="ko-KR" altLang="en-US" sz="14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상대적 위치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51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static</a:t>
                      </a:r>
                      <a:endParaRPr lang="ko-KR" altLang="en-US" sz="14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Default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기본적으로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Position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값을 지정하지 않았을 때 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태그 자체가 갖고 있는 요소 그대로 적용이 됨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647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2871" y="168249"/>
            <a:ext cx="1570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form </a:t>
            </a:r>
            <a:r>
              <a:rPr lang="ko-KR" altLang="en-US" sz="2400" dirty="0">
                <a:solidFill>
                  <a:schemeClr val="bg1"/>
                </a:solidFill>
              </a:rPr>
              <a:t>속성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915" y="1227719"/>
            <a:ext cx="758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- Form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회원가입 및 웹 상에서 리스트를 입력할 때 사용하는 태그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2715" y="1694147"/>
            <a:ext cx="467410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&lt;form action=“#” method=“”&gt;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&lt;input type=“</a:t>
            </a:r>
            <a:r>
              <a:rPr lang="en-US" altLang="ko-KR" sz="1400" b="1" dirty="0">
                <a:solidFill>
                  <a:srgbClr val="FF0000"/>
                </a:solidFill>
              </a:rPr>
              <a:t>text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name=“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uname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&lt;input type=“</a:t>
            </a:r>
            <a:r>
              <a:rPr lang="en-US" altLang="ko-KR" sz="1400" b="1" dirty="0">
                <a:solidFill>
                  <a:srgbClr val="FF0000"/>
                </a:solidFill>
              </a:rPr>
              <a:t>file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 name=“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upic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&lt;input type=“</a:t>
            </a:r>
            <a:r>
              <a:rPr lang="en-US" altLang="ko-KR" sz="1400" b="1" dirty="0">
                <a:solidFill>
                  <a:srgbClr val="FF0000"/>
                </a:solidFill>
              </a:rPr>
              <a:t>radio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 name=“gender” value=“man”&gt;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&lt;input type=“</a:t>
            </a:r>
            <a:r>
              <a:rPr lang="en-US" altLang="ko-KR" sz="1400" b="1" dirty="0">
                <a:solidFill>
                  <a:srgbClr val="FF0000"/>
                </a:solidFill>
              </a:rPr>
              <a:t>checkbox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 name=“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</a:rPr>
              <a:t>&lt;</a:t>
            </a:r>
            <a:r>
              <a:rPr lang="en-US" altLang="ko-KR" sz="1400" b="1" dirty="0" err="1">
                <a:solidFill>
                  <a:srgbClr val="FF0000"/>
                </a:solidFill>
              </a:rPr>
              <a:t>textarea</a:t>
            </a:r>
            <a:r>
              <a:rPr lang="en-US" altLang="ko-KR" sz="1400" b="1" dirty="0">
                <a:solidFill>
                  <a:srgbClr val="FF0000"/>
                </a:solidFill>
              </a:rPr>
              <a:t> row=“5” cols=“20”&gt;&lt;/</a:t>
            </a:r>
            <a:r>
              <a:rPr lang="en-US" altLang="ko-KR" sz="1400" b="1" dirty="0" err="1">
                <a:solidFill>
                  <a:srgbClr val="FF0000"/>
                </a:solidFill>
              </a:rPr>
              <a:t>textarea</a:t>
            </a:r>
            <a:r>
              <a:rPr lang="en-US" altLang="ko-KR" sz="14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&lt;select&gt;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&lt;option&gt;&lt;/option&gt;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&lt;option&gt;&lt;/option&gt;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&lt;/select&gt;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&lt;select multiple=“multiple”&gt;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&lt;option&gt;&lt;/option&gt;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&lt;option&gt;&lt;/option&gt;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&lt;/select&gt;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&lt;input type=“</a:t>
            </a:r>
            <a:r>
              <a:rPr lang="en-US" altLang="ko-KR" sz="1400" b="1" dirty="0">
                <a:solidFill>
                  <a:srgbClr val="FF0000"/>
                </a:solidFill>
              </a:rPr>
              <a:t>submit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&lt;/form&gt;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2871" y="168249"/>
            <a:ext cx="1570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form </a:t>
            </a:r>
            <a:r>
              <a:rPr lang="ko-KR" altLang="en-US" sz="2400" dirty="0">
                <a:solidFill>
                  <a:schemeClr val="bg1"/>
                </a:solidFill>
              </a:rPr>
              <a:t>속성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20740" y="2657335"/>
          <a:ext cx="82584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5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Get</a:t>
                      </a:r>
                      <a:r>
                        <a:rPr lang="en-US" altLang="ko-K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방식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입력한 데이터를 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 붙여서 전송한다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데이터가 다 보이므로 보안에 취약하다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1400" b="0" dirty="0">
                          <a:solidFill>
                            <a:srgbClr val="00B0F0"/>
                          </a:solidFill>
                        </a:rPr>
                        <a:t>http://blog.naver.com/blogpyh.html?name=blogpyh&amp;num=1   </a:t>
                      </a:r>
                    </a:p>
                    <a:p>
                      <a:pPr>
                        <a:buFontTx/>
                        <a:buNone/>
                      </a:pP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전송할 수 있는 데이터는 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바이트를 넘을 수 없다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전송속도는 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방식 보다 빠르다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Post 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입력한 데이터를 본문 안에 포함해서 전송한다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입력한 데이터가 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 보이지 않으므로 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방식 보다 보안에 우수하다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전송할 데이터의 길이에 제한이 없다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복잡한 형태의 데이터를 전송할 때 유용하다</a:t>
                      </a:r>
                      <a:r>
                        <a:rPr lang="en-US" altLang="ko-KR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5303" y="217609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 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방식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849" y="1371608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폼을 전송할 서버 쪽 스크립트 파일을 지정합니다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1059" y="16824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 smtClean="0">
                <a:solidFill>
                  <a:schemeClr val="bg1"/>
                </a:solidFill>
              </a:rPr>
              <a:t>파비콘</a:t>
            </a:r>
            <a:r>
              <a:rPr lang="ko-KR" altLang="en-US" sz="2400" dirty="0" smtClean="0">
                <a:solidFill>
                  <a:schemeClr val="bg1"/>
                </a:solidFill>
              </a:rPr>
              <a:t> 넣기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667" y="1229296"/>
            <a:ext cx="7435049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홈페이지에 방문하면 페이지 제목 옆에 작은 이미지가 있는 경우가 있습니다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이를 </a:t>
            </a:r>
            <a:r>
              <a:rPr lang="ko-KR" altLang="en-US" sz="1600" dirty="0" err="1" smtClean="0"/>
              <a:t>파비콘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Favicon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이라고 합니다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Favicon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'favorites icon'</a:t>
            </a:r>
            <a:r>
              <a:rPr lang="ko-KR" altLang="en-US" sz="1600" dirty="0" smtClean="0"/>
              <a:t>의 약자입니다</a:t>
            </a:r>
            <a:r>
              <a:rPr lang="en-US" altLang="ko-KR" sz="1600" dirty="0" smtClean="0"/>
              <a:t>.)</a:t>
            </a:r>
          </a:p>
          <a:p>
            <a:endParaRPr lang="en-US" altLang="ko-KR" dirty="0" smtClean="0"/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="shortcut icon" </a:t>
            </a:r>
            <a:r>
              <a:rPr lang="en-US" dirty="0" err="1" smtClean="0"/>
              <a:t>href</a:t>
            </a:r>
            <a:r>
              <a:rPr lang="en-US" dirty="0" smtClean="0"/>
              <a:t>="/path/favicon.ico"&gt;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400" dirty="0" smtClean="0"/>
              <a:t>ICO </a:t>
            </a:r>
            <a:r>
              <a:rPr lang="ko-KR" altLang="en-US" sz="1400" dirty="0" err="1" smtClean="0"/>
              <a:t>파비콘은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multiple sizes</a:t>
            </a:r>
            <a:r>
              <a:rPr lang="ko-KR" altLang="en-US" sz="1400" dirty="0" smtClean="0"/>
              <a:t>를 지원하기에 하나의 </a:t>
            </a:r>
            <a:r>
              <a:rPr lang="en-US" altLang="ko-KR" sz="1400" dirty="0" smtClean="0"/>
              <a:t>ICO </a:t>
            </a:r>
            <a:r>
              <a:rPr lang="ko-KR" altLang="en-US" sz="1400" dirty="0" smtClean="0"/>
              <a:t>파일에 여러 사이즈의 </a:t>
            </a:r>
            <a:endParaRPr lang="en-US" altLang="ko-KR" sz="1400" dirty="0" smtClean="0"/>
          </a:p>
          <a:p>
            <a:r>
              <a:rPr lang="ko-KR" altLang="en-US" sz="1400" dirty="0" smtClean="0"/>
              <a:t>아이콘을 넣어 두고 이를 활용할 수 있지만 </a:t>
            </a:r>
            <a:r>
              <a:rPr lang="en-US" altLang="ko-KR" sz="1400" dirty="0" smtClean="0"/>
              <a:t>PNG </a:t>
            </a:r>
            <a:r>
              <a:rPr lang="ko-KR" altLang="en-US" sz="1400" dirty="0" err="1" smtClean="0"/>
              <a:t>파비콘은</a:t>
            </a:r>
            <a:r>
              <a:rPr lang="ko-KR" altLang="en-US" sz="1400" dirty="0" smtClean="0"/>
              <a:t> 이것이 불가능하다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그런 이유로 각각의 필요한 사이즈를 아래와 같이 모두 선언해야 한다</a:t>
            </a:r>
            <a:r>
              <a:rPr lang="en-US" altLang="ko-KR" sz="1400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="icon" </a:t>
            </a:r>
            <a:r>
              <a:rPr lang="en-US" dirty="0" err="1" smtClean="0"/>
              <a:t>href</a:t>
            </a:r>
            <a:r>
              <a:rPr lang="en-US" dirty="0" smtClean="0"/>
              <a:t>="favicon-16.png" sizes="16x16"&gt; </a:t>
            </a:r>
          </a:p>
          <a:p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="icon" </a:t>
            </a:r>
            <a:r>
              <a:rPr lang="en-US" dirty="0" err="1" smtClean="0"/>
              <a:t>href</a:t>
            </a:r>
            <a:r>
              <a:rPr lang="en-US" dirty="0" smtClean="0"/>
              <a:t>="favicon-32.png" sizes="32x32"&gt; </a:t>
            </a:r>
          </a:p>
          <a:p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="icon" </a:t>
            </a:r>
            <a:r>
              <a:rPr lang="en-US" dirty="0" err="1" smtClean="0"/>
              <a:t>href</a:t>
            </a:r>
            <a:r>
              <a:rPr lang="en-US" dirty="0" smtClean="0"/>
              <a:t>="favicon-48.png" sizes="48x48"&gt; </a:t>
            </a:r>
          </a:p>
          <a:p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="icon" </a:t>
            </a:r>
            <a:r>
              <a:rPr lang="en-US" dirty="0" err="1" smtClean="0"/>
              <a:t>href</a:t>
            </a:r>
            <a:r>
              <a:rPr lang="en-US" dirty="0" smtClean="0"/>
              <a:t>="favicon-64.png" sizes="64x64"&gt; </a:t>
            </a:r>
          </a:p>
          <a:p>
            <a:r>
              <a:rPr lang="en-US" dirty="0" smtClean="0"/>
              <a:t>&lt;link </a:t>
            </a:r>
            <a:r>
              <a:rPr lang="en-US" dirty="0" err="1" smtClean="0"/>
              <a:t>rel</a:t>
            </a:r>
            <a:r>
              <a:rPr lang="en-US" dirty="0" smtClean="0"/>
              <a:t>="icon" </a:t>
            </a:r>
            <a:r>
              <a:rPr lang="en-US" dirty="0" err="1" smtClean="0"/>
              <a:t>href</a:t>
            </a:r>
            <a:r>
              <a:rPr lang="en-US" dirty="0" smtClean="0"/>
              <a:t>="favicon-128.png" sizes="128x128"&gt;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6516" y="16824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 smtClean="0">
                <a:solidFill>
                  <a:schemeClr val="bg1"/>
                </a:solidFill>
              </a:rPr>
              <a:t>파비콘</a:t>
            </a:r>
            <a:r>
              <a:rPr lang="ko-KR" altLang="en-US" sz="2400" dirty="0" smtClean="0">
                <a:solidFill>
                  <a:schemeClr val="bg1"/>
                </a:solidFill>
              </a:rPr>
              <a:t> 실전 넣기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141" y="1794437"/>
            <a:ext cx="3107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적어도 아래의 </a:t>
            </a:r>
            <a:r>
              <a:rPr lang="en-US" altLang="ko-KR" sz="1400" dirty="0" smtClean="0"/>
              <a:t>ICO </a:t>
            </a:r>
            <a:r>
              <a:rPr lang="ko-KR" altLang="en-US" sz="1400" dirty="0" smtClean="0"/>
              <a:t>파일은 준비한다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98140" y="2200553"/>
          <a:ext cx="79683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115"/>
                <a:gridCol w="2656115"/>
                <a:gridCol w="26561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크기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파일명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용도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16x16 &amp; 32x32 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favicon.ico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IE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위해 필요한 기본이다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6166" y="3287462"/>
            <a:ext cx="7169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조금 느려지더라도 </a:t>
            </a:r>
            <a:r>
              <a:rPr lang="en-US" altLang="ko-KR" sz="1400" dirty="0" err="1" smtClean="0"/>
              <a:t>iOS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Android</a:t>
            </a:r>
            <a:r>
              <a:rPr lang="ko-KR" altLang="en-US" sz="1400" dirty="0" smtClean="0"/>
              <a:t>를 고려하겠다면 아래와 같은 </a:t>
            </a:r>
            <a:r>
              <a:rPr lang="en-US" altLang="ko-KR" sz="1400" dirty="0" smtClean="0"/>
              <a:t>PNG </a:t>
            </a:r>
            <a:r>
              <a:rPr lang="ko-KR" altLang="en-US" sz="1400" dirty="0" smtClean="0"/>
              <a:t>파일을 준비한다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06165" y="3693578"/>
          <a:ext cx="7968345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270"/>
                <a:gridCol w="2145058"/>
                <a:gridCol w="42500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크기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파일명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용도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152x152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favicon-152.png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일반적으로 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ko-KR" altLang="en-US" sz="1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ko-KR" altLang="en-US" sz="1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에서 사용하는 아이콘</a:t>
                      </a:r>
                      <a:r>
                        <a:rPr lang="en-US" altLang="ko-KR" sz="1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기기에 따라 자동으로 크기가 줄여진다</a:t>
                      </a:r>
                      <a:r>
                        <a:rPr lang="en-US" altLang="ko-KR" sz="1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14" y="2092502"/>
            <a:ext cx="9611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요소는 중첩 되어야 합니다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&lt;p&gt;</a:t>
            </a:r>
            <a:r>
              <a:rPr lang="ko-KR" altLang="en-US" sz="1600" dirty="0"/>
              <a:t>중첩되는 요소가 있을 때는 </a:t>
            </a:r>
            <a:r>
              <a:rPr lang="en-US" altLang="ko-KR" sz="1600" dirty="0"/>
              <a:t>&lt;strong&gt; </a:t>
            </a:r>
            <a:r>
              <a:rPr lang="ko-KR" altLang="en-US" sz="1600" dirty="0"/>
              <a:t>바르게 </a:t>
            </a:r>
            <a:r>
              <a:rPr lang="en-US" altLang="ko-KR" sz="1600" dirty="0"/>
              <a:t>&lt;/ strong&gt;</a:t>
            </a:r>
            <a:r>
              <a:rPr lang="ko-KR" altLang="en-US" sz="1600" dirty="0"/>
              <a:t>표현해야 한다</a:t>
            </a:r>
            <a:r>
              <a:rPr lang="en-US" altLang="ko-KR" sz="1600" dirty="0"/>
              <a:t>. 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&lt;p&gt;</a:t>
            </a:r>
            <a:r>
              <a:rPr lang="ko-KR" altLang="en-US" sz="1600" dirty="0"/>
              <a:t>중첩되는 요소가 있을 때는 </a:t>
            </a:r>
            <a:r>
              <a:rPr lang="en-US" altLang="ko-KR" sz="1600" dirty="0"/>
              <a:t>&lt;strong&gt; </a:t>
            </a:r>
            <a:r>
              <a:rPr lang="ko-KR" altLang="en-US" sz="1600" dirty="0"/>
              <a:t>바르게</a:t>
            </a:r>
            <a:r>
              <a:rPr lang="en-US" altLang="ko-KR" sz="1600" dirty="0"/>
              <a:t>&lt;/ strong&gt;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&lt;/p&gt;</a:t>
            </a:r>
            <a:r>
              <a:rPr lang="ko-KR" altLang="en-US" sz="1600" dirty="0"/>
              <a:t> 표현해야 한다</a:t>
            </a:r>
            <a:r>
              <a:rPr lang="en-US" altLang="ko-KR" sz="1600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114" y="2946281"/>
            <a:ext cx="7615351" cy="3385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xmlns="" val="102626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6516" y="16824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 smtClean="0">
                <a:solidFill>
                  <a:schemeClr val="bg1"/>
                </a:solidFill>
              </a:rPr>
              <a:t>파비콘</a:t>
            </a:r>
            <a:r>
              <a:rPr lang="ko-KR" altLang="en-US" sz="2400" dirty="0" smtClean="0">
                <a:solidFill>
                  <a:schemeClr val="bg1"/>
                </a:solidFill>
              </a:rPr>
              <a:t> 실전 넣기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3" y="1417461"/>
            <a:ext cx="7169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조금 느려지더라도 </a:t>
            </a:r>
            <a:r>
              <a:rPr lang="en-US" altLang="ko-KR" sz="1400" dirty="0" err="1" smtClean="0"/>
              <a:t>iOS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Android</a:t>
            </a:r>
            <a:r>
              <a:rPr lang="ko-KR" altLang="en-US" sz="1400" dirty="0" smtClean="0"/>
              <a:t>를 고려하겠다면 아래와 같은 </a:t>
            </a:r>
            <a:r>
              <a:rPr lang="en-US" altLang="ko-KR" sz="1400" dirty="0" smtClean="0"/>
              <a:t>PNG </a:t>
            </a:r>
            <a:r>
              <a:rPr lang="ko-KR" altLang="en-US" sz="1400" dirty="0" smtClean="0"/>
              <a:t>파일을 준비한다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3131" y="1830453"/>
          <a:ext cx="8724615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404"/>
                <a:gridCol w="1732548"/>
                <a:gridCol w="591266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크기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파일명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용도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32x32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favicon-32.png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일부 오래된 하지만 너무 오래된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Chrome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은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ICO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제대로 처리하지 못함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57x57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Favicon-57.png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홈스크린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iPad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Touch,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iPhone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3G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72x72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favicon-72.png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iPad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홈스크린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아이콘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96x96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favicon-96.png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TV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120x120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favicon-120.png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iPhone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레티나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retina)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터치 아이콘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Change for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7: up from 114x114)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128x128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favicon-128.png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Chrome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웹스토어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아이콘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144x144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favicon-144.png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고정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(pinned)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된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IE10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매트로 타일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152x152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favicon-152.png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iPad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레티나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터치 아이콘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Change for 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7: up from 144x144)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195x195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favicon-195.png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스피드 다이얼 아이콘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228x228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Favicon-228.png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 Coast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8136" y="168249"/>
            <a:ext cx="562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파비콘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favicon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과 </a:t>
            </a:r>
            <a:r>
              <a:rPr lang="en-US" altLang="ko-KR" sz="2400" dirty="0" smtClean="0">
                <a:solidFill>
                  <a:schemeClr val="bg1"/>
                </a:solidFill>
              </a:rPr>
              <a:t>IE </a:t>
            </a:r>
            <a:r>
              <a:rPr lang="ko-KR" altLang="en-US" sz="2400" dirty="0" smtClean="0">
                <a:solidFill>
                  <a:schemeClr val="bg1"/>
                </a:solidFill>
              </a:rPr>
              <a:t>브라우저 유의사항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886" y="1862153"/>
            <a:ext cx="841608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IE8~10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은 페이지의 첫 방문에 바로 파비콘을 표시해준다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IE7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은 첫번째 방문은 무시하고 재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방문시에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파비콘을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표시해준다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IE6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은 사이트를 북마크를 한 후 브라우저를 다시 열면 표시해준다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IE6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은 브라우저 캐시가 삭제 될 때마다 파비콘을 삭제하며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사이트가 다시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북마크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된다거나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파비콘이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어떻게든 다시 로드 될 때까지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파비콘을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표시하지 않는다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참고문헌 및 관련링크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400" dirty="0" err="1" smtClean="0">
                <a:hlinkClick r:id="rId2"/>
              </a:rPr>
              <a:t>favicon</a:t>
            </a:r>
            <a:r>
              <a:rPr lang="en-US" altLang="ko-KR" sz="1400" dirty="0" smtClean="0">
                <a:hlinkClick r:id="rId2"/>
              </a:rPr>
              <a:t>-cheat-sheet</a:t>
            </a:r>
            <a:endParaRPr lang="ko-KR" altLang="en-US" sz="1400" dirty="0" smtClean="0"/>
          </a:p>
          <a:p>
            <a:r>
              <a:rPr lang="en-US" altLang="ko-KR" sz="1400" dirty="0" smtClean="0">
                <a:hlinkClick r:id="rId3"/>
              </a:rPr>
              <a:t>understand-the-</a:t>
            </a:r>
            <a:r>
              <a:rPr lang="en-US" altLang="ko-KR" sz="1400" dirty="0" err="1" smtClean="0">
                <a:hlinkClick r:id="rId3"/>
              </a:rPr>
              <a:t>favicon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72193" y="168249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</a:rPr>
              <a:t>반응형</a:t>
            </a:r>
            <a:r>
              <a:rPr lang="ko-KR" altLang="en-US" sz="2400" dirty="0">
                <a:solidFill>
                  <a:schemeClr val="bg1"/>
                </a:solidFill>
              </a:rPr>
              <a:t> 웹이란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 descr="w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548176"/>
            <a:ext cx="6000792" cy="3128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153" y="2445493"/>
            <a:ext cx="8670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2007</a:t>
            </a:r>
            <a:r>
              <a:rPr lang="ko-KR" altLang="en-US" dirty="0"/>
              <a:t>년 처음으로 </a:t>
            </a:r>
            <a:r>
              <a:rPr lang="ko-KR" altLang="en-US" dirty="0" err="1"/>
              <a:t>모바일</a:t>
            </a:r>
            <a:r>
              <a:rPr lang="ko-KR" altLang="en-US" dirty="0"/>
              <a:t> 기기가 세상에 </a:t>
            </a:r>
            <a:r>
              <a:rPr lang="ko-KR" altLang="en-US" dirty="0" err="1"/>
              <a:t>첫선을</a:t>
            </a:r>
            <a:r>
              <a:rPr lang="ko-KR" altLang="en-US" dirty="0"/>
              <a:t> 보이자 사람들은 열광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하지만 </a:t>
            </a:r>
            <a:r>
              <a:rPr lang="ko-KR" altLang="en-US" dirty="0" err="1"/>
              <a:t>모바일</a:t>
            </a:r>
            <a:r>
              <a:rPr lang="ko-KR" altLang="en-US" dirty="0"/>
              <a:t> 기기에서 인터넷 사용에는 문제가 있음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모바일</a:t>
            </a:r>
            <a:r>
              <a:rPr lang="ko-KR" altLang="en-US" dirty="0"/>
              <a:t> 기기에서 모든 웹사이트가 </a:t>
            </a:r>
            <a:r>
              <a:rPr lang="ko-KR" altLang="en-US" dirty="0" err="1"/>
              <a:t>모바일</a:t>
            </a:r>
            <a:r>
              <a:rPr lang="ko-KR" altLang="en-US" dirty="0"/>
              <a:t> 화면 크기로 축소되어 보인다는 게 문제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그래서 등장한 것이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웹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0787" y="168249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왜 </a:t>
            </a:r>
            <a:r>
              <a:rPr lang="ko-KR" altLang="en-US" sz="2400" dirty="0" err="1">
                <a:solidFill>
                  <a:schemeClr val="bg1"/>
                </a:solidFill>
              </a:rPr>
              <a:t>반응형</a:t>
            </a:r>
            <a:r>
              <a:rPr lang="ko-KR" altLang="en-US" sz="2400" dirty="0">
                <a:solidFill>
                  <a:schemeClr val="bg1"/>
                </a:solidFill>
              </a:rPr>
              <a:t> 웹으로 만들어야 하나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552" y="1587799"/>
            <a:ext cx="3272051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유지 보수가 간편하다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5393" y="2371036"/>
            <a:ext cx="63738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버전과 데스크톱 버전 같이 두 개의 웹사이트를 만들게 되면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시에도 두 번의 작업을 해야 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반응형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웹은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버전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태블릿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버전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데스크톱 버전 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모든 디자인을 하나의 </a:t>
            </a:r>
            <a:r>
              <a:rPr lang="en-US" altLang="ko-KR" sz="1600" b="1" dirty="0">
                <a:solidFill>
                  <a:srgbClr val="FF0000"/>
                </a:solidFill>
              </a:rPr>
              <a:t>HTML</a:t>
            </a:r>
            <a:r>
              <a:rPr lang="ko-KR" altLang="en-US" sz="1600" b="1" dirty="0">
                <a:solidFill>
                  <a:srgbClr val="FF0000"/>
                </a:solidFill>
              </a:rPr>
              <a:t>과 </a:t>
            </a:r>
            <a:r>
              <a:rPr lang="en-US" altLang="ko-KR" sz="1600" b="1" dirty="0">
                <a:solidFill>
                  <a:srgbClr val="FF0000"/>
                </a:solidFill>
              </a:rPr>
              <a:t>CSS </a:t>
            </a:r>
            <a:r>
              <a:rPr lang="ko-KR" altLang="en-US" sz="1600" b="1" dirty="0">
                <a:solidFill>
                  <a:srgbClr val="FF0000"/>
                </a:solidFill>
              </a:rPr>
              <a:t>파일에서 작업하기 때문에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유지보수가 간편함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0787" y="168249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왜 </a:t>
            </a:r>
            <a:r>
              <a:rPr lang="ko-KR" altLang="en-US" sz="2400" dirty="0" err="1">
                <a:solidFill>
                  <a:schemeClr val="bg1"/>
                </a:solidFill>
              </a:rPr>
              <a:t>반응형</a:t>
            </a:r>
            <a:r>
              <a:rPr lang="ko-KR" altLang="en-US" sz="2400" dirty="0">
                <a:solidFill>
                  <a:schemeClr val="bg1"/>
                </a:solidFill>
              </a:rPr>
              <a:t> 웹으로 만들어야 하나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5850" y="1587799"/>
            <a:ext cx="2836034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마케팅에 유리하다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086" y="2392301"/>
            <a:ext cx="78822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반응형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웹이라는 기술을 이용하여 마케팅 웹사이트를 개발하면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환경이나 기기에 따라 </a:t>
            </a:r>
            <a:r>
              <a:rPr lang="ko-KR" altLang="en-US" sz="1600" dirty="0">
                <a:solidFill>
                  <a:srgbClr val="FF0000"/>
                </a:solidFill>
              </a:rPr>
              <a:t>최적화된 구조로 웹사이트를 변경하여 보여줄 수 있기 때문에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전달하고자 하는 내용을 확실하게 전달 할 수 있음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두가지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버전의 웹사이트를 만들지 않아도 되기 때문에 </a:t>
            </a:r>
            <a:r>
              <a:rPr lang="ko-KR" altLang="en-US" sz="1600" dirty="0">
                <a:solidFill>
                  <a:srgbClr val="FF0000"/>
                </a:solidFill>
              </a:rPr>
              <a:t>기업 비용 측면에서도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상당한 효과를 볼 수 있음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0787" y="168249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왜 </a:t>
            </a:r>
            <a:r>
              <a:rPr lang="ko-KR" altLang="en-US" sz="2400" dirty="0" err="1">
                <a:solidFill>
                  <a:schemeClr val="bg1"/>
                </a:solidFill>
              </a:rPr>
              <a:t>반응형</a:t>
            </a:r>
            <a:r>
              <a:rPr lang="ko-KR" altLang="en-US" sz="2400" dirty="0">
                <a:solidFill>
                  <a:schemeClr val="bg1"/>
                </a:solidFill>
              </a:rPr>
              <a:t> 웹으로 만들어야 하나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4984" y="1417687"/>
            <a:ext cx="430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엔진 최적화가 가능하다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766" y="2193836"/>
            <a:ext cx="75424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엔진 최적화란 포털 사이트 또는 검색 사이트에서 사용자가 특정 키워드로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검색을 했을 때 나오는 웹사이트 검색 결과에서 상위권에 나타나도록 관리하는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작업을 말함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버전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PC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버전 같이 두 가지의 웹사이트가 있으면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주소가 두 개이기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때문에 검색 결과에서 상위권에 배치되기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힘듬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반응형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웹은 하나의 주소와 하나의 파일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(HTML)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로만 이루어져 있어 검색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결과에 좀 더 잘 노출이 될 수 있음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72260" y="168249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가변 </a:t>
            </a:r>
            <a:r>
              <a:rPr lang="ko-KR" altLang="en-US" sz="2400" dirty="0" err="1">
                <a:solidFill>
                  <a:schemeClr val="bg1"/>
                </a:solidFill>
              </a:rPr>
              <a:t>그리드란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1950" y="2027269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픽셀은 한계가 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그리드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90" y="2803418"/>
            <a:ext cx="6096541" cy="823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화면의 크기에 관계없이 자유롭게 늘어나거나 줄어들 수 있도록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픽셀</a:t>
            </a:r>
            <a:r>
              <a:rPr lang="en-US" altLang="ko-KR" b="1" dirty="0">
                <a:solidFill>
                  <a:srgbClr val="FF0000"/>
                </a:solidFill>
              </a:rPr>
              <a:t>(PX) </a:t>
            </a:r>
            <a:r>
              <a:rPr lang="ko-KR" altLang="en-US" b="1" dirty="0">
                <a:solidFill>
                  <a:srgbClr val="FF0000"/>
                </a:solidFill>
              </a:rPr>
              <a:t>대신 퍼센트</a:t>
            </a:r>
            <a:r>
              <a:rPr lang="en-US" altLang="ko-KR" b="1" dirty="0">
                <a:solidFill>
                  <a:srgbClr val="FF0000"/>
                </a:solidFill>
              </a:rPr>
              <a:t>(%)</a:t>
            </a:r>
            <a:r>
              <a:rPr lang="ko-KR" altLang="en-US" b="1" dirty="0">
                <a:solidFill>
                  <a:srgbClr val="FF0000"/>
                </a:solidFill>
              </a:rPr>
              <a:t>로 제작하는 기술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151" y="3728404"/>
            <a:ext cx="5804794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사물의 성질이 늘어나거나 줄어드는 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그리드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설계를 위한 의미로 통용됨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예로 여백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패딩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1228/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가변그리드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1.html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88831" y="16824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가변 </a:t>
            </a:r>
            <a:r>
              <a:rPr lang="ko-KR" altLang="en-US" sz="2400" dirty="0" err="1">
                <a:solidFill>
                  <a:schemeClr val="bg1"/>
                </a:solidFill>
              </a:rPr>
              <a:t>그리드</a:t>
            </a:r>
            <a:r>
              <a:rPr lang="ko-KR" altLang="en-US" sz="2400" dirty="0">
                <a:solidFill>
                  <a:schemeClr val="bg1"/>
                </a:solidFill>
              </a:rPr>
              <a:t> 배우기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128" y="1991838"/>
            <a:ext cx="699101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그리드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공식 이해하기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그리드라는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기술은 정해져 있는 공식에 의해 정확한 가변 크기의 박스를 만드는 기술입니다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495" y="3001902"/>
            <a:ext cx="803296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가변크기로 만들 박스의 가로너비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크기로 만들 박스를 감싸고 있는 박스의 가로너비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)*100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가변 크기의 값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4055" y="5131981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가변그리드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2.html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88858" y="16824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가변 마진 이해하기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5872" y="2317903"/>
            <a:ext cx="43140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간격을 자유자재로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마진 설정하기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239" y="3001902"/>
            <a:ext cx="663354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마진을 적용할 마진 값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적용할 박스를 감싸고 있는 박스의 가로 너비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)*100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가변 마진 값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7239" y="5131981"/>
            <a:ext cx="18806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가변마진이해하기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.html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88870" y="16824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가변 </a:t>
            </a:r>
            <a:r>
              <a:rPr lang="ko-KR" altLang="en-US" sz="2400" dirty="0" err="1">
                <a:solidFill>
                  <a:schemeClr val="bg1"/>
                </a:solidFill>
              </a:rPr>
              <a:t>패딩</a:t>
            </a:r>
            <a:r>
              <a:rPr lang="ko-KR" altLang="en-US" sz="2400" dirty="0">
                <a:solidFill>
                  <a:schemeClr val="bg1"/>
                </a:solidFill>
              </a:rPr>
              <a:t> 이해하기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072" y="2094703"/>
            <a:ext cx="83391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간격을 자유자재로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패딩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설정하기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패딩을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적용할 때 일반적으로는 기본 방법인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방법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제한적인 조건이 있을 때는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방법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239" y="3045102"/>
            <a:ext cx="663354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패딩을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적용할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패딩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값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적용할 박스를 감싸고 있는 박스의 가로 너비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)*100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가변 </a:t>
            </a:r>
            <a:r>
              <a:rPr lang="ko-KR" altLang="en-US" b="1" dirty="0" err="1">
                <a:solidFill>
                  <a:srgbClr val="FF0000"/>
                </a:solidFill>
              </a:rPr>
              <a:t>패딩</a:t>
            </a:r>
            <a:r>
              <a:rPr lang="ko-KR" altLang="en-US" b="1" dirty="0">
                <a:solidFill>
                  <a:srgbClr val="FF0000"/>
                </a:solidFill>
              </a:rPr>
              <a:t> 값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7118" y="5032752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가변패딩이해하기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.html</a:t>
            </a: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가변패딩이해하기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2.html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0319" y="168249"/>
            <a:ext cx="270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Markup </a:t>
            </a:r>
            <a:r>
              <a:rPr lang="ko-KR" altLang="en-US" sz="2400" dirty="0">
                <a:solidFill>
                  <a:schemeClr val="bg1"/>
                </a:solidFill>
              </a:rPr>
              <a:t>주의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073" y="1847893"/>
            <a:ext cx="545694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요소 및 속성 이름은 소문자 이어야 합니다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&lt;p&gt;&lt;a </a:t>
            </a:r>
            <a:r>
              <a:rPr lang="en-US" altLang="ko-KR" dirty="0" err="1"/>
              <a:t>href</a:t>
            </a:r>
            <a:r>
              <a:rPr lang="en-US" altLang="ko-KR" dirty="0"/>
              <a:t>=“index.html”&gt;</a:t>
            </a:r>
            <a:r>
              <a:rPr lang="ko-KR" altLang="en-US" dirty="0"/>
              <a:t>대문페이지</a:t>
            </a:r>
            <a:r>
              <a:rPr lang="en-US" altLang="ko-KR" dirty="0"/>
              <a:t>&lt;/a&gt;&lt;/p&gt;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&lt;P&gt;&lt;A HREF=“index.html”&gt;</a:t>
            </a:r>
            <a:r>
              <a:rPr lang="ko-KR" altLang="en-US" dirty="0"/>
              <a:t>대문페이지</a:t>
            </a:r>
            <a:r>
              <a:rPr lang="en-US" altLang="ko-KR" dirty="0"/>
              <a:t>&lt;/A&gt;&lt;/P&gt;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00073" y="2826346"/>
            <a:ext cx="5166487" cy="3459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970671" y="4255714"/>
            <a:ext cx="6823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 &lt;a&gt;</a:t>
            </a:r>
            <a:r>
              <a:rPr lang="ko-KR" altLang="en-US" sz="1200" dirty="0">
                <a:solidFill>
                  <a:srgbClr val="FF0000"/>
                </a:solidFill>
              </a:rPr>
              <a:t>요소에서 </a:t>
            </a:r>
            <a:r>
              <a:rPr lang="en-US" altLang="ko-KR" sz="1200" dirty="0">
                <a:solidFill>
                  <a:srgbClr val="FF0000"/>
                </a:solidFill>
              </a:rPr>
              <a:t>‘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’</a:t>
            </a:r>
            <a:r>
              <a:rPr lang="ko-KR" altLang="en-US" sz="1200" dirty="0">
                <a:solidFill>
                  <a:srgbClr val="FF0000"/>
                </a:solidFill>
              </a:rPr>
              <a:t>와 같은 것을 속성이라고 부르며</a:t>
            </a:r>
            <a:r>
              <a:rPr lang="en-US" altLang="ko-KR" sz="1200" dirty="0">
                <a:solidFill>
                  <a:srgbClr val="FF0000"/>
                </a:solidFill>
              </a:rPr>
              <a:t>, ‘ = ‘ </a:t>
            </a:r>
            <a:r>
              <a:rPr lang="ko-KR" altLang="en-US" sz="1200" dirty="0">
                <a:solidFill>
                  <a:srgbClr val="FF0000"/>
                </a:solidFill>
              </a:rPr>
              <a:t>다음에 오는 것을 값이라고 부릅니다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703384" y="4090549"/>
            <a:ext cx="75262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945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88877" y="16824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가변 폰트 이해하기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350" y="2101791"/>
            <a:ext cx="75825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폰트도 자유자재로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폰트 설정하기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반응형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웹에서 글자 크기를 상대적인 단위로 사용할 때 상속 문제를 해결해 주는 방법을 가변 폰트라고 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7909" y="3115986"/>
            <a:ext cx="7164141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폰트를 적용할 글자의 크기 값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적용 할 요소를 감싸고 있는 요소의 글자 크기 값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가변 폰트 값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7118" y="5202864"/>
            <a:ext cx="18806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가변폰트설정하기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8959" y="168249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가변 폰트 이해하기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614" y="2179759"/>
            <a:ext cx="42803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폰트도 자유자재로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폰트 설정하기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단위의 상속 문제를 해결해 주는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438" y="3115982"/>
            <a:ext cx="735265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단위는 최상위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즉 웹 문서의 시작인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&lt;html&gt;, &lt;/html&gt;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태그를 기준으로 하기 때문에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 문제가 발생하지 않아 유용하게 사용할 수 있는 단위 중 하나 입니다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7118" y="5202864"/>
            <a:ext cx="1951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가변폰트설정하기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2.html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8959" y="168249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가변 폰트 이해하기</a:t>
            </a:r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294" y="1017327"/>
            <a:ext cx="42803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폰트도 자유자재로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폰트 설정하기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진정한 가변 폰트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VW, VH, VMIN, VMAX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118" y="1953550"/>
            <a:ext cx="770454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VW, VH, VMIN, VMAX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단위를 적용할 글자 크기 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브자우저의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넓이 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/ 100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글자의 크기 값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3600" y="3384000"/>
            <a:ext cx="7351200" cy="18144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2130" y="3456223"/>
            <a:ext cx="714830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 폰트는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단위의 글자 크기로 인해 발생하는 상속 문제를 공식을 이용해서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해결하려는 방법일 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글자가 브라우저의 비율에 따라 줄어들거나 늘어나지 않으므로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실제로는 가변 폰트라고 보기 어려움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VW, VH, VMIN, VMAX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단위를 사용하면 브라우저의 비율에 따라 글자의 크기가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늘어나거나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줄어듬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5493" y="168249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멀티미디어 요소 가변적으로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294" y="1293759"/>
            <a:ext cx="746390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비율에 상관없이 가변적인 멀티미디어 요소 만들기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기존의 웹사이트에서는 아무런 문제가 없었지만 브라우저의 비율에 따라 웹사이트의 구조가 늘어나거나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줄어드는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가변형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레이아웃에서 브라우저 너비에 맞게 이미지나 기타 멀티미디어 요소들도 가변적으로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작동하게 만들어줘야 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8544" y="2724816"/>
            <a:ext cx="7351200" cy="222994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7074" y="2797039"/>
            <a:ext cx="7035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Width:100%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창의 크기를 줄이거나 늘리면 창의 너비에 맞춰 크기가 충실히 증감한다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Max-width:100%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창의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크기를 줄이면 충실히 줄어들지만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크기를 키울 때는 원래 사이즈 보다 커지진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않는다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81191" y="168249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 쿼리 이해하기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5266" y="996104"/>
            <a:ext cx="575349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화면의 크기나 환경에 따라 웹사이트를 변경하는 기술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8544" y="1647441"/>
            <a:ext cx="7351200" cy="521601"/>
          </a:xfrm>
          <a:prstGeom prst="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9223" y="1662972"/>
            <a:ext cx="703910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[only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not] @media [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미디어 유형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[and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콤마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조건문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실행문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984" y="2410760"/>
            <a:ext cx="8055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Only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미디어쿼리를 지원하는 브라우저에서만 미디어쿼리를 해석해주는 키워드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: not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다음에 따라오는 조건을 부정하는 키워드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보통의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키워드는 작성하지 않는 것이 일반적인데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이유는 하위 브라우저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때문입니다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익스플로어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6, 7, 8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버전은 미디어쿼리를 지원하지 않기 때문에 작성하지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않습니다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1273" y="168249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 쿼리 이해하기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984" y="1652344"/>
            <a:ext cx="79672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@media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미디어쿼리 문법의 시작을 알리는 부분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미디어 유형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미디어 쿼리는 미디어 별로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속성을 따로 작성하기 때문에 미디어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반드시 알려줘야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앞뒤 조건이 모두 사실일 때 뒤에 조건을 해석하라는  란 의미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앞뒤 조건이 하나만 사실이더라도 뒤에 따라오는 조건을 해석하라는 의미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조건 다 생략이 가능함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조건문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조건문이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사실일 때 뒤에 따라오는 조건을 해석하라는 의미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실행문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앞의 조건들이 모두 사실일 때 조건을 실행함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88989" y="16824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 유형의 종류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79924" y="903468"/>
          <a:ext cx="683698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2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기기명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설명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모든 장치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Print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인쇄장치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Screen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컴퓨터 화면 장치 또는 스마트 기기의 화면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Tv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영상과 음성이 동시에 출력되는 장치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Projection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프로젝터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장치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Handheld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손에 들고 다니는 소형 장치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Speech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음성 출력 장치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Aural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음성 합성 장치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화면을 읽어 소리로 출력해 주는 장치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Embossed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점자 인쇄 장치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화면을 읽어 종이에 점자를 찍어내는 장치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Tty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디스플레이 기능이 제한된 장치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braille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점자 표시 장치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0139" y="168249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미디어쿼리에서 사용하는 조건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966" y="943525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가로 너비와 세로 높이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뷰포트의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너비와 높이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76448" y="1470561"/>
          <a:ext cx="53517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8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Width, height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웹페이지의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가로 너비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세로너비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Min-width, min-height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최소너비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최소높이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Max-width, max-height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최대너비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최대높이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7" y="1450344"/>
            <a:ext cx="3098925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@media screen and (max-width:960px){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	body{background-</a:t>
            </a:r>
            <a:r>
              <a:rPr lang="en-US" altLang="ko-KR" sz="1200" dirty="0" err="1">
                <a:solidFill>
                  <a:srgbClr val="00B0F0"/>
                </a:solidFill>
              </a:rPr>
              <a:t>color:red</a:t>
            </a:r>
            <a:r>
              <a:rPr lang="en-US" altLang="ko-KR" sz="1200" dirty="0">
                <a:solidFill>
                  <a:srgbClr val="00B0F0"/>
                </a:solidFill>
              </a:rPr>
              <a:t>;}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518" y="2938805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단말기의 가로 너비와 세로 높이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뷰포트의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너비와 높이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48096" y="3465841"/>
          <a:ext cx="53871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4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Device-width, device-height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단말기의 가로 너비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세로 높이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Min-device-width,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min-device-height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단말기의 최소 너비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 높이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Max-device-width, max-</a:t>
                      </a:r>
                      <a:r>
                        <a:rPr lang="en-US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divice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-height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단말기의 최대 너비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 높이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8559" y="3445624"/>
            <a:ext cx="3389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@media screen and (device-width:320px) and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(device-height:480px){ …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978" y="4735616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뷰포트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웹 문서 내용이 화면에 보여지는 영역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0139" y="168249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미디어쿼리에서 사용하는 조건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726" y="1283749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회전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디바이스를 세로로 또는 가로로 보기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18208" y="1810785"/>
          <a:ext cx="53517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8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Orientation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portrait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단말기의 세로 방향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Orientation : landscape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단말기의 가로 방향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26879" y="1662984"/>
            <a:ext cx="2808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@media all and (</a:t>
            </a:r>
            <a:r>
              <a:rPr lang="en-US" altLang="ko-KR" sz="1200" dirty="0" err="1">
                <a:solidFill>
                  <a:srgbClr val="00B0F0"/>
                </a:solidFill>
              </a:rPr>
              <a:t>orientation:portrait</a:t>
            </a:r>
            <a:r>
              <a:rPr lang="en-US" altLang="ko-KR" sz="1200" dirty="0">
                <a:solidFill>
                  <a:srgbClr val="00B0F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278" y="3279029"/>
            <a:ext cx="675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비율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브라우저 화면 너비 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(width)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높이 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(height)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나눈 것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89856" y="3806065"/>
          <a:ext cx="53871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3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Aspect-ratio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비율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 width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값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height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값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Min-aspect-ratio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 화면 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Max-aspect-ratio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 화면 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4223" y="3892168"/>
            <a:ext cx="2655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@media all and (aspect-ratio:16/9){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  …  }</a:t>
            </a:r>
          </a:p>
        </p:txBody>
      </p:sp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0139" y="168249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미디어쿼리에서 사용하는 조건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726" y="1283749"/>
            <a:ext cx="732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단말기의 물리적 화면 비율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단말기의 너비 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(device-width)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높이로 나눈 것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6879" y="1662984"/>
            <a:ext cx="26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@media all and (aspect-ratio:16/9){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278" y="3279029"/>
            <a:ext cx="675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비율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브라우저 화면 너비 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(width)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높이 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(height)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나눈 것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89856" y="3806065"/>
          <a:ext cx="53871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3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Color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비트 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Min-color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 비트 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Max-color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 비트 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4223" y="3892168"/>
            <a:ext cx="216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@media all and (color){ …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B0F0"/>
                </a:solidFill>
              </a:rPr>
              <a:t>@media all and (color:0){…}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93408" y="1817889"/>
          <a:ext cx="53871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3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Device-aspect-ratio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 화면비율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 너비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 높이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Min-device-aspect-ratio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 최소 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Max-device-aspect-ratio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단말기 최대 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710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7469</Words>
  <Application>Microsoft Office PowerPoint</Application>
  <PresentationFormat>화면 슬라이드 쇼(16:10)</PresentationFormat>
  <Paragraphs>1384</Paragraphs>
  <Slides>107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107</vt:i4>
      </vt:variant>
    </vt:vector>
  </HeadingPairs>
  <TitlesOfParts>
    <vt:vector size="110" baseType="lpstr">
      <vt:lpstr>Office 테마</vt:lpstr>
      <vt:lpstr>디자인 사용자 지정</vt:lpstr>
      <vt:lpstr>1_디자인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1701-04</cp:lastModifiedBy>
  <cp:revision>371</cp:revision>
  <dcterms:created xsi:type="dcterms:W3CDTF">2016-10-25T00:22:06Z</dcterms:created>
  <dcterms:modified xsi:type="dcterms:W3CDTF">2017-08-25T00:43:56Z</dcterms:modified>
</cp:coreProperties>
</file>