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6" r:id="rId3"/>
    <p:sldId id="258" r:id="rId4"/>
    <p:sldId id="262" r:id="rId5"/>
    <p:sldId id="270" r:id="rId6"/>
    <p:sldId id="271" r:id="rId7"/>
    <p:sldId id="272" r:id="rId8"/>
    <p:sldId id="263" r:id="rId9"/>
    <p:sldId id="267" r:id="rId10"/>
    <p:sldId id="268" r:id="rId11"/>
    <p:sldId id="269" r:id="rId12"/>
    <p:sldId id="264" r:id="rId13"/>
    <p:sldId id="260" r:id="rId14"/>
    <p:sldId id="261" r:id="rId15"/>
    <p:sldId id="259" r:id="rId16"/>
    <p:sldId id="276" r:id="rId17"/>
    <p:sldId id="277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7E7"/>
    <a:srgbClr val="4FD9FF"/>
    <a:srgbClr val="00BFF1"/>
    <a:srgbClr val="415765"/>
    <a:srgbClr val="BEE6F0"/>
    <a:srgbClr val="DA413B"/>
    <a:srgbClr val="A63516"/>
    <a:srgbClr val="D01D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8" d="100"/>
          <a:sy n="58" d="100"/>
        </p:scale>
        <p:origin x="-102" y="-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8874-26CF-41C0-A11E-D7759073BB77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05EE-8303-4274-B7AA-63119F5F1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71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8874-26CF-41C0-A11E-D7759073BB77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05EE-8303-4274-B7AA-63119F5F1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68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8874-26CF-41C0-A11E-D7759073BB77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05EE-8303-4274-B7AA-63119F5F1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84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8874-26CF-41C0-A11E-D7759073BB77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05EE-8303-4274-B7AA-63119F5F1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37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8874-26CF-41C0-A11E-D7759073BB77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05EE-8303-4274-B7AA-63119F5F1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35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8874-26CF-41C0-A11E-D7759073BB77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05EE-8303-4274-B7AA-63119F5F1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77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8874-26CF-41C0-A11E-D7759073BB77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05EE-8303-4274-B7AA-63119F5F1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2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8874-26CF-41C0-A11E-D7759073BB77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05EE-8303-4274-B7AA-63119F5F1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38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8874-26CF-41C0-A11E-D7759073BB77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05EE-8303-4274-B7AA-63119F5F1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48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8874-26CF-41C0-A11E-D7759073BB77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05EE-8303-4274-B7AA-63119F5F1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22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8874-26CF-41C0-A11E-D7759073BB77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05EE-8303-4274-B7AA-63119F5F1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08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08874-26CF-41C0-A11E-D7759073BB77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E05EE-8303-4274-B7AA-63119F5F1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37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harpenSoften amount="-17000"/>
                    </a14:imgEffect>
                    <a14:imgEffect>
                      <a14:colorTemperature colorTemp="6394"/>
                    </a14:imgEffect>
                    <a14:imgEffect>
                      <a14:saturation sat="76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94854"/>
            <a:ext cx="12192000" cy="80133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직사각형 11"/>
          <p:cNvSpPr/>
          <p:nvPr/>
        </p:nvSpPr>
        <p:spPr>
          <a:xfrm>
            <a:off x="1" y="-794854"/>
            <a:ext cx="12192000" cy="8013372"/>
          </a:xfrm>
          <a:prstGeom prst="rect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34690" y="1142160"/>
            <a:ext cx="4322618" cy="426546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77590" y="2197676"/>
            <a:ext cx="363681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UI/UX </a:t>
            </a:r>
            <a:r>
              <a:rPr lang="ko-KR" altLang="en-US" sz="320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환경분석</a:t>
            </a:r>
            <a:endParaRPr lang="en-US" altLang="ko-KR" sz="320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사용자분석</a:t>
            </a:r>
            <a:endParaRPr lang="en-US" altLang="ko-KR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내부역량 분석</a:t>
            </a:r>
            <a:endParaRPr lang="ko-KR" altLang="en-US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4576" y="3872562"/>
            <a:ext cx="4062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TLX PASS</a:t>
            </a:r>
            <a:endParaRPr lang="ko-KR" altLang="en-US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558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18" y="1677677"/>
            <a:ext cx="1298864" cy="1298864"/>
          </a:xfrm>
        </p:spPr>
      </p:pic>
      <p:sp>
        <p:nvSpPr>
          <p:cNvPr id="5" name="모서리가 둥근 직사각형 4"/>
          <p:cNvSpPr/>
          <p:nvPr/>
        </p:nvSpPr>
        <p:spPr>
          <a:xfrm>
            <a:off x="1603664" y="1796902"/>
            <a:ext cx="7029973" cy="1071523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김요가 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(28, 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직장인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algn="ctr"/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기간으로 정해진 운동이 아닌 횟수를 차감하는 형식이 적합</a:t>
            </a:r>
            <a:endParaRPr lang="en-US" altLang="ko-KR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거주지와 근무지에서 각각 운동이 가능함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419" y="3316709"/>
            <a:ext cx="1262495" cy="1262495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3312446" y="3412194"/>
            <a:ext cx="7029973" cy="1071523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박헬스 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(32, 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직장인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algn="ctr"/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다양한 지역에서 원하는 시간에 운동이 가능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18" y="4908263"/>
            <a:ext cx="1298864" cy="1298864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603664" y="5027488"/>
            <a:ext cx="7029973" cy="1071523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정수영 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(25, 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대학생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algn="ctr"/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자신에게 맞는 운동을 찾을 수 있는 기회를 제공</a:t>
            </a:r>
            <a:endParaRPr lang="en-US" altLang="ko-KR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46809" y="405245"/>
            <a:ext cx="4156364" cy="820882"/>
            <a:chOff x="446809" y="405245"/>
            <a:chExt cx="4156364" cy="820882"/>
          </a:xfrm>
        </p:grpSpPr>
        <p:sp>
          <p:nvSpPr>
            <p:cNvPr id="15" name="직사각형 14"/>
            <p:cNvSpPr/>
            <p:nvPr/>
          </p:nvSpPr>
          <p:spPr>
            <a:xfrm>
              <a:off x="446809" y="405245"/>
              <a:ext cx="103909" cy="820882"/>
            </a:xfrm>
            <a:prstGeom prst="rect">
              <a:avLst/>
            </a:prstGeom>
            <a:solidFill>
              <a:srgbClr val="00BF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0718" y="405245"/>
              <a:ext cx="4052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서비스에따른</a:t>
              </a:r>
              <a:r>
                <a:rPr lang="en-US" altLang="ko-KR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AIO</a:t>
              </a:r>
              <a:r>
                <a:rPr lang="ko-KR" altLang="en-US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분석</a:t>
              </a:r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0717" y="856795"/>
              <a:ext cx="1947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수요자분석</a:t>
              </a:r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420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209180" y="1690572"/>
            <a:ext cx="7029973" cy="1071523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양수저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(32,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자영업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algn="ctr"/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종목의 운동을 동시에 진행할 수 있음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46809" y="405245"/>
            <a:ext cx="4156364" cy="820882"/>
            <a:chOff x="446809" y="405245"/>
            <a:chExt cx="4156364" cy="820882"/>
          </a:xfrm>
        </p:grpSpPr>
        <p:sp>
          <p:nvSpPr>
            <p:cNvPr id="6" name="직사각형 5"/>
            <p:cNvSpPr/>
            <p:nvPr/>
          </p:nvSpPr>
          <p:spPr>
            <a:xfrm>
              <a:off x="446809" y="405245"/>
              <a:ext cx="103909" cy="820882"/>
            </a:xfrm>
            <a:prstGeom prst="rect">
              <a:avLst/>
            </a:prstGeom>
            <a:solidFill>
              <a:srgbClr val="00BF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0718" y="405245"/>
              <a:ext cx="4052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서비스에따른</a:t>
              </a:r>
              <a:r>
                <a:rPr lang="en-US" altLang="ko-KR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AIO</a:t>
              </a:r>
              <a:r>
                <a:rPr lang="ko-KR" altLang="en-US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분석</a:t>
              </a:r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0717" y="856795"/>
              <a:ext cx="1947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수요자분석</a:t>
              </a:r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1745673" y="3410444"/>
            <a:ext cx="7175043" cy="1270073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송배우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(22,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연기자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algn="ctr"/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운동과 함께 네일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마사지 등과 같은 서비스를 함께 병행 가능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209180" y="5215195"/>
            <a:ext cx="7029973" cy="1071523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구애인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(27,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취준생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algn="ctr"/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볼링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마사지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찜질방 등 여자친구와 함께 센터를 이용할 수 있음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153" y="1595085"/>
            <a:ext cx="1262495" cy="1262495"/>
          </a:xfrm>
          <a:prstGeom prst="rect">
            <a:avLst/>
          </a:prstGeom>
        </p:spPr>
      </p:pic>
      <p:pic>
        <p:nvPicPr>
          <p:cNvPr id="12" name="내용 개체 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09" y="3296773"/>
            <a:ext cx="1298864" cy="129886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153" y="5119708"/>
            <a:ext cx="1262495" cy="126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0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내용 개체 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7037539"/>
              </p:ext>
            </p:extLst>
          </p:nvPr>
        </p:nvGraphicFramePr>
        <p:xfrm>
          <a:off x="841663" y="1900054"/>
          <a:ext cx="10508673" cy="365038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165336"/>
                <a:gridCol w="2343337"/>
              </a:tblGrid>
              <a:tr h="49803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smtClean="0"/>
                        <a:t>나는 규칙적인 운동을 하는 편이다</a:t>
                      </a:r>
                      <a:r>
                        <a:rPr lang="en-US" altLang="ko-KR" b="0" smtClean="0"/>
                        <a:t>.</a:t>
                      </a:r>
                      <a:endParaRPr lang="ko-KR" altLang="en-US" b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E6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smtClean="0"/>
                        <a:t>행위 </a:t>
                      </a:r>
                      <a:r>
                        <a:rPr lang="en-US" altLang="ko-KR" b="0" smtClean="0"/>
                        <a:t>- </a:t>
                      </a:r>
                      <a:r>
                        <a:rPr lang="ko-KR" altLang="en-US" b="0" smtClean="0"/>
                        <a:t>스포츠</a:t>
                      </a:r>
                      <a:endParaRPr lang="ko-KR" altLang="en-US" b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E6F0"/>
                    </a:solidFill>
                  </a:tcPr>
                </a:tc>
              </a:tr>
              <a:tr h="51810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smtClean="0"/>
                        <a:t>나는 아무리 바빠도 시간을 내서 운동을 한다</a:t>
                      </a:r>
                      <a:r>
                        <a:rPr lang="en-US" altLang="ko-KR" b="0" smtClean="0"/>
                        <a:t>.</a:t>
                      </a:r>
                      <a:endParaRPr lang="ko-KR" altLang="en-US" b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E6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smtClean="0"/>
                        <a:t>행위 </a:t>
                      </a:r>
                      <a:r>
                        <a:rPr lang="en-US" altLang="ko-KR" b="0" smtClean="0"/>
                        <a:t>– </a:t>
                      </a:r>
                      <a:r>
                        <a:rPr lang="ko-KR" altLang="en-US" b="0" baseline="0" smtClean="0"/>
                        <a:t>취미</a:t>
                      </a:r>
                      <a:endParaRPr lang="ko-KR" altLang="en-US" b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E6F0"/>
                    </a:solidFill>
                  </a:tcPr>
                </a:tc>
              </a:tr>
              <a:tr h="51810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나의 운동 목적은 즐거움이다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관심 </a:t>
                      </a:r>
                      <a:r>
                        <a:rPr lang="en-US" altLang="ko-KR" smtClean="0"/>
                        <a:t>- </a:t>
                      </a:r>
                      <a:r>
                        <a:rPr lang="ko-KR" altLang="en-US" smtClean="0"/>
                        <a:t>오락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8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/>
                        <a:t>나는 새로운 것을 배우는 것을 좋아한다</a:t>
                      </a:r>
                      <a:r>
                        <a:rPr lang="en-US" altLang="ko-KR" smtClean="0"/>
                        <a:t>.</a:t>
                      </a:r>
                      <a:endParaRPr lang="ko-KR" altLang="en-US" smtClean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관심 </a:t>
                      </a:r>
                      <a:r>
                        <a:rPr lang="en-US" altLang="ko-KR" smtClean="0"/>
                        <a:t>– </a:t>
                      </a:r>
                      <a:r>
                        <a:rPr lang="ko-KR" altLang="en-US" smtClean="0"/>
                        <a:t>성취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810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건강을 위해서는 운동이 필수라고 생각한다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E6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의견 </a:t>
                      </a:r>
                      <a:r>
                        <a:rPr lang="en-US" altLang="ko-KR" smtClean="0"/>
                        <a:t>- </a:t>
                      </a:r>
                      <a:r>
                        <a:rPr lang="ko-KR" altLang="en-US" smtClean="0"/>
                        <a:t>미래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E6F0"/>
                    </a:solidFill>
                  </a:tcPr>
                </a:tc>
              </a:tr>
              <a:tr h="51810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나는 다른</a:t>
                      </a:r>
                      <a:r>
                        <a:rPr lang="ko-KR" altLang="en-US" baseline="0" smtClean="0"/>
                        <a:t> 사람보다 활동적이라고 생각한다</a:t>
                      </a:r>
                      <a:r>
                        <a:rPr lang="en-US" altLang="ko-KR" baseline="0" smtClean="0"/>
                        <a:t>.</a:t>
                      </a:r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E6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의견 </a:t>
                      </a:r>
                      <a:r>
                        <a:rPr lang="en-US" altLang="ko-KR" smtClean="0"/>
                        <a:t>- </a:t>
                      </a:r>
                      <a:r>
                        <a:rPr lang="ko-KR" altLang="en-US" smtClean="0"/>
                        <a:t>자기자신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E6F0"/>
                    </a:solidFill>
                  </a:tcPr>
                </a:tc>
              </a:tr>
              <a:tr h="5618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/>
                        <a:t>나는 지루함을 빨리 느끼는 편이다</a:t>
                      </a:r>
                      <a:r>
                        <a:rPr lang="en-US" altLang="ko-KR" smtClean="0"/>
                        <a:t>.</a:t>
                      </a:r>
                      <a:endParaRPr lang="ko-KR" altLang="en-US" smtClean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E6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/>
                        <a:t>의견 </a:t>
                      </a:r>
                      <a:r>
                        <a:rPr lang="en-US" altLang="ko-KR" smtClean="0"/>
                        <a:t>- </a:t>
                      </a:r>
                      <a:r>
                        <a:rPr lang="ko-KR" altLang="en-US" smtClean="0"/>
                        <a:t>자기자신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E6F0"/>
                    </a:solidFill>
                  </a:tcPr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446809" y="405245"/>
            <a:ext cx="4156364" cy="820882"/>
            <a:chOff x="446809" y="405245"/>
            <a:chExt cx="4156364" cy="820882"/>
          </a:xfrm>
        </p:grpSpPr>
        <p:sp>
          <p:nvSpPr>
            <p:cNvPr id="4" name="직사각형 3"/>
            <p:cNvSpPr/>
            <p:nvPr/>
          </p:nvSpPr>
          <p:spPr>
            <a:xfrm>
              <a:off x="446809" y="405245"/>
              <a:ext cx="103909" cy="820882"/>
            </a:xfrm>
            <a:prstGeom prst="rect">
              <a:avLst/>
            </a:prstGeom>
            <a:solidFill>
              <a:srgbClr val="00BF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50718" y="405245"/>
              <a:ext cx="4052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서비스에따른</a:t>
              </a:r>
              <a:r>
                <a:rPr lang="en-US" altLang="ko-KR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AIO</a:t>
              </a:r>
              <a:r>
                <a:rPr lang="ko-KR" altLang="en-US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분석</a:t>
              </a:r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0717" y="856795"/>
              <a:ext cx="32451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라이프스타일진술표</a:t>
              </a:r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626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46809" y="405245"/>
            <a:ext cx="4156364" cy="820882"/>
            <a:chOff x="446809" y="405245"/>
            <a:chExt cx="4156364" cy="820882"/>
          </a:xfrm>
        </p:grpSpPr>
        <p:sp>
          <p:nvSpPr>
            <p:cNvPr id="5" name="직사각형 4"/>
            <p:cNvSpPr/>
            <p:nvPr/>
          </p:nvSpPr>
          <p:spPr>
            <a:xfrm>
              <a:off x="446809" y="405245"/>
              <a:ext cx="103909" cy="820882"/>
            </a:xfrm>
            <a:prstGeom prst="rect">
              <a:avLst/>
            </a:prstGeom>
            <a:solidFill>
              <a:srgbClr val="00BF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0718" y="405245"/>
              <a:ext cx="4052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서비스에따른</a:t>
              </a:r>
              <a:r>
                <a:rPr lang="en-US" altLang="ko-KR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AIO</a:t>
              </a:r>
              <a:r>
                <a:rPr lang="ko-KR" altLang="en-US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분석</a:t>
              </a:r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0717" y="856795"/>
              <a:ext cx="3013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TLXPASS</a:t>
              </a:r>
              <a:r>
                <a:rPr lang="ko-KR" altLang="en-US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의장점</a:t>
              </a:r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2" y="2670464"/>
            <a:ext cx="1558636" cy="155863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208" y="2609850"/>
            <a:ext cx="1638300" cy="16383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480" y="2838233"/>
            <a:ext cx="1444337" cy="144433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877" y="2670464"/>
            <a:ext cx="1612106" cy="161210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54" y="2757054"/>
            <a:ext cx="1343891" cy="134389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66208" y="4358789"/>
            <a:ext cx="2098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다양한 지역에서 운동 가능</a:t>
            </a:r>
            <a:endParaRPr lang="ko-KR" altLang="en-US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68517" y="4364440"/>
            <a:ext cx="2493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다양한 종류의</a:t>
            </a:r>
            <a:endParaRPr lang="en-US" altLang="ko-KR" sz="200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운동 병행 가능</a:t>
            </a:r>
            <a:endParaRPr lang="ko-KR" altLang="en-US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05398" y="4364439"/>
            <a:ext cx="1981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운동 외 서비스</a:t>
            </a:r>
            <a:endParaRPr lang="en-US" altLang="ko-KR" sz="200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체험 가능</a:t>
            </a:r>
            <a:endParaRPr lang="ko-KR" altLang="en-US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94826" y="4355766"/>
            <a:ext cx="2441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다양한 운동 체험 후 자신에게 맞는 운동</a:t>
            </a:r>
            <a:endParaRPr lang="en-US" altLang="ko-KR" sz="200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 기회 제공</a:t>
            </a:r>
            <a:endParaRPr lang="en-US" altLang="ko-KR" sz="200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87127" y="4364439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비교적</a:t>
            </a:r>
            <a:endParaRPr lang="en-US" altLang="ko-KR" sz="200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저렴한 가격</a:t>
            </a:r>
            <a:endParaRPr lang="ko-KR" altLang="en-US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960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46809" y="405245"/>
            <a:ext cx="4156364" cy="820882"/>
            <a:chOff x="446809" y="405245"/>
            <a:chExt cx="4156364" cy="820882"/>
          </a:xfrm>
        </p:grpSpPr>
        <p:sp>
          <p:nvSpPr>
            <p:cNvPr id="5" name="직사각형 4"/>
            <p:cNvSpPr/>
            <p:nvPr/>
          </p:nvSpPr>
          <p:spPr>
            <a:xfrm>
              <a:off x="446809" y="405245"/>
              <a:ext cx="103909" cy="820882"/>
            </a:xfrm>
            <a:prstGeom prst="rect">
              <a:avLst/>
            </a:prstGeom>
            <a:solidFill>
              <a:srgbClr val="00BF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0718" y="405245"/>
              <a:ext cx="4052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서비스에따른</a:t>
              </a:r>
              <a:r>
                <a:rPr lang="en-US" altLang="ko-KR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AIO</a:t>
              </a:r>
              <a:r>
                <a:rPr lang="ko-KR" altLang="en-US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분석</a:t>
              </a:r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0717" y="856795"/>
              <a:ext cx="3013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TLXPASS</a:t>
              </a:r>
              <a:r>
                <a:rPr lang="ko-KR" altLang="en-US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의단점</a:t>
              </a:r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94" y="2833127"/>
            <a:ext cx="1446119" cy="144611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084" y="2805444"/>
            <a:ext cx="1543050" cy="15430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605" y="2769942"/>
            <a:ext cx="1509304" cy="15093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13689" y="4450934"/>
            <a:ext cx="2126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제휴센터 지역군이 다양하지 않음</a:t>
            </a:r>
            <a:endParaRPr lang="ko-KR" altLang="en-US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11073" y="4450934"/>
            <a:ext cx="34836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</a:t>
            </a:r>
            <a:r>
              <a:rPr lang="en-US" altLang="ko-KR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 제한으로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하루에 여러 서비스 이용 불가능</a:t>
            </a:r>
            <a:endParaRPr lang="ko-KR" altLang="en-US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92572" y="4450934"/>
            <a:ext cx="2626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교육 진도의 흐름이</a:t>
            </a:r>
            <a:endParaRPr lang="en-US" altLang="ko-KR" sz="200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방해될 가능성이 있음</a:t>
            </a:r>
            <a:endParaRPr lang="ko-KR" altLang="en-US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195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17073" y="1896900"/>
            <a:ext cx="10515600" cy="4961099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지방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외각지역 내의 제휴 센터 확대</a:t>
            </a:r>
            <a:endParaRPr lang="en-US" altLang="ko-KR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수요자의 접근성을 용이하게 할 수 있는 마케팅</a:t>
            </a:r>
            <a:endParaRPr lang="en-US" altLang="ko-KR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하나의 멤버십으로 동반인과 함께 경험해볼 수 있는 패스 양도 제도</a:t>
            </a:r>
            <a:endParaRPr lang="en-US" altLang="ko-KR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패스 차감 형식을 통한 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일에 가능한 서비스 횟수 증가</a:t>
            </a:r>
            <a:endParaRPr lang="en-US" altLang="ko-KR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46809" y="405245"/>
            <a:ext cx="4156364" cy="820882"/>
            <a:chOff x="446809" y="405245"/>
            <a:chExt cx="4156364" cy="820882"/>
          </a:xfrm>
        </p:grpSpPr>
        <p:sp>
          <p:nvSpPr>
            <p:cNvPr id="6" name="직사각형 5"/>
            <p:cNvSpPr/>
            <p:nvPr/>
          </p:nvSpPr>
          <p:spPr>
            <a:xfrm>
              <a:off x="446809" y="405245"/>
              <a:ext cx="103909" cy="820882"/>
            </a:xfrm>
            <a:prstGeom prst="rect">
              <a:avLst/>
            </a:prstGeom>
            <a:solidFill>
              <a:srgbClr val="00BF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0718" y="405245"/>
              <a:ext cx="4052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서비스에따른</a:t>
              </a:r>
              <a:r>
                <a:rPr lang="en-US" altLang="ko-KR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AIO</a:t>
              </a:r>
              <a:r>
                <a:rPr lang="ko-KR" altLang="en-US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분석</a:t>
              </a:r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0717" y="856795"/>
              <a:ext cx="3013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서비스개선방안</a:t>
              </a:r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57" y="2172571"/>
            <a:ext cx="617157" cy="61715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87" y="3141203"/>
            <a:ext cx="617157" cy="61715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58" y="4131949"/>
            <a:ext cx="617157" cy="61715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56" y="5112304"/>
            <a:ext cx="617157" cy="61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8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46809" y="405245"/>
            <a:ext cx="4156364" cy="820882"/>
            <a:chOff x="446809" y="405245"/>
            <a:chExt cx="4156364" cy="820882"/>
          </a:xfrm>
        </p:grpSpPr>
        <p:sp>
          <p:nvSpPr>
            <p:cNvPr id="5" name="직사각형 4"/>
            <p:cNvSpPr/>
            <p:nvPr/>
          </p:nvSpPr>
          <p:spPr>
            <a:xfrm>
              <a:off x="446809" y="405245"/>
              <a:ext cx="103909" cy="820882"/>
            </a:xfrm>
            <a:prstGeom prst="rect">
              <a:avLst/>
            </a:prstGeom>
            <a:solidFill>
              <a:srgbClr val="00BF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0718" y="405245"/>
              <a:ext cx="4052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서비스에따른</a:t>
              </a:r>
              <a:r>
                <a:rPr lang="en-US" altLang="ko-KR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AIO</a:t>
              </a:r>
              <a:r>
                <a:rPr lang="ko-KR" altLang="en-US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분석</a:t>
              </a:r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0718" y="856795"/>
              <a:ext cx="2337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SWOT</a:t>
              </a:r>
              <a:r>
                <a:rPr lang="ko-KR" altLang="en-US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분석</a:t>
              </a:r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735432" y="2246285"/>
            <a:ext cx="4486273" cy="1309254"/>
            <a:chOff x="498763" y="1772948"/>
            <a:chExt cx="4486273" cy="1309254"/>
          </a:xfrm>
        </p:grpSpPr>
        <p:sp>
          <p:nvSpPr>
            <p:cNvPr id="21" name="타원 20"/>
            <p:cNvSpPr/>
            <p:nvPr/>
          </p:nvSpPr>
          <p:spPr>
            <a:xfrm>
              <a:off x="3675782" y="1772948"/>
              <a:ext cx="1309254" cy="1309254"/>
            </a:xfrm>
            <a:prstGeom prst="ellipse">
              <a:avLst/>
            </a:prstGeom>
            <a:solidFill>
              <a:srgbClr val="0057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3853510" y="1945114"/>
              <a:ext cx="974580" cy="974580"/>
            </a:xfrm>
            <a:prstGeom prst="ellipse">
              <a:avLst/>
            </a:prstGeom>
            <a:solidFill>
              <a:srgbClr val="41576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2635" y="2143550"/>
              <a:ext cx="660836" cy="660836"/>
            </a:xfrm>
            <a:prstGeom prst="rect">
              <a:avLst/>
            </a:prstGeom>
          </p:spPr>
        </p:pic>
        <p:sp>
          <p:nvSpPr>
            <p:cNvPr id="25" name="타원 24"/>
            <p:cNvSpPr/>
            <p:nvPr/>
          </p:nvSpPr>
          <p:spPr>
            <a:xfrm>
              <a:off x="3482355" y="2537979"/>
              <a:ext cx="197427" cy="197427"/>
            </a:xfrm>
            <a:prstGeom prst="ellipse">
              <a:avLst/>
            </a:prstGeom>
            <a:solidFill>
              <a:srgbClr val="005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3518836" y="2576597"/>
              <a:ext cx="120595" cy="1205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 flipH="1">
              <a:off x="498763" y="2630957"/>
              <a:ext cx="2992400" cy="26694"/>
            </a:xfrm>
            <a:prstGeom prst="line">
              <a:avLst/>
            </a:prstGeom>
            <a:ln w="22225">
              <a:solidFill>
                <a:srgbClr val="0057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735432" y="4231708"/>
            <a:ext cx="4486273" cy="1309254"/>
            <a:chOff x="498763" y="1772948"/>
            <a:chExt cx="4486273" cy="1309254"/>
          </a:xfrm>
        </p:grpSpPr>
        <p:sp>
          <p:nvSpPr>
            <p:cNvPr id="34" name="타원 33"/>
            <p:cNvSpPr/>
            <p:nvPr/>
          </p:nvSpPr>
          <p:spPr>
            <a:xfrm>
              <a:off x="3675782" y="1772948"/>
              <a:ext cx="1309254" cy="1309254"/>
            </a:xfrm>
            <a:prstGeom prst="ellipse">
              <a:avLst/>
            </a:prstGeom>
            <a:solidFill>
              <a:srgbClr val="0057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3853510" y="1945114"/>
              <a:ext cx="974580" cy="974580"/>
            </a:xfrm>
            <a:prstGeom prst="ellipse">
              <a:avLst/>
            </a:prstGeom>
            <a:solidFill>
              <a:srgbClr val="41576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3482355" y="2060500"/>
              <a:ext cx="197427" cy="197427"/>
            </a:xfrm>
            <a:prstGeom prst="ellipse">
              <a:avLst/>
            </a:prstGeom>
            <a:solidFill>
              <a:srgbClr val="005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3518836" y="2099118"/>
              <a:ext cx="120595" cy="1205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/>
            <p:cNvCxnSpPr/>
            <p:nvPr/>
          </p:nvCxnSpPr>
          <p:spPr>
            <a:xfrm flipH="1">
              <a:off x="498763" y="2153478"/>
              <a:ext cx="2992400" cy="26694"/>
            </a:xfrm>
            <a:prstGeom prst="line">
              <a:avLst/>
            </a:prstGeom>
            <a:ln w="22225">
              <a:solidFill>
                <a:srgbClr val="0057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683478" y="4666473"/>
            <a:ext cx="14766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OPPORTUNITY</a:t>
            </a:r>
            <a:endParaRPr lang="ko-KR" altLang="en-US" sz="15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3478" y="2742855"/>
            <a:ext cx="11624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STRENGTH</a:t>
            </a:r>
            <a:endParaRPr lang="ko-KR" altLang="en-US" sz="15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6834564" y="4231708"/>
            <a:ext cx="4497112" cy="1309254"/>
            <a:chOff x="6834564" y="3865948"/>
            <a:chExt cx="4497112" cy="1309254"/>
          </a:xfrm>
        </p:grpSpPr>
        <p:sp>
          <p:nvSpPr>
            <p:cNvPr id="42" name="타원 41"/>
            <p:cNvSpPr/>
            <p:nvPr/>
          </p:nvSpPr>
          <p:spPr>
            <a:xfrm>
              <a:off x="6834564" y="3865948"/>
              <a:ext cx="1309254" cy="1309254"/>
            </a:xfrm>
            <a:prstGeom prst="ellipse">
              <a:avLst/>
            </a:prstGeom>
            <a:solidFill>
              <a:srgbClr val="0057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7012292" y="4038114"/>
              <a:ext cx="4319384" cy="974580"/>
              <a:chOff x="7012292" y="4038114"/>
              <a:chExt cx="4319384" cy="974580"/>
            </a:xfrm>
          </p:grpSpPr>
          <p:sp>
            <p:nvSpPr>
              <p:cNvPr id="43" name="타원 42"/>
              <p:cNvSpPr/>
              <p:nvPr/>
            </p:nvSpPr>
            <p:spPr>
              <a:xfrm>
                <a:off x="7012292" y="4038114"/>
                <a:ext cx="974580" cy="974580"/>
              </a:xfrm>
              <a:prstGeom prst="ellipse">
                <a:avLst/>
              </a:prstGeom>
              <a:solidFill>
                <a:srgbClr val="41576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8182200" y="4150519"/>
                <a:ext cx="3149476" cy="197427"/>
                <a:chOff x="9834984" y="4324934"/>
                <a:chExt cx="3149476" cy="197427"/>
              </a:xfrm>
            </p:grpSpPr>
            <p:sp>
              <p:nvSpPr>
                <p:cNvPr id="45" name="타원 44"/>
                <p:cNvSpPr/>
                <p:nvPr/>
              </p:nvSpPr>
              <p:spPr>
                <a:xfrm>
                  <a:off x="9834984" y="4324934"/>
                  <a:ext cx="197427" cy="197427"/>
                </a:xfrm>
                <a:prstGeom prst="ellipse">
                  <a:avLst/>
                </a:prstGeom>
                <a:solidFill>
                  <a:srgbClr val="0057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타원 45"/>
                <p:cNvSpPr/>
                <p:nvPr/>
              </p:nvSpPr>
              <p:spPr>
                <a:xfrm>
                  <a:off x="9871465" y="4363552"/>
                  <a:ext cx="120595" cy="12059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7" name="직선 연결선 46"/>
                <p:cNvCxnSpPr/>
                <p:nvPr/>
              </p:nvCxnSpPr>
              <p:spPr>
                <a:xfrm flipH="1">
                  <a:off x="9992060" y="4407154"/>
                  <a:ext cx="2992400" cy="26694"/>
                </a:xfrm>
                <a:prstGeom prst="line">
                  <a:avLst/>
                </a:prstGeom>
                <a:ln w="22225">
                  <a:solidFill>
                    <a:srgbClr val="0057E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2" name="그룹 51"/>
          <p:cNvGrpSpPr/>
          <p:nvPr/>
        </p:nvGrpSpPr>
        <p:grpSpPr>
          <a:xfrm>
            <a:off x="6834564" y="2246026"/>
            <a:ext cx="4497395" cy="1309254"/>
            <a:chOff x="6834564" y="3865948"/>
            <a:chExt cx="4497395" cy="1309254"/>
          </a:xfrm>
        </p:grpSpPr>
        <p:sp>
          <p:nvSpPr>
            <p:cNvPr id="53" name="타원 52"/>
            <p:cNvSpPr/>
            <p:nvPr/>
          </p:nvSpPr>
          <p:spPr>
            <a:xfrm>
              <a:off x="6834564" y="3865948"/>
              <a:ext cx="1309254" cy="1309254"/>
            </a:xfrm>
            <a:prstGeom prst="ellipse">
              <a:avLst/>
            </a:prstGeom>
            <a:solidFill>
              <a:srgbClr val="0057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7012292" y="4038114"/>
              <a:ext cx="4319667" cy="974580"/>
              <a:chOff x="7012292" y="4038114"/>
              <a:chExt cx="4319667" cy="974580"/>
            </a:xfrm>
          </p:grpSpPr>
          <p:sp>
            <p:nvSpPr>
              <p:cNvPr id="55" name="타원 54"/>
              <p:cNvSpPr/>
              <p:nvPr/>
            </p:nvSpPr>
            <p:spPr>
              <a:xfrm>
                <a:off x="7012292" y="4038114"/>
                <a:ext cx="974580" cy="974580"/>
              </a:xfrm>
              <a:prstGeom prst="ellipse">
                <a:avLst/>
              </a:prstGeom>
              <a:solidFill>
                <a:srgbClr val="41576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7" name="그룹 56"/>
              <p:cNvGrpSpPr/>
              <p:nvPr/>
            </p:nvGrpSpPr>
            <p:grpSpPr>
              <a:xfrm>
                <a:off x="8182483" y="4628649"/>
                <a:ext cx="3149476" cy="197427"/>
                <a:chOff x="9835267" y="4803064"/>
                <a:chExt cx="3149476" cy="197427"/>
              </a:xfrm>
            </p:grpSpPr>
            <p:sp>
              <p:nvSpPr>
                <p:cNvPr id="58" name="타원 57"/>
                <p:cNvSpPr/>
                <p:nvPr/>
              </p:nvSpPr>
              <p:spPr>
                <a:xfrm>
                  <a:off x="9835267" y="4803064"/>
                  <a:ext cx="197427" cy="197427"/>
                </a:xfrm>
                <a:prstGeom prst="ellipse">
                  <a:avLst/>
                </a:prstGeom>
                <a:solidFill>
                  <a:srgbClr val="0057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타원 58"/>
                <p:cNvSpPr/>
                <p:nvPr/>
              </p:nvSpPr>
              <p:spPr>
                <a:xfrm>
                  <a:off x="9871748" y="4841682"/>
                  <a:ext cx="120595" cy="12059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0" name="직선 연결선 59"/>
                <p:cNvCxnSpPr/>
                <p:nvPr/>
              </p:nvCxnSpPr>
              <p:spPr>
                <a:xfrm flipH="1">
                  <a:off x="9992343" y="4885284"/>
                  <a:ext cx="2992400" cy="26694"/>
                </a:xfrm>
                <a:prstGeom prst="line">
                  <a:avLst/>
                </a:prstGeom>
                <a:ln w="22225">
                  <a:solidFill>
                    <a:srgbClr val="0057E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2" name="그룹 21"/>
          <p:cNvGrpSpPr/>
          <p:nvPr/>
        </p:nvGrpSpPr>
        <p:grpSpPr>
          <a:xfrm>
            <a:off x="4839842" y="2733360"/>
            <a:ext cx="2337954" cy="2337954"/>
            <a:chOff x="4603173" y="2260023"/>
            <a:chExt cx="2337954" cy="2337954"/>
          </a:xfrm>
        </p:grpSpPr>
        <p:sp>
          <p:nvSpPr>
            <p:cNvPr id="9" name="타원 8"/>
            <p:cNvSpPr/>
            <p:nvPr/>
          </p:nvSpPr>
          <p:spPr>
            <a:xfrm>
              <a:off x="4603173" y="2260023"/>
              <a:ext cx="2337954" cy="2337954"/>
            </a:xfrm>
            <a:prstGeom prst="ellipse">
              <a:avLst/>
            </a:prstGeom>
            <a:solidFill>
              <a:srgbClr val="00BF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4878532" y="2537979"/>
              <a:ext cx="1782041" cy="1782041"/>
            </a:xfrm>
            <a:prstGeom prst="ellipse">
              <a:avLst/>
            </a:prstGeom>
            <a:solidFill>
              <a:srgbClr val="BEE6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5161683" y="3429000"/>
              <a:ext cx="121573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5769551" y="2905626"/>
              <a:ext cx="0" cy="10708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272257" y="2954345"/>
              <a:ext cx="373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</a:t>
              </a:r>
              <a:endPara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90593" y="2954345"/>
              <a:ext cx="4844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W</a:t>
              </a:r>
              <a:endPara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72257" y="3514772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O</a:t>
              </a:r>
              <a:endPara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50290" y="3514771"/>
              <a:ext cx="360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</a:t>
              </a:r>
              <a:endPara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0506209" y="4644798"/>
            <a:ext cx="9895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THREAT</a:t>
            </a:r>
            <a:endParaRPr lang="ko-KR" altLang="en-US" sz="15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164225" y="2742855"/>
            <a:ext cx="12314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WEAKNESS</a:t>
            </a:r>
            <a:endParaRPr lang="ko-KR" altLang="en-US" sz="15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779" y="2517673"/>
            <a:ext cx="1037607" cy="1037607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156" y="4503022"/>
            <a:ext cx="766625" cy="766625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150" y="4638932"/>
            <a:ext cx="655523" cy="655523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729097" y="1834998"/>
            <a:ext cx="429230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경쟁 기업에 비해 가격이 저렴</a:t>
            </a:r>
            <a:endParaRPr lang="en-US" altLang="ko-KR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제휴업체가 가장 많음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29097" y="5091024"/>
            <a:ext cx="4292302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다이어트 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O2O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 분야 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</a:t>
            </a:r>
            <a:endParaRPr lang="en-US" altLang="ko-KR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SNS 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마케팅으로 인한 접근 용이</a:t>
            </a:r>
            <a:endParaRPr lang="en-US" altLang="ko-KR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202601" y="1834998"/>
            <a:ext cx="429230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제휴업체 관련 후기 부족</a:t>
            </a:r>
            <a:endParaRPr lang="en-US" altLang="ko-KR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경쟁 기업에 비해 짙은 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회성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101922" y="5091024"/>
            <a:ext cx="429230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마케팅 노출 횟수가 적어 소비자 유치 부족</a:t>
            </a:r>
            <a:endParaRPr lang="en-US" altLang="ko-KR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경쟁 기업에 비해 컨텐츠 부족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체험단 등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643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46809" y="405245"/>
            <a:ext cx="4156364" cy="820882"/>
            <a:chOff x="446809" y="405245"/>
            <a:chExt cx="4156364" cy="820882"/>
          </a:xfrm>
        </p:grpSpPr>
        <p:sp>
          <p:nvSpPr>
            <p:cNvPr id="5" name="직사각형 4"/>
            <p:cNvSpPr/>
            <p:nvPr/>
          </p:nvSpPr>
          <p:spPr>
            <a:xfrm>
              <a:off x="446809" y="405245"/>
              <a:ext cx="103909" cy="820882"/>
            </a:xfrm>
            <a:prstGeom prst="rect">
              <a:avLst/>
            </a:prstGeom>
            <a:solidFill>
              <a:srgbClr val="00BF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0718" y="405245"/>
              <a:ext cx="4052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서비스에따른</a:t>
              </a:r>
              <a:r>
                <a:rPr lang="en-US" altLang="ko-KR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AIO</a:t>
              </a:r>
              <a:r>
                <a:rPr lang="ko-KR" altLang="en-US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분석</a:t>
              </a:r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0719" y="856795"/>
              <a:ext cx="748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4P</a:t>
              </a:r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cxnSp>
        <p:nvCxnSpPr>
          <p:cNvPr id="22" name="직선 연결선 21"/>
          <p:cNvCxnSpPr/>
          <p:nvPr/>
        </p:nvCxnSpPr>
        <p:spPr>
          <a:xfrm flipH="1">
            <a:off x="6136660" y="1359568"/>
            <a:ext cx="10342" cy="5210566"/>
          </a:xfrm>
          <a:prstGeom prst="line">
            <a:avLst/>
          </a:prstGeom>
          <a:ln w="19050">
            <a:solidFill>
              <a:srgbClr val="00BFF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3467250" y="1471515"/>
            <a:ext cx="2454442" cy="553371"/>
            <a:chOff x="3375952" y="1408925"/>
            <a:chExt cx="2454442" cy="553371"/>
          </a:xfrm>
        </p:grpSpPr>
        <p:sp>
          <p:nvSpPr>
            <p:cNvPr id="29" name="대각선 방향의 모서리가 잘린 사각형 28"/>
            <p:cNvSpPr/>
            <p:nvPr/>
          </p:nvSpPr>
          <p:spPr>
            <a:xfrm>
              <a:off x="3375952" y="1408925"/>
              <a:ext cx="2454442" cy="553371"/>
            </a:xfrm>
            <a:prstGeom prst="snip2DiagRect">
              <a:avLst/>
            </a:prstGeom>
            <a:solidFill>
              <a:srgbClr val="00BF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941436" y="1500944"/>
              <a:ext cx="1323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PRODUCT</a:t>
              </a:r>
              <a:endPara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1" name="타원 30"/>
          <p:cNvSpPr/>
          <p:nvPr/>
        </p:nvSpPr>
        <p:spPr>
          <a:xfrm>
            <a:off x="6039390" y="1659239"/>
            <a:ext cx="216568" cy="216568"/>
          </a:xfrm>
          <a:prstGeom prst="ellipse">
            <a:avLst/>
          </a:prstGeom>
          <a:solidFill>
            <a:srgbClr val="00B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1371172" y="2158254"/>
            <a:ext cx="5232103" cy="1200329"/>
            <a:chOff x="687989" y="2197037"/>
            <a:chExt cx="5232103" cy="1200329"/>
          </a:xfrm>
        </p:grpSpPr>
        <p:sp>
          <p:nvSpPr>
            <p:cNvPr id="19" name="TextBox 18"/>
            <p:cNvSpPr txBox="1"/>
            <p:nvPr/>
          </p:nvSpPr>
          <p:spPr>
            <a:xfrm>
              <a:off x="938591" y="2197037"/>
              <a:ext cx="49815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다양한 운동종목 경험을 제공</a:t>
              </a:r>
              <a:endPara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운동 외의 서비스 제공</a:t>
              </a:r>
              <a:endPara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전국에서 이용 가능한 제휴센터 보유</a:t>
              </a:r>
              <a:endPara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고가의 제휴센터를 비교적 저렴하게 경험 가능</a:t>
              </a:r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558" y="2245165"/>
              <a:ext cx="239033" cy="239033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558" y="2532326"/>
              <a:ext cx="239033" cy="239033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53" y="2807455"/>
              <a:ext cx="239033" cy="239033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989" y="3085883"/>
              <a:ext cx="239033" cy="239033"/>
            </a:xfrm>
            <a:prstGeom prst="rect">
              <a:avLst/>
            </a:prstGeom>
          </p:spPr>
        </p:pic>
      </p:grpSp>
      <p:sp>
        <p:nvSpPr>
          <p:cNvPr id="36" name="타원 35"/>
          <p:cNvSpPr/>
          <p:nvPr/>
        </p:nvSpPr>
        <p:spPr>
          <a:xfrm>
            <a:off x="6028375" y="2709606"/>
            <a:ext cx="216568" cy="216568"/>
          </a:xfrm>
          <a:prstGeom prst="ellipse">
            <a:avLst/>
          </a:prstGeom>
          <a:solidFill>
            <a:srgbClr val="00B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6352673" y="2541204"/>
            <a:ext cx="2454442" cy="553371"/>
            <a:chOff x="3375952" y="1408925"/>
            <a:chExt cx="2454442" cy="553371"/>
          </a:xfrm>
        </p:grpSpPr>
        <p:sp>
          <p:nvSpPr>
            <p:cNvPr id="39" name="대각선 방향의 모서리가 잘린 사각형 38"/>
            <p:cNvSpPr/>
            <p:nvPr/>
          </p:nvSpPr>
          <p:spPr>
            <a:xfrm>
              <a:off x="3375952" y="1408925"/>
              <a:ext cx="2454442" cy="553371"/>
            </a:xfrm>
            <a:prstGeom prst="snip2DiagRect">
              <a:avLst/>
            </a:prstGeom>
            <a:solidFill>
              <a:srgbClr val="00BF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76329" y="1500944"/>
              <a:ext cx="853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PRICE</a:t>
              </a:r>
              <a:endPara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353137" y="3186594"/>
            <a:ext cx="5231639" cy="923330"/>
            <a:chOff x="688453" y="2197037"/>
            <a:chExt cx="5231639" cy="923330"/>
          </a:xfrm>
        </p:grpSpPr>
        <p:sp>
          <p:nvSpPr>
            <p:cNvPr id="50" name="TextBox 49"/>
            <p:cNvSpPr txBox="1"/>
            <p:nvPr/>
          </p:nvSpPr>
          <p:spPr>
            <a:xfrm>
              <a:off x="938591" y="2197037"/>
              <a:ext cx="49815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일반 운동센터보다 저렴한 가격</a:t>
              </a:r>
              <a:endPara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패스 차감제 형태의 멤버십으로 다양한 가격대 형성</a:t>
              </a:r>
              <a:endPara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패스 초과시 추가 요금 부과 제도</a:t>
              </a:r>
              <a:endPara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558" y="2245165"/>
              <a:ext cx="239033" cy="239033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558" y="2532326"/>
              <a:ext cx="239033" cy="239033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53" y="2807455"/>
              <a:ext cx="239033" cy="239033"/>
            </a:xfrm>
            <a:prstGeom prst="rect">
              <a:avLst/>
            </a:prstGeom>
          </p:spPr>
        </p:pic>
      </p:grpSp>
      <p:sp>
        <p:nvSpPr>
          <p:cNvPr id="55" name="타원 54"/>
          <p:cNvSpPr/>
          <p:nvPr/>
        </p:nvSpPr>
        <p:spPr>
          <a:xfrm>
            <a:off x="6028375" y="3823090"/>
            <a:ext cx="216568" cy="216568"/>
          </a:xfrm>
          <a:prstGeom prst="ellipse">
            <a:avLst/>
          </a:prstGeom>
          <a:solidFill>
            <a:srgbClr val="00B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3453527" y="3654688"/>
            <a:ext cx="2454442" cy="553371"/>
            <a:chOff x="3375952" y="1408925"/>
            <a:chExt cx="2454442" cy="553371"/>
          </a:xfrm>
        </p:grpSpPr>
        <p:sp>
          <p:nvSpPr>
            <p:cNvPr id="60" name="대각선 방향의 모서리가 잘린 사각형 59"/>
            <p:cNvSpPr/>
            <p:nvPr/>
          </p:nvSpPr>
          <p:spPr>
            <a:xfrm>
              <a:off x="3375952" y="1408925"/>
              <a:ext cx="2454442" cy="553371"/>
            </a:xfrm>
            <a:prstGeom prst="snip2DiagRect">
              <a:avLst/>
            </a:prstGeom>
            <a:solidFill>
              <a:srgbClr val="00BF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49628" y="1500944"/>
              <a:ext cx="907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PLACE</a:t>
              </a:r>
              <a:endPara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1359603" y="4298711"/>
            <a:ext cx="5220534" cy="646331"/>
            <a:chOff x="699558" y="2197037"/>
            <a:chExt cx="5220534" cy="646331"/>
          </a:xfrm>
        </p:grpSpPr>
        <p:sp>
          <p:nvSpPr>
            <p:cNvPr id="63" name="TextBox 62"/>
            <p:cNvSpPr txBox="1"/>
            <p:nvPr/>
          </p:nvSpPr>
          <p:spPr>
            <a:xfrm>
              <a:off x="938591" y="2197037"/>
              <a:ext cx="49815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제한적이지 않은 지역 선택권 제공</a:t>
              </a:r>
              <a:endPara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웹과 앱에서 주변 제휴센터 검색 기능 제공</a:t>
              </a:r>
              <a:endPara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558" y="2245165"/>
              <a:ext cx="239033" cy="239033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558" y="2532326"/>
              <a:ext cx="239033" cy="239033"/>
            </a:xfrm>
            <a:prstGeom prst="rect">
              <a:avLst/>
            </a:prstGeom>
          </p:spPr>
        </p:pic>
      </p:grpSp>
      <p:sp>
        <p:nvSpPr>
          <p:cNvPr id="67" name="타원 66"/>
          <p:cNvSpPr/>
          <p:nvPr/>
        </p:nvSpPr>
        <p:spPr>
          <a:xfrm>
            <a:off x="6028929" y="4592195"/>
            <a:ext cx="216568" cy="216568"/>
          </a:xfrm>
          <a:prstGeom prst="ellipse">
            <a:avLst/>
          </a:prstGeom>
          <a:solidFill>
            <a:srgbClr val="00B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6353227" y="4423793"/>
            <a:ext cx="2454442" cy="553371"/>
            <a:chOff x="3375952" y="1408925"/>
            <a:chExt cx="2454442" cy="553371"/>
          </a:xfrm>
        </p:grpSpPr>
        <p:sp>
          <p:nvSpPr>
            <p:cNvPr id="69" name="대각선 방향의 모서리가 잘린 사각형 68"/>
            <p:cNvSpPr/>
            <p:nvPr/>
          </p:nvSpPr>
          <p:spPr>
            <a:xfrm>
              <a:off x="3375952" y="1408925"/>
              <a:ext cx="2454442" cy="553371"/>
            </a:xfrm>
            <a:prstGeom prst="snip2DiagRect">
              <a:avLst/>
            </a:prstGeom>
            <a:solidFill>
              <a:srgbClr val="00BF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818385" y="1505318"/>
              <a:ext cx="1548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PROMOTION</a:t>
              </a:r>
              <a:endPara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6353227" y="5115882"/>
            <a:ext cx="5232103" cy="1477328"/>
            <a:chOff x="687989" y="2197037"/>
            <a:chExt cx="5232103" cy="1477328"/>
          </a:xfrm>
        </p:grpSpPr>
        <p:sp>
          <p:nvSpPr>
            <p:cNvPr id="74" name="TextBox 73"/>
            <p:cNvSpPr txBox="1"/>
            <p:nvPr/>
          </p:nvSpPr>
          <p:spPr>
            <a:xfrm>
              <a:off x="938591" y="2197037"/>
              <a:ext cx="498150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스마트폰 앱 구축</a:t>
              </a:r>
              <a:endPara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en-US" altLang="ko-KR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SNS</a:t>
              </a:r>
              <a:r>
                <a:rPr lang="ko-KR" altLang="en-US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광고를 통한 주기적인 노출</a:t>
              </a:r>
              <a:endPara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바이럴 마케팅</a:t>
              </a:r>
              <a:endPara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고객센터 실시간 채팅 상담</a:t>
              </a:r>
              <a:endPara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기업과 계약 체결</a:t>
              </a:r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558" y="2245165"/>
              <a:ext cx="239033" cy="239033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558" y="2532326"/>
              <a:ext cx="239033" cy="23903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53" y="2807455"/>
              <a:ext cx="239033" cy="239033"/>
            </a:xfrm>
            <a:prstGeom prst="rect">
              <a:avLst/>
            </a:prstGeom>
          </p:spPr>
        </p:pic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989" y="3085883"/>
              <a:ext cx="239033" cy="239033"/>
            </a:xfrm>
            <a:prstGeom prst="rect">
              <a:avLst/>
            </a:prstGeom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989" y="3351212"/>
              <a:ext cx="239033" cy="239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436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46809" y="405245"/>
            <a:ext cx="4156364" cy="820882"/>
            <a:chOff x="446809" y="405245"/>
            <a:chExt cx="4156364" cy="820882"/>
          </a:xfrm>
        </p:grpSpPr>
        <p:sp>
          <p:nvSpPr>
            <p:cNvPr id="7" name="직사각형 6"/>
            <p:cNvSpPr/>
            <p:nvPr/>
          </p:nvSpPr>
          <p:spPr>
            <a:xfrm>
              <a:off x="446809" y="405245"/>
              <a:ext cx="103909" cy="820882"/>
            </a:xfrm>
            <a:prstGeom prst="rect">
              <a:avLst/>
            </a:prstGeom>
            <a:solidFill>
              <a:srgbClr val="00BF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0718" y="405245"/>
              <a:ext cx="4052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서비스에따른</a:t>
              </a:r>
              <a:r>
                <a:rPr lang="en-US" altLang="ko-KR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AIO</a:t>
              </a:r>
              <a:r>
                <a:rPr lang="ko-KR" altLang="en-US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분석</a:t>
              </a:r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0719" y="856795"/>
              <a:ext cx="4052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SWOT</a:t>
              </a:r>
              <a:r>
                <a:rPr lang="ko-KR" altLang="en-US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분석에따른전략수립</a:t>
              </a:r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987680" y="2079845"/>
            <a:ext cx="10743106" cy="3364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>
                <a:latin typeface="나눔스퀘어" panose="020B0600000101010101" pitchFamily="50" charset="-127"/>
                <a:ea typeface="나눔스퀘어" panose="020B0600000101010101" pitchFamily="50" charset="-127"/>
              </a:rPr>
              <a:t>웰빙</a:t>
            </a:r>
            <a:r>
              <a:rPr lang="en-US" altLang="ko-KR" sz="240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>
                <a:latin typeface="나눔스퀘어" panose="020B0600000101010101" pitchFamily="50" charset="-127"/>
                <a:ea typeface="나눔스퀘어" panose="020B0600000101010101" pitchFamily="50" charset="-127"/>
              </a:rPr>
              <a:t>건강 등의 키워드가 </a:t>
            </a:r>
            <a:r>
              <a:rPr lang="ko-KR" altLang="en-US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주목받음과 동시에</a:t>
            </a:r>
            <a:r>
              <a:rPr lang="en-US" altLang="ko-KR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>
                <a:latin typeface="나눔스퀘어" panose="020B0600000101010101" pitchFamily="50" charset="-127"/>
                <a:ea typeface="나눔스퀘어" panose="020B0600000101010101" pitchFamily="50" charset="-127"/>
              </a:rPr>
              <a:t>새로운 운동 종목이 생겨나는 추세</a:t>
            </a:r>
            <a:endParaRPr lang="en-US" altLang="ko-KR" sz="2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다양한 운동 체험이 가능한 </a:t>
            </a:r>
            <a:r>
              <a:rPr lang="ko-KR" altLang="en-US" sz="2400">
                <a:latin typeface="나눔스퀘어" panose="020B0600000101010101" pitchFamily="50" charset="-127"/>
                <a:ea typeface="나눔스퀘어" panose="020B0600000101010101" pitchFamily="50" charset="-127"/>
              </a:rPr>
              <a:t>다이어트 </a:t>
            </a:r>
            <a:r>
              <a:rPr lang="en-US" altLang="ko-KR" sz="2400">
                <a:latin typeface="나눔스퀘어" panose="020B0600000101010101" pitchFamily="50" charset="-127"/>
                <a:ea typeface="나눔스퀘어" panose="020B0600000101010101" pitchFamily="50" charset="-127"/>
              </a:rPr>
              <a:t>O2O</a:t>
            </a:r>
            <a:r>
              <a:rPr lang="ko-KR" altLang="en-US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서비스가 </a:t>
            </a:r>
            <a:r>
              <a:rPr lang="ko-KR" altLang="en-US" sz="2400">
                <a:latin typeface="나눔스퀘어" panose="020B0600000101010101" pitchFamily="50" charset="-127"/>
                <a:ea typeface="나눔스퀘어" panose="020B0600000101010101" pitchFamily="50" charset="-127"/>
              </a:rPr>
              <a:t>활성화 되지 </a:t>
            </a:r>
            <a:r>
              <a:rPr lang="ko-KR" altLang="en-US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않아 진입장벽이 낮음</a:t>
            </a:r>
            <a:endParaRPr lang="en-US" altLang="ko-KR" sz="2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400">
                <a:latin typeface="나눔스퀘어" panose="020B0600000101010101" pitchFamily="50" charset="-127"/>
                <a:ea typeface="나눔스퀘어" panose="020B0600000101010101" pitchFamily="50" charset="-127"/>
              </a:rPr>
              <a:t>경쟁기업이 </a:t>
            </a:r>
            <a:r>
              <a:rPr lang="ko-KR" altLang="en-US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적고 타 </a:t>
            </a:r>
            <a:r>
              <a:rPr lang="ko-KR" altLang="en-US" sz="2400">
                <a:latin typeface="나눔스퀘어" panose="020B0600000101010101" pitchFamily="50" charset="-127"/>
                <a:ea typeface="나눔스퀘어" panose="020B0600000101010101" pitchFamily="50" charset="-127"/>
              </a:rPr>
              <a:t>기업의 서비스는 대중들에게 잘 알려지지 않은 상태</a:t>
            </a:r>
            <a:endParaRPr lang="en-US" altLang="ko-KR" sz="2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제휴센터 보유량이 가장 많고</a:t>
            </a:r>
            <a:r>
              <a:rPr lang="en-US" altLang="ko-KR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전국적으로 확산되어 있음</a:t>
            </a:r>
            <a:endParaRPr lang="en-US" altLang="ko-KR" sz="240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SNS </a:t>
            </a:r>
            <a:r>
              <a:rPr lang="ko-KR" altLang="en-US" sz="2400">
                <a:latin typeface="나눔스퀘어" panose="020B0600000101010101" pitchFamily="50" charset="-127"/>
                <a:ea typeface="나눔스퀘어" panose="020B0600000101010101" pitchFamily="50" charset="-127"/>
              </a:rPr>
              <a:t>홍보를 통해 </a:t>
            </a:r>
            <a:r>
              <a:rPr lang="ko-KR" altLang="en-US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더 많은 고객을 </a:t>
            </a:r>
            <a:r>
              <a:rPr lang="ko-KR" altLang="en-US" sz="2400">
                <a:latin typeface="나눔스퀘어" panose="020B0600000101010101" pitchFamily="50" charset="-127"/>
                <a:ea typeface="나눔스퀘어" panose="020B0600000101010101" pitchFamily="50" charset="-127"/>
              </a:rPr>
              <a:t>유치</a:t>
            </a:r>
            <a:endParaRPr lang="en-US" altLang="ko-KR" sz="2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400">
                <a:latin typeface="나눔스퀘어" panose="020B0600000101010101" pitchFamily="50" charset="-127"/>
                <a:ea typeface="나눔스퀘어" panose="020B0600000101010101" pitchFamily="50" charset="-127"/>
              </a:rPr>
              <a:t>웹 뿐만 아니라 어플 시스템이 잘 구축되어 있어 사용자들이 손쉽게 이용 </a:t>
            </a:r>
            <a:r>
              <a:rPr lang="ko-KR" altLang="en-US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가능</a:t>
            </a:r>
            <a:endParaRPr lang="en-US" altLang="ko-KR" sz="2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400">
                <a:latin typeface="나눔스퀘어" panose="020B0600000101010101" pitchFamily="50" charset="-127"/>
                <a:ea typeface="나눔스퀘어" panose="020B0600000101010101" pitchFamily="50" charset="-127"/>
              </a:rPr>
              <a:t>제휴업체를 통한 다양한 운동과 케어서비스를 제공하는 것과 동시에 운동 </a:t>
            </a:r>
            <a:r>
              <a:rPr lang="ko-KR" altLang="en-US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팁을 </a:t>
            </a:r>
            <a:r>
              <a:rPr lang="ko-KR" altLang="en-US" sz="2400">
                <a:latin typeface="나눔스퀘어" panose="020B0600000101010101" pitchFamily="50" charset="-127"/>
                <a:ea typeface="나눔스퀘어" panose="020B0600000101010101" pitchFamily="50" charset="-127"/>
              </a:rPr>
              <a:t>제공   </a:t>
            </a:r>
            <a:endParaRPr lang="en-US" altLang="ko-KR" sz="2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05" y="2091876"/>
            <a:ext cx="395663" cy="39566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4" y="2525009"/>
            <a:ext cx="395663" cy="39566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4" y="3006270"/>
            <a:ext cx="395663" cy="39566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27" y="3463467"/>
            <a:ext cx="395663" cy="39566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09" y="3920664"/>
            <a:ext cx="395663" cy="39566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09" y="4377861"/>
            <a:ext cx="395663" cy="395663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09" y="4835058"/>
            <a:ext cx="395663" cy="39566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144000" y="5444837"/>
            <a:ext cx="2857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solidFill>
                  <a:srgbClr val="0057E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</a:t>
            </a:r>
            <a:r>
              <a:rPr lang="ko-KR" altLang="en-US" sz="6000" smtClean="0">
                <a:solidFill>
                  <a:srgbClr val="0057E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전략</a:t>
            </a:r>
            <a:endParaRPr lang="ko-KR" altLang="en-US" sz="6000">
              <a:solidFill>
                <a:srgbClr val="0057E7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550718" y="6272828"/>
            <a:ext cx="9957920" cy="0"/>
          </a:xfrm>
          <a:prstGeom prst="line">
            <a:avLst/>
          </a:prstGeom>
          <a:ln w="50800">
            <a:solidFill>
              <a:srgbClr val="0057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71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446809" y="405245"/>
            <a:ext cx="4156364" cy="820882"/>
            <a:chOff x="446809" y="405245"/>
            <a:chExt cx="4156364" cy="820882"/>
          </a:xfrm>
        </p:grpSpPr>
        <p:sp>
          <p:nvSpPr>
            <p:cNvPr id="4" name="직사각형 3"/>
            <p:cNvSpPr/>
            <p:nvPr/>
          </p:nvSpPr>
          <p:spPr>
            <a:xfrm>
              <a:off x="446809" y="405245"/>
              <a:ext cx="103909" cy="820882"/>
            </a:xfrm>
            <a:prstGeom prst="rect">
              <a:avLst/>
            </a:prstGeom>
            <a:solidFill>
              <a:srgbClr val="00BF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50718" y="405245"/>
              <a:ext cx="4052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서비스에따른</a:t>
              </a:r>
              <a:r>
                <a:rPr lang="en-US" altLang="ko-KR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AIO</a:t>
              </a:r>
              <a:r>
                <a:rPr lang="ko-KR" altLang="en-US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분석</a:t>
              </a:r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0717" y="856795"/>
              <a:ext cx="768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목차</a:t>
              </a:r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319105" y="1309427"/>
            <a:ext cx="863243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>
                <a:latin typeface="나눔스퀘어" panose="020B0600000101010101" pitchFamily="50" charset="-127"/>
                <a:ea typeface="나눔스퀘어" panose="020B0600000101010101" pitchFamily="50" charset="-127"/>
              </a:rPr>
              <a:t>TLX PASS</a:t>
            </a:r>
            <a:r>
              <a:rPr lang="ko-KR" altLang="en-US" sz="3000">
                <a:latin typeface="나눔스퀘어" panose="020B0600000101010101" pitchFamily="50" charset="-127"/>
                <a:ea typeface="나눔스퀘어" panose="020B0600000101010101" pitchFamily="50" charset="-127"/>
              </a:rPr>
              <a:t>란 무엇인가</a:t>
            </a:r>
            <a:endParaRPr lang="en-US" altLang="ko-KR" sz="3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>
                <a:latin typeface="나눔스퀘어" panose="020B0600000101010101" pitchFamily="50" charset="-127"/>
                <a:ea typeface="나눔스퀘어" panose="020B0600000101010101" pitchFamily="50" charset="-127"/>
              </a:rPr>
              <a:t>TLX PASS</a:t>
            </a:r>
            <a:r>
              <a:rPr lang="ko-KR" altLang="en-US" sz="300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ko-KR" altLang="en-US" sz="3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취지 및 목적</a:t>
            </a:r>
            <a:endParaRPr lang="en-US" altLang="ko-KR" sz="3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>
                <a:latin typeface="나눔스퀘어" panose="020B0600000101010101" pitchFamily="50" charset="-127"/>
                <a:ea typeface="나눔스퀘어" panose="020B0600000101010101" pitchFamily="50" charset="-127"/>
              </a:rPr>
              <a:t>TLX PASS</a:t>
            </a:r>
            <a:r>
              <a:rPr lang="ko-KR" altLang="en-US" sz="300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시스템</a:t>
            </a:r>
            <a:endParaRPr lang="en-US" altLang="ko-KR" sz="3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>
                <a:latin typeface="나눔스퀘어" panose="020B0600000101010101" pitchFamily="50" charset="-127"/>
                <a:ea typeface="나눔스퀘어" panose="020B0600000101010101" pitchFamily="50" charset="-127"/>
              </a:rPr>
              <a:t>TLX PASS</a:t>
            </a:r>
            <a:r>
              <a:rPr lang="ko-KR" altLang="en-US" sz="300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수요자 </a:t>
            </a:r>
            <a:r>
              <a:rPr lang="ko-KR" altLang="en-US" sz="3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분석</a:t>
            </a:r>
            <a:endParaRPr lang="en-US" altLang="ko-KR" sz="3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000">
                <a:latin typeface="나눔스퀘어" panose="020B0600000101010101" pitchFamily="50" charset="-127"/>
                <a:ea typeface="나눔스퀘어" panose="020B0600000101010101" pitchFamily="50" charset="-127"/>
              </a:rPr>
              <a:t>라이프 스타일 진술표</a:t>
            </a:r>
            <a:endParaRPr lang="en-US" altLang="ko-KR" sz="3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>
                <a:latin typeface="나눔스퀘어" panose="020B0600000101010101" pitchFamily="50" charset="-127"/>
                <a:ea typeface="나눔스퀘어" panose="020B0600000101010101" pitchFamily="50" charset="-127"/>
              </a:rPr>
              <a:t>TLX </a:t>
            </a:r>
            <a:r>
              <a:rPr lang="en-US" altLang="ko-KR" sz="3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PASS</a:t>
            </a:r>
            <a:r>
              <a:rPr lang="ko-KR" altLang="en-US" sz="3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</a:t>
            </a:r>
            <a:r>
              <a:rPr lang="en-US" altLang="ko-KR" sz="3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장점 </a:t>
            </a:r>
            <a:r>
              <a:rPr lang="ko-KR" altLang="en-US" sz="3000">
                <a:latin typeface="나눔스퀘어" panose="020B0600000101010101" pitchFamily="50" charset="-127"/>
                <a:ea typeface="나눔스퀘어" panose="020B0600000101010101" pitchFamily="50" charset="-127"/>
              </a:rPr>
              <a:t>및 </a:t>
            </a:r>
            <a:r>
              <a:rPr lang="ko-KR" altLang="en-US" sz="3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단점</a:t>
            </a:r>
            <a:endParaRPr lang="en-US" altLang="ko-KR" sz="300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 개선 방안</a:t>
            </a:r>
            <a:endParaRPr lang="ko-KR" altLang="en-US" sz="3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34" y="1567786"/>
            <a:ext cx="378261" cy="341508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34" y="2253892"/>
            <a:ext cx="378261" cy="341508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34" y="2923744"/>
            <a:ext cx="378261" cy="341508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34" y="3632439"/>
            <a:ext cx="378261" cy="34150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34" y="4330501"/>
            <a:ext cx="378261" cy="341508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34" y="5000349"/>
            <a:ext cx="378261" cy="341508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34" y="5680396"/>
            <a:ext cx="378261" cy="34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7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46809" y="405245"/>
            <a:ext cx="4156364" cy="820882"/>
            <a:chOff x="446809" y="405245"/>
            <a:chExt cx="4156364" cy="820882"/>
          </a:xfrm>
        </p:grpSpPr>
        <p:sp>
          <p:nvSpPr>
            <p:cNvPr id="8" name="직사각형 7"/>
            <p:cNvSpPr/>
            <p:nvPr/>
          </p:nvSpPr>
          <p:spPr>
            <a:xfrm>
              <a:off x="446809" y="405245"/>
              <a:ext cx="103909" cy="820882"/>
            </a:xfrm>
            <a:prstGeom prst="rect">
              <a:avLst/>
            </a:prstGeom>
            <a:solidFill>
              <a:srgbClr val="00BF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0718" y="405245"/>
              <a:ext cx="4052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서비스에따른</a:t>
              </a:r>
              <a:r>
                <a:rPr lang="en-US" altLang="ko-KR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AIO</a:t>
              </a:r>
              <a:r>
                <a:rPr lang="ko-KR" altLang="en-US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분석</a:t>
              </a:r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0717" y="856795"/>
              <a:ext cx="4052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TLXPASS</a:t>
              </a:r>
              <a:r>
                <a:rPr lang="ko-KR" altLang="en-US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란무엇인가</a:t>
              </a:r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489" y="2141194"/>
            <a:ext cx="857649" cy="85764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129138" y="2246852"/>
            <a:ext cx="5440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00BFF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</a:t>
            </a:r>
            <a:r>
              <a:rPr lang="en-US" altLang="ko-KR" sz="3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oday </a:t>
            </a:r>
            <a:r>
              <a:rPr lang="en-US" altLang="ko-KR" sz="3600" smtClean="0">
                <a:solidFill>
                  <a:srgbClr val="00BFF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</a:t>
            </a:r>
            <a:r>
              <a:rPr lang="en-US" altLang="ko-KR" sz="3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et’s </a:t>
            </a:r>
            <a:r>
              <a:rPr lang="en-US" altLang="ko-KR" sz="3600" smtClean="0">
                <a:solidFill>
                  <a:srgbClr val="00BFF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en-US" altLang="ko-KR" sz="3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ercise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302" y="3306929"/>
            <a:ext cx="914400" cy="9144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637413" y="3471741"/>
            <a:ext cx="8059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다이어트 </a:t>
            </a:r>
            <a:r>
              <a:rPr lang="en-US" altLang="ko-KR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O2O(Online to Offline) </a:t>
            </a:r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서비스 </a:t>
            </a:r>
            <a:r>
              <a:rPr lang="ko-KR" altLang="en-US" sz="32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분야</a:t>
            </a:r>
            <a:endParaRPr lang="en-US" altLang="ko-KR" sz="3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667" y="4639866"/>
            <a:ext cx="857649" cy="85764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172562" y="4529414"/>
            <a:ext cx="8874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합리적인 가격으로 원하는 운동을 원하는 장소에서 자유롭게 이용할 수 있는 </a:t>
            </a:r>
            <a:r>
              <a:rPr lang="ko-KR" altLang="en-US" sz="32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서비스</a:t>
            </a:r>
            <a:endParaRPr lang="ko-KR" altLang="en-US" sz="3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90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46809" y="405245"/>
            <a:ext cx="4156364" cy="820882"/>
            <a:chOff x="446809" y="405245"/>
            <a:chExt cx="4156364" cy="820882"/>
          </a:xfrm>
        </p:grpSpPr>
        <p:sp>
          <p:nvSpPr>
            <p:cNvPr id="7" name="직사각형 6"/>
            <p:cNvSpPr/>
            <p:nvPr/>
          </p:nvSpPr>
          <p:spPr>
            <a:xfrm>
              <a:off x="446809" y="405245"/>
              <a:ext cx="103909" cy="820882"/>
            </a:xfrm>
            <a:prstGeom prst="rect">
              <a:avLst/>
            </a:prstGeom>
            <a:solidFill>
              <a:srgbClr val="00BF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0718" y="405245"/>
              <a:ext cx="4052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서비스에따른</a:t>
              </a:r>
              <a:r>
                <a:rPr lang="en-US" altLang="ko-KR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AIO</a:t>
              </a:r>
              <a:r>
                <a:rPr lang="ko-KR" altLang="en-US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분석</a:t>
              </a:r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0717" y="856795"/>
              <a:ext cx="4052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TLXPASS</a:t>
              </a:r>
              <a:r>
                <a:rPr lang="ko-KR" altLang="en-US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의취지및목적</a:t>
              </a:r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" y="1457207"/>
            <a:ext cx="9943618" cy="501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7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46809" y="405245"/>
            <a:ext cx="4156364" cy="820882"/>
            <a:chOff x="446809" y="405245"/>
            <a:chExt cx="4156364" cy="820882"/>
          </a:xfrm>
        </p:grpSpPr>
        <p:sp>
          <p:nvSpPr>
            <p:cNvPr id="5" name="직사각형 4"/>
            <p:cNvSpPr/>
            <p:nvPr/>
          </p:nvSpPr>
          <p:spPr>
            <a:xfrm>
              <a:off x="446809" y="405245"/>
              <a:ext cx="103909" cy="820882"/>
            </a:xfrm>
            <a:prstGeom prst="rect">
              <a:avLst/>
            </a:prstGeom>
            <a:solidFill>
              <a:srgbClr val="00BF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0718" y="405245"/>
              <a:ext cx="4052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서비스에따른</a:t>
              </a:r>
              <a:r>
                <a:rPr lang="en-US" altLang="ko-KR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AIO</a:t>
              </a:r>
              <a:r>
                <a:rPr lang="ko-KR" altLang="en-US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분석</a:t>
              </a:r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0717" y="856795"/>
              <a:ext cx="3304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TLXPASS</a:t>
              </a:r>
              <a:r>
                <a:rPr lang="ko-KR" altLang="en-US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의시스템</a:t>
              </a:r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31" y="1453725"/>
            <a:ext cx="11472338" cy="3625972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8022055" y="396586"/>
            <a:ext cx="3000033" cy="644875"/>
            <a:chOff x="7232346" y="589911"/>
            <a:chExt cx="3000033" cy="644875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7725641" y="730188"/>
              <a:ext cx="2145723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7585364" y="589911"/>
              <a:ext cx="280554" cy="280554"/>
            </a:xfrm>
            <a:prstGeom prst="ellipse">
              <a:avLst/>
            </a:prstGeom>
            <a:solidFill>
              <a:srgbClr val="00BF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8658225" y="589911"/>
              <a:ext cx="280554" cy="2805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9710441" y="594467"/>
              <a:ext cx="280554" cy="2805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32346" y="957787"/>
              <a:ext cx="986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>
                  <a:solidFill>
                    <a:srgbClr val="00BFF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멤버십 선택</a:t>
              </a:r>
              <a:endParaRPr lang="ko-KR" altLang="en-US" sz="1200">
                <a:solidFill>
                  <a:srgbClr val="00BFF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555751" y="957787"/>
              <a:ext cx="4855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결제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9057" y="957787"/>
              <a:ext cx="763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신청완료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498763" y="5307295"/>
            <a:ext cx="110559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mtClean="0">
                <a:solidFill>
                  <a:srgbClr val="00BFF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 </a:t>
            </a:r>
            <a:r>
              <a:rPr lang="ko-KR" altLang="en-US" sz="1600" b="1">
                <a:solidFill>
                  <a:srgbClr val="00BFF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시작일</a:t>
            </a:r>
            <a:r>
              <a:rPr lang="ko-KR" altLang="en-US" sz="1600">
                <a:solidFill>
                  <a:srgbClr val="44444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 </a:t>
            </a:r>
            <a:r>
              <a:rPr lang="ko-KR" altLang="en-US" sz="1600" b="1">
                <a:solidFill>
                  <a:srgbClr val="44444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오늘부터 </a:t>
            </a:r>
            <a:r>
              <a:rPr lang="en-US" altLang="ko-KR" sz="1600" b="1">
                <a:solidFill>
                  <a:srgbClr val="44444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600" b="1">
                <a:solidFill>
                  <a:srgbClr val="44444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 후까지</a:t>
            </a:r>
            <a:r>
              <a:rPr lang="ko-KR" altLang="en-US" sz="1600">
                <a:solidFill>
                  <a:srgbClr val="44444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 선택이 가능합니다</a:t>
            </a:r>
            <a:r>
              <a:rPr lang="en-US" altLang="ko-KR" sz="1600">
                <a:solidFill>
                  <a:srgbClr val="44444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b="1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PASS</a:t>
            </a:r>
            <a:r>
              <a:rPr lang="ko-KR" altLang="en-US" sz="1600" b="1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제휴센터를 이용할 수 있는 단위</a:t>
            </a:r>
            <a:r>
              <a:rPr lang="ko-KR" altLang="en-US" sz="1600">
                <a:solidFill>
                  <a:srgbClr val="66666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입니다</a:t>
            </a:r>
            <a:r>
              <a:rPr lang="en-US" altLang="ko-KR" sz="1600">
                <a:solidFill>
                  <a:srgbClr val="66666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b="1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제휴센터를 한번 이용할 때 센터별로 정해진 </a:t>
            </a:r>
            <a:r>
              <a:rPr lang="en-US" altLang="ko-KR" sz="1600" b="1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PASS</a:t>
            </a:r>
            <a:r>
              <a:rPr lang="ko-KR" altLang="en-US" sz="1600" b="1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차감</a:t>
            </a:r>
            <a:r>
              <a:rPr lang="ko-KR" altLang="en-US" sz="1600">
                <a:solidFill>
                  <a:srgbClr val="66666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 됩니다</a:t>
            </a:r>
            <a:r>
              <a:rPr lang="en-US" altLang="ko-KR" sz="1600">
                <a:solidFill>
                  <a:srgbClr val="66666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b="1" smtClean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PASS</a:t>
            </a:r>
            <a:r>
              <a:rPr lang="ko-KR" altLang="en-US" sz="1600" b="1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1600" b="1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600" b="1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 </a:t>
            </a:r>
            <a:r>
              <a:rPr lang="en-US" altLang="ko-KR" sz="1600" b="1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600" b="1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 사용 가능</a:t>
            </a:r>
            <a:r>
              <a:rPr lang="ko-KR" altLang="en-US" sz="1600">
                <a:solidFill>
                  <a:srgbClr val="66666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하며</a:t>
            </a:r>
            <a:r>
              <a:rPr lang="en-US" altLang="ko-KR" sz="1600">
                <a:solidFill>
                  <a:srgbClr val="66666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>
                <a:solidFill>
                  <a:srgbClr val="66666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이용기간 만료 시 잔여 </a:t>
            </a:r>
            <a:r>
              <a:rPr lang="en-US" altLang="ko-KR" sz="1600">
                <a:solidFill>
                  <a:srgbClr val="66666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PASS</a:t>
            </a:r>
            <a:r>
              <a:rPr lang="ko-KR" altLang="en-US" sz="1600">
                <a:solidFill>
                  <a:srgbClr val="66666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자동 소멸됩니다</a:t>
            </a:r>
            <a:r>
              <a:rPr lang="en-US" altLang="ko-KR" sz="1600">
                <a:solidFill>
                  <a:srgbClr val="66666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b="1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정기결제 멤버십</a:t>
            </a:r>
            <a:r>
              <a:rPr lang="ko-KR" altLang="en-US" sz="1600">
                <a:solidFill>
                  <a:srgbClr val="66666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초과 이용한 </a:t>
            </a:r>
            <a:r>
              <a:rPr lang="en-US" altLang="ko-KR" sz="1600">
                <a:solidFill>
                  <a:srgbClr val="66666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PASS</a:t>
            </a:r>
            <a:r>
              <a:rPr lang="ko-KR" altLang="en-US" sz="1600">
                <a:solidFill>
                  <a:srgbClr val="66666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1600">
                <a:solidFill>
                  <a:srgbClr val="66666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0.5 PASS 3,000</a:t>
            </a:r>
            <a:r>
              <a:rPr lang="ko-KR" altLang="en-US" sz="1600">
                <a:solidFill>
                  <a:srgbClr val="66666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 </a:t>
            </a:r>
            <a:r>
              <a:rPr lang="en-US" altLang="ko-KR" sz="1600">
                <a:solidFill>
                  <a:srgbClr val="66666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1 PASS 4,900</a:t>
            </a:r>
            <a:r>
              <a:rPr lang="ko-KR" altLang="en-US" sz="1600">
                <a:solidFill>
                  <a:srgbClr val="66666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원이며</a:t>
            </a:r>
            <a:r>
              <a:rPr lang="en-US" altLang="ko-KR" sz="1600">
                <a:solidFill>
                  <a:srgbClr val="66666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>
                <a:solidFill>
                  <a:srgbClr val="66666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이용기간 종료 </a:t>
            </a:r>
            <a:r>
              <a:rPr lang="en-US" altLang="ko-KR" sz="1600">
                <a:solidFill>
                  <a:srgbClr val="66666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600">
                <a:solidFill>
                  <a:srgbClr val="66666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 후 추가 </a:t>
            </a:r>
            <a:r>
              <a:rPr lang="ko-KR" altLang="en-US" sz="1600" smtClean="0">
                <a:solidFill>
                  <a:srgbClr val="66666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청구됩니다</a:t>
            </a:r>
            <a:r>
              <a:rPr lang="en-US" altLang="ko-KR" sz="1600" smtClean="0">
                <a:solidFill>
                  <a:srgbClr val="66666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600">
              <a:solidFill>
                <a:srgbClr val="66666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772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46809" y="405245"/>
            <a:ext cx="4156364" cy="820882"/>
            <a:chOff x="446809" y="405245"/>
            <a:chExt cx="4156364" cy="820882"/>
          </a:xfrm>
        </p:grpSpPr>
        <p:sp>
          <p:nvSpPr>
            <p:cNvPr id="5" name="직사각형 4"/>
            <p:cNvSpPr/>
            <p:nvPr/>
          </p:nvSpPr>
          <p:spPr>
            <a:xfrm>
              <a:off x="446809" y="405245"/>
              <a:ext cx="103909" cy="820882"/>
            </a:xfrm>
            <a:prstGeom prst="rect">
              <a:avLst/>
            </a:prstGeom>
            <a:solidFill>
              <a:srgbClr val="00BF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0718" y="405245"/>
              <a:ext cx="4052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서비스에따른</a:t>
              </a:r>
              <a:r>
                <a:rPr lang="en-US" altLang="ko-KR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AIO</a:t>
              </a:r>
              <a:r>
                <a:rPr lang="ko-KR" altLang="en-US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분석</a:t>
              </a:r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0717" y="856795"/>
              <a:ext cx="3304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TLXPASS</a:t>
              </a:r>
              <a:r>
                <a:rPr lang="ko-KR" altLang="en-US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의시스템</a:t>
              </a:r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8022055" y="396586"/>
            <a:ext cx="3000033" cy="644875"/>
            <a:chOff x="7232346" y="589911"/>
            <a:chExt cx="3000033" cy="644875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7725641" y="730188"/>
              <a:ext cx="2145723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7585364" y="589911"/>
              <a:ext cx="280554" cy="2805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8658225" y="589911"/>
              <a:ext cx="280554" cy="280554"/>
            </a:xfrm>
            <a:prstGeom prst="ellipse">
              <a:avLst/>
            </a:prstGeom>
            <a:solidFill>
              <a:srgbClr val="00BF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9710441" y="594467"/>
              <a:ext cx="280554" cy="2805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32346" y="957787"/>
              <a:ext cx="986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멤버십 선택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55751" y="957787"/>
              <a:ext cx="4855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>
                  <a:solidFill>
                    <a:srgbClr val="00BFF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결제</a:t>
              </a:r>
              <a:endParaRPr lang="ko-KR" altLang="en-US" sz="1200">
                <a:solidFill>
                  <a:srgbClr val="00BFF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469057" y="957787"/>
              <a:ext cx="763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신청완료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64" r="2583" b="9545"/>
          <a:stretch/>
        </p:blipFill>
        <p:spPr>
          <a:xfrm>
            <a:off x="8123443" y="2015836"/>
            <a:ext cx="3756102" cy="473825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5" b="36060"/>
          <a:stretch/>
        </p:blipFill>
        <p:spPr>
          <a:xfrm>
            <a:off x="312454" y="2587337"/>
            <a:ext cx="3855697" cy="359525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 b="48585"/>
          <a:stretch/>
        </p:blipFill>
        <p:spPr>
          <a:xfrm>
            <a:off x="4168151" y="2964873"/>
            <a:ext cx="3855697" cy="284018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직사각형 19"/>
          <p:cNvSpPr/>
          <p:nvPr/>
        </p:nvSpPr>
        <p:spPr>
          <a:xfrm>
            <a:off x="779318" y="1572233"/>
            <a:ext cx="78763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원하는 패스권 선택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멤버십 이용 시작일 선택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신청동의 체크 후 결제</a:t>
            </a:r>
            <a:endParaRPr lang="ko-KR" altLang="en-US" sz="2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11306" y="1687854"/>
            <a:ext cx="174913" cy="174913"/>
          </a:xfrm>
          <a:prstGeom prst="ellipse">
            <a:avLst/>
          </a:prstGeom>
          <a:solidFill>
            <a:srgbClr val="00B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2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46809" y="405245"/>
            <a:ext cx="4156364" cy="820882"/>
            <a:chOff x="446809" y="405245"/>
            <a:chExt cx="4156364" cy="820882"/>
          </a:xfrm>
        </p:grpSpPr>
        <p:sp>
          <p:nvSpPr>
            <p:cNvPr id="5" name="직사각형 4"/>
            <p:cNvSpPr/>
            <p:nvPr/>
          </p:nvSpPr>
          <p:spPr>
            <a:xfrm>
              <a:off x="446809" y="405245"/>
              <a:ext cx="103909" cy="820882"/>
            </a:xfrm>
            <a:prstGeom prst="rect">
              <a:avLst/>
            </a:prstGeom>
            <a:solidFill>
              <a:srgbClr val="00BF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0718" y="405245"/>
              <a:ext cx="4052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서비스에따른</a:t>
              </a:r>
              <a:r>
                <a:rPr lang="en-US" altLang="ko-KR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AIO</a:t>
              </a:r>
              <a:r>
                <a:rPr lang="ko-KR" altLang="en-US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분석</a:t>
              </a:r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0717" y="856795"/>
              <a:ext cx="3304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TLXPASS</a:t>
              </a:r>
              <a:r>
                <a:rPr lang="ko-KR" altLang="en-US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의시스템</a:t>
              </a:r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8022055" y="396586"/>
            <a:ext cx="3000033" cy="644875"/>
            <a:chOff x="7232346" y="589911"/>
            <a:chExt cx="3000033" cy="644875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7725641" y="730188"/>
              <a:ext cx="2145723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7585364" y="589911"/>
              <a:ext cx="280554" cy="2805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8658225" y="589911"/>
              <a:ext cx="280554" cy="2805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9710441" y="594467"/>
              <a:ext cx="280554" cy="280554"/>
            </a:xfrm>
            <a:prstGeom prst="ellipse">
              <a:avLst/>
            </a:prstGeom>
            <a:solidFill>
              <a:srgbClr val="00BF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32346" y="957787"/>
              <a:ext cx="986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멤버십 선택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55751" y="957787"/>
              <a:ext cx="4855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결제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469057" y="957787"/>
              <a:ext cx="763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>
                  <a:solidFill>
                    <a:srgbClr val="00BFF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신청완료</a:t>
              </a:r>
              <a:endParaRPr lang="ko-KR" altLang="en-US" sz="1200">
                <a:solidFill>
                  <a:srgbClr val="00BFF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6" name="타원 15"/>
          <p:cNvSpPr/>
          <p:nvPr/>
        </p:nvSpPr>
        <p:spPr>
          <a:xfrm>
            <a:off x="411306" y="1687854"/>
            <a:ext cx="174913" cy="174913"/>
          </a:xfrm>
          <a:prstGeom prst="ellipse">
            <a:avLst/>
          </a:prstGeom>
          <a:solidFill>
            <a:srgbClr val="00B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9318" y="1572233"/>
            <a:ext cx="78763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웹사이트 및 어플로 주변 제휴 센터 검색</a:t>
            </a:r>
            <a:endParaRPr lang="ko-KR" altLang="en-US" sz="2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2" t="22737"/>
          <a:stretch/>
        </p:blipFill>
        <p:spPr>
          <a:xfrm>
            <a:off x="2336223" y="2769999"/>
            <a:ext cx="7519554" cy="3657600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411306" y="2234015"/>
            <a:ext cx="174913" cy="174913"/>
          </a:xfrm>
          <a:prstGeom prst="ellipse">
            <a:avLst/>
          </a:prstGeom>
          <a:solidFill>
            <a:srgbClr val="00B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79318" y="2118394"/>
            <a:ext cx="78763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모바일 멤버십 카드로 센터에서 인증 후 센터 이용</a:t>
            </a:r>
            <a:endParaRPr lang="ko-KR" altLang="en-US" sz="2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216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18" y="1677677"/>
            <a:ext cx="1298864" cy="1298864"/>
          </a:xfrm>
        </p:spPr>
      </p:pic>
      <p:sp>
        <p:nvSpPr>
          <p:cNvPr id="5" name="모서리가 둥근 직사각형 4"/>
          <p:cNvSpPr/>
          <p:nvPr/>
        </p:nvSpPr>
        <p:spPr>
          <a:xfrm>
            <a:off x="1603664" y="1796902"/>
            <a:ext cx="7029973" cy="1071523"/>
          </a:xfrm>
          <a:prstGeom prst="roundRect">
            <a:avLst/>
          </a:prstGeom>
          <a:solidFill>
            <a:srgbClr val="BEE6F0"/>
          </a:solidFill>
          <a:ln>
            <a:solidFill>
              <a:srgbClr val="00BFF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김요가 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(28, 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직장인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algn="ctr"/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거주지와 근무지의 거리가 멀다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ctr"/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잦은 야근으로 정기적으로 운동을 할 수 있는 시간이 없음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419" y="3316709"/>
            <a:ext cx="1262495" cy="1262495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3312446" y="3412194"/>
            <a:ext cx="7029973" cy="1071523"/>
          </a:xfrm>
          <a:prstGeom prst="roundRect">
            <a:avLst/>
          </a:prstGeom>
          <a:solidFill>
            <a:srgbClr val="BEE6F0"/>
          </a:solidFill>
          <a:ln>
            <a:solidFill>
              <a:srgbClr val="00BFF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박헬스 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(32, 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직장인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algn="ctr"/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출장이 잦은 직업을 가지고 있음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5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18" y="4908263"/>
            <a:ext cx="1298864" cy="1298864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1603664" y="5027488"/>
            <a:ext cx="7029973" cy="1071523"/>
          </a:xfrm>
          <a:prstGeom prst="roundRect">
            <a:avLst/>
          </a:prstGeom>
          <a:solidFill>
            <a:srgbClr val="BEE6F0"/>
          </a:solidFill>
          <a:ln>
            <a:solidFill>
              <a:srgbClr val="00BFF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정수영 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(25, 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대학생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algn="ctr"/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최근 스트레스로 인해 체중이 증가</a:t>
            </a:r>
            <a:endParaRPr lang="en-US" altLang="ko-KR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 한 번도 운동을 경험해 본 적이 없음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46809" y="405245"/>
            <a:ext cx="4156364" cy="820882"/>
            <a:chOff x="446809" y="405245"/>
            <a:chExt cx="4156364" cy="820882"/>
          </a:xfrm>
        </p:grpSpPr>
        <p:sp>
          <p:nvSpPr>
            <p:cNvPr id="18" name="직사각형 17"/>
            <p:cNvSpPr/>
            <p:nvPr/>
          </p:nvSpPr>
          <p:spPr>
            <a:xfrm>
              <a:off x="446809" y="405245"/>
              <a:ext cx="103909" cy="820882"/>
            </a:xfrm>
            <a:prstGeom prst="rect">
              <a:avLst/>
            </a:prstGeom>
            <a:solidFill>
              <a:srgbClr val="00BF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0718" y="405245"/>
              <a:ext cx="4052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서비스에따른</a:t>
              </a:r>
              <a:r>
                <a:rPr lang="en-US" altLang="ko-KR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AIO</a:t>
              </a:r>
              <a:r>
                <a:rPr lang="ko-KR" altLang="en-US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분석</a:t>
              </a:r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0717" y="856795"/>
              <a:ext cx="1947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수요자관찰</a:t>
              </a:r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728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09180" y="1690572"/>
            <a:ext cx="7029973" cy="1071523"/>
          </a:xfrm>
          <a:prstGeom prst="roundRect">
            <a:avLst/>
          </a:prstGeom>
          <a:solidFill>
            <a:srgbClr val="BEE6F0"/>
          </a:solidFill>
          <a:ln>
            <a:solidFill>
              <a:srgbClr val="00BFF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양수저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(32,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자영업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algn="ctr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평소 운동에 관심이 많음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시간과 금전적인 여유가 있음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46809" y="405245"/>
            <a:ext cx="4156364" cy="820882"/>
            <a:chOff x="446809" y="405245"/>
            <a:chExt cx="4156364" cy="820882"/>
          </a:xfrm>
        </p:grpSpPr>
        <p:sp>
          <p:nvSpPr>
            <p:cNvPr id="8" name="직사각형 7"/>
            <p:cNvSpPr/>
            <p:nvPr/>
          </p:nvSpPr>
          <p:spPr>
            <a:xfrm>
              <a:off x="446809" y="405245"/>
              <a:ext cx="103909" cy="820882"/>
            </a:xfrm>
            <a:prstGeom prst="rect">
              <a:avLst/>
            </a:prstGeom>
            <a:solidFill>
              <a:srgbClr val="00BF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0718" y="405245"/>
              <a:ext cx="4052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서비스에따른</a:t>
              </a:r>
              <a:r>
                <a:rPr lang="en-US" altLang="ko-KR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AIO</a:t>
              </a:r>
              <a:r>
                <a:rPr lang="ko-KR" altLang="en-US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분석</a:t>
              </a:r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0717" y="856795"/>
              <a:ext cx="1947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수요자관찰</a:t>
              </a:r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1745673" y="3410444"/>
            <a:ext cx="7175043" cy="1270073"/>
          </a:xfrm>
          <a:prstGeom prst="roundRect">
            <a:avLst/>
          </a:prstGeom>
          <a:solidFill>
            <a:srgbClr val="BEE6F0"/>
          </a:solidFill>
          <a:ln>
            <a:solidFill>
              <a:srgbClr val="00BFF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송배우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(22,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연기자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algn="ctr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몸매관리를 위해 운동이 필요함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금전적으로 여유롭지 못함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운동과 케어서비스를 동시에 이용하고 싶음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209180" y="5215195"/>
            <a:ext cx="7029973" cy="1071523"/>
          </a:xfrm>
          <a:prstGeom prst="roundRect">
            <a:avLst/>
          </a:prstGeom>
          <a:solidFill>
            <a:srgbClr val="BEE6F0"/>
          </a:solidFill>
          <a:ln>
            <a:solidFill>
              <a:srgbClr val="00BFF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구애인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(27,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취준생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algn="ctr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여자친구에게 멤버십을 선물받음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금전적으로 여유롭지 못해 데이트에 제약이 있음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153" y="1595085"/>
            <a:ext cx="1262495" cy="1262495"/>
          </a:xfrm>
          <a:prstGeom prst="rect">
            <a:avLst/>
          </a:prstGeom>
        </p:spPr>
      </p:pic>
      <p:pic>
        <p:nvPicPr>
          <p:cNvPr id="18" name="내용 개체 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09" y="3296773"/>
            <a:ext cx="1298864" cy="129886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153" y="5119708"/>
            <a:ext cx="1262495" cy="126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0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897</TotalTime>
  <Words>714</Words>
  <Application>Microsoft Office PowerPoint</Application>
  <PresentationFormat>사용자 지정</PresentationFormat>
  <Paragraphs>170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tj305444t</dc:creator>
  <cp:lastModifiedBy>hi-ilsan</cp:lastModifiedBy>
  <cp:revision>71</cp:revision>
  <dcterms:created xsi:type="dcterms:W3CDTF">2017-03-30T04:47:23Z</dcterms:created>
  <dcterms:modified xsi:type="dcterms:W3CDTF">2018-08-30T23:25:12Z</dcterms:modified>
</cp:coreProperties>
</file>