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91" r:id="rId4"/>
    <p:sldId id="259" r:id="rId5"/>
    <p:sldId id="265" r:id="rId6"/>
    <p:sldId id="279" r:id="rId7"/>
    <p:sldId id="292" r:id="rId8"/>
    <p:sldId id="272" r:id="rId9"/>
    <p:sldId id="273" r:id="rId10"/>
    <p:sldId id="266" r:id="rId11"/>
    <p:sldId id="282" r:id="rId12"/>
    <p:sldId id="283" r:id="rId13"/>
    <p:sldId id="277" r:id="rId14"/>
    <p:sldId id="276" r:id="rId15"/>
    <p:sldId id="284" r:id="rId16"/>
    <p:sldId id="285" r:id="rId17"/>
    <p:sldId id="286" r:id="rId18"/>
    <p:sldId id="293" r:id="rId19"/>
    <p:sldId id="287" r:id="rId20"/>
    <p:sldId id="289" r:id="rId21"/>
    <p:sldId id="278" r:id="rId22"/>
    <p:sldId id="288" r:id="rId23"/>
    <p:sldId id="261" r:id="rId24"/>
    <p:sldId id="262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0" d="100"/>
          <a:sy n="80" d="100"/>
        </p:scale>
        <p:origin x="58" y="221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E9882-3F1A-4C4E-8FEF-68B0F5ED3054}" type="datetimeFigureOut">
              <a:rPr lang="ko-KR" altLang="en-US" smtClean="0"/>
              <a:t>2020-09-18-Friday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3EFC7-7356-4F57-BBA0-0FED0413E6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6791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E9882-3F1A-4C4E-8FEF-68B0F5ED3054}" type="datetimeFigureOut">
              <a:rPr lang="ko-KR" altLang="en-US" smtClean="0"/>
              <a:t>2020-09-18-Friday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3EFC7-7356-4F57-BBA0-0FED0413E6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2925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E9882-3F1A-4C4E-8FEF-68B0F5ED3054}" type="datetimeFigureOut">
              <a:rPr lang="ko-KR" altLang="en-US" smtClean="0"/>
              <a:t>2020-09-18-Friday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3EFC7-7356-4F57-BBA0-0FED0413E6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9943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E9882-3F1A-4C4E-8FEF-68B0F5ED3054}" type="datetimeFigureOut">
              <a:rPr lang="ko-KR" altLang="en-US" smtClean="0"/>
              <a:t>2020-09-18-Friday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3EFC7-7356-4F57-BBA0-0FED0413E6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2495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E9882-3F1A-4C4E-8FEF-68B0F5ED3054}" type="datetimeFigureOut">
              <a:rPr lang="ko-KR" altLang="en-US" smtClean="0"/>
              <a:t>2020-09-18-Friday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3EFC7-7356-4F57-BBA0-0FED0413E6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2434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E9882-3F1A-4C4E-8FEF-68B0F5ED3054}" type="datetimeFigureOut">
              <a:rPr lang="ko-KR" altLang="en-US" smtClean="0"/>
              <a:t>2020-09-18-Friday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3EFC7-7356-4F57-BBA0-0FED0413E6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9288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E9882-3F1A-4C4E-8FEF-68B0F5ED3054}" type="datetimeFigureOut">
              <a:rPr lang="ko-KR" altLang="en-US" smtClean="0"/>
              <a:t>2020-09-18-Friday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3EFC7-7356-4F57-BBA0-0FED0413E6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6249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E9882-3F1A-4C4E-8FEF-68B0F5ED3054}" type="datetimeFigureOut">
              <a:rPr lang="ko-KR" altLang="en-US" smtClean="0"/>
              <a:t>2020-09-18-Friday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3EFC7-7356-4F57-BBA0-0FED0413E6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2505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E9882-3F1A-4C4E-8FEF-68B0F5ED3054}" type="datetimeFigureOut">
              <a:rPr lang="ko-KR" altLang="en-US" smtClean="0"/>
              <a:t>2020-09-18-Friday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3EFC7-7356-4F57-BBA0-0FED0413E6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3807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E9882-3F1A-4C4E-8FEF-68B0F5ED3054}" type="datetimeFigureOut">
              <a:rPr lang="ko-KR" altLang="en-US" smtClean="0"/>
              <a:t>2020-09-18-Friday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3EFC7-7356-4F57-BBA0-0FED0413E6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5827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E9882-3F1A-4C4E-8FEF-68B0F5ED3054}" type="datetimeFigureOut">
              <a:rPr lang="ko-KR" altLang="en-US" smtClean="0"/>
              <a:t>2020-09-18-Friday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3EFC7-7356-4F57-BBA0-0FED0413E6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614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CE9882-3F1A-4C4E-8FEF-68B0F5ED3054}" type="datetimeFigureOut">
              <a:rPr lang="ko-KR" altLang="en-US" smtClean="0"/>
              <a:t>2020-09-18-Friday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B3EFC7-7356-4F57-BBA0-0FED0413E6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4889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j3b104.p.ssafy.io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eg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88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62708" y="827820"/>
            <a:ext cx="4844561" cy="5275385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8252904" y="4633436"/>
            <a:ext cx="2778005" cy="73866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300"/>
              </a:lnSpc>
              <a:tabLst>
                <a:tab pos="838200" algn="l"/>
              </a:tabLst>
            </a:pPr>
            <a:r>
              <a:rPr lang="ko-KR" altLang="en-US" sz="2800" dirty="0" smtClean="0">
                <a:solidFill>
                  <a:srgbClr val="FFFFF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특화</a:t>
            </a:r>
            <a:r>
              <a:rPr lang="en-US" altLang="ko-KR" sz="2800" dirty="0" smtClean="0">
                <a:solidFill>
                  <a:srgbClr val="FFFFF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-SUB PJT II</a:t>
            </a:r>
            <a:endParaRPr lang="en-US" altLang="zh-CN" sz="2800" dirty="0" smtClean="0">
              <a:solidFill>
                <a:srgbClr val="FFFFFF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  <a:cs typeface="바탕" pitchFamily="18" charset="0"/>
            </a:endParaRPr>
          </a:p>
          <a:p>
            <a:pPr algn="ctr">
              <a:lnSpc>
                <a:spcPts val="2100"/>
              </a:lnSpc>
              <a:tabLst>
                <a:tab pos="838200" algn="l"/>
              </a:tabLst>
            </a:pPr>
            <a:r>
              <a:rPr lang="en-US" altLang="zh-CN" sz="1700" dirty="0" smtClean="0">
                <a:solidFill>
                  <a:srgbClr val="FFFFF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바탕" pitchFamily="18" charset="0"/>
              </a:rPr>
              <a:t>Block Chain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7755173" y="5372100"/>
            <a:ext cx="3773469" cy="87716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algn="r">
              <a:tabLst>
                <a:tab pos="2540000" algn="l"/>
                <a:tab pos="2628900" algn="l"/>
              </a:tabLst>
            </a:pPr>
            <a:r>
              <a:rPr lang="en-US" altLang="zh-CN" sz="1800" dirty="0" smtClean="0">
                <a:solidFill>
                  <a:srgbClr val="FFFFF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바탕" pitchFamily="18" charset="0"/>
              </a:rPr>
              <a:t>&lt;</a:t>
            </a:r>
            <a:r>
              <a:rPr lang="ko-KR" altLang="en-US" sz="1800" dirty="0" err="1" smtClean="0">
                <a:solidFill>
                  <a:srgbClr val="FFFFF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바탕" pitchFamily="18" charset="0"/>
              </a:rPr>
              <a:t>성없성</a:t>
            </a:r>
            <a:r>
              <a:rPr lang="en-US" altLang="zh-CN" sz="1800" dirty="0" smtClean="0">
                <a:solidFill>
                  <a:srgbClr val="FFFFF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바탕" pitchFamily="18" charset="0"/>
              </a:rPr>
              <a:t>&gt;</a:t>
            </a:r>
          </a:p>
          <a:p>
            <a:pPr algn="r">
              <a:tabLst>
                <a:tab pos="2540000" algn="l"/>
                <a:tab pos="2628900" algn="l"/>
              </a:tabLst>
            </a:pPr>
            <a:r>
              <a:rPr lang="ko-KR" altLang="en-US" sz="1800" dirty="0" smtClean="0">
                <a:solidFill>
                  <a:srgbClr val="FFFFF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바탕" pitchFamily="18" charset="0"/>
              </a:rPr>
              <a:t>대전 </a:t>
            </a:r>
            <a:r>
              <a:rPr lang="en-US" altLang="ko-KR" dirty="0">
                <a:solidFill>
                  <a:srgbClr val="FFFFF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바탕" pitchFamily="18" charset="0"/>
              </a:rPr>
              <a:t>1</a:t>
            </a:r>
            <a:r>
              <a:rPr lang="ko-KR" altLang="en-US" sz="1800" dirty="0" smtClean="0">
                <a:solidFill>
                  <a:srgbClr val="FFFFF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바탕" pitchFamily="18" charset="0"/>
              </a:rPr>
              <a:t>반 </a:t>
            </a:r>
            <a:r>
              <a:rPr lang="en-US" altLang="zh-CN" sz="1800" dirty="0" smtClean="0">
                <a:solidFill>
                  <a:srgbClr val="FFFFF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바탕" pitchFamily="18" charset="0"/>
              </a:rPr>
              <a:t>B104</a:t>
            </a:r>
          </a:p>
          <a:p>
            <a:pPr algn="r">
              <a:tabLst>
                <a:tab pos="2540000" algn="l"/>
                <a:tab pos="2628900" algn="l"/>
              </a:tabLst>
            </a:pPr>
            <a:r>
              <a:rPr lang="ko-KR" altLang="en-US" dirty="0" smtClean="0">
                <a:solidFill>
                  <a:srgbClr val="FFFFF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바탕" pitchFamily="18" charset="0"/>
              </a:rPr>
              <a:t>차성민</a:t>
            </a:r>
            <a:r>
              <a:rPr lang="en-US" altLang="ko-KR" dirty="0" smtClean="0">
                <a:solidFill>
                  <a:srgbClr val="FFFFF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바탕" pitchFamily="18" charset="0"/>
              </a:rPr>
              <a:t>/</a:t>
            </a:r>
            <a:r>
              <a:rPr lang="ko-KR" altLang="en-US" dirty="0" smtClean="0">
                <a:solidFill>
                  <a:srgbClr val="FFFFF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바탕" pitchFamily="18" charset="0"/>
              </a:rPr>
              <a:t>박종준</a:t>
            </a:r>
            <a:r>
              <a:rPr lang="en-US" altLang="ko-KR" dirty="0" smtClean="0">
                <a:solidFill>
                  <a:srgbClr val="FFFFF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바탕" pitchFamily="18" charset="0"/>
              </a:rPr>
              <a:t>/</a:t>
            </a:r>
            <a:r>
              <a:rPr lang="ko-KR" altLang="en-US" dirty="0" smtClean="0">
                <a:solidFill>
                  <a:srgbClr val="FFFFF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바탕" pitchFamily="18" charset="0"/>
              </a:rPr>
              <a:t>강봉규</a:t>
            </a:r>
            <a:r>
              <a:rPr lang="en-US" altLang="ko-KR" dirty="0" smtClean="0">
                <a:solidFill>
                  <a:srgbClr val="FFFFF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바탕" pitchFamily="18" charset="0"/>
              </a:rPr>
              <a:t>/</a:t>
            </a:r>
            <a:r>
              <a:rPr lang="ko-KR" altLang="en-US" dirty="0" err="1" smtClean="0">
                <a:solidFill>
                  <a:srgbClr val="FFFFF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바탕" pitchFamily="18" charset="0"/>
              </a:rPr>
              <a:t>장요한</a:t>
            </a:r>
            <a:r>
              <a:rPr lang="en-US" altLang="ko-KR" dirty="0" smtClean="0">
                <a:solidFill>
                  <a:srgbClr val="FFFFF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바탕" pitchFamily="18" charset="0"/>
              </a:rPr>
              <a:t>/</a:t>
            </a:r>
            <a:r>
              <a:rPr lang="ko-KR" altLang="en-US" dirty="0" err="1" smtClean="0">
                <a:solidFill>
                  <a:srgbClr val="FFFFF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바탕" pitchFamily="18" charset="0"/>
              </a:rPr>
              <a:t>김문석</a:t>
            </a:r>
            <a:endParaRPr lang="en-US" altLang="zh-CN" sz="1800" dirty="0" smtClean="0">
              <a:solidFill>
                <a:srgbClr val="FFFFFF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  <a:cs typeface="바탕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20876" y="1632615"/>
            <a:ext cx="4613274" cy="3370153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tabLst>
                <a:tab pos="838200" algn="l"/>
              </a:tabLst>
            </a:pPr>
            <a:r>
              <a:rPr lang="en-US" altLang="zh-CN" sz="7200" spc="600" dirty="0" smtClean="0">
                <a:solidFill>
                  <a:srgbClr val="FFFFFF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Job</a:t>
            </a:r>
          </a:p>
          <a:p>
            <a:pPr>
              <a:tabLst>
                <a:tab pos="838200" algn="l"/>
              </a:tabLst>
            </a:pPr>
            <a:r>
              <a:rPr lang="ko-KR" altLang="en-US" sz="7200" spc="600" dirty="0" smtClean="0">
                <a:solidFill>
                  <a:srgbClr val="FFFFFF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이로운</a:t>
            </a:r>
            <a:endParaRPr lang="en-US" altLang="ko-KR" sz="7200" spc="600" dirty="0" smtClean="0">
              <a:solidFill>
                <a:srgbClr val="FFFFFF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>
              <a:tabLst>
                <a:tab pos="838200" algn="l"/>
              </a:tabLst>
            </a:pPr>
            <a:r>
              <a:rPr lang="ko-KR" altLang="en-US" sz="7200" spc="600" dirty="0" smtClean="0">
                <a:solidFill>
                  <a:srgbClr val="FFFFFF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생활</a:t>
            </a:r>
            <a:endParaRPr lang="en-US" altLang="zh-CN" sz="7200" spc="600" dirty="0" smtClean="0">
              <a:solidFill>
                <a:srgbClr val="FFFFFF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  <a:cs typeface="바탕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1328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/>
          <p:cNvSpPr/>
          <p:nvPr/>
        </p:nvSpPr>
        <p:spPr>
          <a:xfrm>
            <a:off x="6701393" y="440056"/>
            <a:ext cx="227690" cy="19812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5253593" y="440056"/>
            <a:ext cx="227690" cy="198120"/>
          </a:xfrm>
          <a:prstGeom prst="ellipse">
            <a:avLst/>
          </a:prstGeom>
          <a:solidFill>
            <a:srgbClr val="008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8149193" y="440056"/>
            <a:ext cx="227690" cy="19812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3805793" y="440056"/>
            <a:ext cx="227690" cy="19812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00050" y="659132"/>
            <a:ext cx="1559722" cy="23275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ko-KR" altLang="en-US" sz="1600" dirty="0" smtClean="0">
                <a:solidFill>
                  <a:srgbClr val="0088F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바탕" pitchFamily="18" charset="0"/>
              </a:rPr>
              <a:t>특화 </a:t>
            </a:r>
            <a:r>
              <a:rPr lang="en-US" altLang="ko-KR" sz="1600" dirty="0" smtClean="0">
                <a:solidFill>
                  <a:srgbClr val="0088F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바탕" pitchFamily="18" charset="0"/>
              </a:rPr>
              <a:t>Sub-PJT II</a:t>
            </a:r>
            <a:endParaRPr lang="en-US" altLang="zh-CN" sz="1600" dirty="0" smtClean="0">
              <a:solidFill>
                <a:srgbClr val="0088FF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  <a:cs typeface="바탕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960345" y="659132"/>
            <a:ext cx="647613" cy="23275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600" dirty="0" smtClean="0">
                <a:solidFill>
                  <a:srgbClr val="0088F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바탕" pitchFamily="18" charset="0"/>
              </a:rPr>
              <a:t>ISSUE</a:t>
            </a:r>
            <a:endParaRPr lang="en-US" altLang="zh-CN" sz="1600" dirty="0" smtClean="0">
              <a:solidFill>
                <a:srgbClr val="0088FF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  <a:cs typeface="바탕" pitchFamily="18" charset="0"/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676832" y="1620281"/>
            <a:ext cx="10838335" cy="5080998"/>
          </a:xfrm>
          <a:prstGeom prst="roundRect">
            <a:avLst>
              <a:gd name="adj" fmla="val 5195"/>
            </a:avLst>
          </a:prstGeom>
          <a:solidFill>
            <a:srgbClr val="0088FF">
              <a:alpha val="2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2028" y="2214777"/>
            <a:ext cx="3888775" cy="3709844"/>
          </a:xfrm>
          <a:prstGeom prst="rect">
            <a:avLst/>
          </a:prstGeom>
          <a:effectLst>
            <a:softEdge rad="0"/>
          </a:effectLst>
        </p:spPr>
      </p:pic>
      <p:cxnSp>
        <p:nvCxnSpPr>
          <p:cNvPr id="12" name="직선 연결선 11"/>
          <p:cNvCxnSpPr/>
          <p:nvPr/>
        </p:nvCxnSpPr>
        <p:spPr>
          <a:xfrm>
            <a:off x="6095999" y="1886395"/>
            <a:ext cx="0" cy="4600576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8376883" y="2098995"/>
            <a:ext cx="1623457" cy="263534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2400" dirty="0" smtClean="0">
                <a:solidFill>
                  <a:srgbClr val="0088F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바탕" pitchFamily="18" charset="0"/>
              </a:rPr>
              <a:t>&lt;</a:t>
            </a:r>
            <a:r>
              <a:rPr lang="ko-KR" altLang="en-US" sz="2400" dirty="0" smtClean="0">
                <a:solidFill>
                  <a:srgbClr val="0088F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바탕" pitchFamily="18" charset="0"/>
              </a:rPr>
              <a:t>기업</a:t>
            </a:r>
            <a:r>
              <a:rPr lang="en-US" altLang="ko-KR" sz="2400" dirty="0" smtClean="0">
                <a:solidFill>
                  <a:srgbClr val="0088F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바탕" pitchFamily="18" charset="0"/>
              </a:rPr>
              <a:t>&gt;</a:t>
            </a:r>
            <a:endParaRPr lang="en-US" altLang="zh-CN" sz="1600" dirty="0" smtClean="0">
              <a:solidFill>
                <a:srgbClr val="0088FF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  <a:cs typeface="바탕" pitchFamily="18" charset="0"/>
            </a:endParaRPr>
          </a:p>
        </p:txBody>
      </p:sp>
      <p:sp>
        <p:nvSpPr>
          <p:cNvPr id="28" name="TextBox 1"/>
          <p:cNvSpPr txBox="1"/>
          <p:nvPr/>
        </p:nvSpPr>
        <p:spPr>
          <a:xfrm>
            <a:off x="6633183" y="2916105"/>
            <a:ext cx="4479896" cy="3008516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marL="285750" indent="-285750">
              <a:lnSpc>
                <a:spcPts val="2100"/>
              </a:lnSpc>
              <a:buFontTx/>
              <a:buChar char="-"/>
              <a:tabLst/>
            </a:pPr>
            <a:r>
              <a:rPr lang="ko-KR" altLang="en-US" dirty="0" err="1" smtClean="0">
                <a:solidFill>
                  <a:srgbClr val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바탕" pitchFamily="18" charset="0"/>
              </a:rPr>
              <a:t>입사자</a:t>
            </a:r>
            <a:r>
              <a:rPr lang="ko-KR" altLang="en-US" dirty="0" smtClean="0">
                <a:solidFill>
                  <a:srgbClr val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바탕" pitchFamily="18" charset="0"/>
              </a:rPr>
              <a:t> 별로 지원 서류의 모든 기입 사항을 </a:t>
            </a:r>
            <a:r>
              <a:rPr lang="ko-KR" altLang="en-US" dirty="0" err="1" smtClean="0">
                <a:solidFill>
                  <a:srgbClr val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바탕" pitchFamily="18" charset="0"/>
              </a:rPr>
              <a:t>일일히</a:t>
            </a:r>
            <a:r>
              <a:rPr lang="ko-KR" altLang="en-US" dirty="0" smtClean="0">
                <a:solidFill>
                  <a:srgbClr val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바탕" pitchFamily="18" charset="0"/>
              </a:rPr>
              <a:t> 확인해야 함</a:t>
            </a:r>
            <a:endParaRPr lang="en-US" altLang="ko-KR" dirty="0" smtClean="0">
              <a:solidFill>
                <a:srgbClr val="00000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  <a:cs typeface="바탕" pitchFamily="18" charset="0"/>
            </a:endParaRPr>
          </a:p>
          <a:p>
            <a:pPr marL="285750" indent="-285750">
              <a:lnSpc>
                <a:spcPts val="2100"/>
              </a:lnSpc>
              <a:buFontTx/>
              <a:buChar char="-"/>
              <a:tabLst/>
            </a:pPr>
            <a:endParaRPr lang="en-US" altLang="ko-KR" dirty="0">
              <a:solidFill>
                <a:srgbClr val="00000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  <a:cs typeface="바탕" pitchFamily="18" charset="0"/>
            </a:endParaRPr>
          </a:p>
          <a:p>
            <a:pPr marL="285750" indent="-285750">
              <a:lnSpc>
                <a:spcPts val="2100"/>
              </a:lnSpc>
              <a:buFontTx/>
              <a:buChar char="-"/>
              <a:tabLst/>
            </a:pPr>
            <a:r>
              <a:rPr lang="ko-KR" altLang="en-US" dirty="0" smtClean="0">
                <a:solidFill>
                  <a:srgbClr val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바탕" pitchFamily="18" charset="0"/>
              </a:rPr>
              <a:t>증빙하는 과정에서 많은 비용과 시간을 </a:t>
            </a:r>
            <a:r>
              <a:rPr lang="ko-KR" altLang="en-US" dirty="0" err="1" smtClean="0">
                <a:solidFill>
                  <a:srgbClr val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바탕" pitchFamily="18" charset="0"/>
              </a:rPr>
              <a:t>투자해야함</a:t>
            </a:r>
            <a:endParaRPr lang="en-US" altLang="ko-KR" dirty="0" smtClean="0">
              <a:solidFill>
                <a:srgbClr val="00000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  <a:cs typeface="바탕" pitchFamily="18" charset="0"/>
            </a:endParaRPr>
          </a:p>
          <a:p>
            <a:pPr marL="285750" indent="-285750">
              <a:lnSpc>
                <a:spcPts val="2100"/>
              </a:lnSpc>
              <a:buFontTx/>
              <a:buChar char="-"/>
              <a:tabLst/>
            </a:pPr>
            <a:endParaRPr lang="en-US" altLang="ko-KR" dirty="0">
              <a:solidFill>
                <a:srgbClr val="00000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  <a:cs typeface="바탕" pitchFamily="18" charset="0"/>
            </a:endParaRPr>
          </a:p>
          <a:p>
            <a:pPr marL="285750" indent="-285750">
              <a:lnSpc>
                <a:spcPts val="2100"/>
              </a:lnSpc>
              <a:buFontTx/>
              <a:buChar char="-"/>
              <a:tabLst/>
            </a:pPr>
            <a:r>
              <a:rPr lang="ko-KR" altLang="en-US" dirty="0" smtClean="0">
                <a:solidFill>
                  <a:srgbClr val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바탕" pitchFamily="18" charset="0"/>
              </a:rPr>
              <a:t>중견</a:t>
            </a:r>
            <a:r>
              <a:rPr lang="en-US" altLang="ko-KR" dirty="0" smtClean="0">
                <a:solidFill>
                  <a:srgbClr val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바탕" pitchFamily="18" charset="0"/>
              </a:rPr>
              <a:t>*</a:t>
            </a:r>
            <a:r>
              <a:rPr lang="ko-KR" altLang="en-US" dirty="0" smtClean="0">
                <a:solidFill>
                  <a:srgbClr val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바탕" pitchFamily="18" charset="0"/>
              </a:rPr>
              <a:t>중소기업의 경우 정확하게 </a:t>
            </a:r>
            <a:r>
              <a:rPr lang="ko-KR" altLang="en-US" dirty="0" err="1" smtClean="0">
                <a:solidFill>
                  <a:srgbClr val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바탕" pitchFamily="18" charset="0"/>
              </a:rPr>
              <a:t>입사자의</a:t>
            </a:r>
            <a:r>
              <a:rPr lang="ko-KR" altLang="en-US" dirty="0" smtClean="0">
                <a:solidFill>
                  <a:srgbClr val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바탕" pitchFamily="18" charset="0"/>
              </a:rPr>
              <a:t> 정보를 파악하는데 어려움이 있음</a:t>
            </a:r>
            <a:endParaRPr lang="en-US" altLang="ko-KR" dirty="0" smtClean="0">
              <a:solidFill>
                <a:srgbClr val="00000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  <a:cs typeface="바탕" pitchFamily="18" charset="0"/>
            </a:endParaRPr>
          </a:p>
          <a:p>
            <a:pPr marL="285750" indent="-285750">
              <a:lnSpc>
                <a:spcPts val="2100"/>
              </a:lnSpc>
              <a:buFontTx/>
              <a:buChar char="-"/>
              <a:tabLst/>
            </a:pPr>
            <a:endParaRPr lang="en-US" altLang="ko-KR" dirty="0">
              <a:solidFill>
                <a:srgbClr val="00000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  <a:cs typeface="바탕" pitchFamily="18" charset="0"/>
            </a:endParaRPr>
          </a:p>
          <a:p>
            <a:pPr marL="285750" indent="-285750">
              <a:lnSpc>
                <a:spcPts val="2100"/>
              </a:lnSpc>
              <a:buFontTx/>
              <a:buChar char="-"/>
              <a:tabLst/>
            </a:pPr>
            <a:r>
              <a:rPr lang="ko-KR" altLang="en-US" dirty="0" smtClean="0">
                <a:solidFill>
                  <a:srgbClr val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바탕" pitchFamily="18" charset="0"/>
              </a:rPr>
              <a:t>지원 서류와 사실 관계가 다를 경우 인력 손실이 발생</a:t>
            </a:r>
            <a:endParaRPr lang="en-US" altLang="ko-KR" dirty="0">
              <a:solidFill>
                <a:srgbClr val="00000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  <a:cs typeface="바탕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972095" y="1244649"/>
            <a:ext cx="2449388" cy="21287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3200" dirty="0" smtClean="0">
                <a:solidFill>
                  <a:srgbClr val="0088F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바탕" pitchFamily="18" charset="0"/>
              </a:rPr>
              <a:t>Pain Point II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158298" y="6206510"/>
            <a:ext cx="2664191" cy="21287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2000" dirty="0" smtClean="0">
                <a:solidFill>
                  <a:srgbClr val="0088F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바탕" pitchFamily="18" charset="0"/>
              </a:rPr>
              <a:t>EX4) </a:t>
            </a:r>
            <a:r>
              <a:rPr lang="ko-KR" altLang="en-US" sz="2000" dirty="0" smtClean="0">
                <a:solidFill>
                  <a:srgbClr val="0088F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바탕" pitchFamily="18" charset="0"/>
              </a:rPr>
              <a:t>입사 시 구비 서류</a:t>
            </a:r>
            <a:endParaRPr lang="en-US" altLang="zh-CN" sz="2000" dirty="0" smtClean="0">
              <a:solidFill>
                <a:srgbClr val="0088FF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  <a:cs typeface="바탕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4142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88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84691" y="2701980"/>
            <a:ext cx="9049070" cy="1892826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ctr">
              <a:tabLst>
                <a:tab pos="838200" algn="l"/>
              </a:tabLst>
            </a:pPr>
            <a:r>
              <a:rPr lang="en-US" altLang="ko-KR" sz="4800" dirty="0" smtClean="0">
                <a:solidFill>
                  <a:srgbClr val="FFFFF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Q . </a:t>
            </a:r>
            <a:r>
              <a:rPr lang="ko-KR" altLang="en-US" sz="4000" dirty="0" smtClean="0">
                <a:solidFill>
                  <a:srgbClr val="FFFFF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이력서 작성시 개인과 기업 모두에게 </a:t>
            </a:r>
            <a:endParaRPr lang="en-US" altLang="ko-KR" sz="4000" dirty="0" smtClean="0">
              <a:solidFill>
                <a:srgbClr val="FFFFFF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>
              <a:tabLst>
                <a:tab pos="838200" algn="l"/>
              </a:tabLst>
            </a:pPr>
            <a:r>
              <a:rPr lang="ko-KR" altLang="en-US" sz="4000" dirty="0" smtClean="0">
                <a:solidFill>
                  <a:srgbClr val="FFFFF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바탕" pitchFamily="18" charset="0"/>
              </a:rPr>
              <a:t>불필요한 </a:t>
            </a:r>
            <a:r>
              <a:rPr lang="ko-KR" altLang="en-US" sz="7200" dirty="0" smtClean="0">
                <a:solidFill>
                  <a:srgbClr val="FFFFF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바탕" pitchFamily="18" charset="0"/>
              </a:rPr>
              <a:t>사회적 비용 </a:t>
            </a:r>
            <a:r>
              <a:rPr lang="ko-KR" altLang="en-US" sz="4000" dirty="0" smtClean="0">
                <a:solidFill>
                  <a:srgbClr val="FFFFF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바탕" pitchFamily="18" charset="0"/>
              </a:rPr>
              <a:t>발생</a:t>
            </a:r>
            <a:endParaRPr lang="en-US" altLang="zh-CN" sz="4000" dirty="0" smtClean="0">
              <a:solidFill>
                <a:srgbClr val="FFFFFF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  <a:cs typeface="바탕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795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88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271638" y="2464802"/>
            <a:ext cx="3063609" cy="2816156"/>
            <a:chOff x="4792393" y="1942072"/>
            <a:chExt cx="3063609" cy="2816156"/>
          </a:xfrm>
        </p:grpSpPr>
        <p:sp>
          <p:nvSpPr>
            <p:cNvPr id="12" name="직사각형 11"/>
            <p:cNvSpPr/>
            <p:nvPr/>
          </p:nvSpPr>
          <p:spPr>
            <a:xfrm>
              <a:off x="4792393" y="1965741"/>
              <a:ext cx="2939367" cy="2768819"/>
            </a:xfrm>
            <a:prstGeom prst="rect">
              <a:avLst/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088FF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367438" y="1942072"/>
              <a:ext cx="2488564" cy="2816156"/>
            </a:xfrm>
            <a:prstGeom prst="rect">
              <a:avLst/>
            </a:prstGeom>
            <a:noFill/>
          </p:spPr>
          <p:txBody>
            <a:bodyPr wrap="square" lIns="0" tIns="0" rIns="0" rtlCol="0">
              <a:spAutoFit/>
            </a:bodyPr>
            <a:lstStyle/>
            <a:p>
              <a:pPr>
                <a:tabLst>
                  <a:tab pos="838200" algn="l"/>
                </a:tabLst>
              </a:pPr>
              <a:r>
                <a:rPr lang="en-US" altLang="zh-CN" sz="6000" spc="600" dirty="0" smtClean="0">
                  <a:solidFill>
                    <a:schemeClr val="bg1"/>
                  </a:solidFill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Job</a:t>
              </a:r>
            </a:p>
            <a:p>
              <a:pPr>
                <a:tabLst>
                  <a:tab pos="838200" algn="l"/>
                </a:tabLst>
              </a:pPr>
              <a:r>
                <a:rPr lang="ko-KR" altLang="en-US" sz="6000" spc="600" dirty="0" smtClean="0">
                  <a:solidFill>
                    <a:schemeClr val="bg1"/>
                  </a:solidFill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이로운</a:t>
              </a:r>
              <a:endParaRPr lang="en-US" altLang="ko-KR" sz="6000" spc="600" dirty="0" smtClean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endParaRPr>
            </a:p>
            <a:p>
              <a:pPr>
                <a:tabLst>
                  <a:tab pos="838200" algn="l"/>
                </a:tabLst>
              </a:pPr>
              <a:r>
                <a:rPr lang="ko-KR" altLang="en-US" sz="6000" spc="600" dirty="0" smtClean="0">
                  <a:solidFill>
                    <a:schemeClr val="bg1"/>
                  </a:solidFill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생활</a:t>
              </a:r>
              <a:endParaRPr lang="en-US" altLang="zh-CN" sz="6000" spc="600" dirty="0" smtClean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바탕" pitchFamily="18" charset="0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4930052" y="2582471"/>
            <a:ext cx="6893662" cy="4275529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tabLst/>
            </a:pPr>
            <a:r>
              <a:rPr lang="ko-KR" altLang="en-US" sz="2400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바탕" pitchFamily="18" charset="0"/>
              </a:rPr>
              <a:t>지원서 작성시 사회적 비용 축소</a:t>
            </a:r>
            <a:endParaRPr lang="en-US" altLang="ko-KR" sz="2400" dirty="0" smtClean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  <a:cs typeface="바탕" pitchFamily="18" charset="0"/>
            </a:endParaRPr>
          </a:p>
          <a:p>
            <a:pPr>
              <a:tabLst/>
            </a:pPr>
            <a:r>
              <a:rPr lang="ko-KR" altLang="en-US" sz="2400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바탕" pitchFamily="18" charset="0"/>
              </a:rPr>
              <a:t> </a:t>
            </a:r>
            <a:endParaRPr lang="en-US" altLang="zh-CN" sz="2400" dirty="0" smtClean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  <a:cs typeface="바탕" pitchFamily="18" charset="0"/>
            </a:endParaRPr>
          </a:p>
          <a:p>
            <a:pPr>
              <a:tabLst/>
            </a:pPr>
            <a:r>
              <a:rPr lang="ko-KR" altLang="en-US" sz="2400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바탕" pitchFamily="18" charset="0"/>
              </a:rPr>
              <a:t>취업 관련 정보 취득</a:t>
            </a:r>
            <a:r>
              <a:rPr lang="en-US" altLang="ko-KR" sz="2400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바탕" pitchFamily="18" charset="0"/>
              </a:rPr>
              <a:t>, </a:t>
            </a:r>
            <a:r>
              <a:rPr lang="ko-KR" altLang="en-US" sz="2400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바탕" pitchFamily="18" charset="0"/>
              </a:rPr>
              <a:t>지원서 작성과 지원을 동시에</a:t>
            </a:r>
            <a:endParaRPr lang="en-US" altLang="ko-KR" sz="2400" dirty="0" smtClean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  <a:cs typeface="바탕" pitchFamily="18" charset="0"/>
            </a:endParaRPr>
          </a:p>
          <a:p>
            <a:pPr>
              <a:tabLst/>
            </a:pPr>
            <a:endParaRPr lang="en-US" altLang="ko-KR" sz="24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  <a:cs typeface="바탕" pitchFamily="18" charset="0"/>
            </a:endParaRPr>
          </a:p>
          <a:p>
            <a:pPr>
              <a:tabLst/>
            </a:pPr>
            <a:r>
              <a:rPr lang="ko-KR" altLang="en-US" sz="2400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바탕" pitchFamily="18" charset="0"/>
              </a:rPr>
              <a:t>기업은 일괄적으로 지원서 관리가 가능</a:t>
            </a:r>
            <a:endParaRPr lang="en-US" altLang="ko-KR" sz="2400" dirty="0" smtClean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  <a:cs typeface="바탕" pitchFamily="18" charset="0"/>
            </a:endParaRPr>
          </a:p>
          <a:p>
            <a:pPr>
              <a:tabLst/>
            </a:pPr>
            <a:endParaRPr lang="en-US" altLang="ko-KR" sz="24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  <a:cs typeface="바탕" pitchFamily="18" charset="0"/>
            </a:endParaRPr>
          </a:p>
          <a:p>
            <a:pPr>
              <a:tabLst/>
            </a:pPr>
            <a:r>
              <a:rPr lang="ko-KR" altLang="en-US" sz="2400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바탕" pitchFamily="18" charset="0"/>
              </a:rPr>
              <a:t>기업 규모와 상관없이 투명성 확보</a:t>
            </a:r>
            <a:endParaRPr lang="en-US" altLang="ko-KR" sz="2400" dirty="0" smtClean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  <a:cs typeface="바탕" pitchFamily="18" charset="0"/>
            </a:endParaRPr>
          </a:p>
          <a:p>
            <a:pPr>
              <a:tabLst/>
            </a:pPr>
            <a:endParaRPr lang="en-US" altLang="ko-KR" sz="1600" dirty="0">
              <a:solidFill>
                <a:srgbClr val="0088FF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  <a:cs typeface="바탕" pitchFamily="18" charset="0"/>
            </a:endParaRPr>
          </a:p>
          <a:p>
            <a:pPr>
              <a:tabLst/>
            </a:pPr>
            <a:endParaRPr lang="en-US" altLang="ko-KR" sz="1600" dirty="0" smtClean="0">
              <a:solidFill>
                <a:srgbClr val="0088FF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  <a:cs typeface="바탕" pitchFamily="18" charset="0"/>
            </a:endParaRPr>
          </a:p>
          <a:p>
            <a:pPr>
              <a:tabLst/>
            </a:pPr>
            <a:endParaRPr lang="en-US" altLang="ko-KR" sz="1600" dirty="0">
              <a:solidFill>
                <a:srgbClr val="0088FF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  <a:cs typeface="바탕" pitchFamily="18" charset="0"/>
            </a:endParaRPr>
          </a:p>
          <a:p>
            <a:pPr>
              <a:tabLst/>
            </a:pPr>
            <a:endParaRPr lang="en-US" altLang="ko-KR" sz="1600" dirty="0" smtClean="0">
              <a:solidFill>
                <a:srgbClr val="0088FF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  <a:cs typeface="바탕" pitchFamily="18" charset="0"/>
            </a:endParaRPr>
          </a:p>
          <a:p>
            <a:pPr>
              <a:tabLst/>
            </a:pPr>
            <a:endParaRPr lang="en-US" altLang="ko-KR" sz="1600" dirty="0">
              <a:solidFill>
                <a:srgbClr val="0088FF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  <a:cs typeface="바탕" pitchFamily="18" charset="0"/>
            </a:endParaRPr>
          </a:p>
          <a:p>
            <a:pPr>
              <a:tabLst/>
            </a:pPr>
            <a:endParaRPr lang="en-US" altLang="ko-KR" sz="1600" dirty="0">
              <a:solidFill>
                <a:srgbClr val="0088FF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  <a:cs typeface="바탕" pitchFamily="18" charset="0"/>
            </a:endParaRPr>
          </a:p>
          <a:p>
            <a:pPr>
              <a:lnSpc>
                <a:spcPts val="1300"/>
              </a:lnSpc>
              <a:tabLst/>
            </a:pPr>
            <a:endParaRPr lang="en-US" altLang="ko-KR" sz="1600" dirty="0" smtClean="0">
              <a:solidFill>
                <a:srgbClr val="0088FF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  <a:cs typeface="바탕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68447" y="1399795"/>
            <a:ext cx="5810886" cy="70211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300"/>
              </a:lnSpc>
              <a:tabLst>
                <a:tab pos="838200" algn="l"/>
              </a:tabLst>
            </a:pPr>
            <a:r>
              <a:rPr lang="en-US" altLang="zh-CN" sz="8800" dirty="0" smtClean="0">
                <a:solidFill>
                  <a:srgbClr val="FFFFF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SOLUTION</a:t>
            </a:r>
            <a:endParaRPr lang="en-US" altLang="zh-CN" sz="6000" dirty="0" smtClean="0">
              <a:solidFill>
                <a:srgbClr val="FFFFFF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  <a:cs typeface="바탕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967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/>
          <p:cNvSpPr/>
          <p:nvPr/>
        </p:nvSpPr>
        <p:spPr>
          <a:xfrm>
            <a:off x="6701393" y="440056"/>
            <a:ext cx="227690" cy="198120"/>
          </a:xfrm>
          <a:prstGeom prst="ellipse">
            <a:avLst/>
          </a:prstGeom>
          <a:solidFill>
            <a:srgbClr val="008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5253593" y="440056"/>
            <a:ext cx="227690" cy="19812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8149193" y="440056"/>
            <a:ext cx="227690" cy="19812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3805793" y="440056"/>
            <a:ext cx="227690" cy="19812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00050" y="659132"/>
            <a:ext cx="1559722" cy="23275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ko-KR" altLang="en-US" sz="1600" dirty="0" smtClean="0">
                <a:solidFill>
                  <a:srgbClr val="0088F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바탕" pitchFamily="18" charset="0"/>
              </a:rPr>
              <a:t>특화 </a:t>
            </a:r>
            <a:r>
              <a:rPr lang="en-US" altLang="ko-KR" sz="1600" dirty="0" smtClean="0">
                <a:solidFill>
                  <a:srgbClr val="0088F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바탕" pitchFamily="18" charset="0"/>
              </a:rPr>
              <a:t>Sub-PJT II</a:t>
            </a:r>
            <a:endParaRPr lang="en-US" altLang="zh-CN" sz="1600" dirty="0" smtClean="0">
              <a:solidFill>
                <a:srgbClr val="0088FF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  <a:cs typeface="바탕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960345" y="659132"/>
            <a:ext cx="1056379" cy="23275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600" smtClean="0">
                <a:solidFill>
                  <a:srgbClr val="0088F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바탕" pitchFamily="18" charset="0"/>
              </a:rPr>
              <a:t>SOLUTION</a:t>
            </a:r>
            <a:endParaRPr lang="en-US" altLang="zh-CN" sz="1600" dirty="0" smtClean="0">
              <a:solidFill>
                <a:srgbClr val="0088FF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  <a:cs typeface="바탕" pitchFamily="18" charset="0"/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5442915" y="2171602"/>
            <a:ext cx="6417691" cy="3627121"/>
          </a:xfrm>
          <a:prstGeom prst="roundRect">
            <a:avLst>
              <a:gd name="adj" fmla="val 5195"/>
            </a:avLst>
          </a:prstGeom>
          <a:solidFill>
            <a:srgbClr val="0088FF">
              <a:alpha val="2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344" y="2587894"/>
            <a:ext cx="2935732" cy="293573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434983" y="1877291"/>
            <a:ext cx="2484655" cy="29431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3200" dirty="0" smtClean="0">
                <a:solidFill>
                  <a:srgbClr val="0088F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바탕" pitchFamily="18" charset="0"/>
              </a:rPr>
              <a:t>BlockChain?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708496" y="2679927"/>
            <a:ext cx="5886527" cy="4213974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  <a:tabLst/>
            </a:pPr>
            <a:r>
              <a:rPr lang="en-US" altLang="ko-KR" sz="2000" dirty="0" smtClean="0">
                <a:solidFill>
                  <a:srgbClr val="0088F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바탕" pitchFamily="18" charset="0"/>
              </a:rPr>
              <a:t> </a:t>
            </a:r>
            <a:r>
              <a:rPr lang="ko-KR" altLang="en-US" sz="2000" dirty="0" smtClean="0">
                <a:solidFill>
                  <a:srgbClr val="0088F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바탕" pitchFamily="18" charset="0"/>
              </a:rPr>
              <a:t>분산 컴퓨팅 기술 기반의 데이터 </a:t>
            </a:r>
            <a:r>
              <a:rPr lang="ko-KR" altLang="en-US" sz="2000" dirty="0" err="1" smtClean="0">
                <a:solidFill>
                  <a:srgbClr val="0088F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바탕" pitchFamily="18" charset="0"/>
              </a:rPr>
              <a:t>위변조</a:t>
            </a:r>
            <a:r>
              <a:rPr lang="ko-KR" altLang="en-US" sz="2000" dirty="0" smtClean="0">
                <a:solidFill>
                  <a:srgbClr val="0088F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바탕" pitchFamily="18" charset="0"/>
              </a:rPr>
              <a:t> 방지 </a:t>
            </a:r>
            <a:r>
              <a:rPr lang="ko-KR" altLang="en-US" sz="2000" dirty="0" smtClean="0">
                <a:solidFill>
                  <a:srgbClr val="0088F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바탕" pitchFamily="18" charset="0"/>
              </a:rPr>
              <a:t>기</a:t>
            </a:r>
            <a:r>
              <a:rPr lang="ko-KR" altLang="en-US" sz="2000" dirty="0" smtClean="0">
                <a:solidFill>
                  <a:srgbClr val="0088F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바탕" pitchFamily="18" charset="0"/>
              </a:rPr>
              <a:t>술</a:t>
            </a:r>
            <a:endParaRPr lang="en-US" altLang="ko-KR" sz="2000" dirty="0" smtClean="0">
              <a:solidFill>
                <a:srgbClr val="0088FF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  <a:cs typeface="바탕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u"/>
              <a:tabLst/>
            </a:pPr>
            <a:endParaRPr lang="en-US" altLang="ko-KR" sz="2000" dirty="0">
              <a:solidFill>
                <a:srgbClr val="0088FF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  <a:cs typeface="바탕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u"/>
              <a:tabLst/>
            </a:pPr>
            <a:r>
              <a:rPr lang="ko-KR" altLang="en-US" sz="2000" dirty="0" smtClean="0">
                <a:solidFill>
                  <a:srgbClr val="0088F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바탕" pitchFamily="18" charset="0"/>
              </a:rPr>
              <a:t>소규모 </a:t>
            </a:r>
            <a:r>
              <a:rPr lang="ko-KR" altLang="en-US" sz="2000" dirty="0" smtClean="0">
                <a:solidFill>
                  <a:srgbClr val="0088F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바탕" pitchFamily="18" charset="0"/>
              </a:rPr>
              <a:t>데이터들이 </a:t>
            </a:r>
            <a:r>
              <a:rPr lang="ko-KR" altLang="en-US" sz="2000" dirty="0" err="1" smtClean="0">
                <a:solidFill>
                  <a:srgbClr val="0088F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바탕" pitchFamily="18" charset="0"/>
              </a:rPr>
              <a:t>체인형태로</a:t>
            </a:r>
            <a:r>
              <a:rPr lang="ko-KR" altLang="en-US" sz="2000" dirty="0" smtClean="0">
                <a:solidFill>
                  <a:srgbClr val="0088F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바탕" pitchFamily="18" charset="0"/>
              </a:rPr>
              <a:t> 연결되어 블록 </a:t>
            </a:r>
            <a:r>
              <a:rPr lang="ko-KR" altLang="en-US" sz="2000" dirty="0" smtClean="0">
                <a:solidFill>
                  <a:srgbClr val="0088F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바탕" pitchFamily="18" charset="0"/>
              </a:rPr>
              <a:t>형성</a:t>
            </a:r>
            <a:endParaRPr lang="en-US" altLang="ko-KR" sz="2000" dirty="0">
              <a:solidFill>
                <a:srgbClr val="0088FF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  <a:cs typeface="바탕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u"/>
              <a:tabLst/>
            </a:pPr>
            <a:endParaRPr lang="en-US" altLang="ko-KR" sz="2000" dirty="0" smtClean="0">
              <a:solidFill>
                <a:srgbClr val="0088FF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  <a:cs typeface="바탕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u"/>
              <a:tabLst/>
            </a:pPr>
            <a:r>
              <a:rPr lang="ko-KR" altLang="en-US" sz="2000" dirty="0" smtClean="0">
                <a:solidFill>
                  <a:srgbClr val="0088F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바탕" pitchFamily="18" charset="0"/>
              </a:rPr>
              <a:t>블록은 </a:t>
            </a:r>
            <a:r>
              <a:rPr lang="ko-KR" altLang="en-US" sz="2000" dirty="0" err="1" smtClean="0">
                <a:solidFill>
                  <a:srgbClr val="0088F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바탕" pitchFamily="18" charset="0"/>
              </a:rPr>
              <a:t>분산데이터</a:t>
            </a:r>
            <a:r>
              <a:rPr lang="ko-KR" altLang="en-US" sz="2000" dirty="0" smtClean="0">
                <a:solidFill>
                  <a:srgbClr val="0088F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바탕" pitchFamily="18" charset="0"/>
              </a:rPr>
              <a:t> 저장 환경으로써</a:t>
            </a:r>
            <a:r>
              <a:rPr lang="en-US" altLang="ko-KR" sz="2000" dirty="0" smtClean="0">
                <a:solidFill>
                  <a:srgbClr val="0088F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바탕" pitchFamily="18" charset="0"/>
              </a:rPr>
              <a:t>, </a:t>
            </a:r>
          </a:p>
          <a:p>
            <a:pPr>
              <a:tabLst/>
            </a:pPr>
            <a:r>
              <a:rPr lang="en-US" altLang="ko-KR" sz="2000" dirty="0">
                <a:solidFill>
                  <a:srgbClr val="0088F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바탕" pitchFamily="18" charset="0"/>
              </a:rPr>
              <a:t> </a:t>
            </a:r>
            <a:r>
              <a:rPr lang="en-US" altLang="ko-KR" sz="2000" dirty="0" smtClean="0">
                <a:solidFill>
                  <a:srgbClr val="0088F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바탕" pitchFamily="18" charset="0"/>
              </a:rPr>
              <a:t>  </a:t>
            </a:r>
            <a:r>
              <a:rPr lang="en-US" altLang="ko-KR" sz="2000" dirty="0" smtClean="0">
                <a:solidFill>
                  <a:srgbClr val="0088F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바탕" pitchFamily="18" charset="0"/>
              </a:rPr>
              <a:t> </a:t>
            </a:r>
            <a:r>
              <a:rPr lang="ko-KR" altLang="en-US" sz="2000" dirty="0" smtClean="0">
                <a:solidFill>
                  <a:srgbClr val="0088F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바탕" pitchFamily="18" charset="0"/>
              </a:rPr>
              <a:t>저장 </a:t>
            </a:r>
            <a:r>
              <a:rPr lang="ko-KR" altLang="en-US" sz="2000" dirty="0" smtClean="0">
                <a:solidFill>
                  <a:srgbClr val="0088F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바탕" pitchFamily="18" charset="0"/>
              </a:rPr>
              <a:t>환경에 관리 대상 데이터를 </a:t>
            </a:r>
            <a:r>
              <a:rPr lang="ko-KR" altLang="en-US" sz="2000" dirty="0" smtClean="0">
                <a:solidFill>
                  <a:srgbClr val="0088F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바탕" pitchFamily="18" charset="0"/>
              </a:rPr>
              <a:t>저장</a:t>
            </a:r>
            <a:endParaRPr lang="en-US" altLang="ko-KR" sz="2000" dirty="0">
              <a:solidFill>
                <a:srgbClr val="0088FF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  <a:cs typeface="바탕" pitchFamily="18" charset="0"/>
            </a:endParaRPr>
          </a:p>
          <a:p>
            <a:pPr>
              <a:tabLst/>
            </a:pPr>
            <a:endParaRPr lang="en-US" altLang="ko-KR" sz="2000" dirty="0" smtClean="0">
              <a:solidFill>
                <a:srgbClr val="0088FF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  <a:cs typeface="바탕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u"/>
              <a:tabLst/>
            </a:pPr>
            <a:r>
              <a:rPr lang="ko-KR" altLang="en-US" sz="2000" dirty="0" smtClean="0">
                <a:solidFill>
                  <a:srgbClr val="0088F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바탕" pitchFamily="18" charset="0"/>
              </a:rPr>
              <a:t>누구도 </a:t>
            </a:r>
            <a:r>
              <a:rPr lang="ko-KR" altLang="en-US" sz="2000" dirty="0" smtClean="0">
                <a:solidFill>
                  <a:srgbClr val="0088F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바탕" pitchFamily="18" charset="0"/>
              </a:rPr>
              <a:t>임의로 수정할 수 없고</a:t>
            </a:r>
            <a:r>
              <a:rPr lang="en-US" altLang="ko-KR" sz="2000" dirty="0" smtClean="0">
                <a:solidFill>
                  <a:srgbClr val="0088F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바탕" pitchFamily="18" charset="0"/>
              </a:rPr>
              <a:t>,</a:t>
            </a:r>
            <a:r>
              <a:rPr lang="ko-KR" altLang="en-US" sz="2000" dirty="0" smtClean="0">
                <a:solidFill>
                  <a:srgbClr val="0088F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바탕" pitchFamily="18" charset="0"/>
              </a:rPr>
              <a:t> </a:t>
            </a:r>
            <a:r>
              <a:rPr lang="ko-KR" altLang="en-US" sz="2000" dirty="0" smtClean="0">
                <a:solidFill>
                  <a:srgbClr val="0088F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바탕" pitchFamily="18" charset="0"/>
              </a:rPr>
              <a:t>누구나 </a:t>
            </a:r>
            <a:r>
              <a:rPr lang="ko-KR" altLang="en-US" sz="2000" dirty="0" smtClean="0">
                <a:solidFill>
                  <a:srgbClr val="0088F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바탕" pitchFamily="18" charset="0"/>
              </a:rPr>
              <a:t>변경의 결과 </a:t>
            </a:r>
            <a:r>
              <a:rPr lang="ko-KR" altLang="en-US" sz="2000" dirty="0" err="1" smtClean="0">
                <a:solidFill>
                  <a:srgbClr val="0088F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바탕" pitchFamily="18" charset="0"/>
              </a:rPr>
              <a:t>열람가능</a:t>
            </a:r>
            <a:endParaRPr lang="en-US" altLang="ko-KR" sz="2000" dirty="0">
              <a:solidFill>
                <a:srgbClr val="0088FF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  <a:cs typeface="바탕" pitchFamily="18" charset="0"/>
            </a:endParaRPr>
          </a:p>
          <a:p>
            <a:pPr>
              <a:tabLst/>
            </a:pPr>
            <a:endParaRPr lang="en-US" altLang="ko-KR" sz="1600" dirty="0" smtClean="0">
              <a:solidFill>
                <a:srgbClr val="0088FF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  <a:cs typeface="바탕" pitchFamily="18" charset="0"/>
            </a:endParaRPr>
          </a:p>
          <a:p>
            <a:pPr>
              <a:tabLst/>
            </a:pPr>
            <a:endParaRPr lang="en-US" altLang="ko-KR" sz="1600" dirty="0">
              <a:solidFill>
                <a:srgbClr val="0088FF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  <a:cs typeface="바탕" pitchFamily="18" charset="0"/>
            </a:endParaRPr>
          </a:p>
          <a:p>
            <a:pPr>
              <a:tabLst/>
            </a:pPr>
            <a:endParaRPr lang="en-US" altLang="ko-KR" sz="1600" dirty="0" smtClean="0">
              <a:solidFill>
                <a:srgbClr val="0088FF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  <a:cs typeface="바탕" pitchFamily="18" charset="0"/>
            </a:endParaRPr>
          </a:p>
          <a:p>
            <a:pPr>
              <a:tabLst/>
            </a:pPr>
            <a:endParaRPr lang="en-US" altLang="ko-KR" sz="1600" dirty="0">
              <a:solidFill>
                <a:srgbClr val="0088FF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  <a:cs typeface="바탕" pitchFamily="18" charset="0"/>
            </a:endParaRPr>
          </a:p>
          <a:p>
            <a:pPr>
              <a:tabLst/>
            </a:pPr>
            <a:endParaRPr lang="en-US" altLang="ko-KR" sz="1600" dirty="0">
              <a:solidFill>
                <a:srgbClr val="0088FF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  <a:cs typeface="바탕" pitchFamily="18" charset="0"/>
            </a:endParaRPr>
          </a:p>
          <a:p>
            <a:pPr>
              <a:lnSpc>
                <a:spcPts val="1300"/>
              </a:lnSpc>
              <a:tabLst/>
            </a:pPr>
            <a:endParaRPr lang="en-US" altLang="ko-KR" sz="1600" dirty="0" smtClean="0">
              <a:solidFill>
                <a:srgbClr val="0088FF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  <a:cs typeface="바탕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7261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/>
          <p:cNvSpPr/>
          <p:nvPr/>
        </p:nvSpPr>
        <p:spPr>
          <a:xfrm>
            <a:off x="6701393" y="440056"/>
            <a:ext cx="227690" cy="198120"/>
          </a:xfrm>
          <a:prstGeom prst="ellipse">
            <a:avLst/>
          </a:prstGeom>
          <a:solidFill>
            <a:srgbClr val="008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5253593" y="440056"/>
            <a:ext cx="227690" cy="19812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8149193" y="440056"/>
            <a:ext cx="227690" cy="19812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3805793" y="440056"/>
            <a:ext cx="227690" cy="19812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00050" y="659132"/>
            <a:ext cx="1559722" cy="23275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ko-KR" altLang="en-US" sz="1600" dirty="0" smtClean="0">
                <a:solidFill>
                  <a:srgbClr val="0088F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바탕" pitchFamily="18" charset="0"/>
              </a:rPr>
              <a:t>특화 </a:t>
            </a:r>
            <a:r>
              <a:rPr lang="en-US" altLang="ko-KR" sz="1600" dirty="0" smtClean="0">
                <a:solidFill>
                  <a:srgbClr val="0088F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바탕" pitchFamily="18" charset="0"/>
              </a:rPr>
              <a:t>Sub-PJT II</a:t>
            </a:r>
            <a:endParaRPr lang="en-US" altLang="zh-CN" sz="1600" dirty="0" smtClean="0">
              <a:solidFill>
                <a:srgbClr val="0088FF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  <a:cs typeface="바탕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960345" y="659132"/>
            <a:ext cx="1056379" cy="23275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600" smtClean="0">
                <a:solidFill>
                  <a:srgbClr val="0088F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바탕" pitchFamily="18" charset="0"/>
              </a:rPr>
              <a:t>SOLUTION</a:t>
            </a:r>
            <a:endParaRPr lang="en-US" altLang="zh-CN" sz="1600" dirty="0" smtClean="0">
              <a:solidFill>
                <a:srgbClr val="0088FF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  <a:cs typeface="바탕" pitchFamily="18" charset="0"/>
            </a:endParaRPr>
          </a:p>
        </p:txBody>
      </p:sp>
      <p:sp>
        <p:nvSpPr>
          <p:cNvPr id="12" name="Freeform 3"/>
          <p:cNvSpPr/>
          <p:nvPr/>
        </p:nvSpPr>
        <p:spPr>
          <a:xfrm>
            <a:off x="2524125" y="1753522"/>
            <a:ext cx="7143750" cy="666750"/>
          </a:xfrm>
          <a:custGeom>
            <a:avLst/>
            <a:gdLst>
              <a:gd name="connsiteX0" fmla="*/ 0 w 7143750"/>
              <a:gd name="connsiteY0" fmla="*/ 111125 h 666750"/>
              <a:gd name="connsiteX1" fmla="*/ 111125 w 7143750"/>
              <a:gd name="connsiteY1" fmla="*/ 0 h 666750"/>
              <a:gd name="connsiteX2" fmla="*/ 7032625 w 7143750"/>
              <a:gd name="connsiteY2" fmla="*/ 0 h 666750"/>
              <a:gd name="connsiteX3" fmla="*/ 7143750 w 7143750"/>
              <a:gd name="connsiteY3" fmla="*/ 111125 h 666750"/>
              <a:gd name="connsiteX4" fmla="*/ 7143750 w 7143750"/>
              <a:gd name="connsiteY4" fmla="*/ 555625 h 666750"/>
              <a:gd name="connsiteX5" fmla="*/ 7032625 w 7143750"/>
              <a:gd name="connsiteY5" fmla="*/ 666750 h 666750"/>
              <a:gd name="connsiteX6" fmla="*/ 111125 w 7143750"/>
              <a:gd name="connsiteY6" fmla="*/ 666750 h 666750"/>
              <a:gd name="connsiteX7" fmla="*/ 0 w 7143750"/>
              <a:gd name="connsiteY7" fmla="*/ 555625 h 666750"/>
              <a:gd name="connsiteX8" fmla="*/ 0 w 7143750"/>
              <a:gd name="connsiteY8" fmla="*/ 111125 h 6667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7143750" h="666750">
                <a:moveTo>
                  <a:pt x="0" y="111125"/>
                </a:moveTo>
                <a:cubicBezTo>
                  <a:pt x="0" y="49752"/>
                  <a:pt x="49752" y="0"/>
                  <a:pt x="111125" y="0"/>
                </a:cubicBezTo>
                <a:lnTo>
                  <a:pt x="7032625" y="0"/>
                </a:lnTo>
                <a:cubicBezTo>
                  <a:pt x="7093998" y="0"/>
                  <a:pt x="7143750" y="49752"/>
                  <a:pt x="7143750" y="111125"/>
                </a:cubicBezTo>
                <a:lnTo>
                  <a:pt x="7143750" y="555625"/>
                </a:lnTo>
                <a:cubicBezTo>
                  <a:pt x="7143750" y="616997"/>
                  <a:pt x="7093998" y="666750"/>
                  <a:pt x="7032625" y="666750"/>
                </a:cubicBezTo>
                <a:lnTo>
                  <a:pt x="111125" y="666750"/>
                </a:lnTo>
                <a:cubicBezTo>
                  <a:pt x="49752" y="666750"/>
                  <a:pt x="0" y="616997"/>
                  <a:pt x="0" y="555625"/>
                </a:cubicBezTo>
                <a:lnTo>
                  <a:pt x="0" y="111125"/>
                </a:lnTo>
              </a:path>
            </a:pathLst>
          </a:custGeom>
          <a:solidFill>
            <a:srgbClr val="0088FF"/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최초 내역 기재 후 증빙서 발급</a:t>
            </a:r>
            <a:endParaRPr lang="zh-CN" altLang="en-US" dirty="0">
              <a:latin typeface="배달의민족 도현" panose="020B0600000101010101" pitchFamily="50" charset="-127"/>
            </a:endParaRPr>
          </a:p>
        </p:txBody>
      </p:sp>
      <p:sp>
        <p:nvSpPr>
          <p:cNvPr id="14" name="Freeform 3"/>
          <p:cNvSpPr/>
          <p:nvPr/>
        </p:nvSpPr>
        <p:spPr>
          <a:xfrm>
            <a:off x="2524125" y="3132138"/>
            <a:ext cx="7143750" cy="666750"/>
          </a:xfrm>
          <a:custGeom>
            <a:avLst/>
            <a:gdLst>
              <a:gd name="connsiteX0" fmla="*/ 0 w 7143750"/>
              <a:gd name="connsiteY0" fmla="*/ 111125 h 666750"/>
              <a:gd name="connsiteX1" fmla="*/ 111125 w 7143750"/>
              <a:gd name="connsiteY1" fmla="*/ 0 h 666750"/>
              <a:gd name="connsiteX2" fmla="*/ 7032625 w 7143750"/>
              <a:gd name="connsiteY2" fmla="*/ 0 h 666750"/>
              <a:gd name="connsiteX3" fmla="*/ 7143750 w 7143750"/>
              <a:gd name="connsiteY3" fmla="*/ 111125 h 666750"/>
              <a:gd name="connsiteX4" fmla="*/ 7143750 w 7143750"/>
              <a:gd name="connsiteY4" fmla="*/ 555625 h 666750"/>
              <a:gd name="connsiteX5" fmla="*/ 7032625 w 7143750"/>
              <a:gd name="connsiteY5" fmla="*/ 666750 h 666750"/>
              <a:gd name="connsiteX6" fmla="*/ 111125 w 7143750"/>
              <a:gd name="connsiteY6" fmla="*/ 666750 h 666750"/>
              <a:gd name="connsiteX7" fmla="*/ 0 w 7143750"/>
              <a:gd name="connsiteY7" fmla="*/ 555625 h 666750"/>
              <a:gd name="connsiteX8" fmla="*/ 0 w 7143750"/>
              <a:gd name="connsiteY8" fmla="*/ 111125 h 6667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7143750" h="666750">
                <a:moveTo>
                  <a:pt x="0" y="111125"/>
                </a:moveTo>
                <a:cubicBezTo>
                  <a:pt x="0" y="49752"/>
                  <a:pt x="49752" y="0"/>
                  <a:pt x="111125" y="0"/>
                </a:cubicBezTo>
                <a:lnTo>
                  <a:pt x="7032625" y="0"/>
                </a:lnTo>
                <a:cubicBezTo>
                  <a:pt x="7093998" y="0"/>
                  <a:pt x="7143750" y="49752"/>
                  <a:pt x="7143750" y="111125"/>
                </a:cubicBezTo>
                <a:lnTo>
                  <a:pt x="7143750" y="555625"/>
                </a:lnTo>
                <a:cubicBezTo>
                  <a:pt x="7143750" y="616997"/>
                  <a:pt x="7093998" y="666750"/>
                  <a:pt x="7032625" y="666750"/>
                </a:cubicBezTo>
                <a:lnTo>
                  <a:pt x="111125" y="666750"/>
                </a:lnTo>
                <a:cubicBezTo>
                  <a:pt x="49752" y="666750"/>
                  <a:pt x="0" y="616997"/>
                  <a:pt x="0" y="555625"/>
                </a:cubicBezTo>
                <a:lnTo>
                  <a:pt x="0" y="111125"/>
                </a:lnTo>
              </a:path>
            </a:pathLst>
          </a:custGeom>
          <a:solidFill>
            <a:srgbClr val="0088FF"/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항목별로 트랜잭션을 통해 </a:t>
            </a:r>
            <a:r>
              <a:rPr lang="ko-KR" altLang="en-US" dirty="0" err="1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해쉬</a:t>
            </a:r>
            <a:r>
              <a:rPr lang="ko-KR" altLang="en-US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값 부여</a:t>
            </a:r>
            <a:endParaRPr lang="zh-CN" altLang="en-US" dirty="0">
              <a:latin typeface="배달의민족 도현" panose="020B0600000101010101" pitchFamily="50" charset="-127"/>
            </a:endParaRPr>
          </a:p>
        </p:txBody>
      </p:sp>
      <p:sp>
        <p:nvSpPr>
          <p:cNvPr id="15" name="Freeform 3"/>
          <p:cNvSpPr/>
          <p:nvPr/>
        </p:nvSpPr>
        <p:spPr>
          <a:xfrm>
            <a:off x="2524125" y="4384962"/>
            <a:ext cx="7143750" cy="666750"/>
          </a:xfrm>
          <a:custGeom>
            <a:avLst/>
            <a:gdLst>
              <a:gd name="connsiteX0" fmla="*/ 0 w 7143750"/>
              <a:gd name="connsiteY0" fmla="*/ 111125 h 666750"/>
              <a:gd name="connsiteX1" fmla="*/ 111125 w 7143750"/>
              <a:gd name="connsiteY1" fmla="*/ 0 h 666750"/>
              <a:gd name="connsiteX2" fmla="*/ 7032625 w 7143750"/>
              <a:gd name="connsiteY2" fmla="*/ 0 h 666750"/>
              <a:gd name="connsiteX3" fmla="*/ 7143750 w 7143750"/>
              <a:gd name="connsiteY3" fmla="*/ 111125 h 666750"/>
              <a:gd name="connsiteX4" fmla="*/ 7143750 w 7143750"/>
              <a:gd name="connsiteY4" fmla="*/ 555625 h 666750"/>
              <a:gd name="connsiteX5" fmla="*/ 7032625 w 7143750"/>
              <a:gd name="connsiteY5" fmla="*/ 666750 h 666750"/>
              <a:gd name="connsiteX6" fmla="*/ 111125 w 7143750"/>
              <a:gd name="connsiteY6" fmla="*/ 666750 h 666750"/>
              <a:gd name="connsiteX7" fmla="*/ 0 w 7143750"/>
              <a:gd name="connsiteY7" fmla="*/ 555625 h 666750"/>
              <a:gd name="connsiteX8" fmla="*/ 0 w 7143750"/>
              <a:gd name="connsiteY8" fmla="*/ 111125 h 6667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7143750" h="666750">
                <a:moveTo>
                  <a:pt x="0" y="111125"/>
                </a:moveTo>
                <a:cubicBezTo>
                  <a:pt x="0" y="49752"/>
                  <a:pt x="49752" y="0"/>
                  <a:pt x="111125" y="0"/>
                </a:cubicBezTo>
                <a:lnTo>
                  <a:pt x="7032625" y="0"/>
                </a:lnTo>
                <a:cubicBezTo>
                  <a:pt x="7093998" y="0"/>
                  <a:pt x="7143750" y="49752"/>
                  <a:pt x="7143750" y="111125"/>
                </a:cubicBezTo>
                <a:lnTo>
                  <a:pt x="7143750" y="555625"/>
                </a:lnTo>
                <a:cubicBezTo>
                  <a:pt x="7143750" y="616997"/>
                  <a:pt x="7093998" y="666750"/>
                  <a:pt x="7032625" y="666750"/>
                </a:cubicBezTo>
                <a:lnTo>
                  <a:pt x="111125" y="666750"/>
                </a:lnTo>
                <a:cubicBezTo>
                  <a:pt x="49752" y="666750"/>
                  <a:pt x="0" y="616997"/>
                  <a:pt x="0" y="555625"/>
                </a:cubicBezTo>
                <a:lnTo>
                  <a:pt x="0" y="111125"/>
                </a:lnTo>
              </a:path>
            </a:pathLst>
          </a:custGeom>
          <a:solidFill>
            <a:srgbClr val="0088FF"/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저장된 </a:t>
            </a:r>
            <a:r>
              <a:rPr lang="en-US" altLang="ko-KR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Block</a:t>
            </a:r>
            <a:r>
              <a:rPr lang="ko-KR" altLang="en-US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을 </a:t>
            </a:r>
            <a:r>
              <a:rPr lang="ko-KR" altLang="en-US" dirty="0" err="1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해쉬를</a:t>
            </a:r>
            <a:r>
              <a:rPr lang="ko-KR" altLang="en-US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통해 식별</a:t>
            </a:r>
            <a:endParaRPr lang="zh-CN" altLang="en-US" dirty="0">
              <a:latin typeface="배달의민족 도현" panose="020B0600000101010101" pitchFamily="50" charset="-127"/>
            </a:endParaRPr>
          </a:p>
        </p:txBody>
      </p:sp>
      <p:sp>
        <p:nvSpPr>
          <p:cNvPr id="16" name="Freeform 3"/>
          <p:cNvSpPr/>
          <p:nvPr/>
        </p:nvSpPr>
        <p:spPr>
          <a:xfrm>
            <a:off x="2524125" y="5637786"/>
            <a:ext cx="7143750" cy="666750"/>
          </a:xfrm>
          <a:custGeom>
            <a:avLst/>
            <a:gdLst>
              <a:gd name="connsiteX0" fmla="*/ 0 w 7143750"/>
              <a:gd name="connsiteY0" fmla="*/ 111125 h 666750"/>
              <a:gd name="connsiteX1" fmla="*/ 111125 w 7143750"/>
              <a:gd name="connsiteY1" fmla="*/ 0 h 666750"/>
              <a:gd name="connsiteX2" fmla="*/ 7032625 w 7143750"/>
              <a:gd name="connsiteY2" fmla="*/ 0 h 666750"/>
              <a:gd name="connsiteX3" fmla="*/ 7143750 w 7143750"/>
              <a:gd name="connsiteY3" fmla="*/ 111125 h 666750"/>
              <a:gd name="connsiteX4" fmla="*/ 7143750 w 7143750"/>
              <a:gd name="connsiteY4" fmla="*/ 555625 h 666750"/>
              <a:gd name="connsiteX5" fmla="*/ 7032625 w 7143750"/>
              <a:gd name="connsiteY5" fmla="*/ 666750 h 666750"/>
              <a:gd name="connsiteX6" fmla="*/ 111125 w 7143750"/>
              <a:gd name="connsiteY6" fmla="*/ 666750 h 666750"/>
              <a:gd name="connsiteX7" fmla="*/ 0 w 7143750"/>
              <a:gd name="connsiteY7" fmla="*/ 555625 h 666750"/>
              <a:gd name="connsiteX8" fmla="*/ 0 w 7143750"/>
              <a:gd name="connsiteY8" fmla="*/ 111125 h 6667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7143750" h="666750">
                <a:moveTo>
                  <a:pt x="0" y="111125"/>
                </a:moveTo>
                <a:cubicBezTo>
                  <a:pt x="0" y="49752"/>
                  <a:pt x="49752" y="0"/>
                  <a:pt x="111125" y="0"/>
                </a:cubicBezTo>
                <a:lnTo>
                  <a:pt x="7032625" y="0"/>
                </a:lnTo>
                <a:cubicBezTo>
                  <a:pt x="7093998" y="0"/>
                  <a:pt x="7143750" y="49752"/>
                  <a:pt x="7143750" y="111125"/>
                </a:cubicBezTo>
                <a:lnTo>
                  <a:pt x="7143750" y="555625"/>
                </a:lnTo>
                <a:cubicBezTo>
                  <a:pt x="7143750" y="616997"/>
                  <a:pt x="7093998" y="666750"/>
                  <a:pt x="7032625" y="666750"/>
                </a:cubicBezTo>
                <a:lnTo>
                  <a:pt x="111125" y="666750"/>
                </a:lnTo>
                <a:cubicBezTo>
                  <a:pt x="49752" y="666750"/>
                  <a:pt x="0" y="616997"/>
                  <a:pt x="0" y="555625"/>
                </a:cubicBezTo>
                <a:lnTo>
                  <a:pt x="0" y="111125"/>
                </a:lnTo>
              </a:path>
            </a:pathLst>
          </a:custGeom>
          <a:solidFill>
            <a:srgbClr val="0088FF"/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전역적으로 활용</a:t>
            </a:r>
            <a:endParaRPr lang="zh-CN" altLang="en-US" dirty="0">
              <a:latin typeface="배달의민족 도현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0763" y="2450968"/>
            <a:ext cx="650473" cy="650473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0762" y="3766689"/>
            <a:ext cx="650473" cy="650473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0763" y="5020219"/>
            <a:ext cx="650473" cy="650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859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모서리가 둥근 직사각형 13"/>
          <p:cNvSpPr/>
          <p:nvPr/>
        </p:nvSpPr>
        <p:spPr>
          <a:xfrm>
            <a:off x="676832" y="1044481"/>
            <a:ext cx="10838335" cy="5656798"/>
          </a:xfrm>
          <a:prstGeom prst="roundRect">
            <a:avLst>
              <a:gd name="adj" fmla="val 5195"/>
            </a:avLst>
          </a:prstGeom>
          <a:solidFill>
            <a:srgbClr val="0088FF">
              <a:alpha val="2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6701393" y="440056"/>
            <a:ext cx="227690" cy="198120"/>
          </a:xfrm>
          <a:prstGeom prst="ellipse">
            <a:avLst/>
          </a:prstGeom>
          <a:solidFill>
            <a:srgbClr val="008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5253593" y="440056"/>
            <a:ext cx="227690" cy="19812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8149193" y="440056"/>
            <a:ext cx="227690" cy="19812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3805793" y="440056"/>
            <a:ext cx="227690" cy="19812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00050" y="659132"/>
            <a:ext cx="1559722" cy="23275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ko-KR" altLang="en-US" sz="1600" dirty="0" smtClean="0">
                <a:solidFill>
                  <a:srgbClr val="0088F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바탕" pitchFamily="18" charset="0"/>
              </a:rPr>
              <a:t>특화 </a:t>
            </a:r>
            <a:r>
              <a:rPr lang="en-US" altLang="ko-KR" sz="1600" dirty="0" smtClean="0">
                <a:solidFill>
                  <a:srgbClr val="0088F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바탕" pitchFamily="18" charset="0"/>
              </a:rPr>
              <a:t>Sub-PJT II</a:t>
            </a:r>
            <a:endParaRPr lang="en-US" altLang="zh-CN" sz="1600" dirty="0" smtClean="0">
              <a:solidFill>
                <a:srgbClr val="0088FF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  <a:cs typeface="바탕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960345" y="659132"/>
            <a:ext cx="1056379" cy="23275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600" smtClean="0">
                <a:solidFill>
                  <a:srgbClr val="0088F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바탕" pitchFamily="18" charset="0"/>
              </a:rPr>
              <a:t>SOLUTION</a:t>
            </a:r>
            <a:endParaRPr lang="en-US" altLang="zh-CN" sz="1600" dirty="0" smtClean="0">
              <a:solidFill>
                <a:srgbClr val="0088FF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  <a:cs typeface="바탕" pitchFamily="18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9951" y="1631633"/>
            <a:ext cx="6972097" cy="427736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5284078" y="6274202"/>
            <a:ext cx="1623842" cy="21287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600" dirty="0" smtClean="0">
                <a:solidFill>
                  <a:srgbClr val="0088F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바탕" pitchFamily="18" charset="0"/>
              </a:rPr>
              <a:t>WF1) Main Page</a:t>
            </a:r>
          </a:p>
        </p:txBody>
      </p:sp>
    </p:spTree>
    <p:extLst>
      <p:ext uri="{BB962C8B-B14F-4D97-AF65-F5344CB8AC3E}">
        <p14:creationId xmlns:p14="http://schemas.microsoft.com/office/powerpoint/2010/main" val="2641251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모서리가 둥근 직사각형 13"/>
          <p:cNvSpPr/>
          <p:nvPr/>
        </p:nvSpPr>
        <p:spPr>
          <a:xfrm>
            <a:off x="676832" y="1044481"/>
            <a:ext cx="10838335" cy="5656798"/>
          </a:xfrm>
          <a:prstGeom prst="roundRect">
            <a:avLst>
              <a:gd name="adj" fmla="val 5195"/>
            </a:avLst>
          </a:prstGeom>
          <a:solidFill>
            <a:srgbClr val="0088FF">
              <a:alpha val="2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6701393" y="440056"/>
            <a:ext cx="227690" cy="198120"/>
          </a:xfrm>
          <a:prstGeom prst="ellipse">
            <a:avLst/>
          </a:prstGeom>
          <a:solidFill>
            <a:srgbClr val="008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5253593" y="440056"/>
            <a:ext cx="227690" cy="19812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8149193" y="440056"/>
            <a:ext cx="227690" cy="19812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3805793" y="440056"/>
            <a:ext cx="227690" cy="19812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00050" y="659132"/>
            <a:ext cx="1559722" cy="23275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ko-KR" altLang="en-US" sz="1600" dirty="0" smtClean="0">
                <a:solidFill>
                  <a:srgbClr val="0088F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바탕" pitchFamily="18" charset="0"/>
              </a:rPr>
              <a:t>특화 </a:t>
            </a:r>
            <a:r>
              <a:rPr lang="en-US" altLang="ko-KR" sz="1600" dirty="0" smtClean="0">
                <a:solidFill>
                  <a:srgbClr val="0088F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바탕" pitchFamily="18" charset="0"/>
              </a:rPr>
              <a:t>Sub-PJT II</a:t>
            </a:r>
            <a:endParaRPr lang="en-US" altLang="zh-CN" sz="1600" dirty="0" smtClean="0">
              <a:solidFill>
                <a:srgbClr val="0088FF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  <a:cs typeface="바탕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960345" y="659132"/>
            <a:ext cx="1056379" cy="23275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600" smtClean="0">
                <a:solidFill>
                  <a:srgbClr val="0088F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바탕" pitchFamily="18" charset="0"/>
              </a:rPr>
              <a:t>SOLUTION</a:t>
            </a:r>
            <a:endParaRPr lang="en-US" altLang="zh-CN" sz="1600" dirty="0" smtClean="0">
              <a:solidFill>
                <a:srgbClr val="0088FF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  <a:cs typeface="바탕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767669" y="6284105"/>
            <a:ext cx="1471557" cy="21287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600" dirty="0" smtClean="0">
                <a:solidFill>
                  <a:srgbClr val="0088F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바탕" pitchFamily="18" charset="0"/>
              </a:rPr>
              <a:t>WF2) </a:t>
            </a:r>
            <a:r>
              <a:rPr lang="ko-KR" altLang="en-US" sz="1600" dirty="0" smtClean="0">
                <a:solidFill>
                  <a:srgbClr val="0088F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바탕" pitchFamily="18" charset="0"/>
              </a:rPr>
              <a:t>증빙 받기</a:t>
            </a:r>
            <a:endParaRPr lang="en-US" altLang="zh-CN" sz="1600" dirty="0" smtClean="0">
              <a:solidFill>
                <a:srgbClr val="0088FF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  <a:cs typeface="바탕" pitchFamily="18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911" y="1615601"/>
            <a:ext cx="2152408" cy="436863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1408" y="1615601"/>
            <a:ext cx="2143768" cy="4368639"/>
          </a:xfrm>
          <a:prstGeom prst="rect">
            <a:avLst/>
          </a:prstGeom>
        </p:spPr>
      </p:pic>
      <p:cxnSp>
        <p:nvCxnSpPr>
          <p:cNvPr id="15" name="직선 연결선 14"/>
          <p:cNvCxnSpPr/>
          <p:nvPr/>
        </p:nvCxnSpPr>
        <p:spPr>
          <a:xfrm>
            <a:off x="8525112" y="1566721"/>
            <a:ext cx="0" cy="4600576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3494" y="1615601"/>
            <a:ext cx="2152408" cy="4368639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8959065" y="6342480"/>
            <a:ext cx="1739259" cy="21287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600" dirty="0" smtClean="0">
                <a:solidFill>
                  <a:srgbClr val="0088F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바탕" pitchFamily="18" charset="0"/>
              </a:rPr>
              <a:t>WF3) </a:t>
            </a:r>
            <a:r>
              <a:rPr lang="ko-KR" altLang="en-US" sz="1600" dirty="0" smtClean="0">
                <a:solidFill>
                  <a:srgbClr val="0088F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바탕" pitchFamily="18" charset="0"/>
              </a:rPr>
              <a:t>증빙 완료 후</a:t>
            </a:r>
            <a:endParaRPr lang="en-US" altLang="zh-CN" sz="1600" dirty="0" smtClean="0">
              <a:solidFill>
                <a:srgbClr val="0088FF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  <a:cs typeface="바탕" pitchFamily="18" charset="0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4265" y="1615601"/>
            <a:ext cx="2152408" cy="4368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551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모서리가 둥근 직사각형 13"/>
          <p:cNvSpPr/>
          <p:nvPr/>
        </p:nvSpPr>
        <p:spPr>
          <a:xfrm>
            <a:off x="676832" y="1044481"/>
            <a:ext cx="10838335" cy="5656798"/>
          </a:xfrm>
          <a:prstGeom prst="roundRect">
            <a:avLst>
              <a:gd name="adj" fmla="val 5195"/>
            </a:avLst>
          </a:prstGeom>
          <a:solidFill>
            <a:srgbClr val="0088FF">
              <a:alpha val="2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6701393" y="440056"/>
            <a:ext cx="227690" cy="198120"/>
          </a:xfrm>
          <a:prstGeom prst="ellipse">
            <a:avLst/>
          </a:prstGeom>
          <a:solidFill>
            <a:srgbClr val="008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5253593" y="440056"/>
            <a:ext cx="227690" cy="19812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8149193" y="440056"/>
            <a:ext cx="227690" cy="19812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3805793" y="440056"/>
            <a:ext cx="227690" cy="19812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00050" y="659132"/>
            <a:ext cx="1559722" cy="23275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ko-KR" altLang="en-US" sz="1600" dirty="0" smtClean="0">
                <a:solidFill>
                  <a:srgbClr val="0088F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바탕" pitchFamily="18" charset="0"/>
              </a:rPr>
              <a:t>특화 </a:t>
            </a:r>
            <a:r>
              <a:rPr lang="en-US" altLang="ko-KR" sz="1600" dirty="0" smtClean="0">
                <a:solidFill>
                  <a:srgbClr val="0088F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바탕" pitchFamily="18" charset="0"/>
              </a:rPr>
              <a:t>Sub-PJT II</a:t>
            </a:r>
            <a:endParaRPr lang="en-US" altLang="zh-CN" sz="1600" dirty="0" smtClean="0">
              <a:solidFill>
                <a:srgbClr val="0088FF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  <a:cs typeface="바탕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960345" y="659132"/>
            <a:ext cx="1056379" cy="23275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600" smtClean="0">
                <a:solidFill>
                  <a:srgbClr val="0088F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바탕" pitchFamily="18" charset="0"/>
              </a:rPr>
              <a:t>SOLUTION</a:t>
            </a:r>
            <a:endParaRPr lang="en-US" altLang="zh-CN" sz="1600" dirty="0" smtClean="0">
              <a:solidFill>
                <a:srgbClr val="0088FF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  <a:cs typeface="바탕" pitchFamily="18" charset="0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20" y="2055247"/>
            <a:ext cx="2682369" cy="3280279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1922" y="2055247"/>
            <a:ext cx="2682369" cy="3280279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5387" y="1332119"/>
            <a:ext cx="3694958" cy="2266845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5387" y="3751557"/>
            <a:ext cx="3694958" cy="2266845"/>
          </a:xfrm>
          <a:prstGeom prst="rect">
            <a:avLst/>
          </a:prstGeom>
        </p:spPr>
      </p:pic>
      <p:cxnSp>
        <p:nvCxnSpPr>
          <p:cNvPr id="19" name="직선 연결선 18"/>
          <p:cNvCxnSpPr/>
          <p:nvPr/>
        </p:nvCxnSpPr>
        <p:spPr>
          <a:xfrm>
            <a:off x="6986470" y="1528387"/>
            <a:ext cx="0" cy="4600576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990192" y="5911963"/>
            <a:ext cx="2006960" cy="21287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600" dirty="0" smtClean="0">
                <a:solidFill>
                  <a:srgbClr val="0088F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바탕" pitchFamily="18" charset="0"/>
              </a:rPr>
              <a:t>WF4) </a:t>
            </a:r>
            <a:r>
              <a:rPr lang="ko-KR" altLang="en-US" sz="1600" dirty="0" smtClean="0">
                <a:solidFill>
                  <a:srgbClr val="0088F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바탕" pitchFamily="18" charset="0"/>
              </a:rPr>
              <a:t>공고</a:t>
            </a:r>
            <a:r>
              <a:rPr lang="en-US" altLang="ko-KR" sz="1600" dirty="0" smtClean="0">
                <a:solidFill>
                  <a:srgbClr val="0088F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바탕" pitchFamily="18" charset="0"/>
              </a:rPr>
              <a:t>- </a:t>
            </a:r>
            <a:r>
              <a:rPr lang="ko-KR" altLang="en-US" sz="1600" dirty="0" smtClean="0">
                <a:solidFill>
                  <a:srgbClr val="0088F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바탕" pitchFamily="18" charset="0"/>
              </a:rPr>
              <a:t>지원하기</a:t>
            </a:r>
            <a:endParaRPr lang="en-US" altLang="zh-CN" sz="1600" dirty="0" smtClean="0">
              <a:solidFill>
                <a:srgbClr val="0088FF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  <a:cs typeface="바탕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435952" y="6253401"/>
            <a:ext cx="1481175" cy="21287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600" dirty="0" smtClean="0">
                <a:solidFill>
                  <a:srgbClr val="0088F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바탕" pitchFamily="18" charset="0"/>
              </a:rPr>
              <a:t>WF5) </a:t>
            </a:r>
            <a:r>
              <a:rPr lang="ko-KR" altLang="en-US" sz="1600" dirty="0" smtClean="0">
                <a:solidFill>
                  <a:srgbClr val="0088F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바탕" pitchFamily="18" charset="0"/>
              </a:rPr>
              <a:t>추가 기능</a:t>
            </a:r>
            <a:endParaRPr lang="en-US" altLang="zh-CN" sz="1600" dirty="0" smtClean="0">
              <a:solidFill>
                <a:srgbClr val="0088FF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  <a:cs typeface="바탕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6646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88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97344" y="3572431"/>
            <a:ext cx="5397311" cy="70211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300"/>
              </a:lnSpc>
              <a:tabLst>
                <a:tab pos="838200" algn="l"/>
              </a:tabLst>
            </a:pPr>
            <a:r>
              <a:rPr lang="en-US" altLang="zh-CN" sz="8800" dirty="0" smtClean="0">
                <a:solidFill>
                  <a:srgbClr val="FFFFF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OUTPUTS</a:t>
            </a:r>
            <a:endParaRPr lang="en-US" altLang="zh-CN" sz="6000" dirty="0" smtClean="0">
              <a:solidFill>
                <a:srgbClr val="FFFFFF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  <a:cs typeface="바탕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4708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/>
          <p:cNvSpPr/>
          <p:nvPr/>
        </p:nvSpPr>
        <p:spPr>
          <a:xfrm>
            <a:off x="6701393" y="440056"/>
            <a:ext cx="227690" cy="19812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5253593" y="440056"/>
            <a:ext cx="227690" cy="19812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8149193" y="440056"/>
            <a:ext cx="227690" cy="198120"/>
          </a:xfrm>
          <a:prstGeom prst="ellipse">
            <a:avLst/>
          </a:prstGeom>
          <a:solidFill>
            <a:srgbClr val="008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3805793" y="440056"/>
            <a:ext cx="227690" cy="19812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00050" y="659132"/>
            <a:ext cx="1559722" cy="23275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ko-KR" altLang="en-US" sz="1600" dirty="0" smtClean="0">
                <a:solidFill>
                  <a:srgbClr val="0088F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바탕" pitchFamily="18" charset="0"/>
              </a:rPr>
              <a:t>특화 </a:t>
            </a:r>
            <a:r>
              <a:rPr lang="en-US" altLang="ko-KR" sz="1600" dirty="0" smtClean="0">
                <a:solidFill>
                  <a:srgbClr val="0088F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바탕" pitchFamily="18" charset="0"/>
              </a:rPr>
              <a:t>Sub-PJT II</a:t>
            </a:r>
            <a:endParaRPr lang="en-US" altLang="zh-CN" sz="1600" dirty="0" smtClean="0">
              <a:solidFill>
                <a:srgbClr val="0088FF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  <a:cs typeface="바탕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960345" y="659132"/>
            <a:ext cx="981038" cy="23275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600" dirty="0" smtClean="0">
                <a:solidFill>
                  <a:srgbClr val="0088F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바탕" pitchFamily="18" charset="0"/>
              </a:rPr>
              <a:t>OUTPUTS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68009"/>
            <a:ext cx="12192000" cy="477538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488386" y="1306137"/>
            <a:ext cx="1226298" cy="23275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600" dirty="0" err="1" smtClean="0">
                <a:solidFill>
                  <a:srgbClr val="0088F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바탕" pitchFamily="18" charset="0"/>
              </a:rPr>
              <a:t>WireFrame</a:t>
            </a:r>
            <a:endParaRPr lang="en-US" altLang="zh-CN" sz="1600" dirty="0" smtClean="0">
              <a:solidFill>
                <a:srgbClr val="0088FF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  <a:cs typeface="바탕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888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88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모서리가 둥근 직사각형 13"/>
          <p:cNvSpPr/>
          <p:nvPr/>
        </p:nvSpPr>
        <p:spPr>
          <a:xfrm>
            <a:off x="304800" y="342900"/>
            <a:ext cx="11572875" cy="63246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Freeform 3"/>
          <p:cNvSpPr/>
          <p:nvPr/>
        </p:nvSpPr>
        <p:spPr>
          <a:xfrm>
            <a:off x="-183246893" y="-178727230"/>
            <a:ext cx="369240064" cy="367770144"/>
          </a:xfrm>
          <a:custGeom>
            <a:avLst/>
            <a:gdLst>
              <a:gd name="connsiteX0" fmla="*/ 183870592 w 369240064"/>
              <a:gd name="connsiteY0" fmla="*/ 183870592 h 367770144"/>
              <a:gd name="connsiteX1" fmla="*/ 185369456 w 369240064"/>
              <a:gd name="connsiteY1" fmla="*/ 183872752 h 3677701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69240064" h="367770144">
                <a:moveTo>
                  <a:pt x="183870592" y="183870592"/>
                </a:moveTo>
                <a:lnTo>
                  <a:pt x="185369456" y="183872752"/>
                </a:lnTo>
              </a:path>
            </a:pathLst>
          </a:custGeom>
          <a:ln w="25400">
            <a:solidFill>
              <a:srgbClr val="FFFFFF">
                <a:alpha val="10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-38381940" y="-35283648"/>
            <a:ext cx="89214960" cy="77425296"/>
          </a:xfrm>
          <a:custGeom>
            <a:avLst/>
            <a:gdLst>
              <a:gd name="connsiteX0" fmla="*/ 38709600 w 89214960"/>
              <a:gd name="connsiteY0" fmla="*/ 38709600 h 77425296"/>
              <a:gd name="connsiteX1" fmla="*/ 50505360 w 89214960"/>
              <a:gd name="connsiteY1" fmla="*/ 38709600 h 7742529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9214960" h="77425296">
                <a:moveTo>
                  <a:pt x="38709600" y="38709600"/>
                </a:moveTo>
                <a:lnTo>
                  <a:pt x="50505360" y="38709600"/>
                </a:lnTo>
              </a:path>
            </a:pathLst>
          </a:custGeom>
          <a:ln w="19050">
            <a:solidFill>
              <a:srgbClr val="0088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"/>
          <p:cNvSpPr txBox="1"/>
          <p:nvPr/>
        </p:nvSpPr>
        <p:spPr>
          <a:xfrm>
            <a:off x="1439314" y="2237607"/>
            <a:ext cx="570669" cy="126759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500"/>
              </a:lnSpc>
              <a:tabLst>
                <a:tab pos="774700" algn="l"/>
              </a:tabLst>
            </a:pPr>
            <a:r>
              <a:rPr lang="en-US" altLang="zh-CN" sz="7999" dirty="0" smtClean="0">
                <a:solidFill>
                  <a:srgbClr val="0088FF"/>
                </a:solidFill>
                <a:latin typeface="Arial" pitchFamily="18" charset="0"/>
                <a:cs typeface="Arial" pitchFamily="18" charset="0"/>
              </a:rPr>
              <a:t>1</a:t>
            </a:r>
            <a:endParaRPr lang="en-US" altLang="zh-CN" sz="1800" dirty="0" smtClean="0">
              <a:solidFill>
                <a:srgbClr val="0088FF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  <a:cs typeface="Arial" pitchFamily="18" charset="0"/>
            </a:endParaRPr>
          </a:p>
        </p:txBody>
      </p:sp>
      <p:sp>
        <p:nvSpPr>
          <p:cNvPr id="16" name="TextBox 1"/>
          <p:cNvSpPr txBox="1"/>
          <p:nvPr/>
        </p:nvSpPr>
        <p:spPr>
          <a:xfrm>
            <a:off x="4285834" y="2237609"/>
            <a:ext cx="570669" cy="126759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500"/>
              </a:lnSpc>
              <a:tabLst>
                <a:tab pos="774700" algn="l"/>
              </a:tabLst>
            </a:pPr>
            <a:r>
              <a:rPr lang="en-US" altLang="zh-CN" sz="7999" dirty="0">
                <a:solidFill>
                  <a:srgbClr val="0088FF"/>
                </a:solidFill>
                <a:latin typeface="Arial" pitchFamily="18" charset="0"/>
                <a:cs typeface="Arial" pitchFamily="18" charset="0"/>
              </a:rPr>
              <a:t>2</a:t>
            </a:r>
            <a:endParaRPr lang="en-US" altLang="zh-CN" sz="1800" dirty="0" smtClean="0">
              <a:solidFill>
                <a:srgbClr val="0088FF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  <a:cs typeface="Arial" pitchFamily="18" charset="0"/>
            </a:endParaRPr>
          </a:p>
        </p:txBody>
      </p:sp>
      <p:sp>
        <p:nvSpPr>
          <p:cNvPr id="17" name="TextBox 1"/>
          <p:cNvSpPr txBox="1"/>
          <p:nvPr/>
        </p:nvSpPr>
        <p:spPr>
          <a:xfrm>
            <a:off x="7181850" y="2237608"/>
            <a:ext cx="570669" cy="126759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500"/>
              </a:lnSpc>
              <a:tabLst>
                <a:tab pos="774700" algn="l"/>
              </a:tabLst>
            </a:pPr>
            <a:r>
              <a:rPr lang="en-US" altLang="zh-CN" sz="7999" dirty="0">
                <a:solidFill>
                  <a:srgbClr val="0088FF"/>
                </a:solidFill>
                <a:latin typeface="Arial" pitchFamily="18" charset="0"/>
                <a:cs typeface="Arial" pitchFamily="18" charset="0"/>
              </a:rPr>
              <a:t>3</a:t>
            </a:r>
            <a:endParaRPr lang="en-US" altLang="zh-CN" sz="1800" dirty="0" smtClean="0">
              <a:solidFill>
                <a:srgbClr val="0088FF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  <a:cs typeface="Arial" pitchFamily="18" charset="0"/>
            </a:endParaRPr>
          </a:p>
        </p:txBody>
      </p:sp>
      <p:sp>
        <p:nvSpPr>
          <p:cNvPr id="18" name="TextBox 1"/>
          <p:cNvSpPr txBox="1"/>
          <p:nvPr/>
        </p:nvSpPr>
        <p:spPr>
          <a:xfrm>
            <a:off x="10077866" y="2237607"/>
            <a:ext cx="570669" cy="126759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500"/>
              </a:lnSpc>
              <a:tabLst>
                <a:tab pos="774700" algn="l"/>
              </a:tabLst>
            </a:pPr>
            <a:r>
              <a:rPr lang="en-US" altLang="zh-CN" sz="7999" dirty="0">
                <a:solidFill>
                  <a:srgbClr val="0088FF"/>
                </a:solidFill>
                <a:latin typeface="Arial" pitchFamily="18" charset="0"/>
                <a:cs typeface="Arial" pitchFamily="18" charset="0"/>
              </a:rPr>
              <a:t>4</a:t>
            </a:r>
            <a:endParaRPr lang="en-US" altLang="zh-CN" sz="1800" dirty="0" smtClean="0">
              <a:solidFill>
                <a:srgbClr val="0088FF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  <a:cs typeface="Arial" pitchFamily="18" charset="0"/>
            </a:endParaRPr>
          </a:p>
        </p:txBody>
      </p:sp>
      <p:sp>
        <p:nvSpPr>
          <p:cNvPr id="19" name="TextBox 1"/>
          <p:cNvSpPr txBox="1"/>
          <p:nvPr/>
        </p:nvSpPr>
        <p:spPr>
          <a:xfrm>
            <a:off x="1154780" y="3256782"/>
            <a:ext cx="1139736" cy="108298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500"/>
              </a:lnSpc>
              <a:tabLst>
                <a:tab pos="774700" algn="l"/>
              </a:tabLst>
            </a:pPr>
            <a:r>
              <a:rPr lang="en-US" altLang="zh-CN" sz="3200" dirty="0" smtClean="0">
                <a:solidFill>
                  <a:srgbClr val="0088F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Arial" pitchFamily="18" charset="0"/>
              </a:rPr>
              <a:t>TEAM</a:t>
            </a:r>
          </a:p>
        </p:txBody>
      </p:sp>
      <p:sp>
        <p:nvSpPr>
          <p:cNvPr id="20" name="TextBox 1"/>
          <p:cNvSpPr txBox="1"/>
          <p:nvPr/>
        </p:nvSpPr>
        <p:spPr>
          <a:xfrm>
            <a:off x="3916645" y="3227822"/>
            <a:ext cx="1298432" cy="108298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500"/>
              </a:lnSpc>
              <a:tabLst>
                <a:tab pos="774700" algn="l"/>
              </a:tabLst>
            </a:pPr>
            <a:r>
              <a:rPr lang="en-US" altLang="zh-CN" sz="3200" dirty="0" smtClean="0">
                <a:solidFill>
                  <a:srgbClr val="0088F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Arial" pitchFamily="18" charset="0"/>
              </a:rPr>
              <a:t>ISSUE</a:t>
            </a:r>
            <a:endParaRPr lang="en-US" altLang="zh-CN" sz="3200" dirty="0" smtClean="0">
              <a:solidFill>
                <a:srgbClr val="0088FF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  <a:cs typeface="Arial" pitchFamily="18" charset="0"/>
            </a:endParaRPr>
          </a:p>
        </p:txBody>
      </p:sp>
      <p:sp>
        <p:nvSpPr>
          <p:cNvPr id="21" name="TextBox 1"/>
          <p:cNvSpPr txBox="1"/>
          <p:nvPr/>
        </p:nvSpPr>
        <p:spPr>
          <a:xfrm>
            <a:off x="6383620" y="3227821"/>
            <a:ext cx="2404504" cy="108298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500"/>
              </a:lnSpc>
              <a:tabLst>
                <a:tab pos="774700" algn="l"/>
              </a:tabLst>
            </a:pPr>
            <a:r>
              <a:rPr lang="en-US" altLang="zh-CN" sz="3200" dirty="0" smtClean="0">
                <a:solidFill>
                  <a:srgbClr val="0088F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Arial" pitchFamily="18" charset="0"/>
              </a:rPr>
              <a:t>SOULUTION</a:t>
            </a:r>
          </a:p>
        </p:txBody>
      </p:sp>
      <p:sp>
        <p:nvSpPr>
          <p:cNvPr id="22" name="TextBox 1"/>
          <p:cNvSpPr txBox="1"/>
          <p:nvPr/>
        </p:nvSpPr>
        <p:spPr>
          <a:xfrm>
            <a:off x="9448217" y="3241917"/>
            <a:ext cx="1963679" cy="108298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500"/>
              </a:lnSpc>
              <a:tabLst>
                <a:tab pos="774700" algn="l"/>
              </a:tabLst>
            </a:pPr>
            <a:r>
              <a:rPr lang="en-US" altLang="zh-CN" sz="3200" dirty="0" smtClean="0">
                <a:solidFill>
                  <a:srgbClr val="0088F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Arial" pitchFamily="18" charset="0"/>
              </a:rPr>
              <a:t>OUTPUTS</a:t>
            </a:r>
          </a:p>
        </p:txBody>
      </p:sp>
    </p:spTree>
    <p:extLst>
      <p:ext uri="{BB962C8B-B14F-4D97-AF65-F5344CB8AC3E}">
        <p14:creationId xmlns:p14="http://schemas.microsoft.com/office/powerpoint/2010/main" val="543849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/>
          <p:cNvSpPr/>
          <p:nvPr/>
        </p:nvSpPr>
        <p:spPr>
          <a:xfrm>
            <a:off x="6701393" y="440056"/>
            <a:ext cx="227690" cy="19812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5253593" y="440056"/>
            <a:ext cx="227690" cy="19812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8149193" y="440056"/>
            <a:ext cx="227690" cy="198120"/>
          </a:xfrm>
          <a:prstGeom prst="ellipse">
            <a:avLst/>
          </a:prstGeom>
          <a:solidFill>
            <a:srgbClr val="008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3805793" y="440056"/>
            <a:ext cx="227690" cy="19812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00050" y="659132"/>
            <a:ext cx="1559722" cy="23275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ko-KR" altLang="en-US" sz="1600" dirty="0" smtClean="0">
                <a:solidFill>
                  <a:srgbClr val="0088F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바탕" pitchFamily="18" charset="0"/>
              </a:rPr>
              <a:t>특화 </a:t>
            </a:r>
            <a:r>
              <a:rPr lang="en-US" altLang="ko-KR" sz="1600" dirty="0" smtClean="0">
                <a:solidFill>
                  <a:srgbClr val="0088F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바탕" pitchFamily="18" charset="0"/>
              </a:rPr>
              <a:t>Sub-PJT II</a:t>
            </a:r>
            <a:endParaRPr lang="en-US" altLang="zh-CN" sz="1600" dirty="0" smtClean="0">
              <a:solidFill>
                <a:srgbClr val="0088FF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  <a:cs typeface="바탕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960345" y="659132"/>
            <a:ext cx="981038" cy="23275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600" dirty="0" smtClean="0">
                <a:solidFill>
                  <a:srgbClr val="0088F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바탕" pitchFamily="18" charset="0"/>
              </a:rPr>
              <a:t>OUTPUTS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488386" y="1306137"/>
            <a:ext cx="1226298" cy="23275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600" dirty="0" err="1" smtClean="0">
                <a:solidFill>
                  <a:srgbClr val="0088F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바탕" pitchFamily="18" charset="0"/>
              </a:rPr>
              <a:t>WireFrame</a:t>
            </a:r>
            <a:endParaRPr lang="en-US" altLang="zh-CN" sz="1600" dirty="0" smtClean="0">
              <a:solidFill>
                <a:srgbClr val="0088FF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  <a:cs typeface="바탕" pitchFamily="18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3799" y="1748280"/>
            <a:ext cx="8535140" cy="5014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599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/>
          <p:cNvSpPr/>
          <p:nvPr/>
        </p:nvSpPr>
        <p:spPr>
          <a:xfrm>
            <a:off x="6701393" y="440056"/>
            <a:ext cx="227690" cy="19812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5253593" y="440056"/>
            <a:ext cx="227690" cy="19812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8149193" y="440056"/>
            <a:ext cx="227690" cy="198120"/>
          </a:xfrm>
          <a:prstGeom prst="ellipse">
            <a:avLst/>
          </a:prstGeom>
          <a:solidFill>
            <a:srgbClr val="008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3805793" y="440056"/>
            <a:ext cx="227690" cy="19812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00050" y="659132"/>
            <a:ext cx="1559722" cy="23275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ko-KR" altLang="en-US" sz="1600" dirty="0" smtClean="0">
                <a:solidFill>
                  <a:srgbClr val="0088F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바탕" pitchFamily="18" charset="0"/>
              </a:rPr>
              <a:t>특화 </a:t>
            </a:r>
            <a:r>
              <a:rPr lang="en-US" altLang="ko-KR" sz="1600" dirty="0" smtClean="0">
                <a:solidFill>
                  <a:srgbClr val="0088F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바탕" pitchFamily="18" charset="0"/>
              </a:rPr>
              <a:t>Sub-PJT II</a:t>
            </a:r>
            <a:endParaRPr lang="en-US" altLang="zh-CN" sz="1600" dirty="0" smtClean="0">
              <a:solidFill>
                <a:srgbClr val="0088FF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  <a:cs typeface="바탕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960345" y="659132"/>
            <a:ext cx="981038" cy="23275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600" dirty="0" smtClean="0">
                <a:solidFill>
                  <a:srgbClr val="0088F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바탕" pitchFamily="18" charset="0"/>
              </a:rPr>
              <a:t>OUTPUTS</a:t>
            </a:r>
          </a:p>
        </p:txBody>
      </p:sp>
      <p:sp>
        <p:nvSpPr>
          <p:cNvPr id="30" name="모서리가 둥근 직사각형 29"/>
          <p:cNvSpPr/>
          <p:nvPr/>
        </p:nvSpPr>
        <p:spPr>
          <a:xfrm>
            <a:off x="676832" y="1044481"/>
            <a:ext cx="10838335" cy="5656798"/>
          </a:xfrm>
          <a:prstGeom prst="roundRect">
            <a:avLst>
              <a:gd name="adj" fmla="val 5195"/>
            </a:avLst>
          </a:prstGeom>
          <a:solidFill>
            <a:srgbClr val="0088FF">
              <a:alpha val="2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867" y="2668861"/>
            <a:ext cx="9909478" cy="2408037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743358" y="1402850"/>
            <a:ext cx="657231" cy="26353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2400" dirty="0" smtClean="0">
                <a:solidFill>
                  <a:srgbClr val="0088F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바탕" pitchFamily="18" charset="0"/>
              </a:rPr>
              <a:t>ERD</a:t>
            </a:r>
            <a:endParaRPr lang="en-US" altLang="zh-CN" sz="1600" dirty="0" smtClean="0">
              <a:solidFill>
                <a:srgbClr val="0088FF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  <a:cs typeface="바탕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4199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/>
          <p:cNvSpPr/>
          <p:nvPr/>
        </p:nvSpPr>
        <p:spPr>
          <a:xfrm>
            <a:off x="6701393" y="440056"/>
            <a:ext cx="227690" cy="19812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5253593" y="440056"/>
            <a:ext cx="227690" cy="19812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8149193" y="440056"/>
            <a:ext cx="227690" cy="198120"/>
          </a:xfrm>
          <a:prstGeom prst="ellipse">
            <a:avLst/>
          </a:prstGeom>
          <a:solidFill>
            <a:srgbClr val="008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3805793" y="440056"/>
            <a:ext cx="227690" cy="19812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00050" y="659132"/>
            <a:ext cx="1559722" cy="23275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ko-KR" altLang="en-US" sz="1600" dirty="0" smtClean="0">
                <a:solidFill>
                  <a:srgbClr val="0088F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바탕" pitchFamily="18" charset="0"/>
              </a:rPr>
              <a:t>특화 </a:t>
            </a:r>
            <a:r>
              <a:rPr lang="en-US" altLang="ko-KR" sz="1600" dirty="0" smtClean="0">
                <a:solidFill>
                  <a:srgbClr val="0088F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바탕" pitchFamily="18" charset="0"/>
              </a:rPr>
              <a:t>Sub-PJT II</a:t>
            </a:r>
            <a:endParaRPr lang="en-US" altLang="zh-CN" sz="1600" dirty="0" smtClean="0">
              <a:solidFill>
                <a:srgbClr val="0088FF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  <a:cs typeface="바탕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960345" y="659132"/>
            <a:ext cx="981038" cy="23275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600" dirty="0" smtClean="0">
                <a:solidFill>
                  <a:srgbClr val="0088F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바탕" pitchFamily="18" charset="0"/>
              </a:rPr>
              <a:t>OUTPUTS</a:t>
            </a:r>
          </a:p>
        </p:txBody>
      </p:sp>
      <p:sp>
        <p:nvSpPr>
          <p:cNvPr id="30" name="모서리가 둥근 직사각형 29"/>
          <p:cNvSpPr/>
          <p:nvPr/>
        </p:nvSpPr>
        <p:spPr>
          <a:xfrm>
            <a:off x="676832" y="1044481"/>
            <a:ext cx="10838335" cy="5656798"/>
          </a:xfrm>
          <a:prstGeom prst="roundRect">
            <a:avLst>
              <a:gd name="adj" fmla="val 5195"/>
            </a:avLst>
          </a:prstGeom>
          <a:solidFill>
            <a:srgbClr val="0088FF">
              <a:alpha val="2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059" y="1819322"/>
            <a:ext cx="4226244" cy="212471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0059" y="4147186"/>
            <a:ext cx="4256440" cy="2197266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6339" y="1819322"/>
            <a:ext cx="4415288" cy="1900544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97111" y="3872459"/>
            <a:ext cx="4414516" cy="242143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367438" y="1402850"/>
            <a:ext cx="1476366" cy="26353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2400" dirty="0" err="1" smtClean="0">
                <a:solidFill>
                  <a:srgbClr val="0088F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바탕" pitchFamily="18" charset="0"/>
              </a:rPr>
              <a:t>TestCase</a:t>
            </a:r>
            <a:endParaRPr lang="en-US" altLang="zh-CN" sz="1600" dirty="0" smtClean="0">
              <a:solidFill>
                <a:srgbClr val="0088FF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  <a:cs typeface="바탕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3035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88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hlinkClick r:id="rId2"/>
          </p:cNvPr>
          <p:cNvSpPr txBox="1"/>
          <p:nvPr/>
        </p:nvSpPr>
        <p:spPr>
          <a:xfrm>
            <a:off x="3069270" y="3543856"/>
            <a:ext cx="6860853" cy="70211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300"/>
              </a:lnSpc>
              <a:tabLst>
                <a:tab pos="838200" algn="l"/>
              </a:tabLst>
            </a:pPr>
            <a:r>
              <a:rPr lang="en-US" altLang="zh-CN" sz="8800" dirty="0" smtClean="0">
                <a:solidFill>
                  <a:srgbClr val="FFFFF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Live Server</a:t>
            </a:r>
            <a:endParaRPr lang="en-US" altLang="zh-CN" sz="6000" dirty="0" smtClean="0">
              <a:solidFill>
                <a:srgbClr val="FFFFFF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  <a:cs typeface="바탕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0319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88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946647" y="4913313"/>
            <a:ext cx="2298706" cy="70211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300"/>
              </a:lnSpc>
              <a:tabLst>
                <a:tab pos="838200" algn="l"/>
              </a:tabLst>
            </a:pPr>
            <a:r>
              <a:rPr lang="en-US" altLang="zh-CN" sz="8800" dirty="0" err="1" smtClean="0">
                <a:solidFill>
                  <a:srgbClr val="FFFFF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QnA</a:t>
            </a:r>
            <a:endParaRPr lang="en-US" altLang="zh-CN" sz="6000" dirty="0" smtClean="0">
              <a:solidFill>
                <a:srgbClr val="FFFFFF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  <a:cs typeface="바탕" pitchFamily="18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9979" y="990905"/>
            <a:ext cx="3238195" cy="3238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028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88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34675" y="3562906"/>
            <a:ext cx="3122650" cy="70211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300"/>
              </a:lnSpc>
              <a:tabLst>
                <a:tab pos="838200" algn="l"/>
              </a:tabLst>
            </a:pPr>
            <a:r>
              <a:rPr lang="en-US" altLang="zh-CN" sz="8800" dirty="0" smtClean="0">
                <a:solidFill>
                  <a:srgbClr val="FFFFF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TEAM</a:t>
            </a:r>
            <a:endParaRPr lang="en-US" altLang="zh-CN" sz="6000" dirty="0" smtClean="0">
              <a:solidFill>
                <a:srgbClr val="FFFFFF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  <a:cs typeface="바탕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1895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모서리가 둥근 직사각형 34"/>
          <p:cNvSpPr/>
          <p:nvPr/>
        </p:nvSpPr>
        <p:spPr>
          <a:xfrm>
            <a:off x="6300048" y="1149036"/>
            <a:ext cx="5501046" cy="5550708"/>
          </a:xfrm>
          <a:prstGeom prst="roundRect">
            <a:avLst>
              <a:gd name="adj" fmla="val 4320"/>
            </a:avLst>
          </a:prstGeom>
          <a:solidFill>
            <a:srgbClr val="0088FF">
              <a:alpha val="2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모서리가 둥근 직사각형 33"/>
          <p:cNvSpPr/>
          <p:nvPr/>
        </p:nvSpPr>
        <p:spPr>
          <a:xfrm>
            <a:off x="363946" y="1149036"/>
            <a:ext cx="5501046" cy="5550708"/>
          </a:xfrm>
          <a:prstGeom prst="roundRect">
            <a:avLst>
              <a:gd name="adj" fmla="val 4320"/>
            </a:avLst>
          </a:prstGeom>
          <a:solidFill>
            <a:srgbClr val="0088FF">
              <a:alpha val="2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6701393" y="440056"/>
            <a:ext cx="227690" cy="19812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5253593" y="440056"/>
            <a:ext cx="227690" cy="19812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8149193" y="440056"/>
            <a:ext cx="227690" cy="19812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3805793" y="440056"/>
            <a:ext cx="227690" cy="198120"/>
          </a:xfrm>
          <a:prstGeom prst="ellipse">
            <a:avLst/>
          </a:prstGeom>
          <a:solidFill>
            <a:srgbClr val="008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00050" y="659132"/>
            <a:ext cx="1559722" cy="23275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ko-KR" altLang="en-US" sz="1600" dirty="0" smtClean="0">
                <a:solidFill>
                  <a:srgbClr val="0088F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바탕" pitchFamily="18" charset="0"/>
              </a:rPr>
              <a:t>특화 </a:t>
            </a:r>
            <a:r>
              <a:rPr lang="en-US" altLang="ko-KR" sz="1600" dirty="0" smtClean="0">
                <a:solidFill>
                  <a:srgbClr val="0088F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바탕" pitchFamily="18" charset="0"/>
              </a:rPr>
              <a:t>Sub-PJT II</a:t>
            </a:r>
            <a:endParaRPr lang="en-US" altLang="zh-CN" sz="1600" dirty="0" smtClean="0">
              <a:solidFill>
                <a:srgbClr val="0088FF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  <a:cs typeface="바탕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241698" y="659132"/>
            <a:ext cx="567463" cy="23275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600" dirty="0" smtClean="0">
                <a:solidFill>
                  <a:srgbClr val="0088F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바탕" pitchFamily="18" charset="0"/>
              </a:rPr>
              <a:t>TEAM</a:t>
            </a: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397" y="1504930"/>
            <a:ext cx="1099375" cy="1466696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4306" y="4869303"/>
            <a:ext cx="1081826" cy="1440180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5982" y="1506125"/>
            <a:ext cx="1120150" cy="1466696"/>
          </a:xfrm>
          <a:prstGeom prst="rect">
            <a:avLst/>
          </a:prstGeom>
        </p:spPr>
      </p:pic>
      <p:sp>
        <p:nvSpPr>
          <p:cNvPr id="19" name="TextBox 1"/>
          <p:cNvSpPr txBox="1"/>
          <p:nvPr/>
        </p:nvSpPr>
        <p:spPr>
          <a:xfrm>
            <a:off x="2346111" y="1594290"/>
            <a:ext cx="3021327" cy="1661993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2100"/>
              </a:lnSpc>
              <a:tabLst/>
            </a:pPr>
            <a:endParaRPr lang="en-US" altLang="ko-KR" sz="1400" dirty="0">
              <a:solidFill>
                <a:srgbClr val="00000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  <a:cs typeface="바탕" pitchFamily="18" charset="0"/>
            </a:endParaRPr>
          </a:p>
          <a:p>
            <a:pPr marL="342900" indent="-342900">
              <a:lnSpc>
                <a:spcPts val="2100"/>
              </a:lnSpc>
              <a:buFont typeface="Wingdings" panose="05000000000000000000" pitchFamily="2" charset="2"/>
              <a:buChar char="l"/>
              <a:tabLst/>
            </a:pPr>
            <a:r>
              <a:rPr lang="en-US" altLang="ko-KR" sz="1400" dirty="0" smtClean="0">
                <a:solidFill>
                  <a:srgbClr val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바탕" pitchFamily="18" charset="0"/>
              </a:rPr>
              <a:t>Service Design</a:t>
            </a:r>
          </a:p>
          <a:p>
            <a:pPr marL="342900" indent="-342900">
              <a:lnSpc>
                <a:spcPts val="2100"/>
              </a:lnSpc>
              <a:buFont typeface="Wingdings" panose="05000000000000000000" pitchFamily="2" charset="2"/>
              <a:buChar char="l"/>
              <a:tabLst/>
            </a:pPr>
            <a:r>
              <a:rPr lang="en-US" altLang="ko-KR" sz="1400" dirty="0" err="1" smtClean="0">
                <a:solidFill>
                  <a:srgbClr val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바탕" pitchFamily="18" charset="0"/>
              </a:rPr>
              <a:t>Ethereum</a:t>
            </a:r>
            <a:r>
              <a:rPr lang="en-US" altLang="ko-KR" sz="1400" dirty="0" smtClean="0">
                <a:solidFill>
                  <a:srgbClr val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바탕" pitchFamily="18" charset="0"/>
              </a:rPr>
              <a:t> Network</a:t>
            </a:r>
          </a:p>
          <a:p>
            <a:pPr marL="342900" indent="-342900">
              <a:lnSpc>
                <a:spcPts val="2100"/>
              </a:lnSpc>
              <a:buFont typeface="Wingdings" panose="05000000000000000000" pitchFamily="2" charset="2"/>
              <a:buChar char="l"/>
              <a:tabLst/>
            </a:pPr>
            <a:r>
              <a:rPr lang="en-US" altLang="ko-KR" sz="1400" dirty="0" err="1" smtClean="0">
                <a:solidFill>
                  <a:srgbClr val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바탕" pitchFamily="18" charset="0"/>
              </a:rPr>
              <a:t>Geth</a:t>
            </a:r>
            <a:r>
              <a:rPr lang="en-US" altLang="ko-KR" sz="1400" dirty="0" smtClean="0">
                <a:solidFill>
                  <a:srgbClr val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바탕" pitchFamily="18" charset="0"/>
              </a:rPr>
              <a:t>, Ubuntu, Solidity, Truffle, Ganache, </a:t>
            </a:r>
            <a:r>
              <a:rPr lang="en-US" altLang="ko-KR" sz="1400" dirty="0" err="1" smtClean="0">
                <a:solidFill>
                  <a:srgbClr val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바탕" pitchFamily="18" charset="0"/>
              </a:rPr>
              <a:t>Metamask</a:t>
            </a:r>
            <a:endParaRPr lang="en-US" altLang="ko-KR" sz="1400" dirty="0" smtClean="0">
              <a:solidFill>
                <a:srgbClr val="00000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  <a:cs typeface="바탕" pitchFamily="18" charset="0"/>
            </a:endParaRPr>
          </a:p>
          <a:p>
            <a:pPr marL="342900" indent="-342900">
              <a:lnSpc>
                <a:spcPts val="2100"/>
              </a:lnSpc>
              <a:buFont typeface="Wingdings" panose="05000000000000000000" pitchFamily="2" charset="2"/>
              <a:buChar char="l"/>
              <a:tabLst/>
            </a:pPr>
            <a:r>
              <a:rPr lang="en-US" altLang="ko-KR" sz="1400" dirty="0" smtClean="0">
                <a:solidFill>
                  <a:srgbClr val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바탕" pitchFamily="18" charset="0"/>
              </a:rPr>
              <a:t>Presentation</a:t>
            </a:r>
            <a:endParaRPr lang="en-US" altLang="ko-KR" sz="1400" dirty="0" smtClean="0">
              <a:solidFill>
                <a:srgbClr val="00000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  <a:cs typeface="바탕" pitchFamily="18" charset="0"/>
            </a:endParaRPr>
          </a:p>
        </p:txBody>
      </p:sp>
      <p:sp>
        <p:nvSpPr>
          <p:cNvPr id="20" name="TextBox 1"/>
          <p:cNvSpPr txBox="1"/>
          <p:nvPr/>
        </p:nvSpPr>
        <p:spPr>
          <a:xfrm>
            <a:off x="8133303" y="1724417"/>
            <a:ext cx="3364227" cy="1123384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marL="285750" indent="-285750">
              <a:lnSpc>
                <a:spcPts val="2100"/>
              </a:lnSpc>
              <a:buFont typeface="Wingdings" panose="05000000000000000000" pitchFamily="2" charset="2"/>
              <a:buChar char="l"/>
              <a:tabLst/>
            </a:pPr>
            <a:r>
              <a:rPr lang="en-US" altLang="ko-KR" sz="1400" dirty="0" smtClean="0">
                <a:solidFill>
                  <a:srgbClr val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바탕" pitchFamily="18" charset="0"/>
              </a:rPr>
              <a:t>Frontend : Vue.js, HTML, CSS, JS</a:t>
            </a:r>
          </a:p>
          <a:p>
            <a:pPr marL="285750" indent="-285750">
              <a:lnSpc>
                <a:spcPts val="2100"/>
              </a:lnSpc>
              <a:buFont typeface="Wingdings" panose="05000000000000000000" pitchFamily="2" charset="2"/>
              <a:buChar char="l"/>
              <a:tabLst/>
            </a:pPr>
            <a:r>
              <a:rPr lang="en-US" altLang="ko-KR" sz="1400" dirty="0" smtClean="0">
                <a:solidFill>
                  <a:srgbClr val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바탕" pitchFamily="18" charset="0"/>
              </a:rPr>
              <a:t>Wireframe</a:t>
            </a:r>
          </a:p>
          <a:p>
            <a:pPr marL="285750" indent="-285750">
              <a:lnSpc>
                <a:spcPts val="2100"/>
              </a:lnSpc>
              <a:buFont typeface="Wingdings" panose="05000000000000000000" pitchFamily="2" charset="2"/>
              <a:buChar char="l"/>
              <a:tabLst/>
            </a:pPr>
            <a:r>
              <a:rPr lang="en-US" altLang="ko-KR" sz="1400" dirty="0" smtClean="0">
                <a:solidFill>
                  <a:srgbClr val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바탕" pitchFamily="18" charset="0"/>
              </a:rPr>
              <a:t>Frontend-Backend Connection</a:t>
            </a:r>
          </a:p>
          <a:p>
            <a:pPr marL="285750" indent="-285750">
              <a:lnSpc>
                <a:spcPts val="2100"/>
              </a:lnSpc>
              <a:buFont typeface="Wingdings" panose="05000000000000000000" pitchFamily="2" charset="2"/>
              <a:buChar char="l"/>
              <a:tabLst/>
            </a:pPr>
            <a:r>
              <a:rPr lang="en-US" altLang="ko-KR" sz="1400" dirty="0" smtClean="0">
                <a:solidFill>
                  <a:srgbClr val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바탕" pitchFamily="18" charset="0"/>
              </a:rPr>
              <a:t>External API</a:t>
            </a:r>
            <a:endParaRPr lang="en-US" altLang="ko-KR" sz="1400" dirty="0" smtClean="0">
              <a:solidFill>
                <a:srgbClr val="00000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  <a:cs typeface="바탕" pitchFamily="18" charset="0"/>
            </a:endParaRP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6195" y="4208188"/>
            <a:ext cx="1159089" cy="1492111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799002" y="3140836"/>
            <a:ext cx="1231106" cy="21287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600" dirty="0" smtClean="0">
                <a:solidFill>
                  <a:srgbClr val="0088F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바탕" pitchFamily="18" charset="0"/>
              </a:rPr>
              <a:t>&lt;</a:t>
            </a:r>
            <a:r>
              <a:rPr lang="ko-KR" altLang="en-US" sz="1600" dirty="0" smtClean="0">
                <a:solidFill>
                  <a:srgbClr val="0088F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바탕" pitchFamily="18" charset="0"/>
              </a:rPr>
              <a:t>팀장 차성민</a:t>
            </a:r>
            <a:r>
              <a:rPr lang="en-US" altLang="ko-KR" sz="1600" dirty="0" smtClean="0">
                <a:solidFill>
                  <a:srgbClr val="0088F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바탕" pitchFamily="18" charset="0"/>
              </a:rPr>
              <a:t>&gt;</a:t>
            </a:r>
            <a:endParaRPr lang="en-US" altLang="zh-CN" sz="1600" dirty="0" smtClean="0">
              <a:solidFill>
                <a:srgbClr val="0088FF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  <a:cs typeface="바탕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424454" y="5863310"/>
            <a:ext cx="771045" cy="21287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600" dirty="0" smtClean="0">
                <a:solidFill>
                  <a:srgbClr val="0088F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바탕" pitchFamily="18" charset="0"/>
              </a:rPr>
              <a:t>&lt;</a:t>
            </a:r>
            <a:r>
              <a:rPr lang="ko-KR" altLang="en-US" sz="1600" dirty="0" err="1" smtClean="0">
                <a:solidFill>
                  <a:srgbClr val="0088F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바탕" pitchFamily="18" charset="0"/>
              </a:rPr>
              <a:t>김문석</a:t>
            </a:r>
            <a:r>
              <a:rPr lang="en-US" altLang="ko-KR" sz="1600" dirty="0" smtClean="0">
                <a:solidFill>
                  <a:srgbClr val="0088F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바탕" pitchFamily="18" charset="0"/>
              </a:rPr>
              <a:t>&gt;</a:t>
            </a:r>
            <a:endParaRPr lang="en-US" altLang="zh-CN" sz="1600" dirty="0" smtClean="0">
              <a:solidFill>
                <a:srgbClr val="0088FF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  <a:cs typeface="바탕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990534" y="3146649"/>
            <a:ext cx="771045" cy="21287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600" dirty="0" smtClean="0">
                <a:solidFill>
                  <a:srgbClr val="0088F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바탕" pitchFamily="18" charset="0"/>
              </a:rPr>
              <a:t>&lt;</a:t>
            </a:r>
            <a:r>
              <a:rPr lang="ko-KR" altLang="en-US" sz="1600" dirty="0" smtClean="0">
                <a:solidFill>
                  <a:srgbClr val="0088F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바탕" pitchFamily="18" charset="0"/>
              </a:rPr>
              <a:t>박종준</a:t>
            </a:r>
            <a:r>
              <a:rPr lang="en-US" altLang="ko-KR" sz="1600" dirty="0" smtClean="0">
                <a:solidFill>
                  <a:srgbClr val="0088F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바탕" pitchFamily="18" charset="0"/>
              </a:rPr>
              <a:t>&gt;</a:t>
            </a:r>
            <a:endParaRPr lang="en-US" altLang="zh-CN" sz="1600" dirty="0" smtClean="0">
              <a:solidFill>
                <a:srgbClr val="0088FF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  <a:cs typeface="바탕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856175" y="4869303"/>
            <a:ext cx="771045" cy="21287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600" dirty="0" smtClean="0">
                <a:solidFill>
                  <a:srgbClr val="0088F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바탕" pitchFamily="18" charset="0"/>
              </a:rPr>
              <a:t>&lt;</a:t>
            </a:r>
            <a:r>
              <a:rPr lang="ko-KR" altLang="en-US" sz="1600" dirty="0" err="1" smtClean="0">
                <a:solidFill>
                  <a:srgbClr val="0088F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바탕" pitchFamily="18" charset="0"/>
              </a:rPr>
              <a:t>장요한</a:t>
            </a:r>
            <a:r>
              <a:rPr lang="en-US" altLang="ko-KR" sz="1600" dirty="0" smtClean="0">
                <a:solidFill>
                  <a:srgbClr val="0088F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바탕" pitchFamily="18" charset="0"/>
              </a:rPr>
              <a:t>&gt;</a:t>
            </a:r>
            <a:endParaRPr lang="en-US" altLang="zh-CN" sz="1600" dirty="0" smtClean="0">
              <a:solidFill>
                <a:srgbClr val="0088FF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  <a:cs typeface="바탕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009696" y="6486865"/>
            <a:ext cx="771045" cy="21287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600" dirty="0" smtClean="0">
                <a:solidFill>
                  <a:srgbClr val="0088F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바탕" pitchFamily="18" charset="0"/>
              </a:rPr>
              <a:t>&lt;</a:t>
            </a:r>
            <a:r>
              <a:rPr lang="ko-KR" altLang="en-US" sz="1600" dirty="0" smtClean="0">
                <a:solidFill>
                  <a:srgbClr val="0088F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바탕" pitchFamily="18" charset="0"/>
              </a:rPr>
              <a:t>강봉규</a:t>
            </a:r>
            <a:r>
              <a:rPr lang="en-US" altLang="ko-KR" sz="1600" dirty="0" smtClean="0">
                <a:solidFill>
                  <a:srgbClr val="0088F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바탕" pitchFamily="18" charset="0"/>
              </a:rPr>
              <a:t>&gt;</a:t>
            </a:r>
            <a:endParaRPr lang="en-US" altLang="zh-CN" sz="1600" dirty="0" smtClean="0">
              <a:solidFill>
                <a:srgbClr val="0088FF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  <a:cs typeface="바탕" pitchFamily="18" charset="0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7643" y="3231656"/>
            <a:ext cx="1101518" cy="1470247"/>
          </a:xfrm>
          <a:prstGeom prst="rect">
            <a:avLst/>
          </a:prstGeom>
        </p:spPr>
      </p:pic>
      <p:sp>
        <p:nvSpPr>
          <p:cNvPr id="21" name="TextBox 1"/>
          <p:cNvSpPr txBox="1"/>
          <p:nvPr/>
        </p:nvSpPr>
        <p:spPr>
          <a:xfrm>
            <a:off x="8133304" y="3445624"/>
            <a:ext cx="3021327" cy="1123384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marL="285750" indent="-285750">
              <a:lnSpc>
                <a:spcPts val="2100"/>
              </a:lnSpc>
              <a:buFont typeface="Wingdings" panose="05000000000000000000" pitchFamily="2" charset="2"/>
              <a:buChar char="l"/>
              <a:tabLst/>
            </a:pPr>
            <a:r>
              <a:rPr lang="en-US" altLang="ko-KR" sz="1400" dirty="0" smtClean="0">
                <a:solidFill>
                  <a:srgbClr val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바탕" pitchFamily="18" charset="0"/>
              </a:rPr>
              <a:t>Backend : Django</a:t>
            </a:r>
          </a:p>
          <a:p>
            <a:pPr marL="285750" indent="-285750">
              <a:lnSpc>
                <a:spcPts val="2100"/>
              </a:lnSpc>
              <a:buFont typeface="Wingdings" panose="05000000000000000000" pitchFamily="2" charset="2"/>
              <a:buChar char="l"/>
              <a:tabLst/>
            </a:pPr>
            <a:r>
              <a:rPr lang="en-US" altLang="ko-KR" sz="1400" dirty="0" err="1" smtClean="0">
                <a:solidFill>
                  <a:srgbClr val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바탕" pitchFamily="18" charset="0"/>
              </a:rPr>
              <a:t>DataBase</a:t>
            </a:r>
            <a:r>
              <a:rPr lang="en-US" altLang="ko-KR" sz="1400" dirty="0" smtClean="0">
                <a:solidFill>
                  <a:srgbClr val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바탕" pitchFamily="18" charset="0"/>
              </a:rPr>
              <a:t> : SQLite3</a:t>
            </a:r>
          </a:p>
          <a:p>
            <a:pPr marL="285750" indent="-285750">
              <a:lnSpc>
                <a:spcPts val="2100"/>
              </a:lnSpc>
              <a:buFont typeface="Wingdings" panose="05000000000000000000" pitchFamily="2" charset="2"/>
              <a:buChar char="l"/>
              <a:tabLst/>
            </a:pPr>
            <a:r>
              <a:rPr lang="en-US" altLang="ko-KR" sz="1400" dirty="0" smtClean="0">
                <a:solidFill>
                  <a:srgbClr val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바탕" pitchFamily="18" charset="0"/>
              </a:rPr>
              <a:t>API</a:t>
            </a:r>
          </a:p>
          <a:p>
            <a:pPr marL="285750" indent="-285750">
              <a:lnSpc>
                <a:spcPts val="2100"/>
              </a:lnSpc>
              <a:buFont typeface="Wingdings" panose="05000000000000000000" pitchFamily="2" charset="2"/>
              <a:buChar char="l"/>
              <a:tabLst/>
            </a:pPr>
            <a:r>
              <a:rPr lang="en-US" altLang="ko-KR" sz="1400" dirty="0" smtClean="0">
                <a:solidFill>
                  <a:srgbClr val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바탕" pitchFamily="18" charset="0"/>
              </a:rPr>
              <a:t>ERD</a:t>
            </a:r>
            <a:endParaRPr lang="en-US" altLang="ko-KR" sz="1400" dirty="0" smtClean="0">
              <a:solidFill>
                <a:srgbClr val="00000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  <a:cs typeface="바탕" pitchFamily="18" charset="0"/>
            </a:endParaRPr>
          </a:p>
        </p:txBody>
      </p:sp>
      <p:sp>
        <p:nvSpPr>
          <p:cNvPr id="36" name="TextBox 1"/>
          <p:cNvSpPr txBox="1"/>
          <p:nvPr/>
        </p:nvSpPr>
        <p:spPr>
          <a:xfrm>
            <a:off x="8133303" y="5125757"/>
            <a:ext cx="3608217" cy="1123384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marL="285750" indent="-285750">
              <a:lnSpc>
                <a:spcPts val="2100"/>
              </a:lnSpc>
              <a:buFont typeface="Wingdings" panose="05000000000000000000" pitchFamily="2" charset="2"/>
              <a:buChar char="l"/>
              <a:tabLst/>
            </a:pPr>
            <a:r>
              <a:rPr lang="en-US" altLang="ko-KR" sz="1400" dirty="0">
                <a:solidFill>
                  <a:srgbClr val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바탕" pitchFamily="18" charset="0"/>
              </a:rPr>
              <a:t>Backend : Django</a:t>
            </a:r>
          </a:p>
          <a:p>
            <a:pPr marL="285750" indent="-285750">
              <a:lnSpc>
                <a:spcPts val="2100"/>
              </a:lnSpc>
              <a:buFont typeface="Wingdings" panose="05000000000000000000" pitchFamily="2" charset="2"/>
              <a:buChar char="l"/>
              <a:tabLst/>
            </a:pPr>
            <a:r>
              <a:rPr lang="en-US" altLang="ko-KR" sz="1400" dirty="0" err="1">
                <a:solidFill>
                  <a:srgbClr val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바탕" pitchFamily="18" charset="0"/>
              </a:rPr>
              <a:t>DataBase</a:t>
            </a:r>
            <a:r>
              <a:rPr lang="en-US" altLang="ko-KR" sz="1400" dirty="0">
                <a:solidFill>
                  <a:srgbClr val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바탕" pitchFamily="18" charset="0"/>
              </a:rPr>
              <a:t> : </a:t>
            </a:r>
            <a:r>
              <a:rPr lang="en-US" altLang="ko-KR" sz="1400" dirty="0" smtClean="0">
                <a:solidFill>
                  <a:srgbClr val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바탕" pitchFamily="18" charset="0"/>
              </a:rPr>
              <a:t>SQLite3</a:t>
            </a:r>
          </a:p>
          <a:p>
            <a:pPr marL="285750" indent="-285750">
              <a:lnSpc>
                <a:spcPts val="2100"/>
              </a:lnSpc>
              <a:buFont typeface="Wingdings" panose="05000000000000000000" pitchFamily="2" charset="2"/>
              <a:buChar char="l"/>
              <a:tabLst/>
            </a:pPr>
            <a:r>
              <a:rPr lang="en-US" altLang="ko-KR" sz="1400" dirty="0" smtClean="0">
                <a:solidFill>
                  <a:srgbClr val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바탕" pitchFamily="18" charset="0"/>
              </a:rPr>
              <a:t>Live Server : AWS, Nginx, </a:t>
            </a:r>
            <a:r>
              <a:rPr lang="en-US" altLang="ko-KR" sz="1400" dirty="0" err="1" smtClean="0">
                <a:solidFill>
                  <a:srgbClr val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바탕" pitchFamily="18" charset="0"/>
              </a:rPr>
              <a:t>gunicorn</a:t>
            </a:r>
            <a:endParaRPr lang="en-US" altLang="ko-KR" sz="1400" dirty="0" smtClean="0">
              <a:solidFill>
                <a:srgbClr val="00000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  <a:cs typeface="바탕" pitchFamily="18" charset="0"/>
            </a:endParaRPr>
          </a:p>
          <a:p>
            <a:pPr marL="285750" indent="-285750">
              <a:lnSpc>
                <a:spcPts val="2100"/>
              </a:lnSpc>
              <a:buFont typeface="Wingdings" panose="05000000000000000000" pitchFamily="2" charset="2"/>
              <a:buChar char="l"/>
              <a:tabLst/>
            </a:pPr>
            <a:r>
              <a:rPr lang="en-US" altLang="ko-KR" sz="1400" dirty="0" err="1" smtClean="0">
                <a:solidFill>
                  <a:srgbClr val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바탕" pitchFamily="18" charset="0"/>
              </a:rPr>
              <a:t>TestCase</a:t>
            </a:r>
            <a:endParaRPr lang="en-US" altLang="ko-KR" sz="1400" dirty="0">
              <a:solidFill>
                <a:srgbClr val="00000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  <a:cs typeface="바탕" pitchFamily="18" charset="0"/>
            </a:endParaRPr>
          </a:p>
        </p:txBody>
      </p:sp>
      <p:sp>
        <p:nvSpPr>
          <p:cNvPr id="30" name="TextBox 1"/>
          <p:cNvSpPr txBox="1"/>
          <p:nvPr/>
        </p:nvSpPr>
        <p:spPr>
          <a:xfrm>
            <a:off x="805772" y="4133556"/>
            <a:ext cx="3276549" cy="1661993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2100"/>
              </a:lnSpc>
              <a:tabLst/>
            </a:pPr>
            <a:endParaRPr lang="en-US" altLang="ko-KR" sz="1400" dirty="0">
              <a:solidFill>
                <a:srgbClr val="00000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  <a:cs typeface="바탕" pitchFamily="18" charset="0"/>
            </a:endParaRPr>
          </a:p>
          <a:p>
            <a:pPr marL="342900" indent="-342900">
              <a:lnSpc>
                <a:spcPts val="2100"/>
              </a:lnSpc>
              <a:buFont typeface="Wingdings" panose="05000000000000000000" pitchFamily="2" charset="2"/>
              <a:buChar char="l"/>
              <a:tabLst/>
            </a:pPr>
            <a:r>
              <a:rPr lang="en-US" altLang="ko-KR" sz="1400" dirty="0" err="1" smtClean="0">
                <a:solidFill>
                  <a:srgbClr val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바탕" pitchFamily="18" charset="0"/>
              </a:rPr>
              <a:t>Ethereum</a:t>
            </a:r>
            <a:r>
              <a:rPr lang="en-US" altLang="ko-KR" sz="1400" dirty="0" smtClean="0">
                <a:solidFill>
                  <a:srgbClr val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바탕" pitchFamily="18" charset="0"/>
              </a:rPr>
              <a:t> Network</a:t>
            </a:r>
          </a:p>
          <a:p>
            <a:pPr marL="342900" indent="-342900">
              <a:lnSpc>
                <a:spcPts val="2100"/>
              </a:lnSpc>
              <a:buFont typeface="Wingdings" panose="05000000000000000000" pitchFamily="2" charset="2"/>
              <a:buChar char="l"/>
              <a:tabLst/>
            </a:pPr>
            <a:r>
              <a:rPr lang="en-US" altLang="ko-KR" sz="1400" dirty="0" err="1" smtClean="0">
                <a:solidFill>
                  <a:srgbClr val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바탕" pitchFamily="18" charset="0"/>
              </a:rPr>
              <a:t>Geth</a:t>
            </a:r>
            <a:r>
              <a:rPr lang="en-US" altLang="ko-KR" sz="1400" dirty="0" smtClean="0">
                <a:solidFill>
                  <a:srgbClr val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바탕" pitchFamily="18" charset="0"/>
              </a:rPr>
              <a:t>, Ubuntu, Solidity, Truffle, Ganache, </a:t>
            </a:r>
            <a:r>
              <a:rPr lang="en-US" altLang="ko-KR" sz="1400" dirty="0" err="1" smtClean="0">
                <a:solidFill>
                  <a:srgbClr val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바탕" pitchFamily="18" charset="0"/>
              </a:rPr>
              <a:t>Metamask</a:t>
            </a:r>
            <a:endParaRPr lang="en-US" altLang="ko-KR" sz="1400" dirty="0" smtClean="0">
              <a:solidFill>
                <a:srgbClr val="00000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  <a:cs typeface="바탕" pitchFamily="18" charset="0"/>
            </a:endParaRPr>
          </a:p>
          <a:p>
            <a:pPr marL="342900" indent="-342900">
              <a:lnSpc>
                <a:spcPts val="2100"/>
              </a:lnSpc>
              <a:buFont typeface="Wingdings" panose="05000000000000000000" pitchFamily="2" charset="2"/>
              <a:buChar char="l"/>
              <a:tabLst/>
            </a:pPr>
            <a:r>
              <a:rPr lang="en-US" altLang="ko-KR" sz="1400" dirty="0" smtClean="0">
                <a:solidFill>
                  <a:srgbClr val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바탕" pitchFamily="18" charset="0"/>
              </a:rPr>
              <a:t>Backend-Network Connection</a:t>
            </a:r>
          </a:p>
          <a:p>
            <a:pPr marL="342900" indent="-342900">
              <a:lnSpc>
                <a:spcPts val="2100"/>
              </a:lnSpc>
              <a:buFont typeface="Wingdings" panose="05000000000000000000" pitchFamily="2" charset="2"/>
              <a:buChar char="l"/>
              <a:tabLst/>
            </a:pPr>
            <a:r>
              <a:rPr lang="en-US" altLang="ko-KR" sz="1400" dirty="0" smtClean="0">
                <a:solidFill>
                  <a:srgbClr val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바탕" pitchFamily="18" charset="0"/>
              </a:rPr>
              <a:t>Network </a:t>
            </a:r>
            <a:r>
              <a:rPr lang="en-US" altLang="ko-KR" sz="1400" dirty="0" err="1" smtClean="0">
                <a:solidFill>
                  <a:srgbClr val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바탕" pitchFamily="18" charset="0"/>
              </a:rPr>
              <a:t>Envrionment</a:t>
            </a:r>
            <a:r>
              <a:rPr lang="en-US" altLang="ko-KR" sz="1400" dirty="0" smtClean="0">
                <a:solidFill>
                  <a:srgbClr val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바탕" pitchFamily="18" charset="0"/>
              </a:rPr>
              <a:t> Settings</a:t>
            </a:r>
          </a:p>
        </p:txBody>
      </p:sp>
    </p:spTree>
    <p:extLst>
      <p:ext uri="{BB962C8B-B14F-4D97-AF65-F5344CB8AC3E}">
        <p14:creationId xmlns:p14="http://schemas.microsoft.com/office/powerpoint/2010/main" val="1111189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/>
          <p:cNvSpPr/>
          <p:nvPr/>
        </p:nvSpPr>
        <p:spPr>
          <a:xfrm>
            <a:off x="6701393" y="440056"/>
            <a:ext cx="227690" cy="19812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5253593" y="440056"/>
            <a:ext cx="227690" cy="19812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8149193" y="440056"/>
            <a:ext cx="227690" cy="19812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3805793" y="440056"/>
            <a:ext cx="227690" cy="198120"/>
          </a:xfrm>
          <a:prstGeom prst="ellipse">
            <a:avLst/>
          </a:prstGeom>
          <a:solidFill>
            <a:srgbClr val="008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00050" y="659132"/>
            <a:ext cx="1559722" cy="23275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ko-KR" altLang="en-US" sz="1600" dirty="0" smtClean="0">
                <a:solidFill>
                  <a:srgbClr val="0088F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바탕" pitchFamily="18" charset="0"/>
              </a:rPr>
              <a:t>특화 </a:t>
            </a:r>
            <a:r>
              <a:rPr lang="en-US" altLang="ko-KR" sz="1600" dirty="0" smtClean="0">
                <a:solidFill>
                  <a:srgbClr val="0088F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바탕" pitchFamily="18" charset="0"/>
              </a:rPr>
              <a:t>Sub-PJT II</a:t>
            </a:r>
            <a:endParaRPr lang="en-US" altLang="zh-CN" sz="1600" dirty="0" smtClean="0">
              <a:solidFill>
                <a:srgbClr val="0088FF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  <a:cs typeface="바탕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241698" y="659132"/>
            <a:ext cx="567463" cy="23275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600" dirty="0" smtClean="0">
                <a:solidFill>
                  <a:srgbClr val="0088F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바탕" pitchFamily="18" charset="0"/>
              </a:rPr>
              <a:t>TEAM</a:t>
            </a:r>
          </a:p>
        </p:txBody>
      </p:sp>
      <p:sp>
        <p:nvSpPr>
          <p:cNvPr id="30" name="모서리가 둥근 직사각형 29"/>
          <p:cNvSpPr/>
          <p:nvPr/>
        </p:nvSpPr>
        <p:spPr>
          <a:xfrm>
            <a:off x="676832" y="1110500"/>
            <a:ext cx="10838335" cy="5656798"/>
          </a:xfrm>
          <a:prstGeom prst="roundRect">
            <a:avLst>
              <a:gd name="adj" fmla="val 5195"/>
            </a:avLst>
          </a:prstGeom>
          <a:solidFill>
            <a:srgbClr val="0088FF">
              <a:alpha val="2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451136" y="1573209"/>
            <a:ext cx="1412246" cy="26968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ko-KR" altLang="en-US" sz="3200" dirty="0" err="1" smtClean="0">
                <a:solidFill>
                  <a:srgbClr val="0088FF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바탕" pitchFamily="18" charset="0"/>
              </a:rPr>
              <a:t>개발스택</a:t>
            </a:r>
            <a:endParaRPr lang="en-US" altLang="zh-CN" sz="3200" dirty="0" smtClean="0">
              <a:solidFill>
                <a:srgbClr val="0088FF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  <a:cs typeface="바탕" pitchFamily="18" charset="0"/>
            </a:endParaRPr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7936" y="2330791"/>
            <a:ext cx="1177376" cy="1177376"/>
          </a:xfrm>
          <a:prstGeom prst="rect">
            <a:avLst/>
          </a:prstGeom>
        </p:spPr>
      </p:pic>
      <p:pic>
        <p:nvPicPr>
          <p:cNvPr id="37" name="그림 3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0693" y="2535953"/>
            <a:ext cx="1164998" cy="697057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8424" y="3193444"/>
            <a:ext cx="2168269" cy="149090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054" y="2463496"/>
            <a:ext cx="1950349" cy="680997"/>
          </a:xfrm>
          <a:prstGeom prst="rect">
            <a:avLst/>
          </a:prstGeom>
        </p:spPr>
      </p:pic>
      <p:pic>
        <p:nvPicPr>
          <p:cNvPr id="38" name="그림 3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205" y="4075752"/>
            <a:ext cx="2155165" cy="1395806"/>
          </a:xfrm>
          <a:prstGeom prst="rect">
            <a:avLst/>
          </a:prstGeom>
        </p:spPr>
      </p:pic>
      <p:pic>
        <p:nvPicPr>
          <p:cNvPr id="41" name="그림 4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0762" y="3938899"/>
            <a:ext cx="1686181" cy="1686181"/>
          </a:xfrm>
          <a:prstGeom prst="rect">
            <a:avLst/>
          </a:prstGeom>
        </p:spPr>
      </p:pic>
      <p:pic>
        <p:nvPicPr>
          <p:cNvPr id="43" name="그림 4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9497" y="4761132"/>
            <a:ext cx="1941003" cy="863948"/>
          </a:xfrm>
          <a:prstGeom prst="rect">
            <a:avLst/>
          </a:prstGeom>
        </p:spPr>
      </p:pic>
      <p:pic>
        <p:nvPicPr>
          <p:cNvPr id="44" name="그림 4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9143" y="2923863"/>
            <a:ext cx="2202113" cy="551751"/>
          </a:xfrm>
          <a:prstGeom prst="rect">
            <a:avLst/>
          </a:prstGeom>
        </p:spPr>
      </p:pic>
      <p:pic>
        <p:nvPicPr>
          <p:cNvPr id="48" name="그림 4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8808" y="3733572"/>
            <a:ext cx="1868445" cy="772061"/>
          </a:xfrm>
          <a:prstGeom prst="rect">
            <a:avLst/>
          </a:prstGeom>
        </p:spPr>
      </p:pic>
      <p:pic>
        <p:nvPicPr>
          <p:cNvPr id="50" name="그림 49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8755" y="4958291"/>
            <a:ext cx="1358498" cy="1026534"/>
          </a:xfrm>
          <a:prstGeom prst="rect">
            <a:avLst/>
          </a:prstGeom>
        </p:spPr>
      </p:pic>
      <p:pic>
        <p:nvPicPr>
          <p:cNvPr id="51" name="그림 50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9648" y="3596522"/>
            <a:ext cx="2194946" cy="479230"/>
          </a:xfrm>
          <a:prstGeom prst="rect">
            <a:avLst/>
          </a:prstGeom>
        </p:spPr>
      </p:pic>
      <p:pic>
        <p:nvPicPr>
          <p:cNvPr id="52" name="그림 51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746" y="2284555"/>
            <a:ext cx="1278615" cy="1278615"/>
          </a:xfrm>
          <a:prstGeom prst="rect">
            <a:avLst/>
          </a:prstGeom>
        </p:spPr>
      </p:pic>
      <p:pic>
        <p:nvPicPr>
          <p:cNvPr id="53" name="그림 52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5728" y="4534563"/>
            <a:ext cx="1112190" cy="1112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659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/>
          <p:cNvSpPr/>
          <p:nvPr/>
        </p:nvSpPr>
        <p:spPr>
          <a:xfrm>
            <a:off x="6701393" y="440056"/>
            <a:ext cx="227690" cy="19812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5253593" y="440056"/>
            <a:ext cx="227690" cy="19812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8149193" y="440056"/>
            <a:ext cx="227690" cy="19812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3805793" y="440056"/>
            <a:ext cx="227690" cy="198120"/>
          </a:xfrm>
          <a:prstGeom prst="ellipse">
            <a:avLst/>
          </a:prstGeom>
          <a:solidFill>
            <a:srgbClr val="008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00050" y="659132"/>
            <a:ext cx="1559722" cy="23275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ko-KR" altLang="en-US" sz="1600" dirty="0" smtClean="0">
                <a:solidFill>
                  <a:srgbClr val="0088F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바탕" pitchFamily="18" charset="0"/>
              </a:rPr>
              <a:t>특화 </a:t>
            </a:r>
            <a:r>
              <a:rPr lang="en-US" altLang="ko-KR" sz="1600" dirty="0" smtClean="0">
                <a:solidFill>
                  <a:srgbClr val="0088F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바탕" pitchFamily="18" charset="0"/>
              </a:rPr>
              <a:t>Sub-PJT II</a:t>
            </a:r>
            <a:endParaRPr lang="en-US" altLang="zh-CN" sz="1600" dirty="0" smtClean="0">
              <a:solidFill>
                <a:srgbClr val="0088FF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  <a:cs typeface="바탕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241698" y="659132"/>
            <a:ext cx="567463" cy="23275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600" dirty="0" smtClean="0">
                <a:solidFill>
                  <a:srgbClr val="0088F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바탕" pitchFamily="18" charset="0"/>
              </a:rPr>
              <a:t>TEAM</a:t>
            </a:r>
          </a:p>
        </p:txBody>
      </p:sp>
      <p:sp>
        <p:nvSpPr>
          <p:cNvPr id="30" name="모서리가 둥근 직사각형 29"/>
          <p:cNvSpPr/>
          <p:nvPr/>
        </p:nvSpPr>
        <p:spPr>
          <a:xfrm>
            <a:off x="676832" y="1110500"/>
            <a:ext cx="10838335" cy="5656798"/>
          </a:xfrm>
          <a:prstGeom prst="roundRect">
            <a:avLst>
              <a:gd name="adj" fmla="val 5195"/>
            </a:avLst>
          </a:prstGeom>
          <a:solidFill>
            <a:srgbClr val="0088FF">
              <a:alpha val="2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451136" y="1573209"/>
            <a:ext cx="1421864" cy="21287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ko-KR" altLang="en-US" sz="3200" dirty="0" smtClean="0">
                <a:solidFill>
                  <a:srgbClr val="0088FF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바탕" pitchFamily="18" charset="0"/>
              </a:rPr>
              <a:t>개발과정</a:t>
            </a:r>
            <a:endParaRPr lang="en-US" altLang="zh-CN" sz="3200" dirty="0" smtClean="0">
              <a:solidFill>
                <a:srgbClr val="0088FF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  <a:cs typeface="바탕" pitchFamily="18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2443" y="2004700"/>
            <a:ext cx="6607113" cy="4427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638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88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10850" y="3562906"/>
            <a:ext cx="3566682" cy="70211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300"/>
              </a:lnSpc>
              <a:tabLst>
                <a:tab pos="838200" algn="l"/>
              </a:tabLst>
            </a:pPr>
            <a:r>
              <a:rPr lang="en-US" altLang="zh-CN" sz="8800" dirty="0" smtClean="0">
                <a:solidFill>
                  <a:srgbClr val="FFFFF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ISSUE</a:t>
            </a:r>
            <a:endParaRPr lang="en-US" altLang="zh-CN" sz="6000" dirty="0" smtClean="0">
              <a:solidFill>
                <a:srgbClr val="FFFFFF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  <a:cs typeface="바탕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8886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/>
          <p:cNvSpPr/>
          <p:nvPr/>
        </p:nvSpPr>
        <p:spPr>
          <a:xfrm>
            <a:off x="6701393" y="440056"/>
            <a:ext cx="227690" cy="19812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5253593" y="440056"/>
            <a:ext cx="227690" cy="198120"/>
          </a:xfrm>
          <a:prstGeom prst="ellipse">
            <a:avLst/>
          </a:prstGeom>
          <a:solidFill>
            <a:srgbClr val="008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8149193" y="440056"/>
            <a:ext cx="227690" cy="19812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3805793" y="440056"/>
            <a:ext cx="227690" cy="19812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00050" y="659132"/>
            <a:ext cx="1559722" cy="23275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ko-KR" altLang="en-US" sz="1600" dirty="0" smtClean="0">
                <a:solidFill>
                  <a:srgbClr val="0088F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바탕" pitchFamily="18" charset="0"/>
              </a:rPr>
              <a:t>특화 </a:t>
            </a:r>
            <a:r>
              <a:rPr lang="en-US" altLang="ko-KR" sz="1600" dirty="0" smtClean="0">
                <a:solidFill>
                  <a:srgbClr val="0088F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바탕" pitchFamily="18" charset="0"/>
              </a:rPr>
              <a:t>Sub-PJT II</a:t>
            </a:r>
            <a:endParaRPr lang="en-US" altLang="zh-CN" sz="1600" dirty="0" smtClean="0">
              <a:solidFill>
                <a:srgbClr val="0088FF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  <a:cs typeface="바탕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960345" y="659132"/>
            <a:ext cx="647613" cy="23275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600" dirty="0" smtClean="0">
                <a:solidFill>
                  <a:srgbClr val="0088F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바탕" pitchFamily="18" charset="0"/>
              </a:rPr>
              <a:t>ISSUE</a:t>
            </a:r>
            <a:endParaRPr lang="en-US" altLang="zh-CN" sz="1600" dirty="0" smtClean="0">
              <a:solidFill>
                <a:srgbClr val="0088FF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  <a:cs typeface="바탕" pitchFamily="18" charset="0"/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676832" y="1736469"/>
            <a:ext cx="10838335" cy="4964810"/>
          </a:xfrm>
          <a:prstGeom prst="roundRect">
            <a:avLst>
              <a:gd name="adj" fmla="val 5195"/>
            </a:avLst>
          </a:prstGeom>
          <a:solidFill>
            <a:srgbClr val="0088FF">
              <a:alpha val="2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074" y="2234022"/>
            <a:ext cx="4225209" cy="3847794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6199" y="2606395"/>
            <a:ext cx="4291407" cy="2956909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973898" y="6381773"/>
            <a:ext cx="2353208" cy="21287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2000" dirty="0" smtClean="0">
                <a:solidFill>
                  <a:srgbClr val="0088F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바탕" pitchFamily="18" charset="0"/>
              </a:rPr>
              <a:t>EX1) KT </a:t>
            </a:r>
            <a:r>
              <a:rPr lang="ko-KR" altLang="en-US" sz="2000" dirty="0" smtClean="0">
                <a:solidFill>
                  <a:srgbClr val="0088F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바탕" pitchFamily="18" charset="0"/>
              </a:rPr>
              <a:t>인턴 지원서</a:t>
            </a:r>
            <a:endParaRPr lang="en-US" altLang="zh-CN" sz="2000" dirty="0" smtClean="0">
              <a:solidFill>
                <a:srgbClr val="0088FF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  <a:cs typeface="바탕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053375" y="1366569"/>
            <a:ext cx="2332370" cy="29431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3200" dirty="0" smtClean="0">
                <a:solidFill>
                  <a:srgbClr val="0088F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바탕" pitchFamily="18" charset="0"/>
              </a:rPr>
              <a:t>Pain Point I</a:t>
            </a:r>
          </a:p>
        </p:txBody>
      </p:sp>
    </p:spTree>
    <p:extLst>
      <p:ext uri="{BB962C8B-B14F-4D97-AF65-F5344CB8AC3E}">
        <p14:creationId xmlns:p14="http://schemas.microsoft.com/office/powerpoint/2010/main" val="2946684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모서리가 둥근 직사각형 19"/>
          <p:cNvSpPr/>
          <p:nvPr/>
        </p:nvSpPr>
        <p:spPr>
          <a:xfrm>
            <a:off x="676832" y="1620281"/>
            <a:ext cx="10838335" cy="5080998"/>
          </a:xfrm>
          <a:prstGeom prst="roundRect">
            <a:avLst>
              <a:gd name="adj" fmla="val 5195"/>
            </a:avLst>
          </a:prstGeom>
          <a:solidFill>
            <a:srgbClr val="0088FF">
              <a:alpha val="2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6701393" y="440056"/>
            <a:ext cx="227690" cy="19812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5253593" y="440056"/>
            <a:ext cx="227690" cy="198120"/>
          </a:xfrm>
          <a:prstGeom prst="ellipse">
            <a:avLst/>
          </a:prstGeom>
          <a:solidFill>
            <a:srgbClr val="008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8149193" y="440056"/>
            <a:ext cx="227690" cy="19812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3805793" y="440056"/>
            <a:ext cx="227690" cy="19812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00050" y="659132"/>
            <a:ext cx="1559722" cy="23275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ko-KR" altLang="en-US" sz="1600" dirty="0" smtClean="0">
                <a:solidFill>
                  <a:srgbClr val="0088F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바탕" pitchFamily="18" charset="0"/>
              </a:rPr>
              <a:t>특화 </a:t>
            </a:r>
            <a:r>
              <a:rPr lang="en-US" altLang="ko-KR" sz="1600" dirty="0" smtClean="0">
                <a:solidFill>
                  <a:srgbClr val="0088F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바탕" pitchFamily="18" charset="0"/>
              </a:rPr>
              <a:t>Sub-PJT II</a:t>
            </a:r>
            <a:endParaRPr lang="en-US" altLang="zh-CN" sz="1600" dirty="0" smtClean="0">
              <a:solidFill>
                <a:srgbClr val="0088FF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  <a:cs typeface="바탕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960345" y="659132"/>
            <a:ext cx="647613" cy="23275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600" dirty="0" smtClean="0">
                <a:solidFill>
                  <a:srgbClr val="0088F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바탕" pitchFamily="18" charset="0"/>
              </a:rPr>
              <a:t>ISSUE</a:t>
            </a:r>
            <a:endParaRPr lang="en-US" altLang="zh-CN" sz="1600" dirty="0" smtClean="0">
              <a:solidFill>
                <a:srgbClr val="0088FF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  <a:cs typeface="바탕" pitchFamily="18" charset="0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6095999" y="1829880"/>
            <a:ext cx="0" cy="4600576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"/>
          <p:cNvSpPr txBox="1"/>
          <p:nvPr/>
        </p:nvSpPr>
        <p:spPr>
          <a:xfrm>
            <a:off x="6490609" y="2822522"/>
            <a:ext cx="4479896" cy="3008516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marL="285750" indent="-285750">
              <a:lnSpc>
                <a:spcPts val="2100"/>
              </a:lnSpc>
              <a:buFontTx/>
              <a:buChar char="-"/>
              <a:tabLst/>
            </a:pPr>
            <a:r>
              <a:rPr lang="ko-KR" altLang="en-US" dirty="0" smtClean="0">
                <a:solidFill>
                  <a:srgbClr val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바탕" pitchFamily="18" charset="0"/>
              </a:rPr>
              <a:t>출신 학교부터 자격증</a:t>
            </a:r>
            <a:r>
              <a:rPr lang="en-US" altLang="ko-KR" dirty="0" smtClean="0">
                <a:solidFill>
                  <a:srgbClr val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바탕" pitchFamily="18" charset="0"/>
              </a:rPr>
              <a:t>, </a:t>
            </a:r>
            <a:r>
              <a:rPr lang="ko-KR" altLang="en-US" dirty="0" smtClean="0">
                <a:solidFill>
                  <a:srgbClr val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바탕" pitchFamily="18" charset="0"/>
              </a:rPr>
              <a:t>경력 사항에 이르기 까지 이력서 내 모든 요소들을 기업별로 매번</a:t>
            </a:r>
            <a:r>
              <a:rPr lang="en-US" altLang="ko-KR" dirty="0" smtClean="0">
                <a:solidFill>
                  <a:srgbClr val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바탕" pitchFamily="18" charset="0"/>
              </a:rPr>
              <a:t>, </a:t>
            </a:r>
            <a:r>
              <a:rPr lang="ko-KR" altLang="en-US" dirty="0" err="1" smtClean="0">
                <a:solidFill>
                  <a:srgbClr val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바탕" pitchFamily="18" charset="0"/>
              </a:rPr>
              <a:t>일일히</a:t>
            </a:r>
            <a:r>
              <a:rPr lang="ko-KR" altLang="en-US" dirty="0" smtClean="0">
                <a:solidFill>
                  <a:srgbClr val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바탕" pitchFamily="18" charset="0"/>
              </a:rPr>
              <a:t> 작성 해야함</a:t>
            </a:r>
            <a:endParaRPr lang="en-US" altLang="ko-KR" dirty="0" smtClean="0">
              <a:solidFill>
                <a:srgbClr val="00000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  <a:cs typeface="바탕" pitchFamily="18" charset="0"/>
            </a:endParaRPr>
          </a:p>
          <a:p>
            <a:pPr marL="285750" indent="-285750">
              <a:lnSpc>
                <a:spcPts val="2100"/>
              </a:lnSpc>
              <a:buFontTx/>
              <a:buChar char="-"/>
              <a:tabLst/>
            </a:pPr>
            <a:endParaRPr lang="en-US" altLang="ko-KR" dirty="0" smtClean="0">
              <a:solidFill>
                <a:srgbClr val="00000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  <a:cs typeface="바탕" pitchFamily="18" charset="0"/>
            </a:endParaRPr>
          </a:p>
          <a:p>
            <a:pPr marL="285750" indent="-285750">
              <a:lnSpc>
                <a:spcPts val="2100"/>
              </a:lnSpc>
              <a:buFontTx/>
              <a:buChar char="-"/>
              <a:tabLst/>
            </a:pPr>
            <a:r>
              <a:rPr lang="ko-KR" altLang="en-US" dirty="0" smtClean="0">
                <a:solidFill>
                  <a:srgbClr val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바탕" pitchFamily="18" charset="0"/>
              </a:rPr>
              <a:t>일부 요소들은 증빙하는데 금전적 비용이 발생</a:t>
            </a:r>
            <a:endParaRPr lang="en-US" altLang="ko-KR" dirty="0" smtClean="0">
              <a:solidFill>
                <a:srgbClr val="00000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  <a:cs typeface="바탕" pitchFamily="18" charset="0"/>
            </a:endParaRPr>
          </a:p>
          <a:p>
            <a:pPr marL="285750" indent="-285750">
              <a:lnSpc>
                <a:spcPts val="2100"/>
              </a:lnSpc>
              <a:buFontTx/>
              <a:buChar char="-"/>
              <a:tabLst/>
            </a:pPr>
            <a:endParaRPr lang="en-US" altLang="ko-KR" dirty="0">
              <a:solidFill>
                <a:srgbClr val="00000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  <a:cs typeface="바탕" pitchFamily="18" charset="0"/>
            </a:endParaRPr>
          </a:p>
          <a:p>
            <a:pPr marL="285750" indent="-285750">
              <a:lnSpc>
                <a:spcPts val="2100"/>
              </a:lnSpc>
              <a:buFontTx/>
              <a:buChar char="-"/>
              <a:tabLst/>
            </a:pPr>
            <a:r>
              <a:rPr lang="ko-KR" altLang="en-US" dirty="0" smtClean="0">
                <a:solidFill>
                  <a:srgbClr val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바탕" pitchFamily="18" charset="0"/>
              </a:rPr>
              <a:t>개인의 실수로 인한 </a:t>
            </a:r>
            <a:r>
              <a:rPr lang="ko-KR" altLang="en-US" dirty="0" err="1" smtClean="0">
                <a:solidFill>
                  <a:srgbClr val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바탕" pitchFamily="18" charset="0"/>
              </a:rPr>
              <a:t>오기입</a:t>
            </a:r>
            <a:r>
              <a:rPr lang="ko-KR" altLang="en-US" dirty="0" smtClean="0">
                <a:solidFill>
                  <a:srgbClr val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바탕" pitchFamily="18" charset="0"/>
              </a:rPr>
              <a:t> 시 문제 발생</a:t>
            </a:r>
            <a:endParaRPr lang="en-US" altLang="ko-KR" dirty="0" smtClean="0">
              <a:solidFill>
                <a:srgbClr val="00000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  <a:cs typeface="바탕" pitchFamily="18" charset="0"/>
            </a:endParaRPr>
          </a:p>
          <a:p>
            <a:pPr marL="285750" indent="-285750">
              <a:lnSpc>
                <a:spcPts val="2100"/>
              </a:lnSpc>
              <a:buFontTx/>
              <a:buChar char="-"/>
              <a:tabLst/>
            </a:pPr>
            <a:endParaRPr lang="en-US" altLang="ko-KR" dirty="0">
              <a:solidFill>
                <a:srgbClr val="00000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  <a:cs typeface="바탕" pitchFamily="18" charset="0"/>
            </a:endParaRPr>
          </a:p>
          <a:p>
            <a:pPr marL="285750" indent="-285750">
              <a:lnSpc>
                <a:spcPts val="2100"/>
              </a:lnSpc>
              <a:buFontTx/>
              <a:buChar char="-"/>
              <a:tabLst/>
            </a:pPr>
            <a:r>
              <a:rPr lang="ko-KR" altLang="en-US" dirty="0" smtClean="0">
                <a:solidFill>
                  <a:srgbClr val="0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바탕" pitchFamily="18" charset="0"/>
              </a:rPr>
              <a:t>지원자들의 편의를 위해 몇몇 대기업들은 자체 플랫폼을 운영중이지만 한계점 존재</a:t>
            </a:r>
            <a:endParaRPr lang="en-US" altLang="ko-KR" dirty="0">
              <a:solidFill>
                <a:srgbClr val="00000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  <a:cs typeface="바탕" pitchFamily="18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602" y="2020873"/>
            <a:ext cx="4775627" cy="119390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443" y="3913941"/>
            <a:ext cx="4799213" cy="2202379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2137978" y="3443305"/>
            <a:ext cx="2476640" cy="21287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2000" dirty="0" smtClean="0">
                <a:solidFill>
                  <a:srgbClr val="0088F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바탕" pitchFamily="18" charset="0"/>
              </a:rPr>
              <a:t>EX2) </a:t>
            </a:r>
            <a:r>
              <a:rPr lang="ko-KR" altLang="en-US" sz="2000" dirty="0" smtClean="0">
                <a:solidFill>
                  <a:srgbClr val="0088F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바탕" pitchFamily="18" charset="0"/>
              </a:rPr>
              <a:t>졸업증명서 발급</a:t>
            </a:r>
            <a:endParaRPr lang="en-US" altLang="zh-CN" sz="2000" dirty="0" smtClean="0">
              <a:solidFill>
                <a:srgbClr val="0088FF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  <a:cs typeface="바탕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137978" y="6354043"/>
            <a:ext cx="2431756" cy="21287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2000" dirty="0" smtClean="0">
                <a:solidFill>
                  <a:srgbClr val="0088F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바탕" pitchFamily="18" charset="0"/>
              </a:rPr>
              <a:t>EX3) SK </a:t>
            </a:r>
            <a:r>
              <a:rPr lang="ko-KR" altLang="en-US" sz="2000" dirty="0" smtClean="0">
                <a:solidFill>
                  <a:srgbClr val="0088F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바탕" pitchFamily="18" charset="0"/>
              </a:rPr>
              <a:t>이력서 작성</a:t>
            </a:r>
            <a:endParaRPr lang="en-US" altLang="zh-CN" sz="2000" dirty="0" smtClean="0">
              <a:solidFill>
                <a:srgbClr val="0088FF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  <a:cs typeface="바탕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376883" y="2098995"/>
            <a:ext cx="1623457" cy="263534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2400" dirty="0" smtClean="0">
                <a:solidFill>
                  <a:srgbClr val="0088F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바탕" pitchFamily="18" charset="0"/>
              </a:rPr>
              <a:t>&lt;</a:t>
            </a:r>
            <a:r>
              <a:rPr lang="ko-KR" altLang="en-US" sz="2400" dirty="0" smtClean="0">
                <a:solidFill>
                  <a:srgbClr val="0088F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바탕" pitchFamily="18" charset="0"/>
              </a:rPr>
              <a:t>개인</a:t>
            </a:r>
            <a:r>
              <a:rPr lang="en-US" altLang="ko-KR" sz="2400" dirty="0" smtClean="0">
                <a:solidFill>
                  <a:srgbClr val="0088F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바탕" pitchFamily="18" charset="0"/>
              </a:rPr>
              <a:t>&gt;</a:t>
            </a:r>
            <a:endParaRPr lang="en-US" altLang="zh-CN" sz="1600" dirty="0" smtClean="0">
              <a:solidFill>
                <a:srgbClr val="0088FF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  <a:cs typeface="바탕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6019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</TotalTime>
  <Words>422</Words>
  <Application>Microsoft Office PowerPoint</Application>
  <PresentationFormat>와이드스크린</PresentationFormat>
  <Paragraphs>146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2" baseType="lpstr">
      <vt:lpstr>等线</vt:lpstr>
      <vt:lpstr>맑은 고딕</vt:lpstr>
      <vt:lpstr>바탕</vt:lpstr>
      <vt:lpstr>배달의민족 도현</vt:lpstr>
      <vt:lpstr>배달의민족 한나체 Pro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multicampus</dc:creator>
  <cp:lastModifiedBy>multicampus</cp:lastModifiedBy>
  <cp:revision>49</cp:revision>
  <dcterms:created xsi:type="dcterms:W3CDTF">2020-09-17T09:46:57Z</dcterms:created>
  <dcterms:modified xsi:type="dcterms:W3CDTF">2020-09-17T17:54:46Z</dcterms:modified>
</cp:coreProperties>
</file>