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2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F46A8B-9976-468E-9C3A-FA1ACBF055E8}" type="datetimeFigureOut">
              <a:rPr lang="ko-KR" altLang="en-US" smtClean="0"/>
              <a:t>2024-08-04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74D2E3-672C-401C-A5FB-CC0EEC662C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3266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74D2E3-672C-401C-A5FB-CC0EEC662CC5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13417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74D2E3-672C-401C-A5FB-CC0EEC662CC5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05866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74D2E3-672C-401C-A5FB-CC0EEC662CC5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33141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74D2E3-672C-401C-A5FB-CC0EEC662CC5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04887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74D2E3-672C-401C-A5FB-CC0EEC662CC5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91132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74D2E3-672C-401C-A5FB-CC0EEC662CC5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08520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74D2E3-672C-401C-A5FB-CC0EEC662CC5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41084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74D2E3-672C-401C-A5FB-CC0EEC662CC5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09646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74D2E3-672C-401C-A5FB-CC0EEC662CC5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02641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74D2E3-672C-401C-A5FB-CC0EEC662CC5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57947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FAFBCE-BB30-8A86-12B0-6EC84E0C4F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2D03ED2-A58F-2264-271D-3954C9088A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F6C457-A4B7-B2ED-B3B6-E2C9A070B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0CF3A-7AD4-466F-B768-88B1177AD86E}" type="datetimeFigureOut">
              <a:rPr lang="ko-KR" altLang="en-US" smtClean="0"/>
              <a:t>2024-08-04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80C314-C80B-9DD7-2E54-A247C2F79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B31CEC-0FDF-3C23-96F3-527A315B1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FB3AC-3503-4EBA-A448-0312F7404D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758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76DE17-8B04-C921-DF70-5B0C194CB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304B917-E4A7-1C80-7B73-6242AFFD08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16B701-C000-C1E1-FBEB-24A6B0010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0CF3A-7AD4-466F-B768-88B1177AD86E}" type="datetimeFigureOut">
              <a:rPr lang="ko-KR" altLang="en-US" smtClean="0"/>
              <a:t>2024-08-04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1C76B3-150F-7B47-9A63-D3118FDC2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E83ADB-0CC3-442E-C94B-BF342E6D0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FB3AC-3503-4EBA-A448-0312F7404D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0406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4C84662-FD38-4D13-6FF8-76E842EB0F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E32EB20-5E70-F7C9-E7BE-1E53D83CD3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D2F13-59BA-40DD-927A-1CD3A24E5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0CF3A-7AD4-466F-B768-88B1177AD86E}" type="datetimeFigureOut">
              <a:rPr lang="ko-KR" altLang="en-US" smtClean="0"/>
              <a:t>2024-08-04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D46F0E-802A-D530-0A0C-C6A8943E9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6FCB1C-B186-6A7D-F0CB-4651E83FC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FB3AC-3503-4EBA-A448-0312F7404D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2108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19F280-D8B3-2634-09DD-92C74617B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A95BAD-FCB7-DE06-E0D1-008E0E4358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E1D9F5-C653-73E7-B313-4307B7136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0CF3A-7AD4-466F-B768-88B1177AD86E}" type="datetimeFigureOut">
              <a:rPr lang="ko-KR" altLang="en-US" smtClean="0"/>
              <a:t>2024-08-04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48909C-5E17-122D-2608-F86C451F9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05C9E9-E9DC-8CAC-CFFA-B38AF3118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FB3AC-3503-4EBA-A448-0312F7404D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2039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FB9447-1B7D-B286-4632-1E1D9B5CE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796CE5B-5BA6-8BC4-07EB-A1830AAA68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AABFEC-3B78-D190-E9AC-D1C2A4BBB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0CF3A-7AD4-466F-B768-88B1177AD86E}" type="datetimeFigureOut">
              <a:rPr lang="ko-KR" altLang="en-US" smtClean="0"/>
              <a:t>2024-08-04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59B719-98E7-7F5D-7443-AF98BE3E8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87B0B2-CF57-3318-D7C4-E47A4584E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FB3AC-3503-4EBA-A448-0312F7404D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3479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4A0449-93AA-D650-EDBB-BCB85A535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A9395C-0488-6961-92BA-ED7A89CC0E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05E5434-6985-F12D-599D-99324673FC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10CDE53-BB1C-2230-CB99-3E586D646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0CF3A-7AD4-466F-B768-88B1177AD86E}" type="datetimeFigureOut">
              <a:rPr lang="ko-KR" altLang="en-US" smtClean="0"/>
              <a:t>2024-08-04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F595040-EBC4-5318-195B-8BCC74323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5BF797D-AAD4-4F37-2358-0B67EF23F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FB3AC-3503-4EBA-A448-0312F7404D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423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FADE12-E8B3-AAB4-C9DE-335FA8633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003556-5012-3C42-048B-A03610BBDD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BA46A5C-12E6-34F7-F8C5-FDDA9CDA7B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77A194B-3B10-C628-FF62-0F33A00CD4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4357B05-4169-E10D-CA79-C19659236F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92F421F-55D1-5543-D494-E57256B9C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0CF3A-7AD4-466F-B768-88B1177AD86E}" type="datetimeFigureOut">
              <a:rPr lang="ko-KR" altLang="en-US" smtClean="0"/>
              <a:t>2024-08-04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7619192-A7E2-3483-C6FE-D8F10DF88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092A4AD-F4C3-A618-C614-7F992B37A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FB3AC-3503-4EBA-A448-0312F7404D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1839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AF202E-B664-E564-E63E-98B9AEB1D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5C968F4-2D69-5FA0-887A-F3A0BE44F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0CF3A-7AD4-466F-B768-88B1177AD86E}" type="datetimeFigureOut">
              <a:rPr lang="ko-KR" altLang="en-US" smtClean="0"/>
              <a:t>2024-08-04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C78C4C8-964D-297E-751C-AC17ADDBC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A59B82F-04A7-3419-0D2B-9A4CBD49D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FB3AC-3503-4EBA-A448-0312F7404D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8446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181EA9C-B919-69B9-CB30-D60F75D45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0CF3A-7AD4-466F-B768-88B1177AD86E}" type="datetimeFigureOut">
              <a:rPr lang="ko-KR" altLang="en-US" smtClean="0"/>
              <a:t>2024-08-04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6E684F7-3C31-7F5C-71FB-D3A5B8C7F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D7D6DA1-CE06-675C-8986-DE14705E4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FB3AC-3503-4EBA-A448-0312F7404D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3072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F81472-D54F-C3E6-D297-BF5890202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98B992-29B3-D98B-43BD-911CE2FA0F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4A58843-E583-6624-EF61-4E48A419CC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6141A19-AEDC-63C2-20FB-5517F243B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0CF3A-7AD4-466F-B768-88B1177AD86E}" type="datetimeFigureOut">
              <a:rPr lang="ko-KR" altLang="en-US" smtClean="0"/>
              <a:t>2024-08-04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6049D3D-20D3-C3B5-2354-5C76D439B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6A09F69-D95D-36BB-DDF5-B8CF6380B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FB3AC-3503-4EBA-A448-0312F7404D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5459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069B68-657F-01C6-C5F7-BCD3BD9A6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3A56ADD-4D33-DCA0-6958-D90C32EF00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CC1A30E-DE41-A0E2-8F80-DA132448C2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C83BDF7-3B22-7523-29C2-415AD2CBC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0CF3A-7AD4-466F-B768-88B1177AD86E}" type="datetimeFigureOut">
              <a:rPr lang="ko-KR" altLang="en-US" smtClean="0"/>
              <a:t>2024-08-04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21375FD-1AAF-26E4-26AB-290AF6274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62497D2-30BE-F59B-D369-9BC9EA2AD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FB3AC-3503-4EBA-A448-0312F7404D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5713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3AD1F67-F14D-1C10-471F-61DD3C209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AE9680E-99B7-C839-EEE8-10E61D6BE8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332612-9D6B-432A-3D7B-696AC5AD37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530CF3A-7AD4-466F-B768-88B1177AD86E}" type="datetimeFigureOut">
              <a:rPr lang="ko-KR" altLang="en-US" smtClean="0"/>
              <a:t>2024-08-04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319069-7451-F2F6-5F55-E20EE726BF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6C5B97-A394-05C6-F93A-BBC768F38E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C9FB3AC-3503-4EBA-A448-0312F7404D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013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JPG"/><Relationship Id="rId4" Type="http://schemas.openxmlformats.org/officeDocument/2006/relationships/image" Target="../media/image16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JPG"/><Relationship Id="rId4" Type="http://schemas.openxmlformats.org/officeDocument/2006/relationships/image" Target="../media/image19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8FEF8465-1C80-2C8C-A9CF-2095C617381F}"/>
              </a:ext>
            </a:extLst>
          </p:cNvPr>
          <p:cNvSpPr/>
          <p:nvPr/>
        </p:nvSpPr>
        <p:spPr>
          <a:xfrm>
            <a:off x="227348" y="191995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sz="1800" b="1" baseline="0">
                <a:ea typeface="Malgun Gothic"/>
              </a:rPr>
              <a:t>로그인 후 계정이 관리자 계정이라면 접근 가능</a:t>
            </a:r>
            <a:endParaRPr lang="ko-KR" altLang="en-US" dirty="0"/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A6D1C6AD-C8BC-47AC-D042-9F6096F06C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04</a:t>
            </a:r>
            <a:r>
              <a:rPr lang="en-US" altLang="ko-KR" sz="4000" b="1" dirty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80A0C1-7661-A3B7-D2E3-AD91A02275F8}"/>
              </a:ext>
            </a:extLst>
          </p:cNvPr>
          <p:cNvSpPr txBox="1"/>
          <p:nvPr/>
        </p:nvSpPr>
        <p:spPr>
          <a:xfrm>
            <a:off x="1164392" y="313361"/>
            <a:ext cx="2954655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프로젝트 수행 결과</a:t>
            </a:r>
          </a:p>
        </p:txBody>
      </p:sp>
      <p:pic>
        <p:nvPicPr>
          <p:cNvPr id="9" name="그림 8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CAD8902D-8B94-81B3-E461-D3A2BF5C84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719" y="1469694"/>
            <a:ext cx="6818088" cy="511028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AAB026B-C755-3254-1B08-8B728141CF96}"/>
              </a:ext>
            </a:extLst>
          </p:cNvPr>
          <p:cNvSpPr txBox="1"/>
          <p:nvPr/>
        </p:nvSpPr>
        <p:spPr>
          <a:xfrm>
            <a:off x="7295201" y="3396351"/>
            <a:ext cx="46694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/>
              <a:t>아이디 저장</a:t>
            </a:r>
            <a:endParaRPr lang="en-US" altLang="ko-K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/>
              <a:t>아이디</a:t>
            </a:r>
            <a:r>
              <a:rPr lang="en-US" altLang="ko-KR" sz="2000" dirty="0"/>
              <a:t>(</a:t>
            </a:r>
            <a:r>
              <a:rPr lang="ko-KR" altLang="en-US" sz="2000" dirty="0"/>
              <a:t>사번</a:t>
            </a:r>
            <a:r>
              <a:rPr lang="en-US" altLang="ko-KR" sz="2000" dirty="0"/>
              <a:t>) </a:t>
            </a:r>
            <a:r>
              <a:rPr lang="ko-KR" altLang="en-US" sz="2000" dirty="0"/>
              <a:t>유효성 검사</a:t>
            </a:r>
            <a:endParaRPr lang="en-US" altLang="ko-KR" sz="2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FC3405-A050-14B4-051A-6EA021780BDB}"/>
              </a:ext>
            </a:extLst>
          </p:cNvPr>
          <p:cNvSpPr txBox="1"/>
          <p:nvPr/>
        </p:nvSpPr>
        <p:spPr>
          <a:xfrm>
            <a:off x="518872" y="769146"/>
            <a:ext cx="1582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8C54CFA-AFFA-4AE0-E27D-9F82D0A90CBC}"/>
              </a:ext>
            </a:extLst>
          </p:cNvPr>
          <p:cNvSpPr txBox="1"/>
          <p:nvPr/>
        </p:nvSpPr>
        <p:spPr>
          <a:xfrm>
            <a:off x="934791" y="891911"/>
            <a:ext cx="1714141" cy="40011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defRPr/>
            </a:pPr>
            <a:r>
              <a:rPr lang="ko-KR" altLang="en-US" sz="2000" b="1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로그인</a:t>
            </a:r>
            <a:endParaRPr lang="en-US" altLang="ko-KR" sz="2000" b="1" dirty="0">
              <a:solidFill>
                <a:schemeClr val="tx2">
                  <a:lumMod val="75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868840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8FEF8465-1C80-2C8C-A9CF-2095C617381F}"/>
              </a:ext>
            </a:extLst>
          </p:cNvPr>
          <p:cNvSpPr/>
          <p:nvPr/>
        </p:nvSpPr>
        <p:spPr>
          <a:xfrm>
            <a:off x="227348" y="191995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110004020202020204"/>
                <a:ea typeface="Malgun Gothic"/>
                <a:cs typeface="+mn-cs"/>
              </a:rPr>
              <a:t>로그인 후 계정이 관리자 계정이라면 접근 가능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A6D1C6AD-C8BC-47AC-D042-9F6096F06C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1" i="0" u="none" strike="noStrike" kern="1200" cap="none" spc="0" normalizeH="0" baseline="0" noProof="0" dirty="0">
                <a:ln w="15875">
                  <a:solidFill>
                    <a:prstClr val="black"/>
                  </a:solidFill>
                </a:ln>
                <a:pattFill prst="dkUpDiag">
                  <a:fgClr>
                    <a:srgbClr val="E8E8E8">
                      <a:lumMod val="25000"/>
                    </a:srgbClr>
                  </a:fgClr>
                  <a:bgClr>
                    <a:prstClr val="white"/>
                  </a:bgClr>
                </a:pattFill>
                <a:effectLst/>
                <a:uLnTx/>
                <a:uFillTx/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+mn-cs"/>
              </a:rPr>
              <a:t>04</a:t>
            </a:r>
            <a:r>
              <a:rPr kumimoji="0" lang="en-US" altLang="ko-KR" sz="4000" b="1" i="0" u="none" strike="noStrike" kern="1200" cap="none" spc="0" normalizeH="0" baseline="0" noProof="0" dirty="0">
                <a:ln>
                  <a:noFill/>
                </a:ln>
                <a:solidFill>
                  <a:srgbClr val="445569"/>
                </a:solidFill>
                <a:effectLst/>
                <a:uLnTx/>
                <a:uFillTx/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+mn-cs"/>
              </a:rPr>
              <a:t> </a:t>
            </a:r>
            <a:endParaRPr kumimoji="0" lang="ko-KR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445569"/>
              </a:solidFill>
              <a:effectLst/>
              <a:uLnTx/>
              <a:uFillTx/>
              <a:latin typeface="휴먼둥근헤드라인" panose="02030504000101010101" pitchFamily="18" charset="-127"/>
              <a:ea typeface="휴먼둥근헤드라인" panose="02030504000101010101" pitchFamily="18" charset="-127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80A0C1-7661-A3B7-D2E3-AD91A02275F8}"/>
              </a:ext>
            </a:extLst>
          </p:cNvPr>
          <p:cNvSpPr txBox="1"/>
          <p:nvPr/>
        </p:nvSpPr>
        <p:spPr>
          <a:xfrm>
            <a:off x="1164392" y="313361"/>
            <a:ext cx="2954655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solidFill>
                    <a:srgbClr val="156082"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+mn-cs"/>
              </a:rPr>
              <a:t>프로젝트 수행 결과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AF84DFB-999F-099D-7CE7-C05581664D67}"/>
              </a:ext>
            </a:extLst>
          </p:cNvPr>
          <p:cNvSpPr txBox="1"/>
          <p:nvPr/>
        </p:nvSpPr>
        <p:spPr>
          <a:xfrm>
            <a:off x="518872" y="769146"/>
            <a:ext cx="1582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3C97757-BC41-ED57-F19E-1C10BD2ED2F2}"/>
              </a:ext>
            </a:extLst>
          </p:cNvPr>
          <p:cNvSpPr txBox="1"/>
          <p:nvPr/>
        </p:nvSpPr>
        <p:spPr>
          <a:xfrm>
            <a:off x="934791" y="891911"/>
            <a:ext cx="3813337" cy="40011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defRPr/>
            </a:pPr>
            <a:r>
              <a:rPr lang="ko-KR" altLang="en-US" sz="20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마이페이지 </a:t>
            </a:r>
            <a:r>
              <a:rPr lang="en-US" altLang="ko-KR" sz="20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– </a:t>
            </a:r>
            <a:r>
              <a:rPr lang="ko-KR" altLang="en-US" sz="20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로그인 기록 조회</a:t>
            </a:r>
            <a:endParaRPr lang="en-US" altLang="ko-KR" sz="2000" b="1" dirty="0">
              <a:solidFill>
                <a:schemeClr val="tx2">
                  <a:lumMod val="75000"/>
                </a:schemeClr>
              </a:solidFill>
              <a:latin typeface="+mn-ea"/>
              <a:ea typeface="+mn-ea"/>
            </a:endParaRPr>
          </a:p>
        </p:txBody>
      </p:sp>
      <p:pic>
        <p:nvPicPr>
          <p:cNvPr id="9" name="그림 8" descr="텍스트, 폰트, 번호, 라인이(가) 표시된 사진&#10;&#10;자동 생성된 설명">
            <a:extLst>
              <a:ext uri="{FF2B5EF4-FFF2-40B4-BE49-F238E27FC236}">
                <a16:creationId xmlns:a16="http://schemas.microsoft.com/office/drawing/2014/main" id="{7848CEBF-0AF7-B0AE-F4EB-7381042376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68874"/>
            <a:ext cx="12192000" cy="2907275"/>
          </a:xfrm>
          <a:prstGeom prst="rect">
            <a:avLst/>
          </a:prstGeom>
        </p:spPr>
      </p:pic>
      <p:pic>
        <p:nvPicPr>
          <p:cNvPr id="3" name="그림 2" descr="텍스트, 스크린샷, 번호, 폰트이(가) 표시된 사진&#10;&#10;자동 생성된 설명">
            <a:extLst>
              <a:ext uri="{FF2B5EF4-FFF2-40B4-BE49-F238E27FC236}">
                <a16:creationId xmlns:a16="http://schemas.microsoft.com/office/drawing/2014/main" id="{51E34CB0-6AB6-2210-FE5B-1883BBDED1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0480"/>
            <a:ext cx="12192000" cy="450837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AAB026B-C755-3254-1B08-8B728141CF96}"/>
              </a:ext>
            </a:extLst>
          </p:cNvPr>
          <p:cNvSpPr txBox="1"/>
          <p:nvPr/>
        </p:nvSpPr>
        <p:spPr>
          <a:xfrm>
            <a:off x="4119047" y="6212203"/>
            <a:ext cx="38257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2000" dirty="0">
                <a:solidFill>
                  <a:prstClr val="black"/>
                </a:solidFill>
                <a:latin typeface="맑은 고딕" panose="02110004020202020204"/>
                <a:ea typeface="맑은 고딕" panose="020B0503020000020004" pitchFamily="50" charset="-127"/>
              </a:rPr>
              <a:t>로그인</a:t>
            </a:r>
            <a:r>
              <a:rPr lang="en-US" altLang="ko-KR" sz="2000" dirty="0">
                <a:solidFill>
                  <a:prstClr val="black"/>
                </a:solidFill>
                <a:latin typeface="맑은 고딕" panose="02110004020202020204"/>
                <a:ea typeface="맑은 고딕" panose="020B0503020000020004" pitchFamily="50" charset="-127"/>
              </a:rPr>
              <a:t>, </a:t>
            </a:r>
            <a:r>
              <a:rPr lang="ko-KR" altLang="en-US" sz="2000" dirty="0">
                <a:solidFill>
                  <a:prstClr val="black"/>
                </a:solidFill>
                <a:latin typeface="맑은 고딕" panose="02110004020202020204"/>
                <a:ea typeface="맑은 고딕" panose="020B0503020000020004" pitchFamily="50" charset="-127"/>
              </a:rPr>
              <a:t>로그아웃 기록 조회</a:t>
            </a:r>
            <a:endParaRPr lang="en-US" altLang="ko-KR" sz="2000" dirty="0">
              <a:solidFill>
                <a:prstClr val="black"/>
              </a:solidFill>
              <a:latin typeface="맑은 고딕" panose="02110004020202020204"/>
              <a:ea typeface="맑은 고딕" panose="020B0503020000020004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A9C5C14-8B86-0696-4FC9-24E625D424E4}"/>
              </a:ext>
            </a:extLst>
          </p:cNvPr>
          <p:cNvSpPr txBox="1"/>
          <p:nvPr/>
        </p:nvSpPr>
        <p:spPr>
          <a:xfrm>
            <a:off x="5341470" y="1935973"/>
            <a:ext cx="38257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ko-KR" altLang="en-US" sz="2000" b="1" dirty="0">
                <a:solidFill>
                  <a:prstClr val="black"/>
                </a:solidFill>
                <a:highlight>
                  <a:srgbClr val="FFFF00"/>
                </a:highlight>
                <a:latin typeface="맑은 고딕" panose="02110004020202020204"/>
                <a:ea typeface="맑은 고딕" panose="020B0503020000020004" pitchFamily="50" charset="-127"/>
              </a:rPr>
              <a:t>버튼 클릭 시 달력 ↔ 날짜 연동</a:t>
            </a:r>
            <a:endParaRPr lang="en-US" altLang="ko-KR" sz="2000" b="1" dirty="0">
              <a:solidFill>
                <a:prstClr val="black"/>
              </a:solidFill>
              <a:highlight>
                <a:srgbClr val="FFFF00"/>
              </a:highlight>
              <a:latin typeface="맑은 고딕" panose="02110004020202020204"/>
              <a:ea typeface="맑은 고딕" panose="020B0503020000020004" pitchFamily="50" charset="-127"/>
            </a:endParaRPr>
          </a:p>
        </p:txBody>
      </p:sp>
      <p:sp>
        <p:nvSpPr>
          <p:cNvPr id="23" name="화살표: 왼쪽/오른쪽 22">
            <a:extLst>
              <a:ext uri="{FF2B5EF4-FFF2-40B4-BE49-F238E27FC236}">
                <a16:creationId xmlns:a16="http://schemas.microsoft.com/office/drawing/2014/main" id="{B739FA44-9F84-AF6E-8EAB-CDE91D612AAE}"/>
              </a:ext>
            </a:extLst>
          </p:cNvPr>
          <p:cNvSpPr/>
          <p:nvPr/>
        </p:nvSpPr>
        <p:spPr>
          <a:xfrm>
            <a:off x="6862526" y="2562883"/>
            <a:ext cx="570369" cy="271127"/>
          </a:xfrm>
          <a:prstGeom prst="left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06309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8FEF8465-1C80-2C8C-A9CF-2095C617381F}"/>
              </a:ext>
            </a:extLst>
          </p:cNvPr>
          <p:cNvSpPr/>
          <p:nvPr/>
        </p:nvSpPr>
        <p:spPr>
          <a:xfrm>
            <a:off x="227348" y="191995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110004020202020204"/>
                <a:ea typeface="Malgun Gothic"/>
                <a:cs typeface="+mn-cs"/>
              </a:rPr>
              <a:t>로그인 후 계정이 관리자 계정이라면 접근 가능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A6D1C6AD-C8BC-47AC-D042-9F6096F06C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1" i="0" u="none" strike="noStrike" kern="1200" cap="none" spc="0" normalizeH="0" baseline="0" noProof="0" dirty="0">
                <a:ln w="15875">
                  <a:solidFill>
                    <a:prstClr val="black"/>
                  </a:solidFill>
                </a:ln>
                <a:pattFill prst="dkUpDiag">
                  <a:fgClr>
                    <a:srgbClr val="E8E8E8">
                      <a:lumMod val="25000"/>
                    </a:srgbClr>
                  </a:fgClr>
                  <a:bgClr>
                    <a:prstClr val="white"/>
                  </a:bgClr>
                </a:pattFill>
                <a:effectLst/>
                <a:uLnTx/>
                <a:uFillTx/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+mn-cs"/>
              </a:rPr>
              <a:t>04</a:t>
            </a:r>
            <a:r>
              <a:rPr kumimoji="0" lang="en-US" altLang="ko-KR" sz="4000" b="1" i="0" u="none" strike="noStrike" kern="1200" cap="none" spc="0" normalizeH="0" baseline="0" noProof="0" dirty="0">
                <a:ln>
                  <a:noFill/>
                </a:ln>
                <a:solidFill>
                  <a:srgbClr val="445569"/>
                </a:solidFill>
                <a:effectLst/>
                <a:uLnTx/>
                <a:uFillTx/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+mn-cs"/>
              </a:rPr>
              <a:t> </a:t>
            </a:r>
            <a:endParaRPr kumimoji="0" lang="ko-KR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445569"/>
              </a:solidFill>
              <a:effectLst/>
              <a:uLnTx/>
              <a:uFillTx/>
              <a:latin typeface="휴먼둥근헤드라인" panose="02030504000101010101" pitchFamily="18" charset="-127"/>
              <a:ea typeface="휴먼둥근헤드라인" panose="02030504000101010101" pitchFamily="18" charset="-127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80A0C1-7661-A3B7-D2E3-AD91A02275F8}"/>
              </a:ext>
            </a:extLst>
          </p:cNvPr>
          <p:cNvSpPr txBox="1"/>
          <p:nvPr/>
        </p:nvSpPr>
        <p:spPr>
          <a:xfrm>
            <a:off x="1164392" y="313361"/>
            <a:ext cx="2954655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solidFill>
                    <a:srgbClr val="156082"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+mn-cs"/>
              </a:rPr>
              <a:t>프로젝트 수행 결과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AF84DFB-999F-099D-7CE7-C05581664D67}"/>
              </a:ext>
            </a:extLst>
          </p:cNvPr>
          <p:cNvSpPr txBox="1"/>
          <p:nvPr/>
        </p:nvSpPr>
        <p:spPr>
          <a:xfrm>
            <a:off x="518872" y="769146"/>
            <a:ext cx="1582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3C97757-BC41-ED57-F19E-1C10BD2ED2F2}"/>
              </a:ext>
            </a:extLst>
          </p:cNvPr>
          <p:cNvSpPr txBox="1"/>
          <p:nvPr/>
        </p:nvSpPr>
        <p:spPr>
          <a:xfrm>
            <a:off x="934791" y="891911"/>
            <a:ext cx="5663972" cy="40011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defRPr/>
            </a:pPr>
            <a:r>
              <a:rPr lang="ko-KR" altLang="en-US" sz="20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마이페이지 </a:t>
            </a:r>
            <a:r>
              <a:rPr lang="en-US" altLang="ko-KR" sz="20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– </a:t>
            </a:r>
            <a:r>
              <a:rPr lang="ko-KR" altLang="en-US" sz="20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즐겨찾기</a:t>
            </a:r>
            <a:r>
              <a:rPr lang="en-US" altLang="ko-KR" sz="20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(</a:t>
            </a:r>
            <a:r>
              <a:rPr lang="ko-KR" altLang="en-US" sz="2000" b="1" dirty="0">
                <a:solidFill>
                  <a:prstClr val="black"/>
                </a:solidFill>
                <a:latin typeface="맑은 고딕" panose="02110004020202020204"/>
                <a:ea typeface="맑은 고딕" panose="020B0503020000020004" pitchFamily="50" charset="-127"/>
              </a:rPr>
              <a:t>회사 내 사원 즐겨찾기</a:t>
            </a:r>
            <a:r>
              <a:rPr lang="en-US" altLang="ko-KR" sz="20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)</a:t>
            </a:r>
            <a:endParaRPr lang="en-US" altLang="ko-KR" sz="2000" b="1" dirty="0">
              <a:solidFill>
                <a:schemeClr val="tx2">
                  <a:lumMod val="75000"/>
                </a:schemeClr>
              </a:solidFill>
              <a:latin typeface="+mn-ea"/>
              <a:ea typeface="+mn-ea"/>
            </a:endParaRPr>
          </a:p>
        </p:txBody>
      </p:sp>
      <p:pic>
        <p:nvPicPr>
          <p:cNvPr id="9" name="그림 8" descr="텍스트, 폰트, 번호, 라인이(가) 표시된 사진&#10;&#10;자동 생성된 설명">
            <a:extLst>
              <a:ext uri="{FF2B5EF4-FFF2-40B4-BE49-F238E27FC236}">
                <a16:creationId xmlns:a16="http://schemas.microsoft.com/office/drawing/2014/main" id="{7848CEBF-0AF7-B0AE-F4EB-7381042376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68874"/>
            <a:ext cx="12192000" cy="2907275"/>
          </a:xfrm>
          <a:prstGeom prst="rect">
            <a:avLst/>
          </a:prstGeom>
        </p:spPr>
      </p:pic>
      <p:pic>
        <p:nvPicPr>
          <p:cNvPr id="3" name="그림 2" descr="텍스트, 스크린샷, 번호, 폰트이(가) 표시된 사진&#10;&#10;자동 생성된 설명">
            <a:extLst>
              <a:ext uri="{FF2B5EF4-FFF2-40B4-BE49-F238E27FC236}">
                <a16:creationId xmlns:a16="http://schemas.microsoft.com/office/drawing/2014/main" id="{51E34CB0-6AB6-2210-FE5B-1883BBDED1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0480"/>
            <a:ext cx="12192000" cy="4508374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A2457BFC-84D0-E74B-6934-DF5123D89C06}"/>
              </a:ext>
            </a:extLst>
          </p:cNvPr>
          <p:cNvSpPr txBox="1"/>
          <p:nvPr/>
        </p:nvSpPr>
        <p:spPr>
          <a:xfrm>
            <a:off x="6731532" y="2259377"/>
            <a:ext cx="91360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ko-KR" altLang="en-US" sz="5000" b="1" dirty="0">
                <a:solidFill>
                  <a:schemeClr val="accent2"/>
                </a:solidFill>
                <a:latin typeface="맑은 고딕" panose="02110004020202020204"/>
                <a:ea typeface="맑은 고딕" panose="020B0503020000020004" pitchFamily="50" charset="-127"/>
              </a:rPr>
              <a:t>↔</a:t>
            </a:r>
            <a:r>
              <a:rPr lang="ko-KR" altLang="en-US" sz="5000" b="1" dirty="0">
                <a:solidFill>
                  <a:srgbClr val="0070C0"/>
                </a:solidFill>
                <a:latin typeface="맑은 고딕" panose="02110004020202020204"/>
                <a:ea typeface="맑은 고딕" panose="020B0503020000020004" pitchFamily="50" charset="-127"/>
              </a:rPr>
              <a:t> </a:t>
            </a:r>
            <a:endParaRPr lang="en-US" altLang="ko-KR" sz="5000" b="1" dirty="0">
              <a:solidFill>
                <a:srgbClr val="0070C0"/>
              </a:solidFill>
              <a:latin typeface="맑은 고딕" panose="02110004020202020204"/>
              <a:ea typeface="맑은 고딕" panose="020B0503020000020004" pitchFamily="50" charset="-127"/>
            </a:endParaRPr>
          </a:p>
        </p:txBody>
      </p:sp>
      <p:pic>
        <p:nvPicPr>
          <p:cNvPr id="4" name="그림 3" descr="텍스트, 스크린샷, 번호, 폰트이(가) 표시된 사진&#10;&#10;자동 생성된 설명">
            <a:extLst>
              <a:ext uri="{FF2B5EF4-FFF2-40B4-BE49-F238E27FC236}">
                <a16:creationId xmlns:a16="http://schemas.microsoft.com/office/drawing/2014/main" id="{D80019B6-7CCB-D8D7-CF9A-35CD3B2F192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17987"/>
            <a:ext cx="12192000" cy="4532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8129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8FEF8465-1C80-2C8C-A9CF-2095C617381F}"/>
              </a:ext>
            </a:extLst>
          </p:cNvPr>
          <p:cNvSpPr/>
          <p:nvPr/>
        </p:nvSpPr>
        <p:spPr>
          <a:xfrm>
            <a:off x="227348" y="191995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110004020202020204"/>
                <a:ea typeface="Malgun Gothic"/>
                <a:cs typeface="+mn-cs"/>
              </a:rPr>
              <a:t>로그인 후 계정이 관리자 계정이라면 접근 가능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A6D1C6AD-C8BC-47AC-D042-9F6096F06C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1" i="0" u="none" strike="noStrike" kern="1200" cap="none" spc="0" normalizeH="0" baseline="0" noProof="0" dirty="0">
                <a:ln w="15875">
                  <a:solidFill>
                    <a:prstClr val="black"/>
                  </a:solidFill>
                </a:ln>
                <a:pattFill prst="dkUpDiag">
                  <a:fgClr>
                    <a:srgbClr val="E8E8E8">
                      <a:lumMod val="25000"/>
                    </a:srgbClr>
                  </a:fgClr>
                  <a:bgClr>
                    <a:prstClr val="white"/>
                  </a:bgClr>
                </a:pattFill>
                <a:effectLst/>
                <a:uLnTx/>
                <a:uFillTx/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+mn-cs"/>
              </a:rPr>
              <a:t>04</a:t>
            </a:r>
            <a:r>
              <a:rPr kumimoji="0" lang="en-US" altLang="ko-KR" sz="4000" b="1" i="0" u="none" strike="noStrike" kern="1200" cap="none" spc="0" normalizeH="0" baseline="0" noProof="0" dirty="0">
                <a:ln>
                  <a:noFill/>
                </a:ln>
                <a:solidFill>
                  <a:srgbClr val="445569"/>
                </a:solidFill>
                <a:effectLst/>
                <a:uLnTx/>
                <a:uFillTx/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+mn-cs"/>
              </a:rPr>
              <a:t> </a:t>
            </a:r>
            <a:endParaRPr kumimoji="0" lang="ko-KR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445569"/>
              </a:solidFill>
              <a:effectLst/>
              <a:uLnTx/>
              <a:uFillTx/>
              <a:latin typeface="휴먼둥근헤드라인" panose="02030504000101010101" pitchFamily="18" charset="-127"/>
              <a:ea typeface="휴먼둥근헤드라인" panose="02030504000101010101" pitchFamily="18" charset="-127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80A0C1-7661-A3B7-D2E3-AD91A02275F8}"/>
              </a:ext>
            </a:extLst>
          </p:cNvPr>
          <p:cNvSpPr txBox="1"/>
          <p:nvPr/>
        </p:nvSpPr>
        <p:spPr>
          <a:xfrm>
            <a:off x="1164392" y="313361"/>
            <a:ext cx="2954655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solidFill>
                    <a:srgbClr val="156082"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+mn-cs"/>
              </a:rPr>
              <a:t>프로젝트 수행 결과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AF84DFB-999F-099D-7CE7-C05581664D67}"/>
              </a:ext>
            </a:extLst>
          </p:cNvPr>
          <p:cNvSpPr txBox="1"/>
          <p:nvPr/>
        </p:nvSpPr>
        <p:spPr>
          <a:xfrm>
            <a:off x="518872" y="769146"/>
            <a:ext cx="1582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3C97757-BC41-ED57-F19E-1C10BD2ED2F2}"/>
              </a:ext>
            </a:extLst>
          </p:cNvPr>
          <p:cNvSpPr txBox="1"/>
          <p:nvPr/>
        </p:nvSpPr>
        <p:spPr>
          <a:xfrm>
            <a:off x="934791" y="891911"/>
            <a:ext cx="5663972" cy="40011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defRPr/>
            </a:pPr>
            <a:r>
              <a:rPr lang="ko-KR" altLang="en-US" sz="20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마이페이지 </a:t>
            </a:r>
            <a:r>
              <a:rPr lang="en-US" altLang="ko-KR" sz="20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– </a:t>
            </a:r>
            <a:r>
              <a:rPr lang="ko-KR" altLang="en-US" sz="20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즐겨찾기</a:t>
            </a:r>
            <a:r>
              <a:rPr lang="en-US" altLang="ko-KR" sz="20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(</a:t>
            </a:r>
            <a:r>
              <a:rPr lang="ko-KR" altLang="en-US" sz="2000" b="1" dirty="0">
                <a:solidFill>
                  <a:prstClr val="black"/>
                </a:solidFill>
                <a:latin typeface="맑은 고딕" panose="02110004020202020204"/>
                <a:ea typeface="맑은 고딕" panose="020B0503020000020004" pitchFamily="50" charset="-127"/>
              </a:rPr>
              <a:t>회사 내 사원 즐겨찾기</a:t>
            </a:r>
            <a:r>
              <a:rPr lang="en-US" altLang="ko-KR" sz="20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)</a:t>
            </a:r>
            <a:endParaRPr lang="en-US" altLang="ko-KR" sz="2000" b="1" dirty="0">
              <a:solidFill>
                <a:schemeClr val="tx2">
                  <a:lumMod val="75000"/>
                </a:schemeClr>
              </a:solidFill>
              <a:latin typeface="+mn-ea"/>
              <a:ea typeface="+mn-ea"/>
            </a:endParaRPr>
          </a:p>
        </p:txBody>
      </p:sp>
      <p:pic>
        <p:nvPicPr>
          <p:cNvPr id="8" name="그림 7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E4C855CD-AEE0-D2F4-C861-48C13518AA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392" y="1659063"/>
            <a:ext cx="3724275" cy="2924175"/>
          </a:xfrm>
          <a:prstGeom prst="rect">
            <a:avLst/>
          </a:prstGeom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id="{DD9DD275-78E5-972B-F967-A761B701C910}"/>
              </a:ext>
            </a:extLst>
          </p:cNvPr>
          <p:cNvSpPr/>
          <p:nvPr/>
        </p:nvSpPr>
        <p:spPr>
          <a:xfrm>
            <a:off x="453123" y="1659063"/>
            <a:ext cx="495534" cy="2846949"/>
          </a:xfrm>
          <a:prstGeom prst="rect">
            <a:avLst/>
          </a:prstGeom>
          <a:noFill/>
          <a:ln w="5715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1B4E00F9-F771-9DB3-301F-D1CF778C96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4671" y="3994609"/>
            <a:ext cx="4114800" cy="495300"/>
          </a:xfrm>
          <a:prstGeom prst="rect">
            <a:avLst/>
          </a:prstGeom>
          <a:ln w="38100">
            <a:solidFill>
              <a:schemeClr val="tx2"/>
            </a:solidFill>
          </a:ln>
        </p:spPr>
      </p:pic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B27E934F-0E39-FADD-186E-E7D4B7058990}"/>
              </a:ext>
            </a:extLst>
          </p:cNvPr>
          <p:cNvCxnSpPr>
            <a:cxnSpLocks/>
          </p:cNvCxnSpPr>
          <p:nvPr/>
        </p:nvCxnSpPr>
        <p:spPr>
          <a:xfrm rot="16200000" flipV="1">
            <a:off x="4761590" y="4555780"/>
            <a:ext cx="1544473" cy="1469770"/>
          </a:xfrm>
          <a:prstGeom prst="bentConnector3">
            <a:avLst/>
          </a:prstGeom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861B9199-5A6B-6FF9-9151-FC69E8F93460}"/>
              </a:ext>
            </a:extLst>
          </p:cNvPr>
          <p:cNvSpPr txBox="1"/>
          <p:nvPr/>
        </p:nvSpPr>
        <p:spPr>
          <a:xfrm>
            <a:off x="4177398" y="1593624"/>
            <a:ext cx="416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ko-KR" altLang="en-US" b="1" dirty="0">
                <a:solidFill>
                  <a:schemeClr val="accent2"/>
                </a:solidFill>
              </a:rPr>
              <a:t>①</a:t>
            </a:r>
            <a:endParaRPr lang="en-US" altLang="ko-KR" b="1" dirty="0">
              <a:solidFill>
                <a:schemeClr val="accent2"/>
              </a:solidFill>
            </a:endParaRPr>
          </a:p>
        </p:txBody>
      </p:sp>
      <p:cxnSp>
        <p:nvCxnSpPr>
          <p:cNvPr id="40" name="연결선: 꺾임 39">
            <a:extLst>
              <a:ext uri="{FF2B5EF4-FFF2-40B4-BE49-F238E27FC236}">
                <a16:creationId xmlns:a16="http://schemas.microsoft.com/office/drawing/2014/main" id="{D6DA5A71-BA6C-1C5B-2C86-83827D6529BC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484300" y="4563611"/>
            <a:ext cx="1503825" cy="1457565"/>
          </a:xfrm>
          <a:prstGeom prst="bentConnector3">
            <a:avLst/>
          </a:prstGeom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ADBB7CC2-C51F-EAF5-46CC-E9247EA5CA28}"/>
              </a:ext>
            </a:extLst>
          </p:cNvPr>
          <p:cNvSpPr txBox="1"/>
          <p:nvPr/>
        </p:nvSpPr>
        <p:spPr>
          <a:xfrm>
            <a:off x="5051834" y="6043931"/>
            <a:ext cx="26798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ko-KR" altLang="en-US" sz="2000" dirty="0">
                <a:highlight>
                  <a:srgbClr val="FFFF00"/>
                </a:highlight>
              </a:rPr>
              <a:t>이름 </a:t>
            </a:r>
            <a:r>
              <a:rPr lang="en-US" altLang="ko-KR" sz="2000" dirty="0">
                <a:highlight>
                  <a:srgbClr val="FFFF00"/>
                </a:highlight>
              </a:rPr>
              <a:t>/ </a:t>
            </a:r>
            <a:r>
              <a:rPr lang="ko-KR" altLang="en-US" sz="2000" dirty="0">
                <a:highlight>
                  <a:srgbClr val="FFFF00"/>
                </a:highlight>
              </a:rPr>
              <a:t>부서 기준 </a:t>
            </a:r>
            <a:r>
              <a:rPr lang="ko-KR" altLang="en-US" sz="2000" b="1" dirty="0">
                <a:highlight>
                  <a:srgbClr val="FFFF00"/>
                </a:highlight>
              </a:rPr>
              <a:t>정렬</a:t>
            </a:r>
            <a:endParaRPr lang="en-US" altLang="ko-KR" sz="2000" b="1" dirty="0">
              <a:highlight>
                <a:srgbClr val="FFFF00"/>
              </a:highlight>
            </a:endParaRPr>
          </a:p>
        </p:txBody>
      </p:sp>
      <p:pic>
        <p:nvPicPr>
          <p:cNvPr id="45" name="그림 44" descr="텍스트, 스크린샷, 폰트, 라인이(가) 표시된 사진&#10;&#10;자동 생성된 설명">
            <a:extLst>
              <a:ext uri="{FF2B5EF4-FFF2-40B4-BE49-F238E27FC236}">
                <a16:creationId xmlns:a16="http://schemas.microsoft.com/office/drawing/2014/main" id="{44A6161C-B634-4418-EE4F-D4039E2A023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1851" y="1742007"/>
            <a:ext cx="4627054" cy="1563074"/>
          </a:xfrm>
          <a:prstGeom prst="rect">
            <a:avLst/>
          </a:prstGeom>
        </p:spPr>
      </p:pic>
      <p:cxnSp>
        <p:nvCxnSpPr>
          <p:cNvPr id="47" name="연결선: 꺾임 46">
            <a:extLst>
              <a:ext uri="{FF2B5EF4-FFF2-40B4-BE49-F238E27FC236}">
                <a16:creationId xmlns:a16="http://schemas.microsoft.com/office/drawing/2014/main" id="{4D664ED1-24DC-221D-60F0-67C64BC62325}"/>
              </a:ext>
            </a:extLst>
          </p:cNvPr>
          <p:cNvCxnSpPr>
            <a:cxnSpLocks/>
          </p:cNvCxnSpPr>
          <p:nvPr/>
        </p:nvCxnSpPr>
        <p:spPr>
          <a:xfrm rot="16200000" flipV="1">
            <a:off x="9308026" y="2253382"/>
            <a:ext cx="1544473" cy="1469770"/>
          </a:xfrm>
          <a:prstGeom prst="bentConnector3">
            <a:avLst/>
          </a:prstGeom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C4968540-FB60-2113-87F7-C173848B84A5}"/>
              </a:ext>
            </a:extLst>
          </p:cNvPr>
          <p:cNvSpPr txBox="1"/>
          <p:nvPr/>
        </p:nvSpPr>
        <p:spPr>
          <a:xfrm>
            <a:off x="10084515" y="3769230"/>
            <a:ext cx="15743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ko-KR" altLang="en-US" sz="2000" dirty="0">
                <a:highlight>
                  <a:srgbClr val="FFFF00"/>
                </a:highlight>
              </a:rPr>
              <a:t>조건부 </a:t>
            </a:r>
            <a:r>
              <a:rPr lang="ko-KR" altLang="en-US" sz="2000" b="1" dirty="0">
                <a:highlight>
                  <a:srgbClr val="FFFF00"/>
                </a:highlight>
              </a:rPr>
              <a:t>검색</a:t>
            </a:r>
            <a:endParaRPr lang="en-US" altLang="ko-KR" sz="2000" b="1" dirty="0">
              <a:highlight>
                <a:srgbClr val="FFFF00"/>
              </a:highlight>
            </a:endParaRPr>
          </a:p>
        </p:txBody>
      </p: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83140D79-85A2-3D0E-DE97-3A39EF88B70A}"/>
              </a:ext>
            </a:extLst>
          </p:cNvPr>
          <p:cNvCxnSpPr/>
          <p:nvPr/>
        </p:nvCxnSpPr>
        <p:spPr>
          <a:xfrm rot="10800000" flipV="1">
            <a:off x="840430" y="2033191"/>
            <a:ext cx="3511303" cy="455486"/>
          </a:xfrm>
          <a:prstGeom prst="bentConnector3">
            <a:avLst/>
          </a:prstGeom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F4F1D72F-55A3-ED6B-1FFD-0342F091C8E5}"/>
              </a:ext>
            </a:extLst>
          </p:cNvPr>
          <p:cNvSpPr txBox="1"/>
          <p:nvPr/>
        </p:nvSpPr>
        <p:spPr>
          <a:xfrm>
            <a:off x="4981324" y="5786590"/>
            <a:ext cx="416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ko-KR" altLang="en-US" b="1" dirty="0">
                <a:solidFill>
                  <a:schemeClr val="accent2"/>
                </a:solidFill>
              </a:rPr>
              <a:t>②</a:t>
            </a:r>
            <a:endParaRPr lang="en-US" altLang="ko-KR" b="1" dirty="0">
              <a:solidFill>
                <a:schemeClr val="accent2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E4E6D17-F8F7-2526-5E5F-07A212F2B568}"/>
              </a:ext>
            </a:extLst>
          </p:cNvPr>
          <p:cNvSpPr txBox="1"/>
          <p:nvPr/>
        </p:nvSpPr>
        <p:spPr>
          <a:xfrm>
            <a:off x="9942784" y="3548101"/>
            <a:ext cx="416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ko-KR" altLang="en-US" b="1" dirty="0">
                <a:solidFill>
                  <a:schemeClr val="accent2"/>
                </a:solidFill>
              </a:rPr>
              <a:t>③</a:t>
            </a:r>
            <a:endParaRPr lang="en-US" altLang="ko-KR" b="1" dirty="0">
              <a:solidFill>
                <a:schemeClr val="accent2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F5101F6-CB78-CDDD-1433-57E345FECEC1}"/>
              </a:ext>
            </a:extLst>
          </p:cNvPr>
          <p:cNvSpPr txBox="1"/>
          <p:nvPr/>
        </p:nvSpPr>
        <p:spPr>
          <a:xfrm>
            <a:off x="4304405" y="1857025"/>
            <a:ext cx="329348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ko-KR" altLang="en-US" sz="2000" dirty="0">
                <a:highlight>
                  <a:srgbClr val="FFFF00"/>
                </a:highlight>
              </a:rPr>
              <a:t>연락처 내에서 추가로</a:t>
            </a:r>
            <a:endParaRPr lang="en-US" altLang="ko-KR" sz="2000" dirty="0">
              <a:highlight>
                <a:srgbClr val="FFFF00"/>
              </a:highlight>
            </a:endParaRP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sz="2000" dirty="0">
              <a:highlight>
                <a:srgbClr val="FFFF00"/>
              </a:highlight>
            </a:endParaRP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ko-KR" altLang="en-US" sz="2000" dirty="0">
                <a:highlight>
                  <a:srgbClr val="FFFF00"/>
                </a:highlight>
              </a:rPr>
              <a:t>★</a:t>
            </a:r>
            <a:r>
              <a:rPr lang="ko-KR" altLang="en-US" sz="2000" b="1" dirty="0">
                <a:highlight>
                  <a:srgbClr val="FFFF00"/>
                </a:highlight>
              </a:rPr>
              <a:t>북마크</a:t>
            </a:r>
            <a:r>
              <a:rPr lang="ko-KR" altLang="en-US" sz="2000" dirty="0">
                <a:highlight>
                  <a:srgbClr val="FFFF00"/>
                </a:highlight>
              </a:rPr>
              <a:t> 기능</a:t>
            </a:r>
            <a:r>
              <a:rPr lang="en-US" altLang="ko-KR" sz="2000" dirty="0">
                <a:highlight>
                  <a:srgbClr val="FFFF00"/>
                </a:highlight>
              </a:rPr>
              <a:t>(</a:t>
            </a:r>
            <a:r>
              <a:rPr lang="ko-KR" altLang="en-US" sz="2000" dirty="0">
                <a:highlight>
                  <a:srgbClr val="FFFF00"/>
                </a:highlight>
              </a:rPr>
              <a:t>상단 고정</a:t>
            </a:r>
            <a:r>
              <a:rPr lang="en-US" altLang="ko-KR" sz="2000" dirty="0">
                <a:highlight>
                  <a:srgbClr val="FFFF00"/>
                </a:highlight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497306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8FEF8465-1C80-2C8C-A9CF-2095C617381F}"/>
              </a:ext>
            </a:extLst>
          </p:cNvPr>
          <p:cNvSpPr/>
          <p:nvPr/>
        </p:nvSpPr>
        <p:spPr>
          <a:xfrm>
            <a:off x="227348" y="191995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110004020202020204"/>
                <a:ea typeface="Malgun Gothic"/>
                <a:cs typeface="+mn-cs"/>
              </a:rPr>
              <a:t>로그인 후 계정이 관리자 계정이라면 접근 가능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A6D1C6AD-C8BC-47AC-D042-9F6096F06C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1" i="0" u="none" strike="noStrike" kern="1200" cap="none" spc="0" normalizeH="0" baseline="0" noProof="0" dirty="0">
                <a:ln w="15875">
                  <a:solidFill>
                    <a:prstClr val="black"/>
                  </a:solidFill>
                </a:ln>
                <a:pattFill prst="dkUpDiag">
                  <a:fgClr>
                    <a:srgbClr val="E8E8E8">
                      <a:lumMod val="25000"/>
                    </a:srgbClr>
                  </a:fgClr>
                  <a:bgClr>
                    <a:prstClr val="white"/>
                  </a:bgClr>
                </a:pattFill>
                <a:effectLst/>
                <a:uLnTx/>
                <a:uFillTx/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+mn-cs"/>
              </a:rPr>
              <a:t>04</a:t>
            </a:r>
            <a:r>
              <a:rPr kumimoji="0" lang="en-US" altLang="ko-KR" sz="4000" b="1" i="0" u="none" strike="noStrike" kern="1200" cap="none" spc="0" normalizeH="0" baseline="0" noProof="0" dirty="0">
                <a:ln>
                  <a:noFill/>
                </a:ln>
                <a:solidFill>
                  <a:srgbClr val="445569"/>
                </a:solidFill>
                <a:effectLst/>
                <a:uLnTx/>
                <a:uFillTx/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+mn-cs"/>
              </a:rPr>
              <a:t> </a:t>
            </a:r>
            <a:endParaRPr kumimoji="0" lang="ko-KR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445569"/>
              </a:solidFill>
              <a:effectLst/>
              <a:uLnTx/>
              <a:uFillTx/>
              <a:latin typeface="휴먼둥근헤드라인" panose="02030504000101010101" pitchFamily="18" charset="-127"/>
              <a:ea typeface="휴먼둥근헤드라인" panose="02030504000101010101" pitchFamily="18" charset="-127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80A0C1-7661-A3B7-D2E3-AD91A02275F8}"/>
              </a:ext>
            </a:extLst>
          </p:cNvPr>
          <p:cNvSpPr txBox="1"/>
          <p:nvPr/>
        </p:nvSpPr>
        <p:spPr>
          <a:xfrm>
            <a:off x="1164392" y="313361"/>
            <a:ext cx="2954655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solidFill>
                    <a:srgbClr val="156082"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+mn-cs"/>
              </a:rPr>
              <a:t>프로젝트 수행 결과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AF84DFB-999F-099D-7CE7-C05581664D67}"/>
              </a:ext>
            </a:extLst>
          </p:cNvPr>
          <p:cNvSpPr txBox="1"/>
          <p:nvPr/>
        </p:nvSpPr>
        <p:spPr>
          <a:xfrm>
            <a:off x="518872" y="769146"/>
            <a:ext cx="1582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</a:p>
        </p:txBody>
      </p:sp>
      <p:pic>
        <p:nvPicPr>
          <p:cNvPr id="15" name="그림 14" descr="텍스트, 스크린샷, 소프트웨어, 컴퓨터 아이콘이(가) 표시된 사진&#10;&#10;자동 생성된 설명">
            <a:extLst>
              <a:ext uri="{FF2B5EF4-FFF2-40B4-BE49-F238E27FC236}">
                <a16:creationId xmlns:a16="http://schemas.microsoft.com/office/drawing/2014/main" id="{28A17321-E002-B778-F326-0129DBCC27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7514" y="1509303"/>
            <a:ext cx="6727359" cy="4734524"/>
          </a:xfrm>
          <a:prstGeom prst="rect">
            <a:avLst/>
          </a:prstGeom>
          <a:ln w="57150">
            <a:solidFill>
              <a:schemeClr val="tx1"/>
            </a:solidFill>
          </a:ln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3C97757-BC41-ED57-F19E-1C10BD2ED2F2}"/>
              </a:ext>
            </a:extLst>
          </p:cNvPr>
          <p:cNvSpPr txBox="1"/>
          <p:nvPr/>
        </p:nvSpPr>
        <p:spPr>
          <a:xfrm>
            <a:off x="934791" y="891911"/>
            <a:ext cx="5663972" cy="40011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defRPr/>
            </a:pPr>
            <a:r>
              <a:rPr lang="ko-KR" altLang="en-US" sz="20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마이페이지 </a:t>
            </a:r>
            <a:r>
              <a:rPr lang="en-US" altLang="ko-KR" sz="20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– </a:t>
            </a:r>
            <a:r>
              <a:rPr lang="ko-KR" altLang="en-US" sz="20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즐겨찾기</a:t>
            </a:r>
            <a:r>
              <a:rPr lang="en-US" altLang="ko-KR" sz="20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(</a:t>
            </a:r>
            <a:r>
              <a:rPr lang="ko-KR" altLang="en-US" sz="20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메일발송 연동</a:t>
            </a:r>
            <a:r>
              <a:rPr lang="en-US" altLang="ko-KR" sz="20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)</a:t>
            </a:r>
            <a:endParaRPr lang="en-US" altLang="ko-KR" sz="2000" b="1" dirty="0">
              <a:solidFill>
                <a:schemeClr val="tx2">
                  <a:lumMod val="75000"/>
                </a:schemeClr>
              </a:solidFill>
              <a:latin typeface="+mn-ea"/>
              <a:ea typeface="+mn-ea"/>
            </a:endParaRPr>
          </a:p>
        </p:txBody>
      </p:sp>
      <p:pic>
        <p:nvPicPr>
          <p:cNvPr id="19" name="그림 18" descr="텍스트, 스크린샷, 소프트웨어, 번호이(가) 표시된 사진&#10;&#10;자동 생성된 설명">
            <a:extLst>
              <a:ext uri="{FF2B5EF4-FFF2-40B4-BE49-F238E27FC236}">
                <a16:creationId xmlns:a16="http://schemas.microsoft.com/office/drawing/2014/main" id="{FF8F3C02-5144-BF76-7815-ABF2ADE055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348" y="1662402"/>
            <a:ext cx="6096196" cy="4945848"/>
          </a:xfrm>
          <a:prstGeom prst="rect">
            <a:avLst/>
          </a:prstGeom>
          <a:ln w="57150">
            <a:solidFill>
              <a:schemeClr val="tx1"/>
            </a:solidFill>
          </a:ln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4B715C58-149B-2729-C57D-259FCFFC2AD1}"/>
              </a:ext>
            </a:extLst>
          </p:cNvPr>
          <p:cNvSpPr/>
          <p:nvPr/>
        </p:nvSpPr>
        <p:spPr>
          <a:xfrm>
            <a:off x="1126431" y="3968539"/>
            <a:ext cx="834898" cy="424206"/>
          </a:xfrm>
          <a:prstGeom prst="rect">
            <a:avLst/>
          </a:prstGeom>
          <a:noFill/>
          <a:ln w="5715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 dirty="0">
              <a:highlight>
                <a:srgbClr val="FFFF00"/>
              </a:highlight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104B56AD-A6DF-A29F-C09B-2AA02621A9E4}"/>
              </a:ext>
            </a:extLst>
          </p:cNvPr>
          <p:cNvCxnSpPr>
            <a:cxnSpLocks/>
          </p:cNvCxnSpPr>
          <p:nvPr/>
        </p:nvCxnSpPr>
        <p:spPr>
          <a:xfrm flipV="1">
            <a:off x="1719408" y="2522404"/>
            <a:ext cx="744717" cy="1432874"/>
          </a:xfrm>
          <a:prstGeom prst="straightConnector1">
            <a:avLst/>
          </a:prstGeom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9DCC4AD7-8EA6-4FA1-A194-1EEAC28E8DCC}"/>
              </a:ext>
            </a:extLst>
          </p:cNvPr>
          <p:cNvSpPr/>
          <p:nvPr/>
        </p:nvSpPr>
        <p:spPr>
          <a:xfrm>
            <a:off x="4604423" y="3174477"/>
            <a:ext cx="2983155" cy="509047"/>
          </a:xfrm>
          <a:prstGeom prst="rightArrow">
            <a:avLst/>
          </a:prstGeom>
          <a:solidFill>
            <a:srgbClr val="FFC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35101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8FEF8465-1C80-2C8C-A9CF-2095C617381F}"/>
              </a:ext>
            </a:extLst>
          </p:cNvPr>
          <p:cNvSpPr/>
          <p:nvPr/>
        </p:nvSpPr>
        <p:spPr>
          <a:xfrm>
            <a:off x="227348" y="191995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110004020202020204"/>
                <a:ea typeface="Malgun Gothic"/>
                <a:cs typeface="+mn-cs"/>
              </a:rPr>
              <a:t>로그인 후 계정이 관리자 계정이라면 접근 가능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1" name="그림 10" descr="텍스트, 스크린샷이(가) 표시된 사진&#10;&#10;자동 생성된 설명">
            <a:extLst>
              <a:ext uri="{FF2B5EF4-FFF2-40B4-BE49-F238E27FC236}">
                <a16:creationId xmlns:a16="http://schemas.microsoft.com/office/drawing/2014/main" id="{54D850AA-388A-F058-1329-3E862A4B76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665" y="1057342"/>
            <a:ext cx="8893244" cy="5800658"/>
          </a:xfrm>
          <a:prstGeom prst="rect">
            <a:avLst/>
          </a:prstGeom>
        </p:spPr>
      </p:pic>
      <p:sp>
        <p:nvSpPr>
          <p:cNvPr id="6" name="TextBox 3">
            <a:extLst>
              <a:ext uri="{FF2B5EF4-FFF2-40B4-BE49-F238E27FC236}">
                <a16:creationId xmlns:a16="http://schemas.microsoft.com/office/drawing/2014/main" id="{A6D1C6AD-C8BC-47AC-D042-9F6096F06C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1" i="0" u="none" strike="noStrike" kern="1200" cap="none" spc="0" normalizeH="0" baseline="0" noProof="0" dirty="0">
                <a:ln w="15875">
                  <a:solidFill>
                    <a:prstClr val="black"/>
                  </a:solidFill>
                </a:ln>
                <a:pattFill prst="dkUpDiag">
                  <a:fgClr>
                    <a:srgbClr val="E8E8E8">
                      <a:lumMod val="25000"/>
                    </a:srgbClr>
                  </a:fgClr>
                  <a:bgClr>
                    <a:prstClr val="white"/>
                  </a:bgClr>
                </a:pattFill>
                <a:effectLst/>
                <a:uLnTx/>
                <a:uFillTx/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+mn-cs"/>
              </a:rPr>
              <a:t>04</a:t>
            </a:r>
            <a:r>
              <a:rPr kumimoji="0" lang="en-US" altLang="ko-KR" sz="4000" b="1" i="0" u="none" strike="noStrike" kern="1200" cap="none" spc="0" normalizeH="0" baseline="0" noProof="0" dirty="0">
                <a:ln>
                  <a:noFill/>
                </a:ln>
                <a:solidFill>
                  <a:srgbClr val="445569"/>
                </a:solidFill>
                <a:effectLst/>
                <a:uLnTx/>
                <a:uFillTx/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+mn-cs"/>
              </a:rPr>
              <a:t> </a:t>
            </a:r>
            <a:endParaRPr kumimoji="0" lang="ko-KR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445569"/>
              </a:solidFill>
              <a:effectLst/>
              <a:uLnTx/>
              <a:uFillTx/>
              <a:latin typeface="휴먼둥근헤드라인" panose="02030504000101010101" pitchFamily="18" charset="-127"/>
              <a:ea typeface="휴먼둥근헤드라인" panose="02030504000101010101" pitchFamily="18" charset="-127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80A0C1-7661-A3B7-D2E3-AD91A02275F8}"/>
              </a:ext>
            </a:extLst>
          </p:cNvPr>
          <p:cNvSpPr txBox="1"/>
          <p:nvPr/>
        </p:nvSpPr>
        <p:spPr>
          <a:xfrm>
            <a:off x="1164392" y="313361"/>
            <a:ext cx="2954655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solidFill>
                    <a:srgbClr val="156082"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+mn-cs"/>
              </a:rPr>
              <a:t>프로젝트 수행 결과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AF84DFB-999F-099D-7CE7-C05581664D67}"/>
              </a:ext>
            </a:extLst>
          </p:cNvPr>
          <p:cNvSpPr txBox="1"/>
          <p:nvPr/>
        </p:nvSpPr>
        <p:spPr>
          <a:xfrm>
            <a:off x="518872" y="769146"/>
            <a:ext cx="1582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3C97757-BC41-ED57-F19E-1C10BD2ED2F2}"/>
              </a:ext>
            </a:extLst>
          </p:cNvPr>
          <p:cNvSpPr txBox="1"/>
          <p:nvPr/>
        </p:nvSpPr>
        <p:spPr>
          <a:xfrm>
            <a:off x="934791" y="891911"/>
            <a:ext cx="1826516" cy="40011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defRPr/>
            </a:pPr>
            <a:r>
              <a:rPr lang="ko-KR" altLang="en-US" sz="20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사내 연락처</a:t>
            </a:r>
            <a:endParaRPr lang="en-US" altLang="ko-KR" sz="2000" b="1" dirty="0">
              <a:solidFill>
                <a:schemeClr val="tx2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02F4346-52BE-52E7-21D0-ADEFDC524C4C}"/>
              </a:ext>
            </a:extLst>
          </p:cNvPr>
          <p:cNvSpPr txBox="1"/>
          <p:nvPr/>
        </p:nvSpPr>
        <p:spPr>
          <a:xfrm>
            <a:off x="9035933" y="3105834"/>
            <a:ext cx="30607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ko-KR" altLang="en-US" sz="2000" dirty="0">
                <a:highlight>
                  <a:srgbClr val="FFFF00"/>
                </a:highlight>
              </a:rPr>
              <a:t>회사 전체 직원의</a:t>
            </a:r>
            <a:endParaRPr lang="en-US" altLang="ko-KR" sz="2000" dirty="0">
              <a:highlight>
                <a:srgbClr val="FFFF00"/>
              </a:highlight>
            </a:endParaRP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ko-KR" altLang="en-US" sz="2000" b="1" dirty="0">
                <a:highlight>
                  <a:srgbClr val="FFFF00"/>
                </a:highlight>
              </a:rPr>
              <a:t>기본 정보</a:t>
            </a:r>
            <a:r>
              <a:rPr lang="en-US" altLang="ko-KR" sz="2000" b="1" dirty="0">
                <a:highlight>
                  <a:srgbClr val="FFFF00"/>
                </a:highlight>
              </a:rPr>
              <a:t>, </a:t>
            </a:r>
            <a:r>
              <a:rPr lang="ko-KR" altLang="en-US" sz="2000" b="1" dirty="0">
                <a:highlight>
                  <a:srgbClr val="FFFF00"/>
                </a:highlight>
              </a:rPr>
              <a:t>연락처 페이지</a:t>
            </a:r>
            <a:endParaRPr lang="en-US" altLang="ko-KR" sz="2000" b="1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2573269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8FEF8465-1C80-2C8C-A9CF-2095C617381F}"/>
              </a:ext>
            </a:extLst>
          </p:cNvPr>
          <p:cNvSpPr/>
          <p:nvPr/>
        </p:nvSpPr>
        <p:spPr>
          <a:xfrm>
            <a:off x="227348" y="191995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110004020202020204"/>
                <a:ea typeface="Malgun Gothic"/>
                <a:cs typeface="+mn-cs"/>
              </a:rPr>
              <a:t>로그인 후 계정이 관리자 계정이라면 접근 가능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A6D1C6AD-C8BC-47AC-D042-9F6096F06C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1" i="0" u="none" strike="noStrike" kern="1200" cap="none" spc="0" normalizeH="0" baseline="0" noProof="0" dirty="0">
                <a:ln w="15875">
                  <a:solidFill>
                    <a:prstClr val="black"/>
                  </a:solidFill>
                </a:ln>
                <a:pattFill prst="dkUpDiag">
                  <a:fgClr>
                    <a:srgbClr val="E8E8E8">
                      <a:lumMod val="25000"/>
                    </a:srgbClr>
                  </a:fgClr>
                  <a:bgClr>
                    <a:prstClr val="white"/>
                  </a:bgClr>
                </a:pattFill>
                <a:effectLst/>
                <a:uLnTx/>
                <a:uFillTx/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+mn-cs"/>
              </a:rPr>
              <a:t>04</a:t>
            </a:r>
            <a:r>
              <a:rPr kumimoji="0" lang="en-US" altLang="ko-KR" sz="4000" b="1" i="0" u="none" strike="noStrike" kern="1200" cap="none" spc="0" normalizeH="0" baseline="0" noProof="0" dirty="0">
                <a:ln>
                  <a:noFill/>
                </a:ln>
                <a:solidFill>
                  <a:srgbClr val="445569"/>
                </a:solidFill>
                <a:effectLst/>
                <a:uLnTx/>
                <a:uFillTx/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+mn-cs"/>
              </a:rPr>
              <a:t> </a:t>
            </a:r>
            <a:endParaRPr kumimoji="0" lang="ko-KR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445569"/>
              </a:solidFill>
              <a:effectLst/>
              <a:uLnTx/>
              <a:uFillTx/>
              <a:latin typeface="휴먼둥근헤드라인" panose="02030504000101010101" pitchFamily="18" charset="-127"/>
              <a:ea typeface="휴먼둥근헤드라인" panose="02030504000101010101" pitchFamily="18" charset="-127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80A0C1-7661-A3B7-D2E3-AD91A02275F8}"/>
              </a:ext>
            </a:extLst>
          </p:cNvPr>
          <p:cNvSpPr txBox="1"/>
          <p:nvPr/>
        </p:nvSpPr>
        <p:spPr>
          <a:xfrm>
            <a:off x="1164392" y="313361"/>
            <a:ext cx="2954655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solidFill>
                    <a:srgbClr val="156082"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+mn-cs"/>
              </a:rPr>
              <a:t>프로젝트 수행 결과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AF84DFB-999F-099D-7CE7-C05581664D67}"/>
              </a:ext>
            </a:extLst>
          </p:cNvPr>
          <p:cNvSpPr txBox="1"/>
          <p:nvPr/>
        </p:nvSpPr>
        <p:spPr>
          <a:xfrm>
            <a:off x="518872" y="769146"/>
            <a:ext cx="1582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3C97757-BC41-ED57-F19E-1C10BD2ED2F2}"/>
              </a:ext>
            </a:extLst>
          </p:cNvPr>
          <p:cNvSpPr txBox="1"/>
          <p:nvPr/>
        </p:nvSpPr>
        <p:spPr>
          <a:xfrm>
            <a:off x="934791" y="891911"/>
            <a:ext cx="1826516" cy="40011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defRPr/>
            </a:pPr>
            <a:r>
              <a:rPr lang="ko-KR" altLang="en-US" sz="20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사내 연락처</a:t>
            </a:r>
            <a:endParaRPr lang="en-US" altLang="ko-KR" sz="2000" b="1" dirty="0">
              <a:solidFill>
                <a:schemeClr val="tx2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02F4346-52BE-52E7-21D0-ADEFDC524C4C}"/>
              </a:ext>
            </a:extLst>
          </p:cNvPr>
          <p:cNvSpPr txBox="1"/>
          <p:nvPr/>
        </p:nvSpPr>
        <p:spPr>
          <a:xfrm>
            <a:off x="6636295" y="3583673"/>
            <a:ext cx="42174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000" b="1" dirty="0">
                <a:highlight>
                  <a:srgbClr val="FFFF00"/>
                </a:highlight>
              </a:rPr>
              <a:t>Bookmark</a:t>
            </a:r>
            <a:r>
              <a:rPr lang="en-US" altLang="ko-KR" sz="2000" dirty="0">
                <a:highlight>
                  <a:srgbClr val="FFFF00"/>
                </a:highlight>
              </a:rPr>
              <a:t> </a:t>
            </a:r>
            <a:r>
              <a:rPr lang="ko-KR" altLang="en-US" sz="2000" dirty="0">
                <a:highlight>
                  <a:srgbClr val="FFFF00"/>
                </a:highlight>
              </a:rPr>
              <a:t>클릭 시</a:t>
            </a:r>
            <a:endParaRPr lang="en-US" altLang="ko-KR" sz="2000" dirty="0">
              <a:highlight>
                <a:srgbClr val="FFFF00"/>
              </a:highlight>
            </a:endParaRP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ko-KR" altLang="en-US" sz="2000" dirty="0">
                <a:highlight>
                  <a:srgbClr val="FFFF00"/>
                </a:highlight>
              </a:rPr>
              <a:t>마이페이지 내 </a:t>
            </a:r>
            <a:r>
              <a:rPr lang="ko-KR" altLang="en-US" sz="2000" b="1" dirty="0">
                <a:highlight>
                  <a:srgbClr val="FFFF00"/>
                </a:highlight>
              </a:rPr>
              <a:t>즐겨찾기 탭에 추가</a:t>
            </a:r>
            <a:endParaRPr lang="en-US" altLang="ko-KR" sz="2000" b="1" dirty="0">
              <a:highlight>
                <a:srgbClr val="FFFF00"/>
              </a:highlight>
            </a:endParaRPr>
          </a:p>
        </p:txBody>
      </p:sp>
      <p:pic>
        <p:nvPicPr>
          <p:cNvPr id="3" name="그림 2" descr="텍스트, 스크린샷이(가) 표시된 사진&#10;&#10;자동 생성된 설명">
            <a:extLst>
              <a:ext uri="{FF2B5EF4-FFF2-40B4-BE49-F238E27FC236}">
                <a16:creationId xmlns:a16="http://schemas.microsoft.com/office/drawing/2014/main" id="{689C9CCB-EAB9-5181-22AA-B6F001C736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872" y="1648509"/>
            <a:ext cx="5029200" cy="2914650"/>
          </a:xfrm>
          <a:prstGeom prst="rect">
            <a:avLst/>
          </a:prstGeom>
        </p:spPr>
      </p:pic>
      <p:pic>
        <p:nvPicPr>
          <p:cNvPr id="8" name="그림 7" descr="텍스트, 스크린샷, 폰트, 직사각형이(가) 표시된 사진&#10;&#10;자동 생성된 설명">
            <a:extLst>
              <a:ext uri="{FF2B5EF4-FFF2-40B4-BE49-F238E27FC236}">
                <a16:creationId xmlns:a16="http://schemas.microsoft.com/office/drawing/2014/main" id="{B1783E41-14B2-BC45-1116-C2F494659E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5552" y="4477828"/>
            <a:ext cx="3943350" cy="1428750"/>
          </a:xfrm>
          <a:prstGeom prst="rect">
            <a:avLst/>
          </a:prstGeom>
          <a:ln w="76200">
            <a:solidFill>
              <a:schemeClr val="tx1"/>
            </a:solidFill>
          </a:ln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73B0D621-DF52-030F-70DD-1587774B3309}"/>
              </a:ext>
            </a:extLst>
          </p:cNvPr>
          <p:cNvSpPr/>
          <p:nvPr/>
        </p:nvSpPr>
        <p:spPr>
          <a:xfrm>
            <a:off x="4346111" y="4074058"/>
            <a:ext cx="977325" cy="377243"/>
          </a:xfrm>
          <a:prstGeom prst="rect">
            <a:avLst/>
          </a:prstGeom>
          <a:noFill/>
          <a:ln w="762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4578F4C-E60D-7091-4AE9-9BE93B62CAFC}"/>
              </a:ext>
            </a:extLst>
          </p:cNvPr>
          <p:cNvSpPr/>
          <p:nvPr/>
        </p:nvSpPr>
        <p:spPr>
          <a:xfrm>
            <a:off x="3994668" y="4074058"/>
            <a:ext cx="360496" cy="380947"/>
          </a:xfrm>
          <a:prstGeom prst="rect">
            <a:avLst/>
          </a:prstGeom>
          <a:noFill/>
          <a:ln w="762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E50FE953-F725-AE54-8C1E-1F485C2FCA94}"/>
              </a:ext>
            </a:extLst>
          </p:cNvPr>
          <p:cNvCxnSpPr>
            <a:cxnSpLocks/>
          </p:cNvCxnSpPr>
          <p:nvPr/>
        </p:nvCxnSpPr>
        <p:spPr>
          <a:xfrm>
            <a:off x="5328370" y="4226998"/>
            <a:ext cx="1540196" cy="692304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612AEF3-F53A-2509-87AC-43112DAE1B14}"/>
              </a:ext>
            </a:extLst>
          </p:cNvPr>
          <p:cNvSpPr txBox="1"/>
          <p:nvPr/>
        </p:nvSpPr>
        <p:spPr>
          <a:xfrm>
            <a:off x="6656612" y="2117046"/>
            <a:ext cx="39654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ko-KR" altLang="en-US" sz="2000" dirty="0">
                <a:highlight>
                  <a:srgbClr val="FFFF00"/>
                </a:highlight>
              </a:rPr>
              <a:t>해당 사원에게 </a:t>
            </a:r>
            <a:r>
              <a:rPr lang="ko-KR" altLang="en-US" sz="2000" b="1" dirty="0">
                <a:highlight>
                  <a:srgbClr val="FFFF00"/>
                </a:highlight>
              </a:rPr>
              <a:t>이메일 발송 </a:t>
            </a:r>
            <a:r>
              <a:rPr lang="ko-KR" altLang="en-US" sz="2000" dirty="0">
                <a:highlight>
                  <a:srgbClr val="FFFF00"/>
                </a:highlight>
              </a:rPr>
              <a:t>버튼</a:t>
            </a:r>
            <a:endParaRPr lang="en-US" altLang="ko-KR" sz="2000" dirty="0">
              <a:highlight>
                <a:srgbClr val="FFFF00"/>
              </a:highlight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6CBC09F9-D0DD-A8F3-3467-701D32C26123}"/>
              </a:ext>
            </a:extLst>
          </p:cNvPr>
          <p:cNvCxnSpPr>
            <a:cxnSpLocks/>
          </p:cNvCxnSpPr>
          <p:nvPr/>
        </p:nvCxnSpPr>
        <p:spPr>
          <a:xfrm flipV="1">
            <a:off x="4355164" y="2392653"/>
            <a:ext cx="2460388" cy="1661593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2738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8FEF8465-1C80-2C8C-A9CF-2095C617381F}"/>
              </a:ext>
            </a:extLst>
          </p:cNvPr>
          <p:cNvSpPr/>
          <p:nvPr/>
        </p:nvSpPr>
        <p:spPr>
          <a:xfrm>
            <a:off x="227348" y="191995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110004020202020204"/>
                <a:ea typeface="Malgun Gothic"/>
                <a:cs typeface="+mn-cs"/>
              </a:rPr>
              <a:t>로그인 후 계정이 관리자 계정이라면 접근 가능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A6D1C6AD-C8BC-47AC-D042-9F6096F06C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1" i="0" u="none" strike="noStrike" kern="1200" cap="none" spc="0" normalizeH="0" baseline="0" noProof="0" dirty="0">
                <a:ln w="15875">
                  <a:solidFill>
                    <a:prstClr val="black"/>
                  </a:solidFill>
                </a:ln>
                <a:pattFill prst="dkUpDiag">
                  <a:fgClr>
                    <a:srgbClr val="E8E8E8">
                      <a:lumMod val="25000"/>
                    </a:srgbClr>
                  </a:fgClr>
                  <a:bgClr>
                    <a:prstClr val="white"/>
                  </a:bgClr>
                </a:pattFill>
                <a:effectLst/>
                <a:uLnTx/>
                <a:uFillTx/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+mn-cs"/>
              </a:rPr>
              <a:t>04</a:t>
            </a:r>
            <a:r>
              <a:rPr kumimoji="0" lang="en-US" altLang="ko-KR" sz="4000" b="1" i="0" u="none" strike="noStrike" kern="1200" cap="none" spc="0" normalizeH="0" baseline="0" noProof="0" dirty="0">
                <a:ln>
                  <a:noFill/>
                </a:ln>
                <a:solidFill>
                  <a:srgbClr val="445569"/>
                </a:solidFill>
                <a:effectLst/>
                <a:uLnTx/>
                <a:uFillTx/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+mn-cs"/>
              </a:rPr>
              <a:t> </a:t>
            </a:r>
            <a:endParaRPr kumimoji="0" lang="ko-KR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445569"/>
              </a:solidFill>
              <a:effectLst/>
              <a:uLnTx/>
              <a:uFillTx/>
              <a:latin typeface="휴먼둥근헤드라인" panose="02030504000101010101" pitchFamily="18" charset="-127"/>
              <a:ea typeface="휴먼둥근헤드라인" panose="02030504000101010101" pitchFamily="18" charset="-127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80A0C1-7661-A3B7-D2E3-AD91A02275F8}"/>
              </a:ext>
            </a:extLst>
          </p:cNvPr>
          <p:cNvSpPr txBox="1"/>
          <p:nvPr/>
        </p:nvSpPr>
        <p:spPr>
          <a:xfrm>
            <a:off x="1164392" y="313361"/>
            <a:ext cx="2954655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solidFill>
                    <a:srgbClr val="156082"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+mn-cs"/>
              </a:rPr>
              <a:t>프로젝트 수행 결과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AF84DFB-999F-099D-7CE7-C05581664D67}"/>
              </a:ext>
            </a:extLst>
          </p:cNvPr>
          <p:cNvSpPr txBox="1"/>
          <p:nvPr/>
        </p:nvSpPr>
        <p:spPr>
          <a:xfrm>
            <a:off x="518872" y="769146"/>
            <a:ext cx="1582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3C97757-BC41-ED57-F19E-1C10BD2ED2F2}"/>
              </a:ext>
            </a:extLst>
          </p:cNvPr>
          <p:cNvSpPr txBox="1"/>
          <p:nvPr/>
        </p:nvSpPr>
        <p:spPr>
          <a:xfrm>
            <a:off x="934791" y="891911"/>
            <a:ext cx="1826516" cy="40011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defRPr/>
            </a:pPr>
            <a:r>
              <a:rPr lang="ko-KR" altLang="en-US" sz="20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사내 연락처</a:t>
            </a:r>
            <a:endParaRPr lang="en-US" altLang="ko-KR" sz="2000" b="1" dirty="0">
              <a:solidFill>
                <a:schemeClr val="tx2">
                  <a:lumMod val="75000"/>
                </a:schemeClr>
              </a:solidFill>
              <a:latin typeface="+mn-ea"/>
              <a:ea typeface="+mn-ea"/>
            </a:endParaRPr>
          </a:p>
        </p:txBody>
      </p:sp>
      <p:pic>
        <p:nvPicPr>
          <p:cNvPr id="8" name="그림 7" descr="텍스트, 소프트웨어, 웹 페이지, 스크린샷이(가) 표시된 사진&#10;&#10;자동 생성된 설명">
            <a:extLst>
              <a:ext uri="{FF2B5EF4-FFF2-40B4-BE49-F238E27FC236}">
                <a16:creationId xmlns:a16="http://schemas.microsoft.com/office/drawing/2014/main" id="{230E5867-DC80-CDA3-0BD1-DB8B78C031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912" y="1780628"/>
            <a:ext cx="9523142" cy="2380786"/>
          </a:xfrm>
          <a:prstGeom prst="rect">
            <a:avLst/>
          </a:prstGeom>
        </p:spPr>
      </p:pic>
      <p:pic>
        <p:nvPicPr>
          <p:cNvPr id="3" name="그림 2" descr="텍스트, 스크린샷, 디자인이(가) 표시된 사진&#10;&#10;자동 생성된 설명">
            <a:extLst>
              <a:ext uri="{FF2B5EF4-FFF2-40B4-BE49-F238E27FC236}">
                <a16:creationId xmlns:a16="http://schemas.microsoft.com/office/drawing/2014/main" id="{A25AA265-5D5D-4049-50A7-75A5B5C3E0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3932" y="3117053"/>
            <a:ext cx="4696941" cy="2233807"/>
          </a:xfrm>
          <a:prstGeom prst="rect">
            <a:avLst/>
          </a:prstGeom>
          <a:ln w="57150">
            <a:solidFill>
              <a:schemeClr val="tx1"/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02F4346-52BE-52E7-21D0-ADEFDC524C4C}"/>
              </a:ext>
            </a:extLst>
          </p:cNvPr>
          <p:cNvSpPr txBox="1"/>
          <p:nvPr/>
        </p:nvSpPr>
        <p:spPr>
          <a:xfrm>
            <a:off x="7695188" y="2258167"/>
            <a:ext cx="30744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ko-KR" altLang="en-US" sz="2000" dirty="0">
                <a:highlight>
                  <a:srgbClr val="FFFF00"/>
                </a:highlight>
              </a:rPr>
              <a:t>사번 </a:t>
            </a:r>
            <a:r>
              <a:rPr lang="en-US" altLang="ko-KR" sz="2000" dirty="0">
                <a:highlight>
                  <a:srgbClr val="FFFF00"/>
                </a:highlight>
              </a:rPr>
              <a:t>/ </a:t>
            </a:r>
            <a:r>
              <a:rPr lang="ko-KR" altLang="en-US" sz="2000" dirty="0">
                <a:highlight>
                  <a:srgbClr val="FFFF00"/>
                </a:highlight>
              </a:rPr>
              <a:t>이름 </a:t>
            </a:r>
            <a:r>
              <a:rPr lang="en-US" altLang="ko-KR" sz="2000" dirty="0">
                <a:highlight>
                  <a:srgbClr val="FFFF00"/>
                </a:highlight>
              </a:rPr>
              <a:t>/ </a:t>
            </a:r>
            <a:r>
              <a:rPr lang="ko-KR" altLang="en-US" sz="2000" dirty="0">
                <a:highlight>
                  <a:srgbClr val="FFFF00"/>
                </a:highlight>
              </a:rPr>
              <a:t>부서 </a:t>
            </a:r>
            <a:r>
              <a:rPr lang="en-US" altLang="ko-KR" sz="2000" dirty="0">
                <a:highlight>
                  <a:srgbClr val="FFFF00"/>
                </a:highlight>
              </a:rPr>
              <a:t>/ </a:t>
            </a:r>
            <a:r>
              <a:rPr lang="ko-KR" altLang="en-US" sz="2000" dirty="0">
                <a:highlight>
                  <a:srgbClr val="FFFF00"/>
                </a:highlight>
              </a:rPr>
              <a:t>직책</a:t>
            </a:r>
            <a:endParaRPr lang="en-US" altLang="ko-KR" sz="2000" dirty="0">
              <a:highlight>
                <a:srgbClr val="FFFF00"/>
              </a:highlight>
            </a:endParaRPr>
          </a:p>
          <a:p>
            <a:pPr marR="0" lvl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ko-KR" altLang="en-US" sz="2000" b="1" dirty="0">
                <a:highlight>
                  <a:srgbClr val="FFFF00"/>
                </a:highlight>
              </a:rPr>
              <a:t>조건부 검색 가능</a:t>
            </a:r>
            <a:endParaRPr lang="en-US" altLang="ko-KR" sz="2000" b="1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939018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8FEF8465-1C80-2C8C-A9CF-2095C617381F}"/>
              </a:ext>
            </a:extLst>
          </p:cNvPr>
          <p:cNvSpPr/>
          <p:nvPr/>
        </p:nvSpPr>
        <p:spPr>
          <a:xfrm>
            <a:off x="227348" y="191995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110004020202020204"/>
                <a:ea typeface="Malgun Gothic"/>
                <a:cs typeface="+mn-cs"/>
              </a:rPr>
              <a:t>로그인 후 계정이 관리자 계정이라면 접근 가능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A6D1C6AD-C8BC-47AC-D042-9F6096F06C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1" i="0" u="none" strike="noStrike" kern="1200" cap="none" spc="0" normalizeH="0" baseline="0" noProof="0" dirty="0">
                <a:ln w="15875">
                  <a:solidFill>
                    <a:prstClr val="black"/>
                  </a:solidFill>
                </a:ln>
                <a:pattFill prst="dkUpDiag">
                  <a:fgClr>
                    <a:srgbClr val="E8E8E8">
                      <a:lumMod val="25000"/>
                    </a:srgbClr>
                  </a:fgClr>
                  <a:bgClr>
                    <a:prstClr val="white"/>
                  </a:bgClr>
                </a:pattFill>
                <a:effectLst/>
                <a:uLnTx/>
                <a:uFillTx/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+mn-cs"/>
              </a:rPr>
              <a:t>04</a:t>
            </a:r>
            <a:r>
              <a:rPr kumimoji="0" lang="en-US" altLang="ko-KR" sz="4000" b="1" i="0" u="none" strike="noStrike" kern="1200" cap="none" spc="0" normalizeH="0" baseline="0" noProof="0" dirty="0">
                <a:ln>
                  <a:noFill/>
                </a:ln>
                <a:solidFill>
                  <a:srgbClr val="445569"/>
                </a:solidFill>
                <a:effectLst/>
                <a:uLnTx/>
                <a:uFillTx/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+mn-cs"/>
              </a:rPr>
              <a:t> </a:t>
            </a:r>
            <a:endParaRPr kumimoji="0" lang="ko-KR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445569"/>
              </a:solidFill>
              <a:effectLst/>
              <a:uLnTx/>
              <a:uFillTx/>
              <a:latin typeface="휴먼둥근헤드라인" panose="02030504000101010101" pitchFamily="18" charset="-127"/>
              <a:ea typeface="휴먼둥근헤드라인" panose="02030504000101010101" pitchFamily="18" charset="-127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80A0C1-7661-A3B7-D2E3-AD91A02275F8}"/>
              </a:ext>
            </a:extLst>
          </p:cNvPr>
          <p:cNvSpPr txBox="1"/>
          <p:nvPr/>
        </p:nvSpPr>
        <p:spPr>
          <a:xfrm>
            <a:off x="1164392" y="313361"/>
            <a:ext cx="2954655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solidFill>
                    <a:srgbClr val="156082"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+mn-cs"/>
              </a:rPr>
              <a:t>프로젝트 수행 결과</a:t>
            </a:r>
          </a:p>
        </p:txBody>
      </p:sp>
      <p:pic>
        <p:nvPicPr>
          <p:cNvPr id="3" name="그림 2" descr="텍스트, 스크린샷, 폰트, 디자인이(가) 표시된 사진&#10;&#10;자동 생성된 설명">
            <a:extLst>
              <a:ext uri="{FF2B5EF4-FFF2-40B4-BE49-F238E27FC236}">
                <a16:creationId xmlns:a16="http://schemas.microsoft.com/office/drawing/2014/main" id="{ECC906BA-A8E0-2432-2FEB-878BF87706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646" y="1645962"/>
            <a:ext cx="5821548" cy="4253550"/>
          </a:xfrm>
          <a:prstGeom prst="rect">
            <a:avLst/>
          </a:prstGeom>
          <a:ln w="57150">
            <a:solidFill>
              <a:schemeClr val="tx1"/>
            </a:solidFill>
          </a:ln>
        </p:spPr>
      </p:pic>
      <p:pic>
        <p:nvPicPr>
          <p:cNvPr id="8" name="그림 7" descr="텍스트, 스크린샷, 폰트, 디자인이(가) 표시된 사진&#10;&#10;자동 생성된 설명">
            <a:extLst>
              <a:ext uri="{FF2B5EF4-FFF2-40B4-BE49-F238E27FC236}">
                <a16:creationId xmlns:a16="http://schemas.microsoft.com/office/drawing/2014/main" id="{61F3129E-24BF-FFD9-31AD-2E14EE3F4F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2599" y="2471462"/>
            <a:ext cx="3878540" cy="4038175"/>
          </a:xfrm>
          <a:prstGeom prst="rect">
            <a:avLst/>
          </a:prstGeom>
          <a:ln w="57150">
            <a:solidFill>
              <a:schemeClr val="tx1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AAB026B-C755-3254-1B08-8B728141CF96}"/>
              </a:ext>
            </a:extLst>
          </p:cNvPr>
          <p:cNvSpPr txBox="1"/>
          <p:nvPr/>
        </p:nvSpPr>
        <p:spPr>
          <a:xfrm>
            <a:off x="8615816" y="3075057"/>
            <a:ext cx="31174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n-cs"/>
              </a:rPr>
              <a:t>가입한 아이디 체크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110004020202020204"/>
              <a:ea typeface="맑은 고딕" panose="020B0503020000020004" pitchFamily="50" charset="-127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n-cs"/>
              </a:rPr>
              <a:t>이 후 이메일 인증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11000402020202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02826FF-1C97-906E-4C5E-5DDED7281339}"/>
              </a:ext>
            </a:extLst>
          </p:cNvPr>
          <p:cNvSpPr txBox="1"/>
          <p:nvPr/>
        </p:nvSpPr>
        <p:spPr>
          <a:xfrm>
            <a:off x="518872" y="769146"/>
            <a:ext cx="1582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9651CC6-7320-788C-2073-1F6DC320A9AD}"/>
              </a:ext>
            </a:extLst>
          </p:cNvPr>
          <p:cNvSpPr txBox="1"/>
          <p:nvPr/>
        </p:nvSpPr>
        <p:spPr>
          <a:xfrm>
            <a:off x="934791" y="891911"/>
            <a:ext cx="3184256" cy="40011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defRPr/>
            </a:pPr>
            <a:r>
              <a:rPr lang="ko-KR" altLang="en-US" sz="20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비밀번호 </a:t>
            </a:r>
            <a:r>
              <a:rPr lang="ko-KR" altLang="en-US" sz="20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재설정 </a:t>
            </a:r>
            <a:r>
              <a:rPr lang="en-US" altLang="ko-KR" sz="20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- </a:t>
            </a:r>
            <a:r>
              <a:rPr lang="ko-KR" altLang="en-US" sz="20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인증</a:t>
            </a:r>
            <a:endParaRPr lang="en-US" altLang="ko-KR" sz="2000" b="1" dirty="0">
              <a:solidFill>
                <a:schemeClr val="tx2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194F1967-86AB-6ACC-0363-C601EC883D2C}"/>
              </a:ext>
            </a:extLst>
          </p:cNvPr>
          <p:cNvSpPr/>
          <p:nvPr/>
        </p:nvSpPr>
        <p:spPr>
          <a:xfrm>
            <a:off x="3365756" y="4933603"/>
            <a:ext cx="1475714" cy="344032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0417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8FEF8465-1C80-2C8C-A9CF-2095C617381F}"/>
              </a:ext>
            </a:extLst>
          </p:cNvPr>
          <p:cNvSpPr/>
          <p:nvPr/>
        </p:nvSpPr>
        <p:spPr>
          <a:xfrm>
            <a:off x="227348" y="191995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110004020202020204"/>
                <a:ea typeface="Malgun Gothic"/>
                <a:cs typeface="+mn-cs"/>
              </a:rPr>
              <a:t>로그인 후 계정이 관리자 계정이라면 접근 가능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A6D1C6AD-C8BC-47AC-D042-9F6096F06C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1" i="0" u="none" strike="noStrike" kern="1200" cap="none" spc="0" normalizeH="0" baseline="0" noProof="0" dirty="0">
                <a:ln w="15875">
                  <a:solidFill>
                    <a:prstClr val="black"/>
                  </a:solidFill>
                </a:ln>
                <a:pattFill prst="dkUpDiag">
                  <a:fgClr>
                    <a:srgbClr val="E8E8E8">
                      <a:lumMod val="25000"/>
                    </a:srgbClr>
                  </a:fgClr>
                  <a:bgClr>
                    <a:prstClr val="white"/>
                  </a:bgClr>
                </a:pattFill>
                <a:effectLst/>
                <a:uLnTx/>
                <a:uFillTx/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+mn-cs"/>
              </a:rPr>
              <a:t>04</a:t>
            </a:r>
            <a:r>
              <a:rPr kumimoji="0" lang="en-US" altLang="ko-KR" sz="4000" b="1" i="0" u="none" strike="noStrike" kern="1200" cap="none" spc="0" normalizeH="0" baseline="0" noProof="0" dirty="0">
                <a:ln>
                  <a:noFill/>
                </a:ln>
                <a:solidFill>
                  <a:srgbClr val="445569"/>
                </a:solidFill>
                <a:effectLst/>
                <a:uLnTx/>
                <a:uFillTx/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+mn-cs"/>
              </a:rPr>
              <a:t> </a:t>
            </a:r>
            <a:endParaRPr kumimoji="0" lang="ko-KR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445569"/>
              </a:solidFill>
              <a:effectLst/>
              <a:uLnTx/>
              <a:uFillTx/>
              <a:latin typeface="휴먼둥근헤드라인" panose="02030504000101010101" pitchFamily="18" charset="-127"/>
              <a:ea typeface="휴먼둥근헤드라인" panose="02030504000101010101" pitchFamily="18" charset="-127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80A0C1-7661-A3B7-D2E3-AD91A02275F8}"/>
              </a:ext>
            </a:extLst>
          </p:cNvPr>
          <p:cNvSpPr txBox="1"/>
          <p:nvPr/>
        </p:nvSpPr>
        <p:spPr>
          <a:xfrm>
            <a:off x="1164392" y="313361"/>
            <a:ext cx="2954655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solidFill>
                    <a:srgbClr val="156082"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+mn-cs"/>
              </a:rPr>
              <a:t>프로젝트 수행 결과</a:t>
            </a:r>
          </a:p>
        </p:txBody>
      </p:sp>
      <p:pic>
        <p:nvPicPr>
          <p:cNvPr id="11" name="그림 10" descr="텍스트, 스크린샷, 소프트웨어, 컴퓨터 아이콘이(가) 표시된 사진&#10;&#10;자동 생성된 설명">
            <a:extLst>
              <a:ext uri="{FF2B5EF4-FFF2-40B4-BE49-F238E27FC236}">
                <a16:creationId xmlns:a16="http://schemas.microsoft.com/office/drawing/2014/main" id="{BB94EC7E-3ED5-A56E-7FB4-08BE8AD216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9805" y="1623972"/>
            <a:ext cx="5909911" cy="4685135"/>
          </a:xfrm>
          <a:prstGeom prst="rect">
            <a:avLst/>
          </a:prstGeom>
        </p:spPr>
      </p:pic>
      <p:pic>
        <p:nvPicPr>
          <p:cNvPr id="4" name="그림 3" descr="텍스트, 스크린샷, 폰트, 디자인이(가) 표시된 사진&#10;&#10;자동 생성된 설명">
            <a:extLst>
              <a:ext uri="{FF2B5EF4-FFF2-40B4-BE49-F238E27FC236}">
                <a16:creationId xmlns:a16="http://schemas.microsoft.com/office/drawing/2014/main" id="{7E842816-F5AF-AD38-35B5-B1C8180865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419" y="1627958"/>
            <a:ext cx="5393980" cy="4685134"/>
          </a:xfrm>
          <a:prstGeom prst="rect">
            <a:avLst/>
          </a:prstGeom>
        </p:spPr>
      </p:pic>
      <p:pic>
        <p:nvPicPr>
          <p:cNvPr id="14" name="그림 13" descr="텍스트, 폰트, 스크린샷, 직사각형이(가) 표시된 사진&#10;&#10;자동 생성된 설명">
            <a:extLst>
              <a:ext uri="{FF2B5EF4-FFF2-40B4-BE49-F238E27FC236}">
                <a16:creationId xmlns:a16="http://schemas.microsoft.com/office/drawing/2014/main" id="{A1A82D6F-4F8E-DA5E-E256-128C85128CB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4529" y="4556026"/>
            <a:ext cx="3042531" cy="1156929"/>
          </a:xfrm>
          <a:prstGeom prst="rect">
            <a:avLst/>
          </a:prstGeom>
          <a:ln w="57150">
            <a:solidFill>
              <a:schemeClr val="tx1"/>
            </a:solidFill>
          </a:ln>
        </p:spPr>
      </p:pic>
      <p:pic>
        <p:nvPicPr>
          <p:cNvPr id="16" name="그림 15" descr="텍스트, 스크린샷, 폰트, 직사각형이(가) 표시된 사진&#10;&#10;자동 생성된 설명">
            <a:extLst>
              <a:ext uri="{FF2B5EF4-FFF2-40B4-BE49-F238E27FC236}">
                <a16:creationId xmlns:a16="http://schemas.microsoft.com/office/drawing/2014/main" id="{72119D69-4554-4FA8-EFF7-F09C6BAFA12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9385" y="5068757"/>
            <a:ext cx="2885368" cy="1087712"/>
          </a:xfrm>
          <a:prstGeom prst="rect">
            <a:avLst/>
          </a:prstGeom>
          <a:ln w="57150">
            <a:solidFill>
              <a:schemeClr val="tx1"/>
            </a:solidFill>
          </a:ln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AF84DFB-999F-099D-7CE7-C05581664D67}"/>
              </a:ext>
            </a:extLst>
          </p:cNvPr>
          <p:cNvSpPr txBox="1"/>
          <p:nvPr/>
        </p:nvSpPr>
        <p:spPr>
          <a:xfrm>
            <a:off x="518872" y="769146"/>
            <a:ext cx="1582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3C97757-BC41-ED57-F19E-1C10BD2ED2F2}"/>
              </a:ext>
            </a:extLst>
          </p:cNvPr>
          <p:cNvSpPr txBox="1"/>
          <p:nvPr/>
        </p:nvSpPr>
        <p:spPr>
          <a:xfrm>
            <a:off x="934791" y="891911"/>
            <a:ext cx="3813337" cy="40011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defRPr/>
            </a:pPr>
            <a:r>
              <a:rPr lang="ko-KR" altLang="en-US" sz="20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비밀번호 </a:t>
            </a:r>
            <a:r>
              <a:rPr lang="ko-KR" altLang="en-US" sz="2000" b="1">
                <a:solidFill>
                  <a:schemeClr val="tx2">
                    <a:lumMod val="75000"/>
                  </a:schemeClr>
                </a:solidFill>
                <a:latin typeface="+mn-ea"/>
              </a:rPr>
              <a:t>재설정 </a:t>
            </a:r>
            <a:r>
              <a:rPr lang="en-US" altLang="ko-KR" sz="20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- </a:t>
            </a:r>
            <a:r>
              <a:rPr lang="ko-KR" altLang="en-US" sz="20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인증완료</a:t>
            </a:r>
            <a:endParaRPr lang="en-US" altLang="ko-KR" sz="2000" b="1" dirty="0">
              <a:solidFill>
                <a:schemeClr val="tx2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AB026B-C755-3254-1B08-8B728141CF96}"/>
              </a:ext>
            </a:extLst>
          </p:cNvPr>
          <p:cNvSpPr txBox="1"/>
          <p:nvPr/>
        </p:nvSpPr>
        <p:spPr>
          <a:xfrm>
            <a:off x="3761275" y="5546756"/>
            <a:ext cx="46694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n-cs"/>
              </a:rPr>
              <a:t>등록된 이메일로 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n-cs"/>
              </a:rPr>
              <a:t>인증메일 발송</a:t>
            </a: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highlight>
                <a:srgbClr val="FFFF00"/>
              </a:highlight>
              <a:uLnTx/>
              <a:uFillTx/>
              <a:latin typeface="맑은 고딕" panose="02110004020202020204"/>
              <a:ea typeface="맑은 고딕" panose="020B0503020000020004" pitchFamily="50" charset="-127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2000" dirty="0">
                <a:solidFill>
                  <a:prstClr val="black"/>
                </a:solidFill>
                <a:highlight>
                  <a:srgbClr val="FFFF00"/>
                </a:highlight>
                <a:latin typeface="맑은 고딕" panose="02110004020202020204"/>
                <a:ea typeface="맑은 고딕" panose="020B0503020000020004" pitchFamily="50" charset="-127"/>
              </a:rPr>
              <a:t>인증코드 일치 시 비밀번호 재설정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highlight>
                <a:srgbClr val="FFFF00"/>
              </a:highlight>
              <a:uLnTx/>
              <a:uFillTx/>
              <a:latin typeface="맑은 고딕" panose="0211000402020202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2D5218CF-6C96-6A58-59C8-8E9C9CD87805}"/>
              </a:ext>
            </a:extLst>
          </p:cNvPr>
          <p:cNvSpPr/>
          <p:nvPr/>
        </p:nvSpPr>
        <p:spPr>
          <a:xfrm>
            <a:off x="4608215" y="3548958"/>
            <a:ext cx="1161078" cy="280658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5192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8FEF8465-1C80-2C8C-A9CF-2095C617381F}"/>
              </a:ext>
            </a:extLst>
          </p:cNvPr>
          <p:cNvSpPr/>
          <p:nvPr/>
        </p:nvSpPr>
        <p:spPr>
          <a:xfrm>
            <a:off x="255958" y="135927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110004020202020204"/>
                <a:ea typeface="Malgun Gothic"/>
                <a:cs typeface="+mn-cs"/>
              </a:rPr>
              <a:t>로그인 후 계정이 관리자 계정이라면 접근 가능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3" name="그림 12" descr="텍스트, 스크린샷, 소프트웨어이(가) 표시된 사진&#10;&#10;자동 생성된 설명">
            <a:extLst>
              <a:ext uri="{FF2B5EF4-FFF2-40B4-BE49-F238E27FC236}">
                <a16:creationId xmlns:a16="http://schemas.microsoft.com/office/drawing/2014/main" id="{A01EFC8B-47CE-08C2-55A1-2F07EFE9C0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941" y="0"/>
            <a:ext cx="6879272" cy="6858000"/>
          </a:xfrm>
          <a:prstGeom prst="rect">
            <a:avLst/>
          </a:prstGeom>
        </p:spPr>
      </p:pic>
      <p:sp>
        <p:nvSpPr>
          <p:cNvPr id="6" name="TextBox 3">
            <a:extLst>
              <a:ext uri="{FF2B5EF4-FFF2-40B4-BE49-F238E27FC236}">
                <a16:creationId xmlns:a16="http://schemas.microsoft.com/office/drawing/2014/main" id="{A6D1C6AD-C8BC-47AC-D042-9F6096F06C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1" i="0" u="none" strike="noStrike" kern="1200" cap="none" spc="0" normalizeH="0" baseline="0" noProof="0" dirty="0">
                <a:ln w="15875">
                  <a:solidFill>
                    <a:prstClr val="black"/>
                  </a:solidFill>
                </a:ln>
                <a:pattFill prst="dkUpDiag">
                  <a:fgClr>
                    <a:srgbClr val="E8E8E8">
                      <a:lumMod val="25000"/>
                    </a:srgbClr>
                  </a:fgClr>
                  <a:bgClr>
                    <a:prstClr val="white"/>
                  </a:bgClr>
                </a:pattFill>
                <a:effectLst/>
                <a:uLnTx/>
                <a:uFillTx/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+mn-cs"/>
              </a:rPr>
              <a:t>04</a:t>
            </a:r>
            <a:r>
              <a:rPr kumimoji="0" lang="en-US" altLang="ko-KR" sz="4000" b="1" i="0" u="none" strike="noStrike" kern="1200" cap="none" spc="0" normalizeH="0" baseline="0" noProof="0" dirty="0">
                <a:ln>
                  <a:noFill/>
                </a:ln>
                <a:solidFill>
                  <a:srgbClr val="445569"/>
                </a:solidFill>
                <a:effectLst/>
                <a:uLnTx/>
                <a:uFillTx/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+mn-cs"/>
              </a:rPr>
              <a:t> </a:t>
            </a:r>
            <a:endParaRPr kumimoji="0" lang="ko-KR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445569"/>
              </a:solidFill>
              <a:effectLst/>
              <a:uLnTx/>
              <a:uFillTx/>
              <a:latin typeface="휴먼둥근헤드라인" panose="02030504000101010101" pitchFamily="18" charset="-127"/>
              <a:ea typeface="휴먼둥근헤드라인" panose="02030504000101010101" pitchFamily="18" charset="-127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80A0C1-7661-A3B7-D2E3-AD91A02275F8}"/>
              </a:ext>
            </a:extLst>
          </p:cNvPr>
          <p:cNvSpPr txBox="1"/>
          <p:nvPr/>
        </p:nvSpPr>
        <p:spPr>
          <a:xfrm>
            <a:off x="1164392" y="313361"/>
            <a:ext cx="2954655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solidFill>
                    <a:srgbClr val="156082"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+mn-cs"/>
              </a:rPr>
              <a:t>프로젝트 수행 결과</a:t>
            </a:r>
          </a:p>
        </p:txBody>
      </p:sp>
      <p:pic>
        <p:nvPicPr>
          <p:cNvPr id="18" name="그림 17" descr="텍스트, 스크린샷, 번호, 폰트이(가) 표시된 사진&#10;&#10;자동 생성된 설명">
            <a:extLst>
              <a:ext uri="{FF2B5EF4-FFF2-40B4-BE49-F238E27FC236}">
                <a16:creationId xmlns:a16="http://schemas.microsoft.com/office/drawing/2014/main" id="{D3FC5F87-D882-7945-5F6D-24F77BA1C8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0380" y="2995659"/>
            <a:ext cx="4756510" cy="3506027"/>
          </a:xfrm>
          <a:prstGeom prst="rect">
            <a:avLst/>
          </a:prstGeom>
          <a:ln w="57150">
            <a:solidFill>
              <a:schemeClr val="tx1"/>
            </a:solidFill>
          </a:ln>
        </p:spPr>
      </p:pic>
      <p:pic>
        <p:nvPicPr>
          <p:cNvPr id="16" name="그림 15" descr="텍스트, 스크린샷, 소프트웨어, 멀티미디어 소프트웨어이(가) 표시된 사진&#10;&#10;자동 생성된 설명">
            <a:extLst>
              <a:ext uri="{FF2B5EF4-FFF2-40B4-BE49-F238E27FC236}">
                <a16:creationId xmlns:a16="http://schemas.microsoft.com/office/drawing/2014/main" id="{02F296E3-2C3D-4E87-A606-DE80B7B13CF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3111" y="197876"/>
            <a:ext cx="5878839" cy="3553365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2D44613-D957-1DD6-5405-4FF185A34611}"/>
              </a:ext>
            </a:extLst>
          </p:cNvPr>
          <p:cNvSpPr txBox="1"/>
          <p:nvPr/>
        </p:nvSpPr>
        <p:spPr>
          <a:xfrm>
            <a:off x="9086603" y="6260014"/>
            <a:ext cx="28353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ko-KR" altLang="en-US" sz="2000" dirty="0">
                <a:highlight>
                  <a:srgbClr val="FFFF00"/>
                </a:highlight>
              </a:rPr>
              <a:t>회원 정보 조회 및 </a:t>
            </a:r>
            <a:r>
              <a:rPr lang="ko-KR" altLang="en-US" sz="2000" b="1" dirty="0">
                <a:highlight>
                  <a:srgbClr val="FFFF00"/>
                </a:highlight>
              </a:rPr>
              <a:t>수정</a:t>
            </a:r>
            <a:endParaRPr lang="en-US" altLang="ko-KR" sz="2000" b="1" dirty="0">
              <a:highlight>
                <a:srgbClr val="FFFF00"/>
              </a:highlight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BE8FD1A-7616-5886-7E9A-DC635FAB3882}"/>
              </a:ext>
            </a:extLst>
          </p:cNvPr>
          <p:cNvSpPr txBox="1"/>
          <p:nvPr/>
        </p:nvSpPr>
        <p:spPr>
          <a:xfrm>
            <a:off x="518872" y="769146"/>
            <a:ext cx="1582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37BEEE3-2001-41F6-4C64-F310342F6EDB}"/>
              </a:ext>
            </a:extLst>
          </p:cNvPr>
          <p:cNvSpPr txBox="1"/>
          <p:nvPr/>
        </p:nvSpPr>
        <p:spPr>
          <a:xfrm>
            <a:off x="934791" y="891911"/>
            <a:ext cx="1714141" cy="40011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defRPr/>
            </a:pPr>
            <a:r>
              <a:rPr lang="ko-KR" altLang="en-US" sz="20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마이페이지</a:t>
            </a:r>
            <a:endParaRPr lang="en-US" altLang="ko-KR" sz="2000" b="1" dirty="0">
              <a:solidFill>
                <a:schemeClr val="tx2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B8FAA9F4-D22F-1559-465F-E79E1BF760AB}"/>
              </a:ext>
            </a:extLst>
          </p:cNvPr>
          <p:cNvSpPr/>
          <p:nvPr/>
        </p:nvSpPr>
        <p:spPr>
          <a:xfrm>
            <a:off x="4275278" y="1648569"/>
            <a:ext cx="2049101" cy="172015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455D643-8685-C41F-87DE-CC77FA44E3C1}"/>
              </a:ext>
            </a:extLst>
          </p:cNvPr>
          <p:cNvSpPr txBox="1"/>
          <p:nvPr/>
        </p:nvSpPr>
        <p:spPr>
          <a:xfrm>
            <a:off x="4382946" y="809283"/>
            <a:ext cx="18337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ko-KR" altLang="en-US" sz="2000" b="1" dirty="0">
                <a:solidFill>
                  <a:prstClr val="black"/>
                </a:solidFill>
                <a:highlight>
                  <a:srgbClr val="FFFF00"/>
                </a:highlight>
                <a:latin typeface="맑은 고딕" panose="02110004020202020204"/>
                <a:ea typeface="맑은 고딕" panose="020B0503020000020004" pitchFamily="50" charset="-127"/>
              </a:rPr>
              <a:t>프로필 이미지</a:t>
            </a:r>
            <a:endParaRPr lang="en-US" altLang="ko-KR" sz="2000" b="1" dirty="0">
              <a:solidFill>
                <a:prstClr val="black"/>
              </a:solidFill>
              <a:highlight>
                <a:srgbClr val="FFFF00"/>
              </a:highlight>
              <a:latin typeface="맑은 고딕" panose="02110004020202020204"/>
              <a:ea typeface="맑은 고딕" panose="020B0503020000020004" pitchFamily="50" charset="-127"/>
            </a:endParaRPr>
          </a:p>
          <a:p>
            <a:pPr marR="0" lvl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ko-KR" altLang="en-US" sz="2000" dirty="0">
                <a:solidFill>
                  <a:prstClr val="black"/>
                </a:solidFill>
                <a:highlight>
                  <a:srgbClr val="FFFF00"/>
                </a:highlight>
                <a:latin typeface="맑은 고딕" panose="02110004020202020204"/>
                <a:ea typeface="맑은 고딕" panose="020B0503020000020004" pitchFamily="50" charset="-127"/>
              </a:rPr>
              <a:t>등록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n-cs"/>
              </a:rPr>
              <a:t>및 수정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highlight>
                <a:srgbClr val="FFFF00"/>
              </a:highlight>
              <a:uLnTx/>
              <a:uFillTx/>
              <a:latin typeface="맑은 고딕" panose="0211000402020202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28572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8FEF8465-1C80-2C8C-A9CF-2095C617381F}"/>
              </a:ext>
            </a:extLst>
          </p:cNvPr>
          <p:cNvSpPr/>
          <p:nvPr/>
        </p:nvSpPr>
        <p:spPr>
          <a:xfrm>
            <a:off x="227348" y="191995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110004020202020204"/>
                <a:ea typeface="Malgun Gothic"/>
                <a:cs typeface="+mn-cs"/>
              </a:rPr>
              <a:t>로그인 후 계정이 관리자 계정이라면 접근 가능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3" name="그림 2" descr="텍스트, 스크린샷, 도표, 번호이(가) 표시된 사진&#10;&#10;자동 생성된 설명">
            <a:extLst>
              <a:ext uri="{FF2B5EF4-FFF2-40B4-BE49-F238E27FC236}">
                <a16:creationId xmlns:a16="http://schemas.microsoft.com/office/drawing/2014/main" id="{3DA95DD9-432D-1C26-6B88-1C5C3BFE06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182" y="1371612"/>
            <a:ext cx="8036473" cy="5173027"/>
          </a:xfrm>
          <a:prstGeom prst="rect">
            <a:avLst/>
          </a:prstGeom>
        </p:spPr>
      </p:pic>
      <p:sp>
        <p:nvSpPr>
          <p:cNvPr id="6" name="TextBox 3">
            <a:extLst>
              <a:ext uri="{FF2B5EF4-FFF2-40B4-BE49-F238E27FC236}">
                <a16:creationId xmlns:a16="http://schemas.microsoft.com/office/drawing/2014/main" id="{A6D1C6AD-C8BC-47AC-D042-9F6096F06C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1" i="0" u="none" strike="noStrike" kern="1200" cap="none" spc="0" normalizeH="0" baseline="0" noProof="0" dirty="0">
                <a:ln w="15875">
                  <a:solidFill>
                    <a:prstClr val="black"/>
                  </a:solidFill>
                </a:ln>
                <a:pattFill prst="dkUpDiag">
                  <a:fgClr>
                    <a:srgbClr val="E8E8E8">
                      <a:lumMod val="25000"/>
                    </a:srgbClr>
                  </a:fgClr>
                  <a:bgClr>
                    <a:prstClr val="white"/>
                  </a:bgClr>
                </a:pattFill>
                <a:effectLst/>
                <a:uLnTx/>
                <a:uFillTx/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+mn-cs"/>
              </a:rPr>
              <a:t>04</a:t>
            </a:r>
            <a:r>
              <a:rPr kumimoji="0" lang="en-US" altLang="ko-KR" sz="4000" b="1" i="0" u="none" strike="noStrike" kern="1200" cap="none" spc="0" normalizeH="0" baseline="0" noProof="0" dirty="0">
                <a:ln>
                  <a:noFill/>
                </a:ln>
                <a:solidFill>
                  <a:srgbClr val="445569"/>
                </a:solidFill>
                <a:effectLst/>
                <a:uLnTx/>
                <a:uFillTx/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+mn-cs"/>
              </a:rPr>
              <a:t> </a:t>
            </a:r>
            <a:endParaRPr kumimoji="0" lang="ko-KR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445569"/>
              </a:solidFill>
              <a:effectLst/>
              <a:uLnTx/>
              <a:uFillTx/>
              <a:latin typeface="휴먼둥근헤드라인" panose="02030504000101010101" pitchFamily="18" charset="-127"/>
              <a:ea typeface="휴먼둥근헤드라인" panose="02030504000101010101" pitchFamily="18" charset="-127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80A0C1-7661-A3B7-D2E3-AD91A02275F8}"/>
              </a:ext>
            </a:extLst>
          </p:cNvPr>
          <p:cNvSpPr txBox="1"/>
          <p:nvPr/>
        </p:nvSpPr>
        <p:spPr>
          <a:xfrm>
            <a:off x="1164392" y="313361"/>
            <a:ext cx="2954655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solidFill>
                    <a:srgbClr val="156082"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+mn-cs"/>
              </a:rPr>
              <a:t>프로젝트 수행 결과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AB026B-C755-3254-1B08-8B728141CF96}"/>
              </a:ext>
            </a:extLst>
          </p:cNvPr>
          <p:cNvSpPr txBox="1"/>
          <p:nvPr/>
        </p:nvSpPr>
        <p:spPr>
          <a:xfrm>
            <a:off x="8033685" y="3517902"/>
            <a:ext cx="39309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ko-KR" altLang="en-US" sz="2000" b="1" dirty="0">
                <a:solidFill>
                  <a:prstClr val="black"/>
                </a:solidFill>
                <a:highlight>
                  <a:srgbClr val="FFFF00"/>
                </a:highlight>
                <a:latin typeface="맑은 고딕" panose="02110004020202020204"/>
                <a:ea typeface="맑은 고딕" panose="020B0503020000020004" pitchFamily="50" charset="-127"/>
              </a:rPr>
              <a:t>개인 일정 캘린더로 스케쥴 관리</a:t>
            </a:r>
            <a:endParaRPr lang="en-US" altLang="ko-KR" sz="2000" b="1" dirty="0">
              <a:solidFill>
                <a:prstClr val="black"/>
              </a:solidFill>
              <a:highlight>
                <a:srgbClr val="FFFF00"/>
              </a:highlight>
              <a:latin typeface="맑은 고딕" panose="02110004020202020204"/>
              <a:ea typeface="맑은 고딕" panose="020B0503020000020004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AF84DFB-999F-099D-7CE7-C05581664D67}"/>
              </a:ext>
            </a:extLst>
          </p:cNvPr>
          <p:cNvSpPr txBox="1"/>
          <p:nvPr/>
        </p:nvSpPr>
        <p:spPr>
          <a:xfrm>
            <a:off x="518872" y="769146"/>
            <a:ext cx="1582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3C97757-BC41-ED57-F19E-1C10BD2ED2F2}"/>
              </a:ext>
            </a:extLst>
          </p:cNvPr>
          <p:cNvSpPr txBox="1"/>
          <p:nvPr/>
        </p:nvSpPr>
        <p:spPr>
          <a:xfrm>
            <a:off x="934791" y="891911"/>
            <a:ext cx="3813337" cy="40011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defRPr/>
            </a:pPr>
            <a:r>
              <a:rPr lang="ko-KR" altLang="en-US" sz="20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마이페이지 </a:t>
            </a:r>
            <a:r>
              <a:rPr lang="en-US" altLang="ko-KR" sz="20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- </a:t>
            </a:r>
            <a:r>
              <a:rPr lang="ko-KR" altLang="en-US" sz="20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일정관리</a:t>
            </a:r>
            <a:endParaRPr lang="en-US" altLang="ko-KR" sz="2000" b="1" dirty="0">
              <a:solidFill>
                <a:schemeClr val="tx2">
                  <a:lumMod val="75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69769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8FEF8465-1C80-2C8C-A9CF-2095C617381F}"/>
              </a:ext>
            </a:extLst>
          </p:cNvPr>
          <p:cNvSpPr/>
          <p:nvPr/>
        </p:nvSpPr>
        <p:spPr>
          <a:xfrm>
            <a:off x="227348" y="191995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110004020202020204"/>
                <a:ea typeface="Malgun Gothic"/>
                <a:cs typeface="+mn-cs"/>
              </a:rPr>
              <a:t>로그인 후 계정이 관리자 계정이라면 접근 가능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A6D1C6AD-C8BC-47AC-D042-9F6096F06C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1" i="0" u="none" strike="noStrike" kern="1200" cap="none" spc="0" normalizeH="0" baseline="0" noProof="0" dirty="0">
                <a:ln w="15875">
                  <a:solidFill>
                    <a:prstClr val="black"/>
                  </a:solidFill>
                </a:ln>
                <a:pattFill prst="dkUpDiag">
                  <a:fgClr>
                    <a:srgbClr val="E8E8E8">
                      <a:lumMod val="25000"/>
                    </a:srgbClr>
                  </a:fgClr>
                  <a:bgClr>
                    <a:prstClr val="white"/>
                  </a:bgClr>
                </a:pattFill>
                <a:effectLst/>
                <a:uLnTx/>
                <a:uFillTx/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+mn-cs"/>
              </a:rPr>
              <a:t>04</a:t>
            </a:r>
            <a:r>
              <a:rPr kumimoji="0" lang="en-US" altLang="ko-KR" sz="4000" b="1" i="0" u="none" strike="noStrike" kern="1200" cap="none" spc="0" normalizeH="0" baseline="0" noProof="0" dirty="0">
                <a:ln>
                  <a:noFill/>
                </a:ln>
                <a:solidFill>
                  <a:srgbClr val="445569"/>
                </a:solidFill>
                <a:effectLst/>
                <a:uLnTx/>
                <a:uFillTx/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+mn-cs"/>
              </a:rPr>
              <a:t> </a:t>
            </a:r>
            <a:endParaRPr kumimoji="0" lang="ko-KR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445569"/>
              </a:solidFill>
              <a:effectLst/>
              <a:uLnTx/>
              <a:uFillTx/>
              <a:latin typeface="휴먼둥근헤드라인" panose="02030504000101010101" pitchFamily="18" charset="-127"/>
              <a:ea typeface="휴먼둥근헤드라인" panose="02030504000101010101" pitchFamily="18" charset="-127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80A0C1-7661-A3B7-D2E3-AD91A02275F8}"/>
              </a:ext>
            </a:extLst>
          </p:cNvPr>
          <p:cNvSpPr txBox="1"/>
          <p:nvPr/>
        </p:nvSpPr>
        <p:spPr>
          <a:xfrm>
            <a:off x="1164392" y="313361"/>
            <a:ext cx="2954655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solidFill>
                    <a:srgbClr val="156082"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+mn-cs"/>
              </a:rPr>
              <a:t>프로젝트 수행 결과</a:t>
            </a:r>
          </a:p>
        </p:txBody>
      </p:sp>
      <p:pic>
        <p:nvPicPr>
          <p:cNvPr id="23" name="그림 22" descr="텍스트, 스크린샷, 번호, 폰트이(가) 표시된 사진&#10;&#10;자동 생성된 설명">
            <a:extLst>
              <a:ext uri="{FF2B5EF4-FFF2-40B4-BE49-F238E27FC236}">
                <a16:creationId xmlns:a16="http://schemas.microsoft.com/office/drawing/2014/main" id="{BBB13DA9-0BD6-BDFE-B20F-BA88F78086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1535"/>
            <a:ext cx="12192000" cy="448201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AF84DFB-999F-099D-7CE7-C05581664D67}"/>
              </a:ext>
            </a:extLst>
          </p:cNvPr>
          <p:cNvSpPr txBox="1"/>
          <p:nvPr/>
        </p:nvSpPr>
        <p:spPr>
          <a:xfrm>
            <a:off x="518872" y="769146"/>
            <a:ext cx="1582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3C97757-BC41-ED57-F19E-1C10BD2ED2F2}"/>
              </a:ext>
            </a:extLst>
          </p:cNvPr>
          <p:cNvSpPr txBox="1"/>
          <p:nvPr/>
        </p:nvSpPr>
        <p:spPr>
          <a:xfrm>
            <a:off x="934791" y="891911"/>
            <a:ext cx="3813337" cy="40011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defRPr/>
            </a:pPr>
            <a:r>
              <a:rPr lang="ko-KR" altLang="en-US" sz="20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마이페이지 </a:t>
            </a:r>
            <a:r>
              <a:rPr lang="en-US" altLang="ko-KR" sz="20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– </a:t>
            </a:r>
            <a:r>
              <a:rPr lang="ko-KR" altLang="en-US" sz="20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개인 파일관리</a:t>
            </a:r>
            <a:endParaRPr lang="en-US" altLang="ko-KR" sz="2000" b="1" dirty="0">
              <a:solidFill>
                <a:schemeClr val="tx2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717591A-AC0D-BE25-4BD2-E47206FADCF7}"/>
              </a:ext>
            </a:extLst>
          </p:cNvPr>
          <p:cNvSpPr txBox="1"/>
          <p:nvPr/>
        </p:nvSpPr>
        <p:spPr>
          <a:xfrm>
            <a:off x="5409140" y="2992933"/>
            <a:ext cx="2518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ko-KR" altLang="en-US" b="1" dirty="0">
                <a:solidFill>
                  <a:prstClr val="black"/>
                </a:solidFill>
                <a:highlight>
                  <a:srgbClr val="FFFF00"/>
                </a:highlight>
                <a:latin typeface="맑은 고딕" panose="02110004020202020204"/>
                <a:ea typeface="맑은 고딕" panose="020B0503020000020004" pitchFamily="50" charset="-127"/>
              </a:rPr>
              <a:t>클릭 시 파일 다운로드</a:t>
            </a:r>
            <a:endParaRPr lang="en-US" altLang="ko-KR" b="1" dirty="0">
              <a:solidFill>
                <a:prstClr val="black"/>
              </a:solidFill>
              <a:highlight>
                <a:srgbClr val="FFFF00"/>
              </a:highlight>
              <a:latin typeface="맑은 고딕" panose="02110004020202020204"/>
              <a:ea typeface="맑은 고딕" panose="020B0503020000020004" pitchFamily="50" charset="-127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B9B1AFA0-4F87-37C0-F49F-ED1F141A918D}"/>
              </a:ext>
            </a:extLst>
          </p:cNvPr>
          <p:cNvCxnSpPr>
            <a:cxnSpLocks/>
          </p:cNvCxnSpPr>
          <p:nvPr/>
        </p:nvCxnSpPr>
        <p:spPr>
          <a:xfrm flipH="1">
            <a:off x="4799947" y="3183056"/>
            <a:ext cx="71139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AAB026B-C755-3254-1B08-8B728141CF96}"/>
              </a:ext>
            </a:extLst>
          </p:cNvPr>
          <p:cNvSpPr txBox="1"/>
          <p:nvPr/>
        </p:nvSpPr>
        <p:spPr>
          <a:xfrm>
            <a:off x="7750311" y="1522251"/>
            <a:ext cx="3735674" cy="70788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2000" dirty="0">
                <a:solidFill>
                  <a:prstClr val="black"/>
                </a:solidFill>
                <a:latin typeface="맑은 고딕" panose="02110004020202020204"/>
                <a:ea typeface="맑은 고딕" panose="020B0503020000020004" pitchFamily="50" charset="-127"/>
              </a:rPr>
              <a:t>개인 파일 </a:t>
            </a:r>
            <a:r>
              <a:rPr lang="ko-KR" altLang="en-US" sz="2000" b="1" dirty="0">
                <a:solidFill>
                  <a:prstClr val="black"/>
                </a:solidFill>
                <a:latin typeface="맑은 고딕" panose="02110004020202020204"/>
                <a:ea typeface="맑은 고딕" panose="020B0503020000020004" pitchFamily="50" charset="-127"/>
              </a:rPr>
              <a:t>보관함</a:t>
            </a:r>
            <a:endParaRPr lang="en-US" altLang="ko-KR" sz="2000" b="1" dirty="0">
              <a:solidFill>
                <a:prstClr val="black"/>
              </a:solidFill>
              <a:latin typeface="맑은 고딕" panose="02110004020202020204"/>
              <a:ea typeface="맑은 고딕" panose="020B0503020000020004" pitchFamily="50" charset="-127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2000" dirty="0">
                <a:solidFill>
                  <a:prstClr val="black"/>
                </a:solidFill>
                <a:latin typeface="맑은 고딕" panose="02110004020202020204"/>
                <a:ea typeface="맑은 고딕" panose="020B0503020000020004" pitchFamily="50" charset="-127"/>
              </a:rPr>
              <a:t>파일등록</a:t>
            </a:r>
            <a:r>
              <a:rPr lang="en-US" altLang="ko-KR" sz="2000" dirty="0">
                <a:solidFill>
                  <a:prstClr val="black"/>
                </a:solidFill>
                <a:latin typeface="맑은 고딕" panose="02110004020202020204"/>
                <a:ea typeface="맑은 고딕" panose="020B0503020000020004" pitchFamily="50" charset="-127"/>
              </a:rPr>
              <a:t>(</a:t>
            </a:r>
            <a:r>
              <a:rPr lang="ko-KR" altLang="en-US" sz="2000" dirty="0">
                <a:solidFill>
                  <a:prstClr val="black"/>
                </a:solidFill>
                <a:latin typeface="맑은 고딕" panose="02110004020202020204"/>
                <a:ea typeface="맑은 고딕" panose="020B0503020000020004" pitchFamily="50" charset="-127"/>
              </a:rPr>
              <a:t>보관</a:t>
            </a:r>
            <a:r>
              <a:rPr lang="en-US" altLang="ko-KR" sz="2000" dirty="0">
                <a:solidFill>
                  <a:prstClr val="black"/>
                </a:solidFill>
                <a:latin typeface="맑은 고딕" panose="02110004020202020204"/>
                <a:ea typeface="맑은 고딕" panose="020B0503020000020004" pitchFamily="50" charset="-127"/>
              </a:rPr>
              <a:t>) </a:t>
            </a:r>
            <a:r>
              <a:rPr lang="ko-KR" altLang="en-US" sz="2000" dirty="0">
                <a:solidFill>
                  <a:prstClr val="black"/>
                </a:solidFill>
                <a:latin typeface="맑은 고딕" panose="02110004020202020204"/>
                <a:ea typeface="맑은 고딕" panose="020B0503020000020004" pitchFamily="50" charset="-127"/>
              </a:rPr>
              <a:t>및 </a:t>
            </a:r>
            <a:r>
              <a:rPr lang="ko-KR" altLang="en-US" sz="2000" b="1" dirty="0">
                <a:solidFill>
                  <a:prstClr val="black"/>
                </a:solidFill>
                <a:latin typeface="맑은 고딕" panose="02110004020202020204"/>
                <a:ea typeface="맑은 고딕" panose="020B0503020000020004" pitchFamily="50" charset="-127"/>
              </a:rPr>
              <a:t>메모 등록</a:t>
            </a:r>
            <a:endParaRPr lang="en-US" altLang="ko-KR" sz="2000" b="1" dirty="0">
              <a:solidFill>
                <a:prstClr val="black"/>
              </a:solidFill>
              <a:latin typeface="맑은 고딕" panose="02110004020202020204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067224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3">
            <a:extLst>
              <a:ext uri="{FF2B5EF4-FFF2-40B4-BE49-F238E27FC236}">
                <a16:creationId xmlns:a16="http://schemas.microsoft.com/office/drawing/2014/main" id="{A6D1C6AD-C8BC-47AC-D042-9F6096F06C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1" i="0" u="none" strike="noStrike" kern="1200" cap="none" spc="0" normalizeH="0" baseline="0" noProof="0" dirty="0">
                <a:ln w="15875">
                  <a:solidFill>
                    <a:prstClr val="black"/>
                  </a:solidFill>
                </a:ln>
                <a:pattFill prst="dkUpDiag">
                  <a:fgClr>
                    <a:srgbClr val="E8E8E8">
                      <a:lumMod val="25000"/>
                    </a:srgbClr>
                  </a:fgClr>
                  <a:bgClr>
                    <a:prstClr val="white"/>
                  </a:bgClr>
                </a:pattFill>
                <a:effectLst/>
                <a:uLnTx/>
                <a:uFillTx/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+mn-cs"/>
              </a:rPr>
              <a:t>04</a:t>
            </a:r>
            <a:r>
              <a:rPr kumimoji="0" lang="en-US" altLang="ko-KR" sz="4000" b="1" i="0" u="none" strike="noStrike" kern="1200" cap="none" spc="0" normalizeH="0" baseline="0" noProof="0" dirty="0">
                <a:ln>
                  <a:noFill/>
                </a:ln>
                <a:solidFill>
                  <a:srgbClr val="445569"/>
                </a:solidFill>
                <a:effectLst/>
                <a:uLnTx/>
                <a:uFillTx/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+mn-cs"/>
              </a:rPr>
              <a:t> </a:t>
            </a:r>
            <a:endParaRPr kumimoji="0" lang="ko-KR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445569"/>
              </a:solidFill>
              <a:effectLst/>
              <a:uLnTx/>
              <a:uFillTx/>
              <a:latin typeface="휴먼둥근헤드라인" panose="02030504000101010101" pitchFamily="18" charset="-127"/>
              <a:ea typeface="휴먼둥근헤드라인" panose="02030504000101010101" pitchFamily="18" charset="-127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80A0C1-7661-A3B7-D2E3-AD91A02275F8}"/>
              </a:ext>
            </a:extLst>
          </p:cNvPr>
          <p:cNvSpPr txBox="1"/>
          <p:nvPr/>
        </p:nvSpPr>
        <p:spPr>
          <a:xfrm>
            <a:off x="1164392" y="313361"/>
            <a:ext cx="2954655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solidFill>
                    <a:srgbClr val="156082"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+mn-cs"/>
              </a:rPr>
              <a:t>프로젝트 수행 결과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AF84DFB-999F-099D-7CE7-C05581664D67}"/>
              </a:ext>
            </a:extLst>
          </p:cNvPr>
          <p:cNvSpPr txBox="1"/>
          <p:nvPr/>
        </p:nvSpPr>
        <p:spPr>
          <a:xfrm>
            <a:off x="518872" y="769146"/>
            <a:ext cx="1582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3C97757-BC41-ED57-F19E-1C10BD2ED2F2}"/>
              </a:ext>
            </a:extLst>
          </p:cNvPr>
          <p:cNvSpPr txBox="1"/>
          <p:nvPr/>
        </p:nvSpPr>
        <p:spPr>
          <a:xfrm>
            <a:off x="934791" y="891911"/>
            <a:ext cx="4381927" cy="40011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defRPr/>
            </a:pPr>
            <a:r>
              <a:rPr lang="ko-KR" altLang="en-US" sz="20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마이페이지 </a:t>
            </a:r>
            <a:r>
              <a:rPr lang="en-US" altLang="ko-KR" sz="20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– </a:t>
            </a:r>
            <a:r>
              <a:rPr lang="ko-KR" altLang="en-US" sz="20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개인 파일관리 </a:t>
            </a:r>
            <a:r>
              <a:rPr lang="en-US" altLang="ko-KR" sz="20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(</a:t>
            </a:r>
            <a:r>
              <a:rPr lang="ko-KR" altLang="en-US" sz="20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등록</a:t>
            </a:r>
            <a:r>
              <a:rPr lang="en-US" altLang="ko-KR" sz="20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)</a:t>
            </a:r>
            <a:endParaRPr lang="en-US" altLang="ko-KR" sz="2000" b="1" dirty="0">
              <a:solidFill>
                <a:schemeClr val="tx2">
                  <a:lumMod val="75000"/>
                </a:schemeClr>
              </a:solidFill>
              <a:latin typeface="+mn-ea"/>
              <a:ea typeface="+mn-ea"/>
            </a:endParaRPr>
          </a:p>
        </p:txBody>
      </p:sp>
      <p:pic>
        <p:nvPicPr>
          <p:cNvPr id="3" name="그림 2" descr="텍스트, 스크린샷, 디스플레이, 소프트웨어이(가) 표시된 사진&#10;&#10;자동 생성된 설명">
            <a:extLst>
              <a:ext uri="{FF2B5EF4-FFF2-40B4-BE49-F238E27FC236}">
                <a16:creationId xmlns:a16="http://schemas.microsoft.com/office/drawing/2014/main" id="{E060781F-31E7-EEEF-7B69-4844398876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075" y="1509342"/>
            <a:ext cx="5948586" cy="494013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AAB026B-C755-3254-1B08-8B728141CF96}"/>
              </a:ext>
            </a:extLst>
          </p:cNvPr>
          <p:cNvSpPr txBox="1"/>
          <p:nvPr/>
        </p:nvSpPr>
        <p:spPr>
          <a:xfrm>
            <a:off x="6551615" y="3429000"/>
            <a:ext cx="51973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2000" dirty="0">
                <a:solidFill>
                  <a:prstClr val="black"/>
                </a:solidFill>
                <a:latin typeface="맑은 고딕" panose="02110004020202020204"/>
                <a:ea typeface="맑은 고딕" panose="020B0503020000020004" pitchFamily="50" charset="-127"/>
              </a:rPr>
              <a:t>개인 </a:t>
            </a:r>
            <a:r>
              <a:rPr lang="en-US" altLang="ko-KR" sz="2000" dirty="0">
                <a:solidFill>
                  <a:prstClr val="black"/>
                </a:solidFill>
                <a:latin typeface="맑은 고딕" panose="02110004020202020204"/>
                <a:ea typeface="맑은 고딕" panose="020B0503020000020004" pitchFamily="50" charset="-127"/>
              </a:rPr>
              <a:t>/ </a:t>
            </a:r>
            <a:r>
              <a:rPr lang="ko-KR" altLang="en-US" sz="2000" dirty="0">
                <a:solidFill>
                  <a:prstClr val="black"/>
                </a:solidFill>
                <a:latin typeface="맑은 고딕" panose="02110004020202020204"/>
                <a:ea typeface="맑은 고딕" panose="020B0503020000020004" pitchFamily="50" charset="-127"/>
              </a:rPr>
              <a:t>업무 </a:t>
            </a:r>
            <a:r>
              <a:rPr lang="en-US" altLang="ko-KR" sz="2000" dirty="0">
                <a:solidFill>
                  <a:prstClr val="black"/>
                </a:solidFill>
                <a:latin typeface="맑은 고딕" panose="02110004020202020204"/>
                <a:ea typeface="맑은 고딕" panose="020B0503020000020004" pitchFamily="50" charset="-127"/>
              </a:rPr>
              <a:t>/ </a:t>
            </a:r>
            <a:r>
              <a:rPr lang="ko-KR" altLang="en-US" sz="2000" dirty="0">
                <a:solidFill>
                  <a:prstClr val="black"/>
                </a:solidFill>
                <a:latin typeface="맑은 고딕" panose="02110004020202020204"/>
                <a:ea typeface="맑은 고딕" panose="020B0503020000020004" pitchFamily="50" charset="-127"/>
              </a:rPr>
              <a:t>제출 구분하여 관리</a:t>
            </a:r>
            <a:endParaRPr lang="en-US" altLang="ko-KR" sz="2000" dirty="0">
              <a:solidFill>
                <a:prstClr val="black"/>
              </a:solidFill>
              <a:latin typeface="맑은 고딕" panose="02110004020202020204"/>
              <a:ea typeface="맑은 고딕" panose="020B0503020000020004" pitchFamily="50" charset="-127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2000" dirty="0">
                <a:solidFill>
                  <a:prstClr val="black"/>
                </a:solidFill>
                <a:latin typeface="맑은 고딕" panose="02110004020202020204"/>
                <a:ea typeface="맑은 고딕" panose="020B0503020000020004" pitchFamily="50" charset="-127"/>
              </a:rPr>
              <a:t>용도에 따라 파일등록</a:t>
            </a:r>
            <a:r>
              <a:rPr lang="en-US" altLang="ko-KR" sz="2000" dirty="0">
                <a:solidFill>
                  <a:prstClr val="black"/>
                </a:solidFill>
                <a:latin typeface="맑은 고딕" panose="02110004020202020204"/>
                <a:ea typeface="맑은 고딕" panose="020B0503020000020004" pitchFamily="50" charset="-127"/>
              </a:rPr>
              <a:t>(</a:t>
            </a:r>
            <a:r>
              <a:rPr lang="ko-KR" altLang="en-US" sz="2000" dirty="0">
                <a:solidFill>
                  <a:prstClr val="black"/>
                </a:solidFill>
                <a:latin typeface="맑은 고딕" panose="02110004020202020204"/>
                <a:ea typeface="맑은 고딕" panose="020B0503020000020004" pitchFamily="50" charset="-127"/>
              </a:rPr>
              <a:t>보관</a:t>
            </a:r>
            <a:r>
              <a:rPr lang="en-US" altLang="ko-KR" sz="2000" dirty="0">
                <a:solidFill>
                  <a:prstClr val="black"/>
                </a:solidFill>
                <a:latin typeface="맑은 고딕" panose="02110004020202020204"/>
                <a:ea typeface="맑은 고딕" panose="020B0503020000020004" pitchFamily="50" charset="-127"/>
              </a:rPr>
              <a:t>) </a:t>
            </a:r>
            <a:r>
              <a:rPr lang="ko-KR" altLang="en-US" sz="2000" dirty="0">
                <a:solidFill>
                  <a:prstClr val="black"/>
                </a:solidFill>
                <a:latin typeface="맑은 고딕" panose="02110004020202020204"/>
                <a:ea typeface="맑은 고딕" panose="020B0503020000020004" pitchFamily="50" charset="-127"/>
              </a:rPr>
              <a:t>및 메모 등록</a:t>
            </a:r>
            <a:endParaRPr lang="en-US" altLang="ko-KR" sz="2000" dirty="0">
              <a:solidFill>
                <a:prstClr val="black"/>
              </a:solidFill>
              <a:latin typeface="맑은 고딕" panose="02110004020202020204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393854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8FEF8465-1C80-2C8C-A9CF-2095C617381F}"/>
              </a:ext>
            </a:extLst>
          </p:cNvPr>
          <p:cNvSpPr/>
          <p:nvPr/>
        </p:nvSpPr>
        <p:spPr>
          <a:xfrm>
            <a:off x="227348" y="191995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110004020202020204"/>
                <a:ea typeface="Malgun Gothic"/>
                <a:cs typeface="+mn-cs"/>
              </a:rPr>
              <a:t>로그인 후 계정이 관리자 계정이라면 접근 가능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A6D1C6AD-C8BC-47AC-D042-9F6096F06C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1" i="0" u="none" strike="noStrike" kern="1200" cap="none" spc="0" normalizeH="0" baseline="0" noProof="0" dirty="0">
                <a:ln w="15875">
                  <a:solidFill>
                    <a:prstClr val="black"/>
                  </a:solidFill>
                </a:ln>
                <a:pattFill prst="dkUpDiag">
                  <a:fgClr>
                    <a:srgbClr val="E8E8E8">
                      <a:lumMod val="25000"/>
                    </a:srgbClr>
                  </a:fgClr>
                  <a:bgClr>
                    <a:prstClr val="white"/>
                  </a:bgClr>
                </a:pattFill>
                <a:effectLst/>
                <a:uLnTx/>
                <a:uFillTx/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+mn-cs"/>
              </a:rPr>
              <a:t>04</a:t>
            </a:r>
            <a:r>
              <a:rPr kumimoji="0" lang="en-US" altLang="ko-KR" sz="4000" b="1" i="0" u="none" strike="noStrike" kern="1200" cap="none" spc="0" normalizeH="0" baseline="0" noProof="0" dirty="0">
                <a:ln>
                  <a:noFill/>
                </a:ln>
                <a:solidFill>
                  <a:srgbClr val="445569"/>
                </a:solidFill>
                <a:effectLst/>
                <a:uLnTx/>
                <a:uFillTx/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+mn-cs"/>
              </a:rPr>
              <a:t> </a:t>
            </a:r>
            <a:endParaRPr kumimoji="0" lang="ko-KR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445569"/>
              </a:solidFill>
              <a:effectLst/>
              <a:uLnTx/>
              <a:uFillTx/>
              <a:latin typeface="휴먼둥근헤드라인" panose="02030504000101010101" pitchFamily="18" charset="-127"/>
              <a:ea typeface="휴먼둥근헤드라인" panose="02030504000101010101" pitchFamily="18" charset="-127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80A0C1-7661-A3B7-D2E3-AD91A02275F8}"/>
              </a:ext>
            </a:extLst>
          </p:cNvPr>
          <p:cNvSpPr txBox="1"/>
          <p:nvPr/>
        </p:nvSpPr>
        <p:spPr>
          <a:xfrm>
            <a:off x="1164392" y="313361"/>
            <a:ext cx="2954655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solidFill>
                    <a:srgbClr val="156082"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+mn-cs"/>
              </a:rPr>
              <a:t>프로젝트 수행 결과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AF84DFB-999F-099D-7CE7-C05581664D67}"/>
              </a:ext>
            </a:extLst>
          </p:cNvPr>
          <p:cNvSpPr txBox="1"/>
          <p:nvPr/>
        </p:nvSpPr>
        <p:spPr>
          <a:xfrm>
            <a:off x="518872" y="769146"/>
            <a:ext cx="1582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3C97757-BC41-ED57-F19E-1C10BD2ED2F2}"/>
              </a:ext>
            </a:extLst>
          </p:cNvPr>
          <p:cNvSpPr txBox="1"/>
          <p:nvPr/>
        </p:nvSpPr>
        <p:spPr>
          <a:xfrm>
            <a:off x="934791" y="891911"/>
            <a:ext cx="3813337" cy="40011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defRPr/>
            </a:pPr>
            <a:r>
              <a:rPr lang="ko-KR" altLang="en-US" sz="20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마이페이지 </a:t>
            </a:r>
            <a:r>
              <a:rPr lang="en-US" altLang="ko-KR" sz="20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– </a:t>
            </a:r>
            <a:r>
              <a:rPr lang="ko-KR" altLang="en-US" sz="20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개인 근태조회</a:t>
            </a:r>
            <a:endParaRPr lang="en-US" altLang="ko-KR" sz="2000" b="1" dirty="0">
              <a:solidFill>
                <a:schemeClr val="tx2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AB026B-C755-3254-1B08-8B728141CF96}"/>
              </a:ext>
            </a:extLst>
          </p:cNvPr>
          <p:cNvSpPr txBox="1"/>
          <p:nvPr/>
        </p:nvSpPr>
        <p:spPr>
          <a:xfrm>
            <a:off x="2754203" y="4979395"/>
            <a:ext cx="737018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2000" dirty="0">
                <a:solidFill>
                  <a:prstClr val="black"/>
                </a:solidFill>
                <a:latin typeface="맑은 고딕" panose="02110004020202020204"/>
                <a:ea typeface="맑은 고딕" panose="020B0503020000020004" pitchFamily="50" charset="-127"/>
              </a:rPr>
              <a:t>개인 근태 현황 조회 및 관리자에게 수정 요청 기능</a:t>
            </a:r>
            <a:endParaRPr lang="en-US" altLang="ko-KR" sz="2000" dirty="0">
              <a:solidFill>
                <a:prstClr val="black"/>
              </a:solidFill>
              <a:latin typeface="맑은 고딕" panose="02110004020202020204"/>
              <a:ea typeface="맑은 고딕" panose="020B0503020000020004" pitchFamily="50" charset="-127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2000" b="1" dirty="0">
                <a:solidFill>
                  <a:prstClr val="black"/>
                </a:solidFill>
                <a:latin typeface="맑은 고딕" panose="02110004020202020204"/>
                <a:ea typeface="맑은 고딕" panose="020B0503020000020004" pitchFamily="50" charset="-127"/>
              </a:rPr>
              <a:t>일자</a:t>
            </a:r>
            <a:r>
              <a:rPr lang="en-US" altLang="ko-KR" sz="2000" b="1" dirty="0">
                <a:solidFill>
                  <a:prstClr val="black"/>
                </a:solidFill>
                <a:latin typeface="맑은 고딕" panose="02110004020202020204"/>
                <a:ea typeface="맑은 고딕" panose="020B0503020000020004" pitchFamily="50" charset="-127"/>
              </a:rPr>
              <a:t>,</a:t>
            </a:r>
            <a:r>
              <a:rPr lang="ko-KR" altLang="en-US" sz="2000" b="1" dirty="0">
                <a:solidFill>
                  <a:prstClr val="black"/>
                </a:solidFill>
                <a:latin typeface="맑은 고딕" panose="02110004020202020204"/>
                <a:ea typeface="맑은 고딕" panose="020B0503020000020004" pitchFamily="50" charset="-127"/>
              </a:rPr>
              <a:t> 월별</a:t>
            </a:r>
            <a:r>
              <a:rPr lang="en-US" altLang="ko-KR" sz="2000" b="1" dirty="0">
                <a:solidFill>
                  <a:prstClr val="black"/>
                </a:solidFill>
                <a:latin typeface="맑은 고딕" panose="02110004020202020204"/>
                <a:ea typeface="맑은 고딕" panose="020B0503020000020004" pitchFamily="50" charset="-127"/>
              </a:rPr>
              <a:t>, </a:t>
            </a:r>
            <a:r>
              <a:rPr lang="ko-KR" altLang="en-US" sz="2000" b="1" dirty="0">
                <a:solidFill>
                  <a:prstClr val="black"/>
                </a:solidFill>
                <a:latin typeface="맑은 고딕" panose="02110004020202020204"/>
                <a:ea typeface="맑은 고딕" panose="020B0503020000020004" pitchFamily="50" charset="-127"/>
              </a:rPr>
              <a:t>상태별로 조회 </a:t>
            </a:r>
            <a:r>
              <a:rPr lang="ko-KR" altLang="en-US" sz="2000" dirty="0">
                <a:solidFill>
                  <a:prstClr val="black"/>
                </a:solidFill>
                <a:latin typeface="맑은 고딕" panose="02110004020202020204"/>
                <a:ea typeface="맑은 고딕" panose="020B0503020000020004" pitchFamily="50" charset="-127"/>
              </a:rPr>
              <a:t>가능</a:t>
            </a:r>
            <a:endParaRPr lang="en-US" altLang="ko-KR" sz="2000" dirty="0">
              <a:solidFill>
                <a:prstClr val="black"/>
              </a:solidFill>
              <a:latin typeface="맑은 고딕" panose="02110004020202020204"/>
              <a:ea typeface="맑은 고딕" panose="020B0503020000020004" pitchFamily="50" charset="-127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2000" dirty="0">
                <a:solidFill>
                  <a:prstClr val="black"/>
                </a:solidFill>
                <a:latin typeface="맑은 고딕" panose="02110004020202020204"/>
                <a:ea typeface="맑은 고딕" panose="020B0503020000020004" pitchFamily="50" charset="-127"/>
              </a:rPr>
              <a:t>남은 연차 횟수 확인</a:t>
            </a:r>
            <a:endParaRPr lang="en-US" altLang="ko-KR" sz="2000" dirty="0">
              <a:solidFill>
                <a:prstClr val="black"/>
              </a:solidFill>
              <a:latin typeface="맑은 고딕" panose="02110004020202020204"/>
              <a:ea typeface="맑은 고딕" panose="020B0503020000020004" pitchFamily="50" charset="-127"/>
            </a:endParaRPr>
          </a:p>
        </p:txBody>
      </p:sp>
      <p:pic>
        <p:nvPicPr>
          <p:cNvPr id="9" name="그림 8" descr="텍스트, 폰트, 번호, 라인이(가) 표시된 사진&#10;&#10;자동 생성된 설명">
            <a:extLst>
              <a:ext uri="{FF2B5EF4-FFF2-40B4-BE49-F238E27FC236}">
                <a16:creationId xmlns:a16="http://schemas.microsoft.com/office/drawing/2014/main" id="{7848CEBF-0AF7-B0AE-F4EB-7381042376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68874"/>
            <a:ext cx="12192000" cy="290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8941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8FEF8465-1C80-2C8C-A9CF-2095C617381F}"/>
              </a:ext>
            </a:extLst>
          </p:cNvPr>
          <p:cNvSpPr/>
          <p:nvPr/>
        </p:nvSpPr>
        <p:spPr>
          <a:xfrm>
            <a:off x="227348" y="191995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110004020202020204"/>
                <a:ea typeface="Malgun Gothic"/>
                <a:cs typeface="+mn-cs"/>
              </a:rPr>
              <a:t>로그인 후 계정이 관리자 계정이라면 접근 가능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A6D1C6AD-C8BC-47AC-D042-9F6096F06C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1" i="0" u="none" strike="noStrike" kern="1200" cap="none" spc="0" normalizeH="0" baseline="0" noProof="0" dirty="0">
                <a:ln w="15875">
                  <a:solidFill>
                    <a:prstClr val="black"/>
                  </a:solidFill>
                </a:ln>
                <a:pattFill prst="dkUpDiag">
                  <a:fgClr>
                    <a:srgbClr val="E8E8E8">
                      <a:lumMod val="25000"/>
                    </a:srgbClr>
                  </a:fgClr>
                  <a:bgClr>
                    <a:prstClr val="white"/>
                  </a:bgClr>
                </a:pattFill>
                <a:effectLst/>
                <a:uLnTx/>
                <a:uFillTx/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+mn-cs"/>
              </a:rPr>
              <a:t>04</a:t>
            </a:r>
            <a:r>
              <a:rPr kumimoji="0" lang="en-US" altLang="ko-KR" sz="4000" b="1" i="0" u="none" strike="noStrike" kern="1200" cap="none" spc="0" normalizeH="0" baseline="0" noProof="0" dirty="0">
                <a:ln>
                  <a:noFill/>
                </a:ln>
                <a:solidFill>
                  <a:srgbClr val="445569"/>
                </a:solidFill>
                <a:effectLst/>
                <a:uLnTx/>
                <a:uFillTx/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+mn-cs"/>
              </a:rPr>
              <a:t> </a:t>
            </a:r>
            <a:endParaRPr kumimoji="0" lang="ko-KR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445569"/>
              </a:solidFill>
              <a:effectLst/>
              <a:uLnTx/>
              <a:uFillTx/>
              <a:latin typeface="휴먼둥근헤드라인" panose="02030504000101010101" pitchFamily="18" charset="-127"/>
              <a:ea typeface="휴먼둥근헤드라인" panose="02030504000101010101" pitchFamily="18" charset="-127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80A0C1-7661-A3B7-D2E3-AD91A02275F8}"/>
              </a:ext>
            </a:extLst>
          </p:cNvPr>
          <p:cNvSpPr txBox="1"/>
          <p:nvPr/>
        </p:nvSpPr>
        <p:spPr>
          <a:xfrm>
            <a:off x="1164392" y="313361"/>
            <a:ext cx="2954655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solidFill>
                    <a:srgbClr val="156082"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+mn-cs"/>
              </a:rPr>
              <a:t>프로젝트 수행 결과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AF84DFB-999F-099D-7CE7-C05581664D67}"/>
              </a:ext>
            </a:extLst>
          </p:cNvPr>
          <p:cNvSpPr txBox="1"/>
          <p:nvPr/>
        </p:nvSpPr>
        <p:spPr>
          <a:xfrm>
            <a:off x="518872" y="769146"/>
            <a:ext cx="1582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3C97757-BC41-ED57-F19E-1C10BD2ED2F2}"/>
              </a:ext>
            </a:extLst>
          </p:cNvPr>
          <p:cNvSpPr txBox="1"/>
          <p:nvPr/>
        </p:nvSpPr>
        <p:spPr>
          <a:xfrm>
            <a:off x="934791" y="891911"/>
            <a:ext cx="3813337" cy="40011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defRPr/>
            </a:pPr>
            <a:r>
              <a:rPr lang="ko-KR" altLang="en-US" sz="20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마이페이지 </a:t>
            </a:r>
            <a:r>
              <a:rPr lang="en-US" altLang="ko-KR" sz="20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– </a:t>
            </a:r>
            <a:r>
              <a:rPr lang="ko-KR" altLang="en-US" sz="20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개인 근태조회</a:t>
            </a:r>
            <a:endParaRPr lang="en-US" altLang="ko-KR" sz="2000" b="1" dirty="0">
              <a:solidFill>
                <a:schemeClr val="tx2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AB026B-C755-3254-1B08-8B728141CF96}"/>
              </a:ext>
            </a:extLst>
          </p:cNvPr>
          <p:cNvSpPr txBox="1"/>
          <p:nvPr/>
        </p:nvSpPr>
        <p:spPr>
          <a:xfrm>
            <a:off x="2410907" y="5569522"/>
            <a:ext cx="73701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2000" dirty="0">
                <a:solidFill>
                  <a:prstClr val="black"/>
                </a:solidFill>
                <a:latin typeface="맑은 고딕" panose="02110004020202020204"/>
                <a:ea typeface="맑은 고딕" panose="020B0503020000020004" pitchFamily="50" charset="-127"/>
              </a:rPr>
              <a:t>출근</a:t>
            </a:r>
            <a:r>
              <a:rPr lang="en-US" altLang="ko-KR" sz="2000" dirty="0">
                <a:solidFill>
                  <a:prstClr val="black"/>
                </a:solidFill>
                <a:latin typeface="맑은 고딕" panose="02110004020202020204"/>
                <a:ea typeface="맑은 고딕" panose="020B0503020000020004" pitchFamily="50" charset="-127"/>
              </a:rPr>
              <a:t>, </a:t>
            </a:r>
            <a:r>
              <a:rPr lang="ko-KR" altLang="en-US" sz="2000" dirty="0">
                <a:solidFill>
                  <a:prstClr val="black"/>
                </a:solidFill>
                <a:latin typeface="맑은 고딕" panose="02110004020202020204"/>
                <a:ea typeface="맑은 고딕" panose="020B0503020000020004" pitchFamily="50" charset="-127"/>
              </a:rPr>
              <a:t>퇴근 미등록 시 관리자에게 정정</a:t>
            </a:r>
            <a:r>
              <a:rPr lang="en-US" altLang="ko-KR" sz="2000" dirty="0">
                <a:solidFill>
                  <a:prstClr val="black"/>
                </a:solidFill>
                <a:latin typeface="맑은 고딕" panose="02110004020202020204"/>
                <a:ea typeface="맑은 고딕" panose="020B0503020000020004" pitchFamily="50" charset="-127"/>
              </a:rPr>
              <a:t>or</a:t>
            </a:r>
            <a:r>
              <a:rPr lang="ko-KR" altLang="en-US" sz="2000" dirty="0">
                <a:solidFill>
                  <a:prstClr val="black"/>
                </a:solidFill>
                <a:latin typeface="맑은 고딕" panose="02110004020202020204"/>
                <a:ea typeface="맑은 고딕" panose="020B0503020000020004" pitchFamily="50" charset="-127"/>
              </a:rPr>
              <a:t>수정 요청</a:t>
            </a:r>
            <a:endParaRPr lang="en-US" altLang="ko-KR" sz="2000" dirty="0">
              <a:solidFill>
                <a:prstClr val="black"/>
              </a:solidFill>
              <a:latin typeface="맑은 고딕" panose="02110004020202020204"/>
              <a:ea typeface="맑은 고딕" panose="020B0503020000020004" pitchFamily="50" charset="-127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2000" dirty="0">
                <a:solidFill>
                  <a:prstClr val="black"/>
                </a:solidFill>
                <a:latin typeface="맑은 고딕" panose="02110004020202020204"/>
                <a:ea typeface="맑은 고딕" panose="020B0503020000020004" pitchFamily="50" charset="-127"/>
              </a:rPr>
              <a:t>관리자 페이지로 요청 접수</a:t>
            </a:r>
            <a:endParaRPr lang="en-US" altLang="ko-KR" sz="2000" dirty="0">
              <a:solidFill>
                <a:prstClr val="black"/>
              </a:solidFill>
              <a:latin typeface="맑은 고딕" panose="02110004020202020204"/>
              <a:ea typeface="맑은 고딕" panose="020B0503020000020004" pitchFamily="50" charset="-127"/>
            </a:endParaRPr>
          </a:p>
        </p:txBody>
      </p:sp>
      <p:pic>
        <p:nvPicPr>
          <p:cNvPr id="9" name="그림 8" descr="텍스트, 폰트, 번호, 라인이(가) 표시된 사진&#10;&#10;자동 생성된 설명">
            <a:extLst>
              <a:ext uri="{FF2B5EF4-FFF2-40B4-BE49-F238E27FC236}">
                <a16:creationId xmlns:a16="http://schemas.microsoft.com/office/drawing/2014/main" id="{7848CEBF-0AF7-B0AE-F4EB-7381042376A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287" t="536" r="-16802" b="-536"/>
          <a:stretch/>
        </p:blipFill>
        <p:spPr>
          <a:xfrm>
            <a:off x="5307288" y="2408995"/>
            <a:ext cx="6890443" cy="2907275"/>
          </a:xfrm>
          <a:prstGeom prst="rect">
            <a:avLst/>
          </a:prstGeom>
        </p:spPr>
      </p:pic>
      <p:pic>
        <p:nvPicPr>
          <p:cNvPr id="3" name="그림 2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61D38292-B765-C393-613D-CBA7540C50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7327" y="1997716"/>
            <a:ext cx="5124450" cy="3143250"/>
          </a:xfrm>
          <a:prstGeom prst="rect">
            <a:avLst/>
          </a:prstGeom>
          <a:ln w="57150">
            <a:solidFill>
              <a:schemeClr val="tx1"/>
            </a:solidFill>
          </a:ln>
        </p:spPr>
      </p:pic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3533EEE8-AA1B-BB69-A0A0-CD1D279C41CF}"/>
              </a:ext>
            </a:extLst>
          </p:cNvPr>
          <p:cNvCxnSpPr/>
          <p:nvPr/>
        </p:nvCxnSpPr>
        <p:spPr>
          <a:xfrm>
            <a:off x="6461777" y="2988297"/>
            <a:ext cx="2474833" cy="1564849"/>
          </a:xfrm>
          <a:prstGeom prst="bentConnector3">
            <a:avLst/>
          </a:prstGeom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94963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</TotalTime>
  <Words>430</Words>
  <Application>Microsoft Office PowerPoint</Application>
  <PresentationFormat>와이드스크린</PresentationFormat>
  <Paragraphs>127</Paragraphs>
  <Slides>16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2" baseType="lpstr">
      <vt:lpstr>HY견고딕</vt:lpstr>
      <vt:lpstr>맑은 고딕</vt:lpstr>
      <vt:lpstr>맑은 고딕</vt:lpstr>
      <vt:lpstr>휴먼둥근헤드라인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dbsdkdii1@gmail.com</dc:creator>
  <cp:lastModifiedBy>dbsdkdii1@gmail.com</cp:lastModifiedBy>
  <cp:revision>11</cp:revision>
  <dcterms:created xsi:type="dcterms:W3CDTF">2024-08-04T05:18:51Z</dcterms:created>
  <dcterms:modified xsi:type="dcterms:W3CDTF">2024-08-04T09:14:51Z</dcterms:modified>
</cp:coreProperties>
</file>