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8" r:id="rId2"/>
    <p:sldId id="267" r:id="rId3"/>
    <p:sldId id="296" r:id="rId4"/>
    <p:sldId id="272" r:id="rId5"/>
    <p:sldId id="273" r:id="rId6"/>
    <p:sldId id="327" r:id="rId7"/>
    <p:sldId id="333" r:id="rId8"/>
    <p:sldId id="346" r:id="rId9"/>
    <p:sldId id="332" r:id="rId10"/>
    <p:sldId id="334" r:id="rId11"/>
    <p:sldId id="335" r:id="rId12"/>
    <p:sldId id="336" r:id="rId13"/>
    <p:sldId id="337" r:id="rId14"/>
    <p:sldId id="343" r:id="rId15"/>
    <p:sldId id="345" r:id="rId16"/>
    <p:sldId id="344" r:id="rId17"/>
    <p:sldId id="347" r:id="rId18"/>
    <p:sldId id="348" r:id="rId19"/>
    <p:sldId id="349" r:id="rId20"/>
    <p:sldId id="338" r:id="rId21"/>
    <p:sldId id="339" r:id="rId22"/>
    <p:sldId id="340" r:id="rId23"/>
    <p:sldId id="341" r:id="rId24"/>
    <p:sldId id="351" r:id="rId25"/>
    <p:sldId id="350" r:id="rId26"/>
    <p:sldId id="352" r:id="rId27"/>
    <p:sldId id="328" r:id="rId28"/>
    <p:sldId id="331" r:id="rId29"/>
    <p:sldId id="329" r:id="rId30"/>
    <p:sldId id="330" r:id="rId31"/>
    <p:sldId id="276" r:id="rId32"/>
    <p:sldId id="30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0C1FF"/>
    <a:srgbClr val="000000"/>
    <a:srgbClr val="EBD8FF"/>
    <a:srgbClr val="CC99FF"/>
    <a:srgbClr val="CCECFF"/>
    <a:srgbClr val="FFFF99"/>
    <a:srgbClr val="93CDDD"/>
    <a:srgbClr val="FFFF00"/>
    <a:srgbClr val="1A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4" autoAdjust="0"/>
    <p:restoredTop sz="89275" autoAdjust="0"/>
  </p:normalViewPr>
  <p:slideViewPr>
    <p:cSldViewPr>
      <p:cViewPr>
        <p:scale>
          <a:sx n="75" d="100"/>
          <a:sy n="75" d="100"/>
        </p:scale>
        <p:origin x="2922" y="1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8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10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41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88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20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6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58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37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최종 발표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캘린더의 시작 날짜보다 시작 날짜가 전인 이벤트들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623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49114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463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31236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43486" y="2004204"/>
            <a:ext cx="4663440" cy="323165"/>
            <a:chOff x="1643486" y="2004204"/>
            <a:chExt cx="4663440" cy="3231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643486" y="2064317"/>
              <a:ext cx="4663440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06:00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4311" y="2004204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44967" y="2269697"/>
            <a:ext cx="3491141" cy="323165"/>
            <a:chOff x="1644967" y="2269697"/>
            <a:chExt cx="3491141" cy="32316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E35EF24-597C-481B-914D-08FF0A92DE1A}"/>
                </a:ext>
              </a:extLst>
            </p:cNvPr>
            <p:cNvSpPr/>
            <p:nvPr/>
          </p:nvSpPr>
          <p:spPr>
            <a:xfrm>
              <a:off x="1644967" y="2321995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0812" y="226969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48250" y="2532749"/>
            <a:ext cx="2322576" cy="323165"/>
            <a:chOff x="1648250" y="2532749"/>
            <a:chExt cx="2322576" cy="3231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55DDA6-BE77-4ECF-806F-D6465E02848B}"/>
                </a:ext>
              </a:extLst>
            </p:cNvPr>
            <p:cNvSpPr/>
            <p:nvPr/>
          </p:nvSpPr>
          <p:spPr>
            <a:xfrm>
              <a:off x="1648250" y="2584871"/>
              <a:ext cx="2322576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11:20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20812" y="253274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51833" y="2286609"/>
            <a:ext cx="3491141" cy="323165"/>
            <a:chOff x="5151833" y="2286609"/>
            <a:chExt cx="3491141" cy="3231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3F4BD8-928C-4C3E-998A-1BF70B37790B}"/>
                </a:ext>
              </a:extLst>
            </p:cNvPr>
            <p:cNvSpPr/>
            <p:nvPr/>
          </p:nvSpPr>
          <p:spPr>
            <a:xfrm>
              <a:off x="5151833" y="2316822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48786" y="228660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56974" y="2568642"/>
            <a:ext cx="2322576" cy="323165"/>
            <a:chOff x="5156974" y="2568642"/>
            <a:chExt cx="2322576" cy="32316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2C9327C-96E2-4EB4-9444-7E9E41A3AE05}"/>
                </a:ext>
              </a:extLst>
            </p:cNvPr>
            <p:cNvSpPr/>
            <p:nvPr/>
          </p:nvSpPr>
          <p:spPr>
            <a:xfrm>
              <a:off x="5156974" y="2587221"/>
              <a:ext cx="2322576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09:30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8786" y="2568642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491133" y="2015713"/>
            <a:ext cx="1161288" cy="323165"/>
            <a:chOff x="7491133" y="2015713"/>
            <a:chExt cx="1161288" cy="3231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1EEDE36-133D-451F-B0D0-EC70995CBE20}"/>
                </a:ext>
              </a:extLst>
            </p:cNvPr>
            <p:cNvSpPr/>
            <p:nvPr/>
          </p:nvSpPr>
          <p:spPr>
            <a:xfrm>
              <a:off x="7491133" y="2064317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10418" y="2015713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9661" y="3244109"/>
            <a:ext cx="1161288" cy="323165"/>
            <a:chOff x="469661" y="3244109"/>
            <a:chExt cx="1161288" cy="3231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64CD010-0967-4362-A9A7-8BDDA55C62E3}"/>
                </a:ext>
              </a:extLst>
            </p:cNvPr>
            <p:cNvSpPr/>
            <p:nvPr/>
          </p:nvSpPr>
          <p:spPr>
            <a:xfrm>
              <a:off x="469661" y="3279104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93204" y="324410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643487" y="2995730"/>
            <a:ext cx="1161288" cy="323165"/>
            <a:chOff x="1643487" y="2995730"/>
            <a:chExt cx="1161288" cy="3231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DCDEEB-A835-4C37-8FAA-86CB478B4212}"/>
                </a:ext>
              </a:extLst>
            </p:cNvPr>
            <p:cNvSpPr/>
            <p:nvPr/>
          </p:nvSpPr>
          <p:spPr>
            <a:xfrm>
              <a:off x="1643487" y="3025538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종일 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71113" y="2995730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7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43487" y="3254966"/>
            <a:ext cx="1161288" cy="323165"/>
            <a:chOff x="1643487" y="3254966"/>
            <a:chExt cx="1161288" cy="3231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D57EB62-A92B-4E9C-B309-3C6F77F8C3B0}"/>
                </a:ext>
              </a:extLst>
            </p:cNvPr>
            <p:cNvSpPr/>
            <p:nvPr/>
          </p:nvSpPr>
          <p:spPr>
            <a:xfrm>
              <a:off x="1643487" y="3277490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11:30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92712" y="325496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8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43487" y="3490874"/>
            <a:ext cx="1161288" cy="323165"/>
            <a:chOff x="1643487" y="3490874"/>
            <a:chExt cx="1161288" cy="3231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D006FF-41FE-4A72-8474-52D66C6EA200}"/>
                </a:ext>
              </a:extLst>
            </p:cNvPr>
            <p:cNvSpPr/>
            <p:nvPr/>
          </p:nvSpPr>
          <p:spPr>
            <a:xfrm>
              <a:off x="1643487" y="3534271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8981" y="3490874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9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61737" y="2969853"/>
            <a:ext cx="3491141" cy="323165"/>
            <a:chOff x="5161737" y="2969853"/>
            <a:chExt cx="3491141" cy="32316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6B963DB-5EBB-4F4E-AEBC-81C58389D297}"/>
                </a:ext>
              </a:extLst>
            </p:cNvPr>
            <p:cNvSpPr/>
            <p:nvPr/>
          </p:nvSpPr>
          <p:spPr>
            <a:xfrm>
              <a:off x="5161737" y="3031458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46090" y="2969853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492996" y="3244108"/>
            <a:ext cx="1239350" cy="323165"/>
            <a:chOff x="7492996" y="3244108"/>
            <a:chExt cx="1239350" cy="3231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C6D4B82-3833-49F6-9ACD-F5160363DB5B}"/>
                </a:ext>
              </a:extLst>
            </p:cNvPr>
            <p:cNvSpPr/>
            <p:nvPr/>
          </p:nvSpPr>
          <p:spPr>
            <a:xfrm>
              <a:off x="7492996" y="3275018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36084" y="3244108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72585" y="3945035"/>
            <a:ext cx="3491141" cy="323165"/>
            <a:chOff x="472585" y="3945035"/>
            <a:chExt cx="3491141" cy="32316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1BA5088-707F-423B-AFD3-261BE525B116}"/>
                </a:ext>
              </a:extLst>
            </p:cNvPr>
            <p:cNvSpPr/>
            <p:nvPr/>
          </p:nvSpPr>
          <p:spPr>
            <a:xfrm>
              <a:off x="472585" y="3992451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656" y="3945035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75774" y="4213716"/>
            <a:ext cx="4663440" cy="323165"/>
            <a:chOff x="475774" y="4213716"/>
            <a:chExt cx="4663440" cy="32316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740396-35EF-4B85-94BB-6416709DDB31}"/>
                </a:ext>
              </a:extLst>
            </p:cNvPr>
            <p:cNvSpPr/>
            <p:nvPr/>
          </p:nvSpPr>
          <p:spPr>
            <a:xfrm>
              <a:off x="475774" y="4241358"/>
              <a:ext cx="4663440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75656" y="4213716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984010" y="3943254"/>
            <a:ext cx="1161288" cy="323165"/>
            <a:chOff x="3984010" y="3943254"/>
            <a:chExt cx="1161288" cy="3231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2D8C044-432A-4034-9E1A-1597DAD7D8B8}"/>
                </a:ext>
              </a:extLst>
            </p:cNvPr>
            <p:cNvSpPr/>
            <p:nvPr/>
          </p:nvSpPr>
          <p:spPr>
            <a:xfrm>
              <a:off x="3984010" y="3992112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종일 일정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23510" y="3943254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14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16835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모습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091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요약 창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06.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41710" y="3645024"/>
            <a:ext cx="3640522" cy="212581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제목을 클릭하면 그 이벤트에 대한 정보만 받아와서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보여줌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호출로 인해 응답 시간이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500ms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걸림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제목을 눌러도 바로 나오지 않음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42860" y="361059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002312" y="3645024"/>
            <a:ext cx="3528392" cy="212581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받아올 때 각 태그에 일정 정보를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이용해서 일정 요약 창에 보여줌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딜레이가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없어짐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003462" y="36052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</p:cNvCxnSpPr>
          <p:nvPr/>
        </p:nvCxnSpPr>
        <p:spPr>
          <a:xfrm flipV="1">
            <a:off x="4406558" y="4707931"/>
            <a:ext cx="471428" cy="2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31157"/>
              </p:ext>
            </p:extLst>
          </p:nvPr>
        </p:nvGraphicFramePr>
        <p:xfrm>
          <a:off x="672666" y="2034624"/>
          <a:ext cx="7272640" cy="9530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23198">
                  <a:extLst>
                    <a:ext uri="{9D8B030D-6E8A-4147-A177-3AD203B41FA5}">
                      <a16:colId xmlns:a16="http://schemas.microsoft.com/office/drawing/2014/main" val="3484239726"/>
                    </a:ext>
                  </a:extLst>
                </a:gridCol>
                <a:gridCol w="5249442">
                  <a:extLst>
                    <a:ext uri="{9D8B030D-6E8A-4147-A177-3AD203B41FA5}">
                      <a16:colId xmlns:a16="http://schemas.microsoft.com/office/drawing/2014/main" val="844063915"/>
                    </a:ext>
                  </a:extLst>
                </a:gridCol>
              </a:tblGrid>
              <a:tr h="476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6021"/>
                  </a:ext>
                </a:extLst>
              </a:tr>
              <a:tr h="476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6) </a:t>
                      </a:r>
                      <a:r>
                        <a:rPr 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삭제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5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33362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D1E6C7-BB2E-4A84-A864-BE06B43E87DD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0A27D1B-0035-4752-95B8-240AC9382E6A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5CCFBA1-5EA5-4910-8D40-9E1DE7D219BA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A66E9D3-09CA-4A89-B96D-31E0B900D9A4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562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List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07.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Calendar</a:t>
            </a: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43446" y="2636912"/>
            <a:ext cx="7168914" cy="212581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날짜 별로 일정 표시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캘린더 색을 원으로 표시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있는 경우 시간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일정인 경우 종일 표시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44596" y="260248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8481078-16FC-497B-9130-844737999D36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8F346D3-9302-449B-B143-1397A8AEFC48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561C93-9DDD-4EDC-B5F2-B2014DB4025F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110F69-98C2-4B59-90FB-0F7B1288F292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706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상세보기 페이지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08.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상세보기 페이지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74998" y="4255513"/>
            <a:ext cx="7312930" cy="147774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상세내용 보기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수정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76520" y="4160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30966"/>
              </p:ext>
            </p:extLst>
          </p:nvPr>
        </p:nvGraphicFramePr>
        <p:xfrm>
          <a:off x="622040" y="2011320"/>
          <a:ext cx="7361634" cy="19836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96170">
                  <a:extLst>
                    <a:ext uri="{9D8B030D-6E8A-4147-A177-3AD203B41FA5}">
                      <a16:colId xmlns:a16="http://schemas.microsoft.com/office/drawing/2014/main" val="1799508169"/>
                    </a:ext>
                  </a:extLst>
                </a:gridCol>
                <a:gridCol w="5065464">
                  <a:extLst>
                    <a:ext uri="{9D8B030D-6E8A-4147-A177-3AD203B41FA5}">
                      <a16:colId xmlns:a16="http://schemas.microsoft.com/office/drawing/2014/main" val="3333630956"/>
                    </a:ext>
                  </a:extLst>
                </a:gridCol>
              </a:tblGrid>
              <a:tr h="38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55149"/>
                  </a:ext>
                </a:extLst>
              </a:tr>
              <a:tr h="462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alt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이벤트 한 개 정보 받기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9967"/>
                  </a:ext>
                </a:extLst>
              </a:tr>
              <a:tr h="38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생성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07510"/>
                  </a:ext>
                </a:extLst>
              </a:tr>
              <a:tr h="38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수정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733952"/>
                  </a:ext>
                </a:extLst>
              </a:tr>
              <a:tr h="38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캘린더 옮기기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move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originalCalendarId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934618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227888BE-AE04-464E-B462-8DE9AE36F99F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0857DC-F6A9-42C0-8513-E97005A294CE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4BEDE33-D542-4C13-9A0E-52865F04BB4F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E50A48-3423-4AE9-A7F6-F5559B40F727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530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알림 설정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09.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알림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3027183"/>
            <a:ext cx="3856546" cy="23042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사용하는 기본 알림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Reminder)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popup 30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 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email 10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분전으로 고정되어 있다고 생각함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9066" y="293230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741629" y="2852936"/>
            <a:ext cx="4032448" cy="288032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캘린더마다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기본 알림 설정할 수 있음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알림 정보는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있음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캘린더 선택이 바뀌면 알림도 바뀌도록 함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알림과 시간 일정의 알림 표시를 다르게 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743151" y="277556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30436"/>
              </p:ext>
            </p:extLst>
          </p:nvPr>
        </p:nvGraphicFramePr>
        <p:xfrm>
          <a:off x="547347" y="1876839"/>
          <a:ext cx="7615758" cy="8112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18651">
                  <a:extLst>
                    <a:ext uri="{9D8B030D-6E8A-4147-A177-3AD203B41FA5}">
                      <a16:colId xmlns:a16="http://schemas.microsoft.com/office/drawing/2014/main" val="3716015030"/>
                    </a:ext>
                  </a:extLst>
                </a:gridCol>
                <a:gridCol w="5497107">
                  <a:extLst>
                    <a:ext uri="{9D8B030D-6E8A-4147-A177-3AD203B41FA5}">
                      <a16:colId xmlns:a16="http://schemas.microsoft.com/office/drawing/2014/main" val="4045715845"/>
                    </a:ext>
                  </a:extLst>
                </a:gridCol>
              </a:tblGrid>
              <a:tr h="405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30663"/>
                  </a:ext>
                </a:extLst>
              </a:tr>
              <a:tr h="405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11) </a:t>
                      </a: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받기</a:t>
                      </a:r>
                      <a:endParaRPr lang="en-US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6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44123"/>
                  </a:ext>
                </a:extLst>
              </a:tr>
            </a:tbl>
          </a:graphicData>
        </a:graphic>
      </p:graphicFrame>
      <p:cxnSp>
        <p:nvCxnSpPr>
          <p:cNvPr id="12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</p:cNvCxnSpPr>
          <p:nvPr/>
        </p:nvCxnSpPr>
        <p:spPr>
          <a:xfrm>
            <a:off x="4380842" y="4166010"/>
            <a:ext cx="304034" cy="94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D42C71-6877-4339-BDE7-C536B9C160D3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A2A64D-1311-4F72-A0A8-94563E900E0F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7922A84-3F7F-4ABC-9EF2-F98731A49FF8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2791226-B36F-4018-A894-C101F2637F0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8884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초대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10.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43446" y="2348880"/>
            <a:ext cx="7456946" cy="352839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600" dirty="0"/>
              <a:t>초대 일정 관련 스펙</a:t>
            </a:r>
            <a:r>
              <a:rPr lang="en-US" altLang="ko-KR" sz="1600" dirty="0"/>
              <a:t>’</a:t>
            </a:r>
            <a:r>
              <a:rPr lang="ko-KR" altLang="ko-KR" sz="1600" dirty="0"/>
              <a:t>과 </a:t>
            </a:r>
            <a:r>
              <a:rPr lang="en-US" altLang="ko-KR" sz="1600" dirty="0"/>
              <a:t>‘</a:t>
            </a:r>
            <a:r>
              <a:rPr lang="ko-KR" altLang="ko-KR" sz="1600" dirty="0"/>
              <a:t>참석자 변경 여부</a:t>
            </a:r>
            <a:r>
              <a:rPr lang="en-US" altLang="ko-KR" sz="1600" dirty="0"/>
              <a:t>’ </a:t>
            </a:r>
            <a:r>
              <a:rPr lang="ko-KR" altLang="ko-KR" sz="1600" dirty="0"/>
              <a:t>문서에 자세히 정리되어 있음</a:t>
            </a:r>
            <a:endParaRPr lang="en-US" altLang="ko-KR" sz="1600" dirty="0"/>
          </a:p>
          <a:p>
            <a:r>
              <a:rPr lang="ko-KR" altLang="en-US" sz="1600" dirty="0"/>
              <a:t>초대 일정 스펙을 알아내기 위해 여러가지 실험을 해봤음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Google&lt;-&gt;Google, Google&lt;-&gt;</a:t>
            </a:r>
            <a:r>
              <a:rPr lang="en-US" altLang="ko-KR" sz="1600" dirty="0" err="1"/>
              <a:t>Naver</a:t>
            </a:r>
            <a:r>
              <a:rPr lang="en-US" altLang="ko-KR" sz="1600" dirty="0"/>
              <a:t> </a:t>
            </a:r>
          </a:p>
          <a:p>
            <a:pPr lvl="0"/>
            <a:r>
              <a:rPr lang="ko-KR" altLang="en-US" sz="1600" dirty="0"/>
              <a:t>초대 일정 수정</a:t>
            </a:r>
            <a:endParaRPr lang="en-US" altLang="ko-KR" sz="1600" dirty="0"/>
          </a:p>
          <a:p>
            <a:pPr lvl="1"/>
            <a:r>
              <a:rPr lang="ko-KR" altLang="ko-KR" sz="1600" dirty="0"/>
              <a:t>주최자만 참석자 수정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삭제</a:t>
            </a:r>
            <a:r>
              <a:rPr lang="ko-KR" altLang="ko-KR" sz="1600" dirty="0" err="1"/>
              <a:t>가능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ko-KR" sz="1600" dirty="0"/>
              <a:t>참석자 응답 상태 변경은 사용자의 응답 상태만 변경 가능하도록 함</a:t>
            </a:r>
            <a:endParaRPr lang="en-US" altLang="ko-KR" sz="1600" dirty="0"/>
          </a:p>
          <a:p>
            <a:pPr lvl="0"/>
            <a:r>
              <a:rPr lang="ko-KR" altLang="en-US" sz="1600" dirty="0"/>
              <a:t>초대 일정 삭제</a:t>
            </a:r>
            <a:endParaRPr lang="en-US" altLang="ko-KR" sz="1600" dirty="0"/>
          </a:p>
          <a:p>
            <a:pPr lvl="1"/>
            <a:r>
              <a:rPr lang="ko-KR" altLang="en-US" sz="1600" dirty="0"/>
              <a:t>주최자가 삭제 할 시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참석자에게 반영</a:t>
            </a:r>
            <a:endParaRPr lang="en-US" altLang="ko-KR" sz="1600" dirty="0"/>
          </a:p>
          <a:p>
            <a:pPr lvl="1"/>
            <a:r>
              <a:rPr lang="ko-KR" altLang="en-US" sz="1600" dirty="0"/>
              <a:t>참석자인 경우 본인 캘린더에만 반영</a:t>
            </a:r>
            <a:endParaRPr lang="en-US" altLang="ko-KR" sz="1600" dirty="0"/>
          </a:p>
          <a:p>
            <a:pPr lvl="2"/>
            <a:r>
              <a:rPr lang="ko-KR" altLang="en-US" sz="1600" dirty="0"/>
              <a:t>주최자에게 초대 거절 메시지가 감</a:t>
            </a:r>
            <a:r>
              <a:rPr lang="en-US" altLang="ko-KR" sz="16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44968" y="227151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77549E-1DF0-4E40-A195-3BD8DDBE1008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8C7930B-C67E-4041-BDAD-BA1CDEF09D71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1866252-9617-4F98-9464-206B9B25B9DD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07F7F5A-75FA-4C91-B6C0-335A65082F6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866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반복 일정 처리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11.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859640" y="2348880"/>
            <a:ext cx="6736866" cy="352839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ical4j </a:t>
            </a:r>
            <a:r>
              <a:rPr lang="ko-KR" altLang="en-US" sz="1600" dirty="0"/>
              <a:t>라이브러리를 이용해 반복 일정 계산</a:t>
            </a:r>
            <a:endParaRPr lang="en-US" altLang="ko-KR" sz="1600" dirty="0"/>
          </a:p>
          <a:p>
            <a:pPr lvl="1"/>
            <a:r>
              <a:rPr lang="en-US" altLang="ko-KR" sz="1600" dirty="0"/>
              <a:t>Google Calendar API</a:t>
            </a:r>
            <a:r>
              <a:rPr lang="ko-KR" altLang="en-US" sz="1600" dirty="0"/>
              <a:t>에서는 개별 일정을 </a:t>
            </a:r>
            <a:r>
              <a:rPr lang="en-US" altLang="ko-KR" sz="1600" dirty="0"/>
              <a:t>EXDATE</a:t>
            </a:r>
            <a:r>
              <a:rPr lang="ko-KR" altLang="en-US" sz="1600" dirty="0"/>
              <a:t>로 처리하지 않아서 따로 </a:t>
            </a:r>
            <a:r>
              <a:rPr lang="ko-KR" altLang="en-US" sz="1600" dirty="0" err="1"/>
              <a:t>추가해야했었음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반복 맞춤 선택 제공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반복 일정 수정</a:t>
            </a:r>
            <a:endParaRPr lang="en-US" altLang="ko-KR" sz="1600" dirty="0"/>
          </a:p>
          <a:p>
            <a:r>
              <a:rPr lang="ko-KR" altLang="en-US" sz="1600" dirty="0"/>
              <a:t>반복 일정 삭제</a:t>
            </a:r>
            <a:endParaRPr lang="en-US" altLang="ko-KR" sz="1600" dirty="0"/>
          </a:p>
          <a:p>
            <a:pPr lvl="1"/>
            <a:r>
              <a:rPr lang="ko-KR" altLang="en-US" sz="1600" dirty="0"/>
              <a:t>이 일정만 수정</a:t>
            </a:r>
            <a:r>
              <a:rPr lang="en-US" altLang="ko-KR" sz="1600" dirty="0"/>
              <a:t>/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 lvl="2"/>
            <a:r>
              <a:rPr lang="ko-KR" altLang="en-US" sz="1600" dirty="0"/>
              <a:t>개별 일정</a:t>
            </a:r>
            <a:r>
              <a:rPr lang="en-US" altLang="ko-KR" sz="1600" dirty="0"/>
              <a:t>, EXDATE</a:t>
            </a:r>
          </a:p>
          <a:p>
            <a:pPr lvl="1"/>
            <a:r>
              <a:rPr lang="ko-KR" altLang="en-US" sz="1600" dirty="0"/>
              <a:t>모든 일정 수정</a:t>
            </a:r>
            <a:r>
              <a:rPr lang="en-US" altLang="ko-KR" sz="1600" dirty="0"/>
              <a:t>/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 lvl="1"/>
            <a:r>
              <a:rPr lang="ko-KR" altLang="en-US" sz="1600" dirty="0"/>
              <a:t>이 일정과 향후 일정 수정</a:t>
            </a:r>
            <a:r>
              <a:rPr lang="en-US" altLang="ko-KR" sz="1600" dirty="0"/>
              <a:t>/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 lvl="2"/>
            <a:r>
              <a:rPr lang="en-US" altLang="ko-KR" sz="1600" dirty="0"/>
              <a:t>UNTIL </a:t>
            </a:r>
            <a:r>
              <a:rPr lang="ko-KR" altLang="en-US" sz="1600" dirty="0"/>
              <a:t>추가</a:t>
            </a:r>
            <a:r>
              <a:rPr lang="en-US" altLang="ko-KR" sz="1600" dirty="0"/>
              <a:t>(COUNT</a:t>
            </a:r>
            <a:r>
              <a:rPr lang="ko-KR" altLang="en-US" sz="1600" dirty="0"/>
              <a:t> 삭제</a:t>
            </a:r>
            <a:r>
              <a:rPr lang="en-US" altLang="ko-KR" sz="1600" dirty="0"/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861162" y="227151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FFD87D-1EAF-42C4-A944-F5F32B23DDAF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45B92E-7520-4FEA-B570-93E382E6EA19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3072BF2-785C-4445-850F-E61F9DFEC08E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630497-4741-4759-9567-D2AB06D522F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905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55213" y="992335"/>
            <a:ext cx="6901163" cy="502727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747509" y="1117041"/>
            <a:ext cx="5648981" cy="819150"/>
          </a:xfrm>
        </p:spPr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3E11-DF64-448F-A4C2-63CC87847E38}"/>
              </a:ext>
            </a:extLst>
          </p:cNvPr>
          <p:cNvSpPr txBox="1"/>
          <p:nvPr/>
        </p:nvSpPr>
        <p:spPr>
          <a:xfrm>
            <a:off x="1569910" y="2158856"/>
            <a:ext cx="309634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 경과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  <a:p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설명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5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</a:t>
            </a:r>
          </a:p>
          <a:p>
            <a:pPr marL="342900" indent="-342900">
              <a:buFont typeface="+mj-lt"/>
              <a:buAutoNum type="arabicParenR" startAt="5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</a:p>
          <a:p>
            <a:pPr marL="342900" indent="-342900">
              <a:buFont typeface="+mj-lt"/>
              <a:buAutoNum type="arabicParenR" startAt="5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Calendar</a:t>
            </a:r>
          </a:p>
          <a:p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C4DCD-EC9D-4E86-92DA-1F1B14EEBE46}"/>
              </a:ext>
            </a:extLst>
          </p:cNvPr>
          <p:cNvSpPr txBox="1"/>
          <p:nvPr/>
        </p:nvSpPr>
        <p:spPr>
          <a:xfrm>
            <a:off x="4777384" y="1818836"/>
            <a:ext cx="27967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상세보기 페이지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알림 설정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처리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endParaRPr lang="ko-KR" alt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드래그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endParaRPr lang="ko-KR" alt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상세보기 페이지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endParaRPr lang="ko-KR" alt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클래스 구조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</a:t>
            </a:r>
            <a:r>
              <a:rPr lang="ko-KR" altLang="en-US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순서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Daily/Weekly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12.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방법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92419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시작 시간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끝 시간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1px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수를 구하고 각 일정의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정하기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일정의 시작 시간 기준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(top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왼쪽에서 부터 몇 번째에 있는지 기록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index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중 제일 큰 값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이용해서 일정의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left, width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값을 이용해 남은 공간을 구함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 = index*(100/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width = 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index)*(100/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Daily/Weekly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12.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92659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2058112"/>
            <a:ext cx="1379051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08370"/>
            <a:ext cx="1370118" cy="1050806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3502" y="4787927"/>
            <a:ext cx="1365584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5753128"/>
            <a:ext cx="6851661" cy="410972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1137" y="245907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8912" y="296822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0660" y="497203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8610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6588" y="4384976"/>
            <a:ext cx="23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1663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708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6588" y="504556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137" y="588464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Daily/Weekly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12.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92659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Calendar-index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정하기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2058112"/>
            <a:ext cx="1379051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08370"/>
            <a:ext cx="1370118" cy="1050806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3502" y="4787927"/>
            <a:ext cx="1365584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5753128"/>
            <a:ext cx="6851661" cy="410972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1137" y="245907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8912" y="296822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0660" y="497203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8610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6588" y="4384976"/>
            <a:ext cx="23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1663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708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6588" y="504556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137" y="588464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Daily/Weekly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12.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3" y="1412776"/>
            <a:ext cx="428232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Calendar-left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width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824797" y="2058112"/>
            <a:ext cx="1379051" cy="2739040"/>
            <a:chOff x="1824797" y="2058112"/>
            <a:chExt cx="1379051" cy="2739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797" y="2058112"/>
              <a:ext cx="1379051" cy="273904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1137" y="245907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03848" y="2740820"/>
            <a:ext cx="5472610" cy="688180"/>
            <a:chOff x="3203848" y="2740820"/>
            <a:chExt cx="5472610" cy="68818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203848" y="2740820"/>
              <a:ext cx="5472610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10:00~11:00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8912" y="296822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33502" y="4787927"/>
            <a:ext cx="1365584" cy="688180"/>
            <a:chOff x="1833502" y="4787927"/>
            <a:chExt cx="1365584" cy="68818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33502" y="4787927"/>
              <a:ext cx="1365584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13:00~14:00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40660" y="4972038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199085" y="4106775"/>
            <a:ext cx="1370118" cy="1050806"/>
            <a:chOff x="3199085" y="4108370"/>
            <a:chExt cx="1370118" cy="10508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199085" y="4108370"/>
              <a:ext cx="1370118" cy="1050806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12:00~13:30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8610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573425" y="4108370"/>
            <a:ext cx="1359167" cy="688180"/>
            <a:chOff x="4573425" y="4108370"/>
            <a:chExt cx="1359167" cy="6881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4573425" y="4108370"/>
              <a:ext cx="135916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6588" y="4384976"/>
              <a:ext cx="2328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32592" y="4108370"/>
            <a:ext cx="1369577" cy="688180"/>
            <a:chOff x="5932592" y="4108370"/>
            <a:chExt cx="1369577" cy="6881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5932592" y="4108370"/>
              <a:ext cx="136957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81663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298176" y="4108370"/>
            <a:ext cx="1369577" cy="688180"/>
            <a:chOff x="7298176" y="4108370"/>
            <a:chExt cx="1369577" cy="6881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7298176" y="4108370"/>
              <a:ext cx="136957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88708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69204" y="4796550"/>
            <a:ext cx="4098550" cy="679370"/>
            <a:chOff x="4569204" y="4796550"/>
            <a:chExt cx="4098550" cy="6793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4569204" y="4796550"/>
              <a:ext cx="4098550" cy="67937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13:00~14:00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36588" y="504556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824797" y="5753128"/>
            <a:ext cx="6851661" cy="454677"/>
            <a:chOff x="1824797" y="5753128"/>
            <a:chExt cx="6851661" cy="45467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797" y="5753128"/>
              <a:ext cx="6851661" cy="410972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14:30~15:00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51137" y="5884640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20149" y="2062123"/>
            <a:ext cx="6851957" cy="2739040"/>
            <a:chOff x="1824501" y="2058112"/>
            <a:chExt cx="6851957" cy="273904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501" y="2058112"/>
              <a:ext cx="6851957" cy="2739040"/>
            </a:xfrm>
            <a:prstGeom prst="rect">
              <a:avLst/>
            </a:prstGeom>
            <a:solidFill>
              <a:srgbClr val="E0C1FF">
                <a:alpha val="60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39676" y="245907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199086" y="4102374"/>
            <a:ext cx="5468667" cy="1050806"/>
            <a:chOff x="3199085" y="4108370"/>
            <a:chExt cx="1370118" cy="1050806"/>
          </a:xfrm>
          <a:solidFill>
            <a:srgbClr val="E0C1FF">
              <a:alpha val="60000"/>
            </a:srgbClr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199085" y="4108370"/>
              <a:ext cx="1370118" cy="1050806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12:00~13:30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48610" y="4384976"/>
              <a:ext cx="7277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569655" y="4107768"/>
            <a:ext cx="4104052" cy="689384"/>
            <a:chOff x="3690601" y="7174686"/>
            <a:chExt cx="1359167" cy="688180"/>
          </a:xfrm>
          <a:solidFill>
            <a:srgbClr val="E0C1FF">
              <a:alpha val="60000"/>
            </a:srgbClr>
          </a:solidFill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690601" y="7174686"/>
              <a:ext cx="1359167" cy="68818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55298" y="7462358"/>
              <a:ext cx="2328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917287" y="4112983"/>
            <a:ext cx="2756957" cy="688180"/>
            <a:chOff x="5932591" y="4108370"/>
            <a:chExt cx="1369577" cy="688180"/>
          </a:xfrm>
          <a:solidFill>
            <a:srgbClr val="E0C1FF">
              <a:alpha val="60000"/>
            </a:srgbClr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5932591" y="4108370"/>
              <a:ext cx="1369577" cy="68818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81663" y="4384976"/>
              <a:ext cx="1442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99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드래그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13.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523742" y="1444698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드래그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드래그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39604" y="2680504"/>
            <a:ext cx="3856546" cy="23042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드래그를 사용하기 위해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draggable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이용함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칸 위를 움직여야만 날짜가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323528" y="263155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749867" y="2680504"/>
            <a:ext cx="3896270" cy="23042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부분을 누르면 전체에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이벤트가 지정 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좌표 값을 통해 사용자가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선택하고 있는 위치 알아내기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709743" y="263155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</p:cNvCxnSpPr>
          <p:nvPr/>
        </p:nvCxnSpPr>
        <p:spPr>
          <a:xfrm>
            <a:off x="4339974" y="3819331"/>
            <a:ext cx="304034" cy="94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163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캘린더 상세보기 페이지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83444" y="1273733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467544" y="4653136"/>
            <a:ext cx="7244159" cy="115212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Calendars -&gt; Summary,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Description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DefaultReminders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알림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445461" y="461689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29105"/>
              </p:ext>
            </p:extLst>
          </p:nvPr>
        </p:nvGraphicFramePr>
        <p:xfrm>
          <a:off x="600001" y="1761611"/>
          <a:ext cx="7111702" cy="26755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03190">
                  <a:extLst>
                    <a:ext uri="{9D8B030D-6E8A-4147-A177-3AD203B41FA5}">
                      <a16:colId xmlns:a16="http://schemas.microsoft.com/office/drawing/2014/main" val="216099642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3993267413"/>
                    </a:ext>
                  </a:extLst>
                </a:gridCol>
              </a:tblGrid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123495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생성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(Calendar)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74963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수정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Calendar)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878898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삭제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186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받기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41217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수정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calendarListEntry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8503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리스트 받기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27329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생성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calendarId,rule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6315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수정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rule)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93442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삭제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011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4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캘린더 내보내기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15.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523742" y="1444698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</a:t>
            </a:r>
            <a:r>
              <a:rPr lang="en-US" altLang="ko-KR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형식으로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809708" y="2665638"/>
            <a:ext cx="6138556" cy="291199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이용해서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ics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캘린더의 전체 일정을 구함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VCALENDAR, VTIMEZONE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VEVENT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 = public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ATTENDEE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들어가지 않는 문제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VALARM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93632" y="261668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전체 클래스 구조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16.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73630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클래스 구조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278" y="2157928"/>
            <a:ext cx="6649446" cy="364560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AC18F9-F215-4951-A09A-D90EE6B15CCA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7BF0200-874D-4295-A247-CE99F706B081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96CE040-0252-43CF-A48F-2B5D18890AA1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42B8E31-CC95-48B1-B870-5D57C6534DD7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1793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전체 클래스 구조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16.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클래스 구조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0A471-985F-41A6-969C-D850D694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82108"/>
            <a:ext cx="6874908" cy="445416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0417BB-D074-45F3-88D6-9586A03C218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E2452E-5FD2-47D4-A21B-70EA189C2CA6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6AD8E7-081E-4CEA-A1EB-EDFBEE0AB168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D78376-4D1C-4D49-82E4-5D2A3C20E38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7260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동작 순서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17.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256240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16262" y="349396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3727416" y="348771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708714" y="2224820"/>
            <a:ext cx="280750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3727416" y="40354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3727416" y="449982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718065" y="273166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948510" y="3672381"/>
            <a:ext cx="778906" cy="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902571"/>
            <a:ext cx="9351" cy="59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48510" y="2409486"/>
            <a:ext cx="760204" cy="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948510" y="3678635"/>
            <a:ext cx="778906" cy="5414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948510" y="3678635"/>
            <a:ext cx="778906" cy="1005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31654" y="2409486"/>
            <a:ext cx="786411" cy="5068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56040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순서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861BFEE-B841-4949-AC10-0493CD061D15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710499E-B5CE-4F1A-8279-583A2487C2DD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CA5AC76-B874-467B-AB00-046A3E74C93D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BEAAD8A-AFB0-43F7-AA38-2ACB4B5CC237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801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5002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 ~ 4/6)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Monthly, List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(4/9 ~ 4/27)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 기능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처리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 구현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(4/30 ~)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드래그 기능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 구현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BA4E9-B448-448E-8B3F-CF5F871DA05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동작 순서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17.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060885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06911" y="463840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707216"/>
            <a:ext cx="0" cy="193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48839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순서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1F680-58E1-4793-A13D-9621E649421F}"/>
              </a:ext>
            </a:extLst>
          </p:cNvPr>
          <p:cNvSpPr txBox="1"/>
          <p:nvPr/>
        </p:nvSpPr>
        <p:spPr>
          <a:xfrm>
            <a:off x="6328899" y="2134813"/>
            <a:ext cx="2469732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9),12)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(Calendars,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CalendaList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3BC-3547-4613-8358-0F5A396E4480}"/>
              </a:ext>
            </a:extLst>
          </p:cNvPr>
          <p:cNvSpPr txBox="1"/>
          <p:nvPr/>
        </p:nvSpPr>
        <p:spPr>
          <a:xfrm>
            <a:off x="3453614" y="4634650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7534D-062B-4F3B-8A3F-D948E92D2791}"/>
              </a:ext>
            </a:extLst>
          </p:cNvPr>
          <p:cNvSpPr txBox="1"/>
          <p:nvPr/>
        </p:nvSpPr>
        <p:spPr>
          <a:xfrm>
            <a:off x="6343718" y="277221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ADEE9E-1F83-47E1-89F3-52C596F25AC5}"/>
              </a:ext>
            </a:extLst>
          </p:cNvPr>
          <p:cNvSpPr txBox="1"/>
          <p:nvPr/>
        </p:nvSpPr>
        <p:spPr>
          <a:xfrm>
            <a:off x="3453614" y="399577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2C7A9-6C40-4168-B2DC-EA6AF5C16DD0}"/>
              </a:ext>
            </a:extLst>
          </p:cNvPr>
          <p:cNvSpPr txBox="1"/>
          <p:nvPr/>
        </p:nvSpPr>
        <p:spPr>
          <a:xfrm>
            <a:off x="6338459" y="33589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D6A10-B8D3-434D-9B31-D7AD26E1C1E4}"/>
              </a:ext>
            </a:extLst>
          </p:cNvPr>
          <p:cNvSpPr txBox="1"/>
          <p:nvPr/>
        </p:nvSpPr>
        <p:spPr>
          <a:xfrm>
            <a:off x="6343718" y="3893141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911F0D-5832-4980-BD7B-9AB5FA54E58B}"/>
              </a:ext>
            </a:extLst>
          </p:cNvPr>
          <p:cNvSpPr txBox="1"/>
          <p:nvPr/>
        </p:nvSpPr>
        <p:spPr>
          <a:xfrm>
            <a:off x="706911" y="5331287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연결선: 꺾임 35">
            <a:extLst>
              <a:ext uri="{FF2B5EF4-FFF2-40B4-BE49-F238E27FC236}">
                <a16:creationId xmlns:a16="http://schemas.microsoft.com/office/drawing/2014/main" id="{BFEF065C-5BF8-485A-8ACA-88B52F3CD0D6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23035" y="5007741"/>
            <a:ext cx="0" cy="323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3B16124-ABCA-45DA-83E5-01D823863F8E}"/>
              </a:ext>
            </a:extLst>
          </p:cNvPr>
          <p:cNvSpPr txBox="1"/>
          <p:nvPr/>
        </p:nvSpPr>
        <p:spPr>
          <a:xfrm>
            <a:off x="3359536" y="2128608"/>
            <a:ext cx="2746703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한 개 정보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  <a:stCxn id="15" idx="3"/>
            <a:endCxn id="75" idx="1"/>
          </p:cNvCxnSpPr>
          <p:nvPr/>
        </p:nvCxnSpPr>
        <p:spPr>
          <a:xfrm>
            <a:off x="2939159" y="2384051"/>
            <a:ext cx="420377" cy="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8414D9-6611-4500-B772-5BE835F6405E}"/>
              </a:ext>
            </a:extLst>
          </p:cNvPr>
          <p:cNvSpPr txBox="1"/>
          <p:nvPr/>
        </p:nvSpPr>
        <p:spPr>
          <a:xfrm>
            <a:off x="3453615" y="3379692"/>
            <a:ext cx="2558546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13)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1D210-731E-40D1-B2DF-B24EF9AEF07E}"/>
              </a:ext>
            </a:extLst>
          </p:cNvPr>
          <p:cNvSpPr txBox="1"/>
          <p:nvPr/>
        </p:nvSpPr>
        <p:spPr>
          <a:xfrm>
            <a:off x="3453614" y="272962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5A5204-9640-43A3-BBF6-5CFD38FF2FA5}"/>
              </a:ext>
            </a:extLst>
          </p:cNvPr>
          <p:cNvSpPr/>
          <p:nvPr/>
        </p:nvSpPr>
        <p:spPr>
          <a:xfrm>
            <a:off x="508923" y="3308515"/>
            <a:ext cx="13407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정보가 없으면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연결선: 꺾임 37">
            <a:extLst>
              <a:ext uri="{FF2B5EF4-FFF2-40B4-BE49-F238E27FC236}">
                <a16:creationId xmlns:a16="http://schemas.microsoft.com/office/drawing/2014/main" id="{293B9CAC-F727-43AB-9EDF-EEA96372E204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>
          <a:xfrm>
            <a:off x="2939159" y="2384051"/>
            <a:ext cx="514455" cy="530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연결선: 꺾임 37">
            <a:extLst>
              <a:ext uri="{FF2B5EF4-FFF2-40B4-BE49-F238E27FC236}">
                <a16:creationId xmlns:a16="http://schemas.microsoft.com/office/drawing/2014/main" id="{78F44A8D-F913-4E8D-86DA-B94F7EEA6600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>
            <a:off x="2939159" y="2384051"/>
            <a:ext cx="514456" cy="1164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연결선: 꺾임 37">
            <a:extLst>
              <a:ext uri="{FF2B5EF4-FFF2-40B4-BE49-F238E27FC236}">
                <a16:creationId xmlns:a16="http://schemas.microsoft.com/office/drawing/2014/main" id="{848A2ACB-87ED-4D40-AFE6-D28F05127CDA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2939159" y="2384051"/>
            <a:ext cx="514455" cy="1796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37">
            <a:extLst>
              <a:ext uri="{FF2B5EF4-FFF2-40B4-BE49-F238E27FC236}">
                <a16:creationId xmlns:a16="http://schemas.microsoft.com/office/drawing/2014/main" id="{FA183EC9-B921-4C23-A5FC-3FB057B3885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2939159" y="4819316"/>
            <a:ext cx="514455" cy="3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연결선: 꺾임 37">
            <a:extLst>
              <a:ext uri="{FF2B5EF4-FFF2-40B4-BE49-F238E27FC236}">
                <a16:creationId xmlns:a16="http://schemas.microsoft.com/office/drawing/2014/main" id="{5E620828-4F86-4DAF-A0DF-19960846402F}"/>
              </a:ext>
            </a:extLst>
          </p:cNvPr>
          <p:cNvCxnSpPr>
            <a:cxnSpLocks/>
            <a:stCxn id="75" idx="3"/>
            <a:endCxn id="26" idx="1"/>
          </p:cNvCxnSpPr>
          <p:nvPr/>
        </p:nvCxnSpPr>
        <p:spPr>
          <a:xfrm>
            <a:off x="6106239" y="2390218"/>
            <a:ext cx="222660" cy="6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연결선: 꺾임 37">
            <a:extLst>
              <a:ext uri="{FF2B5EF4-FFF2-40B4-BE49-F238E27FC236}">
                <a16:creationId xmlns:a16="http://schemas.microsoft.com/office/drawing/2014/main" id="{8ADBEF60-793C-407B-BE64-1D20E2955DCC}"/>
              </a:ext>
            </a:extLst>
          </p:cNvPr>
          <p:cNvCxnSpPr>
            <a:cxnSpLocks/>
            <a:stCxn id="75" idx="3"/>
            <a:endCxn id="33" idx="1"/>
          </p:cNvCxnSpPr>
          <p:nvPr/>
        </p:nvCxnSpPr>
        <p:spPr>
          <a:xfrm>
            <a:off x="6106239" y="2390218"/>
            <a:ext cx="237479" cy="566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연결선: 꺾임 37">
            <a:extLst>
              <a:ext uri="{FF2B5EF4-FFF2-40B4-BE49-F238E27FC236}">
                <a16:creationId xmlns:a16="http://schemas.microsoft.com/office/drawing/2014/main" id="{489433FF-819D-42CE-B4C3-38004286578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 flipV="1">
            <a:off x="6012161" y="3543625"/>
            <a:ext cx="326298" cy="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연결선: 꺾임 37">
            <a:extLst>
              <a:ext uri="{FF2B5EF4-FFF2-40B4-BE49-F238E27FC236}">
                <a16:creationId xmlns:a16="http://schemas.microsoft.com/office/drawing/2014/main" id="{F3CF7356-B4DB-4ED1-8CE5-F6BAED6B2CDB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6012161" y="3548969"/>
            <a:ext cx="331557" cy="528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66F755-E29F-440E-83CE-3BEEE125FD2D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BD4CA55-2CA7-48BA-932D-0907085D3CEA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E28F565-ECA6-44B6-8543-FC37C5232C14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AFE69F7-FFDE-48FC-9AA0-7C32D6F11F4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1734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31899" y="2780928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451D01-C4DF-476A-86C7-B260929C68FF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369AD9E-AC77-4397-B5DD-265862F9A13B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5877C5-1222-4B97-B5D4-CE9DD4343FC2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C332514-0DD0-459F-919D-45DC536E872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6941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71C7771D-5196-4E18-BAF1-F12CAE1B7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9316" y="2659385"/>
            <a:ext cx="5648981" cy="819150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69" y="3873876"/>
            <a:ext cx="3687677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3AEFD8-0B57-4380-8F0F-9F8387A883AD}"/>
              </a:ext>
            </a:extLst>
          </p:cNvPr>
          <p:cNvSpPr txBox="1">
            <a:spLocks/>
          </p:cNvSpPr>
          <p:nvPr/>
        </p:nvSpPr>
        <p:spPr>
          <a:xfrm>
            <a:off x="777659" y="1593033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weekly, monthly, list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캘린더에 일정 표시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기능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클릭 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요약창에서 일정 삭제 가능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 상세보기 페이지에서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39BC8-8A4B-4E27-97B4-E29209FB802B}"/>
              </a:ext>
            </a:extLst>
          </p:cNvPr>
          <p:cNvSpPr/>
          <p:nvPr/>
        </p:nvSpPr>
        <p:spPr>
          <a:xfrm>
            <a:off x="755576" y="155679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Feature List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F8D2E-34B1-43DA-A7D0-431B16D7703D}"/>
              </a:ext>
            </a:extLst>
          </p:cNvPr>
          <p:cNvSpPr txBox="1"/>
          <p:nvPr/>
        </p:nvSpPr>
        <p:spPr>
          <a:xfrm>
            <a:off x="4438434" y="6527795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8739DF-40AB-45D0-884C-59C6DE64D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67305"/>
              </p:ext>
            </p:extLst>
          </p:nvPr>
        </p:nvGraphicFramePr>
        <p:xfrm>
          <a:off x="467543" y="1960279"/>
          <a:ext cx="6768753" cy="424296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83020">
                  <a:extLst>
                    <a:ext uri="{9D8B030D-6E8A-4147-A177-3AD203B41FA5}">
                      <a16:colId xmlns:a16="http://schemas.microsoft.com/office/drawing/2014/main" val="440623180"/>
                    </a:ext>
                  </a:extLst>
                </a:gridCol>
                <a:gridCol w="4885733">
                  <a:extLst>
                    <a:ext uri="{9D8B030D-6E8A-4147-A177-3AD203B41FA5}">
                      <a16:colId xmlns:a16="http://schemas.microsoft.com/office/drawing/2014/main" val="3556516890"/>
                    </a:ext>
                  </a:extLst>
                </a:gridCol>
              </a:tblGrid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1071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71336"/>
                  </a:ext>
                </a:extLst>
              </a:tr>
              <a:tr h="477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setTimeMin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setTimeMax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75518"/>
                  </a:ext>
                </a:extLst>
              </a:tr>
              <a:tr h="282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이벤트 한 개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3706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161748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4849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53745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캘린더 옮기기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move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originalCalendarId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8546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90374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9249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2892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1699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calendarListEntry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3234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24670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calendarId,rule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105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rule)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3158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6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26299"/>
              </p:ext>
            </p:extLst>
          </p:nvPr>
        </p:nvGraphicFramePr>
        <p:xfrm>
          <a:off x="467544" y="2526400"/>
          <a:ext cx="7920880" cy="15804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323916606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650236715"/>
                    </a:ext>
                  </a:extLst>
                </a:gridCol>
              </a:tblGrid>
              <a:tr h="38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80236"/>
                  </a:ext>
                </a:extLst>
              </a:tr>
              <a:tr h="38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리스트 받기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5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42835"/>
                  </a:ext>
                </a:extLst>
              </a:tr>
              <a:tr h="800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리스트 받기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5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setTimeMin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setTimeMax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))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09452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86268A2F-DF55-429D-98CD-3AE689D749B2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9A99A09-0578-44A5-8675-A1D9217566AF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04AC3C-3B26-418A-80AC-8872CD6F76A4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16A4FAD-16FF-4CD1-979C-4A8B68C31935}"/>
              </a:ext>
            </a:extLst>
          </p:cNvPr>
          <p:cNvSpPr txBox="1"/>
          <p:nvPr/>
        </p:nvSpPr>
        <p:spPr>
          <a:xfrm>
            <a:off x="4438434" y="6527795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2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fontScale="925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4313740"/>
            <a:ext cx="7848872" cy="188664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28403" y="427505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48115"/>
              </p:ext>
            </p:extLst>
          </p:nvPr>
        </p:nvGraphicFramePr>
        <p:xfrm>
          <a:off x="467542" y="1973902"/>
          <a:ext cx="7848874" cy="2141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1268">
                  <a:extLst>
                    <a:ext uri="{9D8B030D-6E8A-4147-A177-3AD203B41FA5}">
                      <a16:colId xmlns:a16="http://schemas.microsoft.com/office/drawing/2014/main" val="3979275387"/>
                    </a:ext>
                  </a:extLst>
                </a:gridCol>
                <a:gridCol w="800905">
                  <a:extLst>
                    <a:ext uri="{9D8B030D-6E8A-4147-A177-3AD203B41FA5}">
                      <a16:colId xmlns:a16="http://schemas.microsoft.com/office/drawing/2014/main" val="2921343454"/>
                    </a:ext>
                  </a:extLst>
                </a:gridCol>
                <a:gridCol w="720815">
                  <a:extLst>
                    <a:ext uri="{9D8B030D-6E8A-4147-A177-3AD203B41FA5}">
                      <a16:colId xmlns:a16="http://schemas.microsoft.com/office/drawing/2014/main" val="4019301198"/>
                    </a:ext>
                  </a:extLst>
                </a:gridCol>
                <a:gridCol w="1776573">
                  <a:extLst>
                    <a:ext uri="{9D8B030D-6E8A-4147-A177-3AD203B41FA5}">
                      <a16:colId xmlns:a16="http://schemas.microsoft.com/office/drawing/2014/main" val="1086055465"/>
                    </a:ext>
                  </a:extLst>
                </a:gridCol>
                <a:gridCol w="3429313">
                  <a:extLst>
                    <a:ext uri="{9D8B030D-6E8A-4147-A177-3AD203B41FA5}">
                      <a16:colId xmlns:a16="http://schemas.microsoft.com/office/drawing/2014/main" val="46138313"/>
                    </a:ext>
                  </a:extLst>
                </a:gridCol>
              </a:tblGrid>
              <a:tr h="4111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470875"/>
                  </a:ext>
                </a:extLst>
              </a:tr>
              <a:tr h="24652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95346"/>
                  </a:ext>
                </a:extLst>
              </a:tr>
              <a:tr h="62333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88327"/>
                  </a:ext>
                </a:extLst>
              </a:tr>
              <a:tr h="4111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3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3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56441"/>
                  </a:ext>
                </a:extLst>
              </a:tr>
              <a:tr h="4111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3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3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6330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27945D-470E-4179-9199-C6670DADD5B1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32C380F-2241-423A-A113-C569E4A89DC8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188528-8014-4743-918B-C7A7F5480A67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109A85-FDC3-4BF2-889C-EC173CEA72B9}"/>
              </a:ext>
            </a:extLst>
          </p:cNvPr>
          <p:cNvSpPr txBox="1"/>
          <p:nvPr/>
        </p:nvSpPr>
        <p:spPr>
          <a:xfrm>
            <a:off x="4438434" y="6527795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21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554461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후 응답 시간 변화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207632" y="5877272"/>
            <a:ext cx="2232248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2.25s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208782" y="583590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0192"/>
          <a:stretch/>
        </p:blipFill>
        <p:spPr>
          <a:xfrm>
            <a:off x="4708770" y="1879128"/>
            <a:ext cx="3974065" cy="38363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r="8626" b="6918"/>
          <a:stretch/>
        </p:blipFill>
        <p:spPr>
          <a:xfrm>
            <a:off x="683690" y="1927357"/>
            <a:ext cx="3479078" cy="37338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1207632" y="4115172"/>
            <a:ext cx="2860312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5083447" y="5062324"/>
            <a:ext cx="3599387" cy="166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</p:cNvCxnSpPr>
          <p:nvPr/>
        </p:nvCxnSpPr>
        <p:spPr>
          <a:xfrm flipV="1">
            <a:off x="4135594" y="3838034"/>
            <a:ext cx="420372" cy="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96136" y="5877272"/>
            <a:ext cx="2232248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612ms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797286" y="583590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0E80CE-D572-449F-80FD-CBE4FE0D9062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F69EFAE-7468-406B-8A04-21F19CF209A9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B3618E7-8247-4B9F-AD0A-D2C3AB86418B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013D876-7311-4B7D-91E2-DA2772BA4928}"/>
              </a:ext>
            </a:extLst>
          </p:cNvPr>
          <p:cNvSpPr txBox="1"/>
          <p:nvPr/>
        </p:nvSpPr>
        <p:spPr>
          <a:xfrm>
            <a:off x="4438434" y="6527795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969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1779</Words>
  <Application>Microsoft Office PowerPoint</Application>
  <PresentationFormat>화면 슬라이드 쇼(4:3)</PresentationFormat>
  <Paragraphs>506</Paragraphs>
  <Slides>32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나눔고딕</vt:lpstr>
      <vt:lpstr>나눔고딕 ExtraBold</vt:lpstr>
      <vt:lpstr>맑은 고딕</vt:lpstr>
      <vt:lpstr>Arial</vt:lpstr>
      <vt:lpstr>Calibri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Windows 사용자</cp:lastModifiedBy>
  <cp:revision>373</cp:revision>
  <dcterms:created xsi:type="dcterms:W3CDTF">2015-03-31T05:55:32Z</dcterms:created>
  <dcterms:modified xsi:type="dcterms:W3CDTF">2018-05-16T05:11:33Z</dcterms:modified>
</cp:coreProperties>
</file>