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68" r:id="rId2"/>
    <p:sldId id="267" r:id="rId3"/>
    <p:sldId id="272" r:id="rId4"/>
    <p:sldId id="296" r:id="rId5"/>
    <p:sldId id="302" r:id="rId6"/>
    <p:sldId id="303" r:id="rId7"/>
    <p:sldId id="273" r:id="rId8"/>
    <p:sldId id="328" r:id="rId9"/>
    <p:sldId id="295" r:id="rId10"/>
    <p:sldId id="327" r:id="rId11"/>
    <p:sldId id="299" r:id="rId12"/>
    <p:sldId id="304" r:id="rId13"/>
    <p:sldId id="279" r:id="rId14"/>
    <p:sldId id="281" r:id="rId15"/>
    <p:sldId id="280" r:id="rId16"/>
    <p:sldId id="306" r:id="rId17"/>
    <p:sldId id="283" r:id="rId18"/>
    <p:sldId id="305" r:id="rId19"/>
    <p:sldId id="284" r:id="rId20"/>
    <p:sldId id="286" r:id="rId21"/>
    <p:sldId id="307" r:id="rId22"/>
    <p:sldId id="310" r:id="rId23"/>
    <p:sldId id="287" r:id="rId24"/>
    <p:sldId id="311" r:id="rId25"/>
    <p:sldId id="288" r:id="rId26"/>
    <p:sldId id="308" r:id="rId27"/>
    <p:sldId id="313" r:id="rId28"/>
    <p:sldId id="312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6" r:id="rId37"/>
    <p:sldId id="321" r:id="rId38"/>
    <p:sldId id="292" r:id="rId39"/>
    <p:sldId id="290" r:id="rId40"/>
    <p:sldId id="300" r:id="rId41"/>
    <p:sldId id="322" r:id="rId42"/>
    <p:sldId id="323" r:id="rId43"/>
    <p:sldId id="325" r:id="rId44"/>
    <p:sldId id="324" r:id="rId45"/>
    <p:sldId id="298" r:id="rId46"/>
    <p:sldId id="276" r:id="rId47"/>
    <p:sldId id="301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1FF"/>
    <a:srgbClr val="CC99FF"/>
    <a:srgbClr val="404040"/>
    <a:srgbClr val="CCECFF"/>
    <a:srgbClr val="FFFF99"/>
    <a:srgbClr val="93CDDD"/>
    <a:srgbClr val="FFFF00"/>
    <a:srgbClr val="1A1617"/>
    <a:srgbClr val="D8DBD7"/>
    <a:srgbClr val="1B1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75" autoAdjust="0"/>
  </p:normalViewPr>
  <p:slideViewPr>
    <p:cSldViewPr>
      <p:cViewPr>
        <p:scale>
          <a:sx n="100" d="100"/>
          <a:sy n="100" d="100"/>
        </p:scale>
        <p:origin x="191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8495D4-A424-464B-A913-872B25EC2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18751-6237-491B-848B-B9B581F4EC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A6DF-C51E-49AE-8160-9A2017D7F37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EFD9A0-5A70-4837-BE1B-96129B9FE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F67A1-53D4-4B65-AD58-4B5E6586D7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B9A3-8033-44D3-BD79-4D5F9A22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7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8A84-EABB-40EF-9D86-F2667CA17D3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EBB-CEC9-4912-8451-3948C0EBA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99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88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67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131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3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290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166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621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351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12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4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7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100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133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632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326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159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3985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280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265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412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2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9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10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63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65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257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943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3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3093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543050" y="416539"/>
            <a:ext cx="6057900" cy="3556000"/>
            <a:chOff x="1543050" y="736600"/>
            <a:chExt cx="6057900" cy="355600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736600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09975" y="1900238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06738" y="1322388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601913" y="736600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1A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497638" y="3973513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43513" y="2798763"/>
              <a:ext cx="19927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07704" y="4281488"/>
              <a:ext cx="7116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이등변 삼각형 15"/>
          <p:cNvSpPr/>
          <p:nvPr userDrawn="1"/>
        </p:nvSpPr>
        <p:spPr>
          <a:xfrm>
            <a:off x="3918141" y="1941282"/>
            <a:ext cx="1481720" cy="1277345"/>
          </a:xfrm>
          <a:prstGeom prst="triangle">
            <a:avLst/>
          </a:prstGeom>
          <a:pattFill prst="wdUpDiag">
            <a:fgClr>
              <a:srgbClr val="D8DBD7"/>
            </a:fgClr>
            <a:bgClr>
              <a:srgbClr val="1B1E25"/>
            </a:bgClr>
          </a:pattFill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FAFA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1" y="6165303"/>
            <a:ext cx="9155113" cy="710423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228963" y="4133553"/>
            <a:ext cx="11737976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5500" b="0" baseline="0">
                <a:solidFill>
                  <a:srgbClr val="1B1E25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Presentation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55113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1652550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2" name="타원 21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6155" y="3793933"/>
            <a:ext cx="6878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이용한 </a:t>
            </a:r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Simple Calendar 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개발</a:t>
            </a:r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200" dirty="0" err="1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장연수</a:t>
            </a:r>
            <a:endParaRPr lang="ko-KR" altLang="en-US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1907271" y="2132856"/>
            <a:ext cx="5140952" cy="819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인턴 최종 발표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0BC0-D1BA-4230-B055-61D7AD4AD4AD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298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F8D2E-34B1-43DA-A7D0-431B16D7703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28739DF-40AB-45D0-884C-59C6DE64D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56220"/>
              </p:ext>
            </p:extLst>
          </p:nvPr>
        </p:nvGraphicFramePr>
        <p:xfrm>
          <a:off x="467543" y="1960279"/>
          <a:ext cx="6768753" cy="424296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83020">
                  <a:extLst>
                    <a:ext uri="{9D8B030D-6E8A-4147-A177-3AD203B41FA5}">
                      <a16:colId xmlns:a16="http://schemas.microsoft.com/office/drawing/2014/main" val="440623180"/>
                    </a:ext>
                  </a:extLst>
                </a:gridCol>
                <a:gridCol w="4885733">
                  <a:extLst>
                    <a:ext uri="{9D8B030D-6E8A-4147-A177-3AD203B41FA5}">
                      <a16:colId xmlns:a16="http://schemas.microsoft.com/office/drawing/2014/main" val="3556516890"/>
                    </a:ext>
                  </a:extLst>
                </a:gridCol>
              </a:tblGrid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10712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71336"/>
                  </a:ext>
                </a:extLst>
              </a:tr>
              <a:tr h="477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setTimeMin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).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setTimeMax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75518"/>
                  </a:ext>
                </a:extLst>
              </a:tr>
              <a:tr h="282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이벤트 한 개 정보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eventide)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3706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161748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4849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53745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캘린더 옮기기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move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originalCalendarId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285461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(Calendar)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90374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Calendar)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92491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2892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1699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calendarListEntry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32342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24670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calendarId,rule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105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rule)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3158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76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8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256240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16262" y="349396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DB752-55E2-47DA-86C7-6F56F5C53554}"/>
              </a:ext>
            </a:extLst>
          </p:cNvPr>
          <p:cNvSpPr txBox="1"/>
          <p:nvPr/>
        </p:nvSpPr>
        <p:spPr>
          <a:xfrm>
            <a:off x="3727416" y="348771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2C694-A109-403F-8186-A5CA85784894}"/>
              </a:ext>
            </a:extLst>
          </p:cNvPr>
          <p:cNvSpPr txBox="1"/>
          <p:nvPr/>
        </p:nvSpPr>
        <p:spPr>
          <a:xfrm>
            <a:off x="3708714" y="2224820"/>
            <a:ext cx="280750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BC84A-D1F9-45EA-9CAF-BEB117045DD4}"/>
              </a:ext>
            </a:extLst>
          </p:cNvPr>
          <p:cNvSpPr txBox="1"/>
          <p:nvPr/>
        </p:nvSpPr>
        <p:spPr>
          <a:xfrm>
            <a:off x="3727416" y="403545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EAB71-7ED8-4FF1-A559-1FABEDAED180}"/>
              </a:ext>
            </a:extLst>
          </p:cNvPr>
          <p:cNvSpPr txBox="1"/>
          <p:nvPr/>
        </p:nvSpPr>
        <p:spPr>
          <a:xfrm>
            <a:off x="3727416" y="449982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8ED3D-4C33-40BE-8091-F8241DA48444}"/>
              </a:ext>
            </a:extLst>
          </p:cNvPr>
          <p:cNvSpPr txBox="1"/>
          <p:nvPr/>
        </p:nvSpPr>
        <p:spPr>
          <a:xfrm>
            <a:off x="3718065" y="273166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1AF71A-3B09-4D0E-A604-B791CA5F906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948510" y="3672381"/>
            <a:ext cx="778906" cy="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902571"/>
            <a:ext cx="9351" cy="591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948510" y="2409486"/>
            <a:ext cx="760204" cy="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96FE7D6-DF72-4C86-ACD0-92E88B3F215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948510" y="3678635"/>
            <a:ext cx="778906" cy="5414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472B8D3-F502-44B6-9C94-8912122C5228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2948510" y="3678635"/>
            <a:ext cx="778906" cy="1005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DBFAF6D-0456-4099-8F74-2EBFAE130F2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31654" y="2409486"/>
            <a:ext cx="786411" cy="5068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43446" y="1453517"/>
            <a:ext cx="256040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구조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26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060885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06911" y="463840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707216"/>
            <a:ext cx="0" cy="1931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3446" y="1453517"/>
            <a:ext cx="248839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구조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1F680-58E1-4793-A13D-9621E649421F}"/>
              </a:ext>
            </a:extLst>
          </p:cNvPr>
          <p:cNvSpPr txBox="1"/>
          <p:nvPr/>
        </p:nvSpPr>
        <p:spPr>
          <a:xfrm>
            <a:off x="6343718" y="2204864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9),12)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3BC-3547-4613-8358-0F5A396E4480}"/>
              </a:ext>
            </a:extLst>
          </p:cNvPr>
          <p:cNvSpPr txBox="1"/>
          <p:nvPr/>
        </p:nvSpPr>
        <p:spPr>
          <a:xfrm>
            <a:off x="3453614" y="4634650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7534D-062B-4F3B-8A3F-D948E92D2791}"/>
              </a:ext>
            </a:extLst>
          </p:cNvPr>
          <p:cNvSpPr txBox="1"/>
          <p:nvPr/>
        </p:nvSpPr>
        <p:spPr>
          <a:xfrm>
            <a:off x="6343718" y="277221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ADEE9E-1F83-47E1-89F3-52C596F25AC5}"/>
              </a:ext>
            </a:extLst>
          </p:cNvPr>
          <p:cNvSpPr txBox="1"/>
          <p:nvPr/>
        </p:nvSpPr>
        <p:spPr>
          <a:xfrm>
            <a:off x="3453614" y="3995772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2C7A9-6C40-4168-B2DC-EA6AF5C16DD0}"/>
              </a:ext>
            </a:extLst>
          </p:cNvPr>
          <p:cNvSpPr txBox="1"/>
          <p:nvPr/>
        </p:nvSpPr>
        <p:spPr>
          <a:xfrm>
            <a:off x="6338459" y="335895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9D6A10-B8D3-434D-9B31-D7AD26E1C1E4}"/>
              </a:ext>
            </a:extLst>
          </p:cNvPr>
          <p:cNvSpPr txBox="1"/>
          <p:nvPr/>
        </p:nvSpPr>
        <p:spPr>
          <a:xfrm>
            <a:off x="6343718" y="3893141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911F0D-5832-4980-BD7B-9AB5FA54E58B}"/>
              </a:ext>
            </a:extLst>
          </p:cNvPr>
          <p:cNvSpPr txBox="1"/>
          <p:nvPr/>
        </p:nvSpPr>
        <p:spPr>
          <a:xfrm>
            <a:off x="706911" y="5331287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알아내기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연결선: 꺾임 35">
            <a:extLst>
              <a:ext uri="{FF2B5EF4-FFF2-40B4-BE49-F238E27FC236}">
                <a16:creationId xmlns:a16="http://schemas.microsoft.com/office/drawing/2014/main" id="{BFEF065C-5BF8-485A-8ACA-88B52F3CD0D6}"/>
              </a:ext>
            </a:extLst>
          </p:cNvPr>
          <p:cNvCxnSpPr>
            <a:cxnSpLocks/>
            <a:stCxn id="16" idx="2"/>
            <a:endCxn id="72" idx="0"/>
          </p:cNvCxnSpPr>
          <p:nvPr/>
        </p:nvCxnSpPr>
        <p:spPr>
          <a:xfrm>
            <a:off x="1823035" y="5007741"/>
            <a:ext cx="0" cy="323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3B16124-ABCA-45DA-83E5-01D823863F8E}"/>
              </a:ext>
            </a:extLst>
          </p:cNvPr>
          <p:cNvSpPr txBox="1"/>
          <p:nvPr/>
        </p:nvSpPr>
        <p:spPr>
          <a:xfrm>
            <a:off x="3359531" y="2196041"/>
            <a:ext cx="274670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연결선: 꺾임 37">
            <a:extLst>
              <a:ext uri="{FF2B5EF4-FFF2-40B4-BE49-F238E27FC236}">
                <a16:creationId xmlns:a16="http://schemas.microsoft.com/office/drawing/2014/main" id="{EFB82FA5-166B-4E14-B6BB-C4E8AB47C645}"/>
              </a:ext>
            </a:extLst>
          </p:cNvPr>
          <p:cNvCxnSpPr>
            <a:cxnSpLocks/>
            <a:stCxn id="15" idx="3"/>
            <a:endCxn id="75" idx="1"/>
          </p:cNvCxnSpPr>
          <p:nvPr/>
        </p:nvCxnSpPr>
        <p:spPr>
          <a:xfrm flipV="1">
            <a:off x="2939159" y="2380707"/>
            <a:ext cx="420372" cy="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8414D9-6611-4500-B772-5BE835F6405E}"/>
              </a:ext>
            </a:extLst>
          </p:cNvPr>
          <p:cNvSpPr txBox="1"/>
          <p:nvPr/>
        </p:nvSpPr>
        <p:spPr>
          <a:xfrm>
            <a:off x="3453615" y="3379692"/>
            <a:ext cx="2558546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13)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리스트 받기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1D210-731E-40D1-B2DF-B24EF9AEF07E}"/>
              </a:ext>
            </a:extLst>
          </p:cNvPr>
          <p:cNvSpPr txBox="1"/>
          <p:nvPr/>
        </p:nvSpPr>
        <p:spPr>
          <a:xfrm>
            <a:off x="3453614" y="272962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5A5204-9640-43A3-BBF6-5CFD38FF2FA5}"/>
              </a:ext>
            </a:extLst>
          </p:cNvPr>
          <p:cNvSpPr/>
          <p:nvPr/>
        </p:nvSpPr>
        <p:spPr>
          <a:xfrm>
            <a:off x="508923" y="3308515"/>
            <a:ext cx="13407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정보가 없으면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연결선: 꺾임 37">
            <a:extLst>
              <a:ext uri="{FF2B5EF4-FFF2-40B4-BE49-F238E27FC236}">
                <a16:creationId xmlns:a16="http://schemas.microsoft.com/office/drawing/2014/main" id="{293B9CAC-F727-43AB-9EDF-EEA96372E204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>
          <a:xfrm>
            <a:off x="2939159" y="2384051"/>
            <a:ext cx="514455" cy="530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연결선: 꺾임 37">
            <a:extLst>
              <a:ext uri="{FF2B5EF4-FFF2-40B4-BE49-F238E27FC236}">
                <a16:creationId xmlns:a16="http://schemas.microsoft.com/office/drawing/2014/main" id="{78F44A8D-F913-4E8D-86DA-B94F7EEA6600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>
            <a:off x="2939159" y="2384051"/>
            <a:ext cx="514456" cy="1164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연결선: 꺾임 37">
            <a:extLst>
              <a:ext uri="{FF2B5EF4-FFF2-40B4-BE49-F238E27FC236}">
                <a16:creationId xmlns:a16="http://schemas.microsoft.com/office/drawing/2014/main" id="{848A2ACB-87ED-4D40-AFE6-D28F05127CDA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>
            <a:off x="2939159" y="2384051"/>
            <a:ext cx="514455" cy="1796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37">
            <a:extLst>
              <a:ext uri="{FF2B5EF4-FFF2-40B4-BE49-F238E27FC236}">
                <a16:creationId xmlns:a16="http://schemas.microsoft.com/office/drawing/2014/main" id="{FA183EC9-B921-4C23-A5FC-3FB057B38856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V="1">
            <a:off x="2939159" y="4819316"/>
            <a:ext cx="514455" cy="3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연결선: 꺾임 37">
            <a:extLst>
              <a:ext uri="{FF2B5EF4-FFF2-40B4-BE49-F238E27FC236}">
                <a16:creationId xmlns:a16="http://schemas.microsoft.com/office/drawing/2014/main" id="{5E620828-4F86-4DAF-A0DF-19960846402F}"/>
              </a:ext>
            </a:extLst>
          </p:cNvPr>
          <p:cNvCxnSpPr>
            <a:cxnSpLocks/>
            <a:stCxn id="75" idx="3"/>
            <a:endCxn id="26" idx="1"/>
          </p:cNvCxnSpPr>
          <p:nvPr/>
        </p:nvCxnSpPr>
        <p:spPr>
          <a:xfrm>
            <a:off x="6106234" y="2380707"/>
            <a:ext cx="237484" cy="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연결선: 꺾임 37">
            <a:extLst>
              <a:ext uri="{FF2B5EF4-FFF2-40B4-BE49-F238E27FC236}">
                <a16:creationId xmlns:a16="http://schemas.microsoft.com/office/drawing/2014/main" id="{8ADBEF60-793C-407B-BE64-1D20E2955DCC}"/>
              </a:ext>
            </a:extLst>
          </p:cNvPr>
          <p:cNvCxnSpPr>
            <a:cxnSpLocks/>
            <a:stCxn id="75" idx="3"/>
            <a:endCxn id="33" idx="1"/>
          </p:cNvCxnSpPr>
          <p:nvPr/>
        </p:nvCxnSpPr>
        <p:spPr>
          <a:xfrm>
            <a:off x="6106234" y="2380707"/>
            <a:ext cx="237484" cy="576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연결선: 꺾임 37">
            <a:extLst>
              <a:ext uri="{FF2B5EF4-FFF2-40B4-BE49-F238E27FC236}">
                <a16:creationId xmlns:a16="http://schemas.microsoft.com/office/drawing/2014/main" id="{489433FF-819D-42CE-B4C3-38004286578F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 flipV="1">
            <a:off x="6012161" y="3543625"/>
            <a:ext cx="326298" cy="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연결선: 꺾임 37">
            <a:extLst>
              <a:ext uri="{FF2B5EF4-FFF2-40B4-BE49-F238E27FC236}">
                <a16:creationId xmlns:a16="http://schemas.microsoft.com/office/drawing/2014/main" id="{F3CF7356-B4DB-4ED1-8CE5-F6BAED6B2CDB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6012161" y="3548969"/>
            <a:ext cx="331557" cy="5288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390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009030" y="3102071"/>
            <a:ext cx="6875338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ko-KR" dirty="0"/>
              <a:t>사용자가 보고 싶은 캘린더를 체크할 수 있도록 사용자의 캘린더 리스트를 받아 옴</a:t>
            </a:r>
            <a:r>
              <a:rPr lang="en-US" altLang="ko-KR" dirty="0"/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데이터 저장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이유는 전송하는 데이터의 사이즈를 작게 해서 전송 시간을 줄이기 위함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요청하고 받아오는 시간이 최소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500ms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걸림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010180" y="306070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197CE-467F-461B-9DC0-39DAFA6E23BF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279592"/>
            <a:ext cx="813690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dirty="0"/>
              <a:t>CalendarList calendarList = service.calendarList().list().setPageToken(pageToken).execute();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23822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55712" y="5383571"/>
            <a:ext cx="6636568" cy="9257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Role =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freeBusyReader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  reader &lt; writer &lt; owner</a:t>
            </a:r>
          </a:p>
          <a:p>
            <a:pPr fontAlgn="base">
              <a:lnSpc>
                <a:spcPct val="120000"/>
              </a:lnSpc>
            </a:pP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defaultReminders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캘린더의 기본 알림 값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시간이 있는 일정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일정이 캘린더의 기본 알림을 사용했으면 이 알림 값을 보여주면 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1437" y="5342208"/>
            <a:ext cx="45719" cy="57485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330FD-9D6C-4158-BFCB-FA325AA7985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30078"/>
              </p:ext>
            </p:extLst>
          </p:nvPr>
        </p:nvGraphicFramePr>
        <p:xfrm>
          <a:off x="455712" y="2060848"/>
          <a:ext cx="6636568" cy="3143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906">
                  <a:extLst>
                    <a:ext uri="{9D8B030D-6E8A-4147-A177-3AD203B41FA5}">
                      <a16:colId xmlns:a16="http://schemas.microsoft.com/office/drawing/2014/main" val="4218316856"/>
                    </a:ext>
                  </a:extLst>
                </a:gridCol>
                <a:gridCol w="1249372">
                  <a:extLst>
                    <a:ext uri="{9D8B030D-6E8A-4147-A177-3AD203B41FA5}">
                      <a16:colId xmlns:a16="http://schemas.microsoft.com/office/drawing/2014/main" val="538158881"/>
                    </a:ext>
                  </a:extLst>
                </a:gridCol>
                <a:gridCol w="1379753">
                  <a:extLst>
                    <a:ext uri="{9D8B030D-6E8A-4147-A177-3AD203B41FA5}">
                      <a16:colId xmlns:a16="http://schemas.microsoft.com/office/drawing/2014/main" val="1262466760"/>
                    </a:ext>
                  </a:extLst>
                </a:gridCol>
                <a:gridCol w="2721537">
                  <a:extLst>
                    <a:ext uri="{9D8B030D-6E8A-4147-A177-3AD203B41FA5}">
                      <a16:colId xmlns:a16="http://schemas.microsoft.com/office/drawing/2014/main" val="96644853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429721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캘린더 </a:t>
                      </a:r>
                      <a:b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8605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캘린더 </a:t>
                      </a:r>
                      <a:b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CalendarListEntry.getSummary()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293869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캘린더의 체크박스 체크 여부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갖는 세션의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(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초기는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2844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캘린더 색 아이디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CalendarListEntry.getColorId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38154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캘린더가 사용자의 메인 캘린더인지에 대한 여부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calendarListEntry.getPrimary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2307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accessRole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캘린더의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Role(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일정에 대한 접근 권한 정의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calendarListEntry.getAccessRole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6167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defaultReminders</a:t>
                      </a:r>
                      <a:endParaRPr lang="ko-KR" sz="105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List&lt;</a:t>
                      </a:r>
                      <a:r>
                        <a:rPr lang="en-US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EventReminder</a:t>
                      </a:r>
                      <a:r>
                        <a:rPr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캘린더의 알림 </a:t>
                      </a:r>
                      <a:b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값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caelndarListEntry.getDefaultReminders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4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71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86594" y="2744171"/>
            <a:ext cx="8280920" cy="190896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원하는 구간의 일정들을 받아오기 위해 사용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일정을 받고자 하는 캘린더의 아이디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이벤트를  받아올 날짜 범위 지정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끝 날짜 기준으로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늦은 이벤트들만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(inclusive)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시작 날짜 기준으로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빠른 이벤트들만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(exclusive)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D0AB2-402E-49FE-BAA9-D5BD121ADF3A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8424936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Events events = service.events().list(calendarId).setTimeMin(now).setTimeMax(next).execute();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1194" y="273216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41764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 처리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86594" y="2744171"/>
            <a:ext cx="8280920" cy="320510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sz="1200" dirty="0"/>
              <a:t>시작 날짜와 끝 날짜를 받을 때 일정인 경우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getDate</a:t>
            </a:r>
            <a:r>
              <a:rPr lang="en-US" altLang="ko-KR" sz="1200" dirty="0"/>
              <a:t>()), </a:t>
            </a:r>
            <a:r>
              <a:rPr lang="ko-KR" altLang="ko-KR" sz="1200" dirty="0"/>
              <a:t>시간이 있는 일정인 경우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getDateTime</a:t>
            </a:r>
            <a:r>
              <a:rPr lang="en-US" altLang="ko-KR" sz="1200" dirty="0"/>
              <a:t>())</a:t>
            </a:r>
            <a:r>
              <a:rPr lang="ko-KR" altLang="ko-KR" sz="1200" dirty="0"/>
              <a:t>로 나눠짐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r>
              <a:rPr lang="ko-KR" altLang="ko-KR" sz="1200" dirty="0"/>
              <a:t>시작 날짜가 없는 경우</a:t>
            </a:r>
          </a:p>
          <a:p>
            <a:pPr lvl="2"/>
            <a:r>
              <a:rPr lang="ko-KR" altLang="ko-KR" sz="1200" dirty="0"/>
              <a:t>일정이 삭제된 경우에 해당</a:t>
            </a:r>
            <a:r>
              <a:rPr lang="en-US" altLang="ko-KR" sz="1200" dirty="0"/>
              <a:t>. status = cancelled</a:t>
            </a:r>
            <a:endParaRPr lang="ko-KR" altLang="ko-KR" sz="1200" dirty="0"/>
          </a:p>
          <a:p>
            <a:pPr lvl="1"/>
            <a:r>
              <a:rPr lang="ko-KR" altLang="ko-KR" sz="1200" dirty="0"/>
              <a:t>반복 일정의 개별 일정인 경우</a:t>
            </a:r>
          </a:p>
          <a:p>
            <a:pPr lvl="2"/>
            <a:r>
              <a:rPr lang="en-US" altLang="ko-KR" sz="1200" dirty="0" err="1"/>
              <a:t>recurringEventId</a:t>
            </a:r>
            <a:r>
              <a:rPr lang="en-US" altLang="ko-KR" sz="1200" dirty="0"/>
              <a:t> </a:t>
            </a:r>
            <a:r>
              <a:rPr lang="ko-KR" altLang="ko-KR" sz="1200" dirty="0"/>
              <a:t>값으로 원래 반복 일정의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eventId</a:t>
            </a:r>
            <a:r>
              <a:rPr lang="ko-KR" altLang="ko-KR" sz="1200" dirty="0"/>
              <a:t>값을 가짐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2"/>
            <a:r>
              <a:rPr lang="ko-KR" altLang="ko-KR" sz="1200" dirty="0"/>
              <a:t>개별 일정의 날짜가 이벤트를 받아올 때 정해진 구간에 해당하지 않아도 원래 반복 일정일 때의 날짜가 구간에 있으면 </a:t>
            </a:r>
            <a:br>
              <a:rPr lang="en-US" altLang="ko-KR" sz="1200" dirty="0"/>
            </a:br>
            <a:r>
              <a:rPr lang="ko-KR" altLang="ko-KR" sz="1200" dirty="0"/>
              <a:t>이벤트를 가져옴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3"/>
            <a:r>
              <a:rPr lang="ko-KR" altLang="ko-KR" sz="1200" dirty="0"/>
              <a:t>이 경우 구간에 개별 일정의 날짜가 포함되는지 확인해야함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3"/>
            <a:r>
              <a:rPr lang="ko-KR" altLang="ko-KR" sz="1200" dirty="0"/>
              <a:t>일정이 삭제된 경우에도 존재하므로 </a:t>
            </a:r>
            <a:r>
              <a:rPr lang="en-US" altLang="ko-KR" sz="1200" dirty="0"/>
              <a:t>status</a:t>
            </a:r>
            <a:r>
              <a:rPr lang="ko-KR" altLang="ko-KR" sz="1200" dirty="0"/>
              <a:t>가 </a:t>
            </a:r>
            <a:r>
              <a:rPr lang="en-US" altLang="ko-KR" sz="1200" dirty="0"/>
              <a:t>cancelled</a:t>
            </a:r>
            <a:r>
              <a:rPr lang="ko-KR" altLang="ko-KR" sz="1200" dirty="0"/>
              <a:t>인지 확인해야함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0"/>
            <a:r>
              <a:rPr lang="ko-KR" altLang="ko-KR" sz="1200" dirty="0"/>
              <a:t>반복 일정이 있는 경우 반복 일정 계산 후 이벤트 리스트와 합쳐 우선순위에 맞게 정렬하여 리턴</a:t>
            </a:r>
          </a:p>
          <a:p>
            <a:pPr lvl="0"/>
            <a:r>
              <a:rPr lang="ko-KR" altLang="ko-KR" sz="1200" dirty="0"/>
              <a:t>여러 캘린더의 일정을 가져와야 하므로 응답 속도 개선을 위해 각 </a:t>
            </a:r>
            <a:r>
              <a:rPr lang="ko-KR" altLang="ko-KR" sz="1200" dirty="0" err="1"/>
              <a:t>캘린더마다</a:t>
            </a:r>
            <a:r>
              <a:rPr lang="ko-KR" altLang="ko-KR" sz="1200" dirty="0"/>
              <a:t> </a:t>
            </a:r>
            <a:r>
              <a:rPr lang="ko-KR" altLang="ko-KR" sz="1200" dirty="0" err="1"/>
              <a:t>쓰레드를</a:t>
            </a:r>
            <a:r>
              <a:rPr lang="ko-KR" altLang="ko-KR" sz="1200" dirty="0"/>
              <a:t> 사용하여 일정을 동시에 받도록 함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829997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Events events = service.events().list(calendarId).setTimeMin(now).setTimeMax(next).execute();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1194" y="273216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83939"/>
              </p:ext>
            </p:extLst>
          </p:nvPr>
        </p:nvGraphicFramePr>
        <p:xfrm>
          <a:off x="467544" y="1900357"/>
          <a:ext cx="7056784" cy="4430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67552609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03013464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6513557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2564370330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311964218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크기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8600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사용자의 캘린더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466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5188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제목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Event.getSummary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93685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92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133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2050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9019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location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장소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Event.getLocation()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87647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description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상세 내용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Event.getDescription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859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attendees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List&lt;EventAttendee&gt;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참석자 목록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Event.getAttendees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70167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organizer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주최자의 이메일 주소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Event.getOrganizer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().</a:t>
                      </a: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getEmail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6851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recurrence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List&lt;String&gt;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반복 규칙 목록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Event.getRecurrence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7566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guestsCanSee</a:t>
                      </a:r>
                      <a:b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OtherGuests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Boolean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참석자가 다른 참석자 목록 볼 수 있는지에 대한 여부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Event.getGuestsCanSeeOtherGuests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71841"/>
                  </a:ext>
                </a:extLst>
              </a:tr>
            </a:tbl>
          </a:graphicData>
        </a:graphic>
      </p:graphicFrame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70356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fontScale="925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91587" y="3933056"/>
            <a:ext cx="7120685" cy="15460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때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endTime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함수 내에서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파싱해서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하루 뒤의 값을 가지므로 하루치 값을 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start, 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한국은 그날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시의 값을 가짐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이벤트들을 정렬하기 위해 종일 일정의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그날 오전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시에서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밀리초를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뺀 값으로 저장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날짜 정보는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으로만 다뤄 상관 없음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52446" y="389437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23938"/>
              </p:ext>
            </p:extLst>
          </p:nvPr>
        </p:nvGraphicFramePr>
        <p:xfrm>
          <a:off x="482190" y="2160331"/>
          <a:ext cx="7056784" cy="1269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97927538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92134345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19301198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1086055465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46138313"/>
                    </a:ext>
                  </a:extLst>
                </a:gridCol>
              </a:tblGrid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9534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8832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5644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6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73630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905865" y="2949641"/>
            <a:ext cx="5649491" cy="127144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보고자 하는 이벤트의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상세보기 페이지에서 이벤트 정보를 보여주기 위해 사용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866724" y="288224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866724" y="2168105"/>
            <a:ext cx="5688632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Event event = service.events().get(calendarId, eventId).execute();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867874" y="212674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747509" y="1412776"/>
            <a:ext cx="5648981" cy="819150"/>
          </a:xfrm>
        </p:spPr>
        <p:txBody>
          <a:bodyPr/>
          <a:lstStyle/>
          <a:p>
            <a:pPr lvl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4A5A-9971-470F-9D3C-E9249DF427E3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3E11-DF64-448F-A4C2-63CC87847E38}"/>
              </a:ext>
            </a:extLst>
          </p:cNvPr>
          <p:cNvSpPr txBox="1"/>
          <p:nvPr/>
        </p:nvSpPr>
        <p:spPr>
          <a:xfrm>
            <a:off x="2022066" y="2138380"/>
            <a:ext cx="511256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 경과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구현한 기능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 방법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기능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그리기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3191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139402" y="1939909"/>
            <a:ext cx="3609062" cy="410444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100" dirty="0"/>
              <a:t>setStart(</a:t>
            </a:r>
            <a:r>
              <a:rPr lang="ko-KR" altLang="ko-KR" sz="1100" dirty="0"/>
              <a:t>시작 날짜 설정</a:t>
            </a:r>
            <a:r>
              <a:rPr lang="en-US" altLang="ko-KR" sz="1100" dirty="0"/>
              <a:t>), setEnd(</a:t>
            </a:r>
            <a:r>
              <a:rPr lang="ko-KR" altLang="ko-KR" sz="1100" dirty="0"/>
              <a:t>끝 날짜 설정</a:t>
            </a:r>
            <a:r>
              <a:rPr lang="en-US" altLang="ko-KR" sz="1100" dirty="0"/>
              <a:t>)</a:t>
            </a:r>
            <a:r>
              <a:rPr lang="ko-KR" altLang="ko-KR" sz="1100" dirty="0"/>
              <a:t>의 파라미터 데이터 타입은</a:t>
            </a:r>
            <a:r>
              <a:rPr lang="en-US" altLang="ko-KR" sz="1100" dirty="0"/>
              <a:t> EventDateTime</a:t>
            </a:r>
            <a:r>
              <a:rPr lang="ko-KR" altLang="ko-KR" sz="1100" dirty="0"/>
              <a:t>을 가짐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1"/>
            <a:r>
              <a:rPr lang="en-US" altLang="ko-KR" sz="1100" dirty="0"/>
              <a:t>EventDateTime</a:t>
            </a:r>
            <a:r>
              <a:rPr lang="ko-KR" altLang="ko-KR" sz="1100" dirty="0"/>
              <a:t>을 생성하기 위해서는 </a:t>
            </a:r>
            <a:r>
              <a:rPr lang="en-US" altLang="ko-KR" sz="1100" dirty="0"/>
              <a:t>DateTime</a:t>
            </a:r>
            <a:r>
              <a:rPr lang="ko-KR" altLang="ko-KR" sz="1100" dirty="0"/>
              <a:t>이 필요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1"/>
            <a:r>
              <a:rPr lang="ko-KR" altLang="ko-KR" sz="1100" dirty="0"/>
              <a:t>사용자의 인풋을 받아 </a:t>
            </a:r>
            <a:r>
              <a:rPr lang="en-US" altLang="ko-KR" sz="1100" dirty="0"/>
              <a:t>Date-&gt;DateTime-&gt;EventDateTime</a:t>
            </a:r>
            <a:r>
              <a:rPr lang="ko-KR" altLang="ko-KR" sz="1100" dirty="0"/>
              <a:t>으로 저장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1"/>
            <a:r>
              <a:rPr lang="ko-KR" altLang="ko-KR" sz="1100" dirty="0"/>
              <a:t>종일 일정인 경우 </a:t>
            </a:r>
            <a:r>
              <a:rPr lang="en-US" altLang="ko-KR" sz="1100" dirty="0"/>
              <a:t>DateTime</a:t>
            </a:r>
            <a:r>
              <a:rPr lang="ko-KR" altLang="ko-KR" sz="1100" dirty="0"/>
              <a:t>으로 저장할 때 </a:t>
            </a:r>
            <a:r>
              <a:rPr lang="en-US" altLang="ko-KR" sz="1100" dirty="0"/>
              <a:t>DateOnly</a:t>
            </a:r>
            <a:r>
              <a:rPr lang="ko-KR" altLang="ko-KR" sz="1100" dirty="0"/>
              <a:t>값을 </a:t>
            </a:r>
            <a:r>
              <a:rPr lang="en-US" altLang="ko-KR" sz="1100" dirty="0"/>
              <a:t>true</a:t>
            </a:r>
            <a:r>
              <a:rPr lang="ko-KR" altLang="ko-KR" sz="1100" dirty="0"/>
              <a:t>로 지정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2"/>
            <a:r>
              <a:rPr lang="en-US" altLang="ko-KR" sz="1100" dirty="0"/>
              <a:t>end</a:t>
            </a:r>
            <a:r>
              <a:rPr lang="ko-KR" altLang="ko-KR" sz="1100" dirty="0"/>
              <a:t>값에 하루를 더 더해줘야 함</a:t>
            </a:r>
            <a:r>
              <a:rPr lang="en-US" altLang="ko-KR" sz="1100" dirty="0"/>
              <a:t>.(exclusive)</a:t>
            </a:r>
            <a:endParaRPr lang="ko-KR" altLang="ko-KR" sz="1100" dirty="0"/>
          </a:p>
          <a:p>
            <a:pPr lvl="2"/>
            <a:r>
              <a:rPr lang="ko-KR" altLang="ko-KR" sz="1100" dirty="0"/>
              <a:t>종일 일정을 </a:t>
            </a:r>
            <a:r>
              <a:rPr lang="en-US" altLang="ko-KR" sz="1100" dirty="0"/>
              <a:t>Date</a:t>
            </a:r>
            <a:r>
              <a:rPr lang="ko-KR" altLang="ko-KR" sz="1100" dirty="0"/>
              <a:t>에서 </a:t>
            </a:r>
            <a:r>
              <a:rPr lang="en-US" altLang="ko-KR" sz="1100" dirty="0" err="1"/>
              <a:t>DateTime</a:t>
            </a:r>
            <a:r>
              <a:rPr lang="ko-KR" altLang="ko-KR" sz="1100" dirty="0"/>
              <a:t>으로 변경할 때는 </a:t>
            </a:r>
            <a:r>
              <a:rPr lang="en-US" altLang="ko-KR" sz="1100" dirty="0"/>
              <a:t>long value</a:t>
            </a:r>
            <a:r>
              <a:rPr lang="ko-KR" altLang="ko-KR" sz="1100" dirty="0"/>
              <a:t>값을 사용하는데 </a:t>
            </a:r>
            <a:r>
              <a:rPr lang="en-US" altLang="ko-KR" sz="1100" dirty="0" err="1"/>
              <a:t>timezone</a:t>
            </a:r>
            <a:r>
              <a:rPr lang="en-US" altLang="ko-KR" sz="1100" dirty="0"/>
              <a:t> </a:t>
            </a:r>
            <a:r>
              <a:rPr lang="ko-KR" altLang="ko-KR" sz="1100" dirty="0"/>
              <a:t>때문에 현재 </a:t>
            </a:r>
            <a:r>
              <a:rPr lang="en-US" altLang="ko-KR" sz="1100" dirty="0"/>
              <a:t>+9</a:t>
            </a:r>
            <a:r>
              <a:rPr lang="ko-KR" altLang="ko-KR" sz="1100" dirty="0"/>
              <a:t>시간이므로 시간을 </a:t>
            </a:r>
            <a:r>
              <a:rPr lang="en-US" altLang="ko-KR" sz="1100" dirty="0"/>
              <a:t>0</a:t>
            </a:r>
            <a:r>
              <a:rPr lang="ko-KR" altLang="ko-KR" sz="1100" dirty="0"/>
              <a:t>으로 세팅하지 않고 </a:t>
            </a:r>
            <a:r>
              <a:rPr lang="en-US" altLang="ko-KR" sz="1100" dirty="0"/>
              <a:t>9</a:t>
            </a:r>
            <a:r>
              <a:rPr lang="ko-KR" altLang="ko-KR" sz="1100" dirty="0"/>
              <a:t>로 세팅해야 함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0"/>
            <a:r>
              <a:rPr lang="en-US" altLang="ko-KR" sz="1100" dirty="0" err="1"/>
              <a:t>setReminders</a:t>
            </a:r>
            <a:r>
              <a:rPr lang="en-US" altLang="ko-KR" sz="1100" dirty="0"/>
              <a:t>(</a:t>
            </a:r>
            <a:r>
              <a:rPr lang="ko-KR" altLang="ko-KR" sz="1100" dirty="0"/>
              <a:t>알림 설정</a:t>
            </a:r>
            <a:r>
              <a:rPr lang="en-US" altLang="ko-KR" sz="1100" dirty="0"/>
              <a:t>)</a:t>
            </a:r>
            <a:r>
              <a:rPr lang="ko-KR" altLang="ko-KR" sz="1100" dirty="0"/>
              <a:t>의 파라미터 데이터 타입은 </a:t>
            </a:r>
            <a:r>
              <a:rPr lang="en-US" altLang="ko-KR" sz="1100" dirty="0"/>
              <a:t>Reminders</a:t>
            </a:r>
            <a:endParaRPr lang="ko-KR" altLang="ko-KR" sz="1100" dirty="0"/>
          </a:p>
          <a:p>
            <a:pPr lvl="1"/>
            <a:r>
              <a:rPr lang="en-US" altLang="ko-KR" sz="1100" dirty="0"/>
              <a:t>Reminders -&gt; useDefault, List&lt;EventReminders&gt;</a:t>
            </a:r>
            <a:endParaRPr lang="ko-KR" altLang="ko-KR" sz="1100" dirty="0"/>
          </a:p>
          <a:p>
            <a:pPr lvl="1"/>
            <a:r>
              <a:rPr lang="en-US" altLang="ko-KR" sz="1100" dirty="0"/>
              <a:t>useDefault == true</a:t>
            </a:r>
            <a:r>
              <a:rPr lang="ko-KR" altLang="ko-KR" sz="1100" dirty="0"/>
              <a:t>이면 캘린더의 기본 알림 값을 사용하겠다는 의미</a:t>
            </a:r>
          </a:p>
          <a:p>
            <a:pPr lvl="1"/>
            <a:r>
              <a:rPr lang="en-US" altLang="ko-KR" sz="1100" dirty="0" err="1"/>
              <a:t>EventReminder</a:t>
            </a:r>
            <a:r>
              <a:rPr lang="en-US" altLang="ko-KR" sz="1100" dirty="0"/>
              <a:t> -&gt; method(popup or email), minutes(0~40320, </a:t>
            </a:r>
            <a:r>
              <a:rPr lang="ko-KR" altLang="ko-KR" sz="1100" dirty="0"/>
              <a:t>몇 분 전인지</a:t>
            </a:r>
            <a:r>
              <a:rPr lang="en-US" altLang="ko-KR" sz="1100" dirty="0"/>
              <a:t>. </a:t>
            </a:r>
            <a:r>
              <a:rPr lang="ko-KR" altLang="ko-KR" sz="1100" dirty="0"/>
              <a:t>최대 </a:t>
            </a:r>
            <a:r>
              <a:rPr lang="en-US" altLang="ko-KR" sz="1100" dirty="0"/>
              <a:t>4</a:t>
            </a:r>
            <a:r>
              <a:rPr lang="ko-KR" altLang="ko-KR" sz="1100" dirty="0"/>
              <a:t>주 전까지 가능</a:t>
            </a:r>
            <a:r>
              <a:rPr lang="en-US" altLang="ko-KR" sz="1100" dirty="0"/>
              <a:t>)</a:t>
            </a:r>
            <a:endParaRPr lang="ko-KR" altLang="ko-KR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100262" y="189623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324036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설정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47100" y="1962978"/>
            <a:ext cx="4412932" cy="405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new Event()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(start)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(end)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setReminders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(reminders)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service.events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().insert(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calendarId,event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).execute();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9742" y="19267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139402" y="1939909"/>
            <a:ext cx="3681070" cy="410444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200" dirty="0" err="1"/>
              <a:t>setAttendees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 설정</a:t>
            </a:r>
            <a:r>
              <a:rPr lang="en-US" altLang="ko-KR" sz="1200" dirty="0"/>
              <a:t>)</a:t>
            </a:r>
            <a:r>
              <a:rPr lang="ko-KR" altLang="ko-KR" sz="1200" dirty="0"/>
              <a:t>의 </a:t>
            </a:r>
            <a:r>
              <a:rPr lang="ko-KR" altLang="ko-KR" sz="1200" dirty="0" err="1"/>
              <a:t>파라미터</a:t>
            </a:r>
            <a:r>
              <a:rPr lang="ko-KR" altLang="ko-KR" sz="1200" dirty="0"/>
              <a:t> 데이터 타입은 </a:t>
            </a:r>
            <a:r>
              <a:rPr lang="en-US" altLang="ko-KR" sz="1200" dirty="0"/>
              <a:t>List&lt;</a:t>
            </a:r>
            <a:r>
              <a:rPr lang="en-US" altLang="ko-KR" sz="1200" dirty="0" err="1"/>
              <a:t>EventAttendee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pPr lvl="1"/>
            <a:r>
              <a:rPr lang="en-US" altLang="ko-KR" sz="1200" dirty="0" err="1"/>
              <a:t>EventAttendee</a:t>
            </a:r>
            <a:r>
              <a:rPr lang="ko-KR" altLang="ko-KR" sz="1200" dirty="0"/>
              <a:t>로 참석자 세부 내용 저장</a:t>
            </a:r>
            <a:r>
              <a:rPr lang="en-US" altLang="ko-KR" sz="1200" dirty="0"/>
              <a:t>.(ex. </a:t>
            </a:r>
            <a:r>
              <a:rPr lang="ko-KR" altLang="ko-KR" sz="1200" dirty="0"/>
              <a:t>이메일</a:t>
            </a:r>
            <a:r>
              <a:rPr lang="en-US" altLang="ko-KR" sz="1200" dirty="0"/>
              <a:t>, </a:t>
            </a:r>
            <a:r>
              <a:rPr lang="ko-KR" altLang="ko-KR" sz="1200" dirty="0"/>
              <a:t>참석 상태 등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lvl="0"/>
            <a:r>
              <a:rPr lang="en-US" altLang="ko-KR" sz="1200" dirty="0" err="1"/>
              <a:t>setGuestsCanInviteOthers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참석자가 다른 참석자를 초대할 지 여부</a:t>
            </a:r>
            <a:r>
              <a:rPr lang="en-US" altLang="ko-KR" sz="1200" dirty="0"/>
              <a:t>, default=true), </a:t>
            </a:r>
            <a:r>
              <a:rPr lang="en-US" altLang="ko-KR" sz="1200" dirty="0" err="1"/>
              <a:t>setGuestsCanModify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참석자가 일정을 수정할 수 있는지 여부</a:t>
            </a:r>
            <a:r>
              <a:rPr lang="en-US" altLang="ko-KR" sz="1200" dirty="0"/>
              <a:t>, default=false), </a:t>
            </a:r>
            <a:r>
              <a:rPr lang="en-US" altLang="ko-KR" sz="1200" dirty="0" err="1"/>
              <a:t>setGuestsCanSeeOtherGuests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참석자가 다른 참석자 목록 볼 수 있는지 여부</a:t>
            </a:r>
            <a:r>
              <a:rPr lang="en-US" altLang="ko-KR" sz="1200" dirty="0"/>
              <a:t>, default=true) </a:t>
            </a:r>
            <a:endParaRPr lang="ko-KR" altLang="ko-KR" sz="1200" dirty="0"/>
          </a:p>
          <a:p>
            <a:pPr lvl="1"/>
            <a:r>
              <a:rPr lang="en-US" altLang="ko-KR" sz="1200" dirty="0"/>
              <a:t>Boolean </a:t>
            </a:r>
            <a:r>
              <a:rPr lang="ko-KR" altLang="ko-KR" sz="1200" dirty="0"/>
              <a:t>값을 </a:t>
            </a:r>
            <a:r>
              <a:rPr lang="ko-KR" altLang="ko-KR" sz="1200" dirty="0" err="1"/>
              <a:t>파라미터로</a:t>
            </a:r>
            <a:r>
              <a:rPr lang="ko-KR" altLang="ko-KR" sz="1200" dirty="0"/>
              <a:t> 가짐</a:t>
            </a:r>
          </a:p>
          <a:p>
            <a:pPr lvl="0"/>
            <a:r>
              <a:rPr lang="en-US" altLang="ko-KR" sz="1200" dirty="0" err="1"/>
              <a:t>setVisibility</a:t>
            </a:r>
            <a:r>
              <a:rPr lang="en-US" altLang="ko-KR" sz="1200" dirty="0"/>
              <a:t>(</a:t>
            </a:r>
            <a:r>
              <a:rPr lang="ko-KR" altLang="ko-KR" sz="1200" dirty="0"/>
              <a:t>다른 사람들에게 일정 공개 여부</a:t>
            </a:r>
            <a:r>
              <a:rPr lang="en-US" altLang="ko-KR" sz="1200" dirty="0"/>
              <a:t>)</a:t>
            </a:r>
            <a:r>
              <a:rPr lang="ko-KR" altLang="ko-KR" sz="1200" dirty="0"/>
              <a:t>는 </a:t>
            </a:r>
            <a:r>
              <a:rPr lang="en-US" altLang="ko-KR" sz="1200" dirty="0"/>
              <a:t>4</a:t>
            </a:r>
            <a:r>
              <a:rPr lang="ko-KR" altLang="ko-KR" sz="1200" dirty="0"/>
              <a:t>가지</a:t>
            </a:r>
            <a:r>
              <a:rPr lang="en-US" altLang="ko-KR" sz="1200" dirty="0"/>
              <a:t> String </a:t>
            </a:r>
            <a:r>
              <a:rPr lang="ko-KR" altLang="ko-KR" sz="1200" dirty="0"/>
              <a:t>값을 가질 수 있음</a:t>
            </a:r>
          </a:p>
          <a:p>
            <a:pPr lvl="1"/>
            <a:r>
              <a:rPr lang="en-US" altLang="ko-KR" sz="1200" dirty="0"/>
              <a:t>default, public(all readers), private(</a:t>
            </a:r>
            <a:r>
              <a:rPr lang="ko-KR" altLang="ko-KR" sz="1200" dirty="0"/>
              <a:t>일정 참석자만</a:t>
            </a:r>
            <a:r>
              <a:rPr lang="en-US" altLang="ko-KR" sz="1200" dirty="0"/>
              <a:t>), confidential(private</a:t>
            </a:r>
            <a:r>
              <a:rPr lang="ko-KR" altLang="ko-KR" sz="1200" dirty="0"/>
              <a:t>과 동일</a:t>
            </a:r>
            <a:r>
              <a:rPr lang="en-US" altLang="ko-KR" sz="1200" dirty="0"/>
              <a:t>, </a:t>
            </a:r>
            <a:r>
              <a:rPr lang="ko-KR" altLang="ko-KR" sz="1200" dirty="0"/>
              <a:t>호환성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lvl="0"/>
            <a:r>
              <a:rPr lang="ko-KR" altLang="ko-KR" sz="1200" dirty="0"/>
              <a:t>나머지는 </a:t>
            </a:r>
            <a:r>
              <a:rPr lang="en-US" altLang="ko-KR" sz="1200" dirty="0"/>
              <a:t>String</a:t>
            </a:r>
            <a:endParaRPr lang="ko-KR" altLang="ko-KR" sz="1200" dirty="0"/>
          </a:p>
          <a:p>
            <a:pPr lvl="0"/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ko-KR" altLang="ko-KR" sz="1200" dirty="0"/>
              <a:t>이벤트를 넣을 </a:t>
            </a:r>
            <a:r>
              <a:rPr lang="en-US" altLang="ko-KR" sz="1200" dirty="0" err="1"/>
              <a:t>calendarId</a:t>
            </a:r>
            <a:r>
              <a:rPr lang="en-US" altLang="ko-KR" sz="1200" dirty="0"/>
              <a:t>,</a:t>
            </a:r>
            <a:r>
              <a:rPr lang="ko-KR" altLang="ko-KR" sz="1200" dirty="0"/>
              <a:t> 이벤트 객체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100262" y="189623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 설정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47100" y="1962978"/>
            <a:ext cx="4412932" cy="405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new Event()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(start)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(end)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setReminders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(reminders)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service.events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().insert(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calendarId,event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).execute();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9742" y="19267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49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7337394" cy="82296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200" dirty="0"/>
              <a:t>일정 상세보기 페이지에서 일정 수정</a:t>
            </a:r>
            <a:r>
              <a:rPr lang="en-US" altLang="ko-KR" sz="1200" dirty="0"/>
              <a:t>, </a:t>
            </a:r>
            <a:r>
              <a:rPr lang="ko-KR" altLang="ko-KR" sz="1200" dirty="0"/>
              <a:t>요약창에서 내 응답 상태 수정</a:t>
            </a:r>
            <a:r>
              <a:rPr lang="en-US" altLang="ko-KR" sz="1200" dirty="0"/>
              <a:t>, </a:t>
            </a:r>
            <a:r>
              <a:rPr lang="ko-KR" altLang="ko-KR" sz="1200" dirty="0"/>
              <a:t>일정 드래그하여 날짜 수정할 때 사용</a:t>
            </a:r>
            <a:r>
              <a:rPr lang="en-US" altLang="ko-KR" sz="1200" dirty="0"/>
              <a:t>.</a:t>
            </a:r>
          </a:p>
          <a:p>
            <a:pPr lvl="0"/>
            <a:r>
              <a:rPr lang="ko-KR" altLang="ko-KR" sz="1200" dirty="0" err="1"/>
              <a:t>파라미터</a:t>
            </a:r>
            <a:r>
              <a:rPr lang="en-US" altLang="ko-KR" sz="1200" dirty="0"/>
              <a:t> = </a:t>
            </a:r>
            <a:r>
              <a:rPr lang="ko-KR" altLang="ko-KR" sz="1200" dirty="0"/>
              <a:t>현재 이벤트의 </a:t>
            </a:r>
            <a:r>
              <a:rPr lang="en-US" altLang="ko-KR" sz="1200" dirty="0"/>
              <a:t>calendarId, eventId, </a:t>
            </a:r>
            <a:r>
              <a:rPr lang="ko-KR" altLang="ko-KR" sz="1200" dirty="0"/>
              <a:t>이벤트 객체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408712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dirty="0"/>
              <a:t>service.events().update(calendarId, event.getId(), event).execute();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3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714278"/>
            <a:ext cx="7337394" cy="35784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sz="1100" dirty="0"/>
              <a:t>반복 일정 수정</a:t>
            </a:r>
          </a:p>
          <a:p>
            <a:pPr lvl="1"/>
            <a:r>
              <a:rPr lang="ko-KR" altLang="ko-KR" sz="1100" dirty="0"/>
              <a:t>이 일정만 수정</a:t>
            </a:r>
            <a:r>
              <a:rPr lang="en-US" altLang="ko-KR" sz="1100" dirty="0"/>
              <a:t>(</a:t>
            </a:r>
            <a:r>
              <a:rPr lang="ko-KR" altLang="en-US" sz="1100" dirty="0"/>
              <a:t>반복 일정 드래그 하는 것도 포함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lvl="2"/>
            <a:r>
              <a:rPr lang="ko-KR" altLang="ko-KR" sz="1100" dirty="0"/>
              <a:t>이벤트 수정 시 이벤트 객체에 시작과 끝 날짜는 사용자가 현재 선택한 날짜</a:t>
            </a:r>
          </a:p>
          <a:p>
            <a:pPr lvl="3"/>
            <a:r>
              <a:rPr lang="en-US" altLang="ko-KR" sz="1100" dirty="0" err="1"/>
              <a:t>recurringEventId</a:t>
            </a:r>
            <a:r>
              <a:rPr lang="en-US" altLang="ko-KR" sz="1100" dirty="0"/>
              <a:t> </a:t>
            </a:r>
            <a:r>
              <a:rPr lang="ko-KR" altLang="ko-KR" sz="1100" dirty="0"/>
              <a:t>추가 </a:t>
            </a:r>
            <a:r>
              <a:rPr lang="en-US" altLang="ko-KR" sz="1100" dirty="0"/>
              <a:t>(</a:t>
            </a:r>
            <a:r>
              <a:rPr lang="ko-KR" altLang="ko-KR" sz="1100" dirty="0"/>
              <a:t>반복 일정의 </a:t>
            </a:r>
            <a:r>
              <a:rPr lang="en-US" altLang="ko-KR" sz="1100" dirty="0" err="1"/>
              <a:t>eventId</a:t>
            </a:r>
            <a:r>
              <a:rPr lang="en-US" altLang="ko-KR" sz="1100" dirty="0"/>
              <a:t>) </a:t>
            </a:r>
          </a:p>
          <a:p>
            <a:pPr lvl="3"/>
            <a:r>
              <a:rPr lang="en-US" altLang="ko-KR" sz="1100" dirty="0" err="1"/>
              <a:t>originalStartTime</a:t>
            </a:r>
            <a:r>
              <a:rPr lang="en-US" altLang="ko-KR" sz="1100" dirty="0"/>
              <a:t> </a:t>
            </a:r>
            <a:r>
              <a:rPr lang="ko-KR" altLang="ko-KR" sz="1100" dirty="0"/>
              <a:t>추가</a:t>
            </a:r>
            <a:r>
              <a:rPr lang="en-US" altLang="ko-KR" sz="1100" dirty="0"/>
              <a:t> (</a:t>
            </a:r>
            <a:r>
              <a:rPr lang="ko-KR" altLang="ko-KR" sz="1100" dirty="0"/>
              <a:t>원래 반복 일정일 때의 시작 날짜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lvl="4"/>
            <a:r>
              <a:rPr lang="ko-KR" altLang="ko-KR" sz="1100" dirty="0"/>
              <a:t>종일이었으면 종일</a:t>
            </a:r>
            <a:r>
              <a:rPr lang="en-US" altLang="ko-KR" sz="1100" dirty="0"/>
              <a:t>, </a:t>
            </a:r>
            <a:r>
              <a:rPr lang="ko-KR" altLang="ko-KR" sz="1100" dirty="0"/>
              <a:t>시간이 있는 일정이었으면 시간이 있는 날짜의 값을 가져야 함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2"/>
            <a:r>
              <a:rPr lang="en-US" altLang="ko-KR" sz="1100" dirty="0"/>
              <a:t>insert</a:t>
            </a:r>
            <a:r>
              <a:rPr lang="ko-KR" altLang="ko-KR" sz="1100" dirty="0"/>
              <a:t>를 통해 개별 일정으로 추가</a:t>
            </a:r>
          </a:p>
          <a:p>
            <a:pPr lvl="1"/>
            <a:r>
              <a:rPr lang="ko-KR" altLang="ko-KR" sz="1100" dirty="0"/>
              <a:t>모든 일정 수정</a:t>
            </a:r>
          </a:p>
          <a:p>
            <a:pPr lvl="2"/>
            <a:r>
              <a:rPr lang="ko-KR" altLang="ko-KR" sz="1100" dirty="0"/>
              <a:t>날짜가 변경된 경우</a:t>
            </a:r>
          </a:p>
          <a:p>
            <a:pPr lvl="3"/>
            <a:r>
              <a:rPr lang="ko-KR" altLang="ko-KR" sz="1100" dirty="0"/>
              <a:t>현재 사용자가 선택한 시작과 끝 날짜가 기존의 날짜와 얼마나 차이 나는지 계산</a:t>
            </a:r>
          </a:p>
          <a:p>
            <a:pPr lvl="3"/>
            <a:r>
              <a:rPr lang="ko-KR" altLang="ko-KR" sz="1100" dirty="0"/>
              <a:t>그 차이 만큼을 반복 일정 첫 번째 일정의 시작 날짜와 끝 날짜에 적용시켜 수정에 반영</a:t>
            </a:r>
          </a:p>
          <a:p>
            <a:pPr lvl="2"/>
            <a:r>
              <a:rPr lang="ko-KR" altLang="ko-KR" sz="1100" dirty="0"/>
              <a:t>그 외의 경우는 이벤트 수정과 동일</a:t>
            </a:r>
          </a:p>
          <a:p>
            <a:pPr lvl="1"/>
            <a:r>
              <a:rPr lang="ko-KR" altLang="ko-KR" sz="1100" dirty="0"/>
              <a:t>이 일정과 향후 일정 수정</a:t>
            </a:r>
          </a:p>
          <a:p>
            <a:pPr lvl="2"/>
            <a:r>
              <a:rPr lang="ko-KR" altLang="ko-KR" sz="1100" dirty="0"/>
              <a:t>현재 반복 일정의 날짜보다 하루 전까지를 </a:t>
            </a:r>
            <a:r>
              <a:rPr lang="en-US" altLang="ko-KR" sz="1100" dirty="0"/>
              <a:t>UNTIL</a:t>
            </a:r>
            <a:r>
              <a:rPr lang="ko-KR" altLang="ko-KR" sz="1100" dirty="0"/>
              <a:t>로 하여 </a:t>
            </a:r>
            <a:r>
              <a:rPr lang="en-US" altLang="ko-KR" sz="1100" dirty="0"/>
              <a:t>RRULE(</a:t>
            </a:r>
            <a:r>
              <a:rPr lang="ko-KR" altLang="ko-KR" sz="1100" dirty="0"/>
              <a:t>반복 규칙</a:t>
            </a:r>
            <a:r>
              <a:rPr lang="en-US" altLang="ko-KR" sz="1100" dirty="0"/>
              <a:t>)</a:t>
            </a:r>
            <a:r>
              <a:rPr lang="ko-KR" altLang="ko-KR" sz="1100" dirty="0"/>
              <a:t>에 추가</a:t>
            </a:r>
          </a:p>
          <a:p>
            <a:pPr lvl="3"/>
            <a:r>
              <a:rPr lang="ko-KR" altLang="ko-KR" sz="1100" dirty="0"/>
              <a:t>바뀐</a:t>
            </a:r>
            <a:r>
              <a:rPr lang="en-US" altLang="ko-KR" sz="1100" dirty="0"/>
              <a:t> RRULE</a:t>
            </a:r>
            <a:r>
              <a:rPr lang="ko-KR" altLang="ko-KR" sz="1100" dirty="0"/>
              <a:t>을 원래 반복 일정에 반영</a:t>
            </a:r>
          </a:p>
          <a:p>
            <a:pPr lvl="2"/>
            <a:r>
              <a:rPr lang="ko-KR" altLang="ko-KR" sz="1100" dirty="0"/>
              <a:t>수정된 내용을 바탕으로 새로운 이벤트를 생성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408712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dirty="0"/>
              <a:t>service.events().update(calendarId, event.getId(), event).execute();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714278"/>
            <a:ext cx="7337394" cy="179484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sz="1300" dirty="0"/>
              <a:t>초대 일정 수정</a:t>
            </a:r>
            <a:endParaRPr lang="en-US" altLang="ko-KR" sz="1300" dirty="0"/>
          </a:p>
          <a:p>
            <a:pPr lvl="1"/>
            <a:r>
              <a:rPr lang="en-US" altLang="ko-KR" sz="1300" dirty="0"/>
              <a:t>‘</a:t>
            </a:r>
            <a:r>
              <a:rPr lang="ko-KR" altLang="ko-KR" sz="1300" dirty="0"/>
              <a:t>초대 일정 관련 스펙</a:t>
            </a:r>
            <a:r>
              <a:rPr lang="en-US" altLang="ko-KR" sz="1300" dirty="0"/>
              <a:t>’</a:t>
            </a:r>
            <a:r>
              <a:rPr lang="ko-KR" altLang="ko-KR" sz="1300" dirty="0"/>
              <a:t>과 </a:t>
            </a:r>
            <a:r>
              <a:rPr lang="en-US" altLang="ko-KR" sz="1300" dirty="0"/>
              <a:t>‘</a:t>
            </a:r>
            <a:r>
              <a:rPr lang="ko-KR" altLang="ko-KR" sz="1300" dirty="0"/>
              <a:t>참석자 변경 여부</a:t>
            </a:r>
            <a:r>
              <a:rPr lang="en-US" altLang="ko-KR" sz="1300" dirty="0"/>
              <a:t>’ </a:t>
            </a:r>
            <a:r>
              <a:rPr lang="ko-KR" altLang="ko-KR" sz="1300" dirty="0"/>
              <a:t>문서에 자세히 정리되어 있음</a:t>
            </a:r>
            <a:endParaRPr lang="en-US" altLang="ko-KR" sz="1300" dirty="0"/>
          </a:p>
          <a:p>
            <a:pPr lvl="1"/>
            <a:r>
              <a:rPr lang="ko-KR" altLang="ko-KR" sz="1300" dirty="0"/>
              <a:t>일정 변경</a:t>
            </a:r>
            <a:r>
              <a:rPr lang="ko-KR" altLang="en-US" sz="1300" dirty="0"/>
              <a:t>은</a:t>
            </a:r>
            <a:r>
              <a:rPr lang="ko-KR" altLang="ko-KR" sz="1300" dirty="0"/>
              <a:t> 주최자가 할 시 모든 참석자에 반영</a:t>
            </a:r>
            <a:r>
              <a:rPr lang="en-US" altLang="ko-KR" sz="1300" dirty="0"/>
              <a:t>, </a:t>
            </a:r>
            <a:r>
              <a:rPr lang="ko-KR" altLang="ko-KR" sz="1300" dirty="0"/>
              <a:t>참석자인 경우 본인의 캘린더에만 반영</a:t>
            </a:r>
          </a:p>
          <a:p>
            <a:pPr lvl="1"/>
            <a:r>
              <a:rPr lang="ko-KR" altLang="ko-KR" sz="1300" dirty="0"/>
              <a:t>주최자만 참석자 수정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삭제</a:t>
            </a:r>
            <a:r>
              <a:rPr lang="ko-KR" altLang="ko-KR" sz="1300" dirty="0" err="1"/>
              <a:t>가능</a:t>
            </a:r>
            <a:r>
              <a:rPr lang="en-US" altLang="ko-KR" sz="1300" dirty="0"/>
              <a:t>. </a:t>
            </a:r>
          </a:p>
          <a:p>
            <a:pPr lvl="1"/>
            <a:r>
              <a:rPr lang="ko-KR" altLang="ko-KR" sz="1300" dirty="0"/>
              <a:t>참석자 응답 상태 변경은 사용자의 응답 상태만 변경 가능하도록 함</a:t>
            </a:r>
            <a:endParaRPr lang="en-US" altLang="ko-KR" sz="13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초대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408712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dirty="0"/>
              <a:t>service.events().update(calendarId, event.getId(), event).execute();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0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714278"/>
            <a:ext cx="7337394" cy="35784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ko-KR" dirty="0"/>
              <a:t>지우고자 하는 이벤트의 </a:t>
            </a:r>
            <a:r>
              <a:rPr lang="en-US" altLang="ko-KR" dirty="0"/>
              <a:t>calendarId, </a:t>
            </a:r>
            <a:r>
              <a:rPr lang="en-US" altLang="ko-KR" dirty="0" err="1"/>
              <a:t>eventId</a:t>
            </a:r>
            <a:endParaRPr lang="ko-KR" altLang="ko-KR" dirty="0"/>
          </a:p>
          <a:p>
            <a:pPr lvl="0"/>
            <a:r>
              <a:rPr lang="ko-KR" altLang="ko-KR" dirty="0"/>
              <a:t>반복 일정 삭제</a:t>
            </a:r>
            <a:endParaRPr lang="en-US" altLang="ko-KR" dirty="0"/>
          </a:p>
          <a:p>
            <a:pPr lvl="1"/>
            <a:r>
              <a:rPr lang="ko-KR" altLang="ko-KR" sz="1400" dirty="0"/>
              <a:t>이 일정만 삭제</a:t>
            </a:r>
          </a:p>
          <a:p>
            <a:pPr lvl="2"/>
            <a:r>
              <a:rPr lang="ko-KR" altLang="ko-KR" sz="1400" dirty="0"/>
              <a:t>원래 반복 일정의 </a:t>
            </a:r>
            <a:r>
              <a:rPr lang="en-US" altLang="ko-KR" sz="1400" dirty="0"/>
              <a:t>RRULE</a:t>
            </a:r>
            <a:r>
              <a:rPr lang="ko-KR" altLang="ko-KR" sz="1400" dirty="0"/>
              <a:t>에 </a:t>
            </a:r>
            <a:r>
              <a:rPr lang="en-US" altLang="ko-KR" sz="1400" dirty="0"/>
              <a:t>EXDATE</a:t>
            </a:r>
            <a:r>
              <a:rPr lang="ko-KR" altLang="ko-KR" sz="1400" dirty="0"/>
              <a:t>로 추가</a:t>
            </a:r>
          </a:p>
          <a:p>
            <a:pPr lvl="2"/>
            <a:r>
              <a:rPr lang="ko-KR" altLang="ko-KR" sz="1400" dirty="0"/>
              <a:t>현재 사용자가 삭제한 일정의 날짜를 추가</a:t>
            </a:r>
          </a:p>
          <a:p>
            <a:pPr lvl="1"/>
            <a:r>
              <a:rPr lang="ko-KR" altLang="ko-KR" sz="1400" dirty="0"/>
              <a:t>모든 일정 삭제</a:t>
            </a:r>
          </a:p>
          <a:p>
            <a:pPr lvl="2"/>
            <a:r>
              <a:rPr lang="ko-KR" altLang="ko-KR" sz="1400" dirty="0"/>
              <a:t>원래 반복 일정 삭제</a:t>
            </a:r>
          </a:p>
          <a:p>
            <a:pPr lvl="1"/>
            <a:r>
              <a:rPr lang="ko-KR" altLang="ko-KR" sz="1400" dirty="0"/>
              <a:t>이 일정과 향후 일정 삭제</a:t>
            </a:r>
          </a:p>
          <a:p>
            <a:pPr lvl="2"/>
            <a:r>
              <a:rPr lang="ko-KR" altLang="ko-KR" sz="1400" dirty="0"/>
              <a:t>현재 반복 일정의 날짜보다 하루 전까지를 </a:t>
            </a:r>
            <a:r>
              <a:rPr lang="en-US" altLang="ko-KR" sz="1400" dirty="0"/>
              <a:t>UNTIL</a:t>
            </a:r>
            <a:r>
              <a:rPr lang="ko-KR" altLang="ko-KR" sz="1400" dirty="0"/>
              <a:t>로 하여 원래 반복 일정의 </a:t>
            </a:r>
            <a:r>
              <a:rPr lang="en-US" altLang="ko-KR" sz="1400" dirty="0"/>
              <a:t>RRULE</a:t>
            </a:r>
            <a:r>
              <a:rPr lang="ko-KR" altLang="ko-KR" sz="1400" dirty="0"/>
              <a:t>에 추가</a:t>
            </a:r>
            <a:endParaRPr lang="en-US" altLang="ko-KR" sz="1400" dirty="0"/>
          </a:p>
          <a:p>
            <a:pPr lvl="0"/>
            <a:r>
              <a:rPr lang="ko-KR" altLang="en-US" dirty="0"/>
              <a:t>초대 일정 삭제</a:t>
            </a:r>
            <a:endParaRPr lang="en-US" altLang="ko-KR" dirty="0"/>
          </a:p>
          <a:p>
            <a:pPr lvl="1"/>
            <a:r>
              <a:rPr lang="ko-KR" altLang="en-US" sz="1400" dirty="0"/>
              <a:t>주최자가 삭제 할 시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참석자에게 반영</a:t>
            </a:r>
            <a:endParaRPr lang="en-US" altLang="ko-KR" sz="1400" dirty="0"/>
          </a:p>
          <a:p>
            <a:pPr lvl="1"/>
            <a:r>
              <a:rPr lang="ko-KR" altLang="en-US" sz="1400" dirty="0"/>
              <a:t>참석자인 경우 본인 캘린더에만 반영</a:t>
            </a:r>
            <a:endParaRPr lang="en-US" altLang="ko-KR" sz="1400" dirty="0"/>
          </a:p>
          <a:p>
            <a:pPr lvl="2"/>
            <a:r>
              <a:rPr lang="ko-KR" altLang="en-US" sz="1400" dirty="0"/>
              <a:t>주최자에게 초대 거절 메시지가 감</a:t>
            </a:r>
            <a:r>
              <a:rPr lang="en-US" altLang="ko-KR" sz="14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408712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service.events().delete(dto.getCalendarId(), dto.getEventId()).execute();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캘린더 옮기기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714278"/>
            <a:ext cx="6984776" cy="10747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원래 있던 캘린더의 </a:t>
            </a:r>
            <a:r>
              <a:rPr lang="en-US" altLang="ko-KR" dirty="0" err="1"/>
              <a:t>calendarId</a:t>
            </a:r>
            <a:r>
              <a:rPr lang="en-US" altLang="ko-KR" dirty="0"/>
              <a:t>, </a:t>
            </a:r>
            <a:r>
              <a:rPr lang="ko-KR" altLang="en-US" dirty="0"/>
              <a:t>이동하고자 하는 이벤트의 </a:t>
            </a:r>
            <a:r>
              <a:rPr lang="en-US" altLang="ko-KR" dirty="0" err="1"/>
              <a:t>eventId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새로운 캘린더의 </a:t>
            </a:r>
            <a:r>
              <a:rPr lang="en-US" altLang="ko-KR" dirty="0" err="1"/>
              <a:t>calendarId</a:t>
            </a:r>
            <a:endParaRPr lang="ko-KR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59974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984776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service.events().move(calendarId, updateEvent.getId(), newCalendarId).execute();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7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85914" y="4462443"/>
            <a:ext cx="7038414" cy="127081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/>
              <a:t>Calendars </a:t>
            </a:r>
            <a:r>
              <a:rPr lang="ko-KR" altLang="ko-KR" dirty="0"/>
              <a:t>리소스를 이용하면 위의 </a:t>
            </a:r>
            <a:r>
              <a:rPr lang="en-US" altLang="ko-KR" dirty="0"/>
              <a:t>3</a:t>
            </a:r>
            <a:r>
              <a:rPr lang="ko-KR" altLang="ko-KR" dirty="0"/>
              <a:t>가지 정보와 </a:t>
            </a:r>
            <a:r>
              <a:rPr lang="en-US" altLang="ko-KR" dirty="0"/>
              <a:t>location</a:t>
            </a:r>
            <a:r>
              <a:rPr lang="ko-KR" altLang="ko-KR" dirty="0"/>
              <a:t>에 대해서만 반영할 수 있음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en-US" altLang="ko-KR" sz="1400" dirty="0"/>
              <a:t>Location</a:t>
            </a:r>
            <a:r>
              <a:rPr lang="ko-KR" altLang="ko-KR" sz="1400" dirty="0"/>
              <a:t>은 </a:t>
            </a:r>
            <a:r>
              <a:rPr lang="en-US" altLang="ko-KR" sz="1400" dirty="0"/>
              <a:t>Google Calendar</a:t>
            </a:r>
            <a:r>
              <a:rPr lang="ko-KR" altLang="ko-KR" sz="1400" dirty="0"/>
              <a:t>에서 사용하지 않는 정보라 생략함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46774" y="441876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47100" y="1962978"/>
            <a:ext cx="4412932" cy="211409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calendar.setSummary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dto.getSummary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setDescription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dto.getDescription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setTimeZone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dto.getTimezone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service.calendars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().insert(calendar).execute();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9742" y="19267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03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139903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/>
              <a:t>캘린더 수정은 캘린더 상세보기 페이지에서 가능</a:t>
            </a:r>
            <a:endParaRPr lang="en-US" altLang="ko-KR" dirty="0"/>
          </a:p>
          <a:p>
            <a:pPr lvl="0"/>
            <a:r>
              <a:rPr lang="ko-KR" altLang="ko-KR" dirty="0"/>
              <a:t>수정하고자 하는 캘린더의 객체를 </a:t>
            </a:r>
            <a:r>
              <a:rPr lang="ko-KR" altLang="en-US" dirty="0"/>
              <a:t>받아서</a:t>
            </a:r>
            <a:r>
              <a:rPr lang="ko-KR" altLang="ko-KR" dirty="0"/>
              <a:t> 수정한 후</a:t>
            </a:r>
            <a:r>
              <a:rPr lang="en-US" altLang="ko-KR" dirty="0"/>
              <a:t> calendar </a:t>
            </a:r>
            <a:r>
              <a:rPr lang="ko-KR" altLang="en-US" dirty="0"/>
              <a:t>객체에 저장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 err="1"/>
              <a:t>파타미터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ko-KR" dirty="0"/>
              <a:t>수정하고자 하는 캘린더의 아이디</a:t>
            </a:r>
            <a:r>
              <a:rPr lang="en-US" altLang="ko-KR" dirty="0"/>
              <a:t>, calendar </a:t>
            </a:r>
            <a:r>
              <a:rPr lang="ko-KR" altLang="en-US" dirty="0"/>
              <a:t>객체</a:t>
            </a:r>
            <a:endParaRPr lang="ko-KR" altLang="ko-KR" dirty="0"/>
          </a:p>
          <a:p>
            <a:pPr lvl="0"/>
            <a:r>
              <a:rPr lang="ko-KR" altLang="ko-KR" dirty="0"/>
              <a:t>캘린더 수정은 이 캘린더에 대한 사용자의 권한이 </a:t>
            </a:r>
            <a:r>
              <a:rPr lang="en-US" altLang="ko-KR" dirty="0"/>
              <a:t>owner</a:t>
            </a:r>
            <a:r>
              <a:rPr lang="ko-KR" altLang="ko-KR" dirty="0"/>
              <a:t>일 때만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540060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service.calendars().update(calendarId, calendar).execute();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18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139903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/>
              <a:t>캘린더 삭제는 캘린더 리스트 체크박스 옆에 </a:t>
            </a:r>
            <a:r>
              <a:rPr lang="en-US" altLang="ko-KR" dirty="0"/>
              <a:t>X</a:t>
            </a:r>
            <a:r>
              <a:rPr lang="ko-KR" altLang="en-US" dirty="0"/>
              <a:t>버튼으로 삭제함</a:t>
            </a:r>
            <a:r>
              <a:rPr lang="en-US" altLang="ko-KR" dirty="0"/>
              <a:t>.</a:t>
            </a:r>
          </a:p>
          <a:p>
            <a:pPr lvl="0"/>
            <a:r>
              <a:rPr lang="ko-KR" altLang="ko-KR" dirty="0"/>
              <a:t>수정하고자 하는 캘린더의 객체를 </a:t>
            </a:r>
            <a:r>
              <a:rPr lang="ko-KR" altLang="en-US" dirty="0"/>
              <a:t>받아서</a:t>
            </a:r>
            <a:r>
              <a:rPr lang="ko-KR" altLang="ko-KR" dirty="0"/>
              <a:t> 수정한 후</a:t>
            </a:r>
            <a:r>
              <a:rPr lang="en-US" altLang="ko-KR" dirty="0"/>
              <a:t> calendar </a:t>
            </a:r>
            <a:r>
              <a:rPr lang="ko-KR" altLang="en-US" dirty="0"/>
              <a:t>객체에 저장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 err="1"/>
              <a:t>파타미터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ko-KR" dirty="0"/>
              <a:t>수정하고자 하는 캘린더의 아이디</a:t>
            </a:r>
            <a:r>
              <a:rPr lang="en-US" altLang="ko-KR" dirty="0"/>
              <a:t>, calendar </a:t>
            </a:r>
            <a:r>
              <a:rPr lang="ko-KR" altLang="en-US" dirty="0"/>
              <a:t>객체</a:t>
            </a:r>
            <a:endParaRPr lang="ko-KR" altLang="ko-KR" dirty="0"/>
          </a:p>
          <a:p>
            <a:pPr lvl="0"/>
            <a:r>
              <a:rPr lang="ko-KR" altLang="ko-KR" dirty="0"/>
              <a:t>캘린더 수정은 이 캘린더에 대한 사용자의 권한이 </a:t>
            </a:r>
            <a:r>
              <a:rPr lang="en-US" altLang="ko-KR" dirty="0"/>
              <a:t>owner</a:t>
            </a:r>
            <a:r>
              <a:rPr lang="ko-KR" altLang="ko-KR" dirty="0"/>
              <a:t>일 때만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540060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service.calendars().update(calendarId, calendar).execute();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9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 </a:t>
            </a:r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소개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01.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8"/>
            <a:ext cx="7668344" cy="147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쉽게 사용할 수 있도록 라이브러리를 제공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계정 내에 있는 캘린더를 관리할 수 있게 해 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 2.0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이용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D9BE6-6E96-4E43-809E-5FAB836E42C4}"/>
              </a:ext>
            </a:extLst>
          </p:cNvPr>
          <p:cNvSpPr txBox="1"/>
          <p:nvPr/>
        </p:nvSpPr>
        <p:spPr>
          <a:xfrm>
            <a:off x="766935" y="3215936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사용한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D607F46-0371-47A4-A42E-BEB1CBB400B1}"/>
              </a:ext>
            </a:extLst>
          </p:cNvPr>
          <p:cNvSpPr txBox="1">
            <a:spLocks/>
          </p:cNvSpPr>
          <p:nvPr/>
        </p:nvSpPr>
        <p:spPr>
          <a:xfrm>
            <a:off x="4967393" y="3882293"/>
            <a:ext cx="3443930" cy="21517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API v3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9A426B-1A1F-49D9-843C-20BCB0268919}"/>
              </a:ext>
            </a:extLst>
          </p:cNvPr>
          <p:cNvSpPr/>
          <p:nvPr/>
        </p:nvSpPr>
        <p:spPr>
          <a:xfrm>
            <a:off x="4945309" y="384605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EA1A1F4D-F05A-4A24-BD89-1D71C0382DDD}"/>
              </a:ext>
            </a:extLst>
          </p:cNvPr>
          <p:cNvSpPr txBox="1">
            <a:spLocks/>
          </p:cNvSpPr>
          <p:nvPr/>
        </p:nvSpPr>
        <p:spPr>
          <a:xfrm>
            <a:off x="790070" y="3873876"/>
            <a:ext cx="3443930" cy="89869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OAuth2 API v2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Client Libraries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200B25-0B7C-45FE-BC0A-0057CB5A4575}"/>
              </a:ext>
            </a:extLst>
          </p:cNvPr>
          <p:cNvSpPr/>
          <p:nvPr/>
        </p:nvSpPr>
        <p:spPr>
          <a:xfrm>
            <a:off x="767986" y="3837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86AC5-2367-414E-A431-3CE2B7838A6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19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118300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/>
              <a:t>캘린더의 기본 알림 값을 받기 위해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 </a:t>
            </a:r>
            <a:r>
              <a:rPr lang="ko-KR" altLang="ko-KR" dirty="0"/>
              <a:t>정보를 받고자 하는 캘린더의 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CalendarListEntry entry = service.calendarList().get(calendarId).execute();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6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183108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캘린더를 생성할 때 기본 알림 값을 설정할 때와 캘린더 수정 시 기본 알림 값 수정할 때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</a:t>
            </a:r>
            <a:r>
              <a:rPr lang="ko-KR" altLang="ko-KR" dirty="0"/>
              <a:t> 수정하고자 하는 캘린더의 아이디</a:t>
            </a:r>
            <a:r>
              <a:rPr lang="en-US" altLang="ko-KR" dirty="0"/>
              <a:t>, </a:t>
            </a:r>
            <a:r>
              <a:rPr lang="ko-KR" altLang="ko-KR" dirty="0"/>
              <a:t>수정한 정보가 담겨져 있는 </a:t>
            </a:r>
            <a:r>
              <a:rPr lang="en-US" altLang="ko-KR" dirty="0"/>
              <a:t>calendarListEntry </a:t>
            </a:r>
            <a:r>
              <a:rPr lang="ko-KR" altLang="ko-KR" dirty="0"/>
              <a:t>객체</a:t>
            </a:r>
          </a:p>
          <a:p>
            <a:pPr lvl="0"/>
            <a:r>
              <a:rPr lang="en-US" altLang="ko-KR" dirty="0"/>
              <a:t>calendarListEntry</a:t>
            </a:r>
            <a:r>
              <a:rPr lang="ko-KR" altLang="ko-KR" dirty="0"/>
              <a:t>안에 캘린더의 </a:t>
            </a:r>
            <a:r>
              <a:rPr lang="en-US" altLang="ko-KR" dirty="0"/>
              <a:t>summary, timezone, description </a:t>
            </a:r>
            <a:r>
              <a:rPr lang="ko-KR" altLang="ko-KR" dirty="0"/>
              <a:t>정보가 있지만 </a:t>
            </a:r>
            <a:br>
              <a:rPr lang="en-US" altLang="ko-KR" dirty="0"/>
            </a:br>
            <a:r>
              <a:rPr lang="ko-KR" altLang="ko-KR" dirty="0"/>
              <a:t>생성</a:t>
            </a:r>
            <a:r>
              <a:rPr lang="en-US" altLang="ko-KR" dirty="0"/>
              <a:t>, </a:t>
            </a:r>
            <a:r>
              <a:rPr lang="ko-KR" altLang="ko-KR" dirty="0"/>
              <a:t>수정 불가능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정보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service.calendarList().update(calendarId, calendarListEntry).execute();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8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204710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 상세보기 페이지에서 이 캘린더에 대해 어떤 사용자들이 권한을 가지고 </a:t>
            </a:r>
            <a:br>
              <a:rPr lang="en-US" altLang="ko-KR" dirty="0"/>
            </a:br>
            <a:r>
              <a:rPr lang="ko-KR" altLang="ko-KR" dirty="0"/>
              <a:t>있는지 보여줄 때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 </a:t>
            </a:r>
            <a:r>
              <a:rPr lang="ko-KR" altLang="ko-KR" dirty="0"/>
              <a:t>리스트를 받고자 하는 캘린더의 아이디</a:t>
            </a:r>
          </a:p>
          <a:p>
            <a:pPr lvl="0"/>
            <a:r>
              <a:rPr lang="en-US" altLang="ko-KR" dirty="0"/>
              <a:t>Acl.getItems()</a:t>
            </a:r>
            <a:r>
              <a:rPr lang="ko-KR" altLang="ko-KR" dirty="0"/>
              <a:t>를 통해 </a:t>
            </a:r>
            <a:r>
              <a:rPr lang="en-US" altLang="ko-KR" dirty="0"/>
              <a:t>List&lt;AclRule&gt;</a:t>
            </a:r>
            <a:r>
              <a:rPr lang="ko-KR" altLang="ko-KR" dirty="0"/>
              <a:t>를 얻을 수 있음</a:t>
            </a:r>
            <a:r>
              <a:rPr lang="en-US" altLang="ko-KR" dirty="0"/>
              <a:t>. </a:t>
            </a:r>
            <a:r>
              <a:rPr lang="ko-KR" altLang="ko-KR" dirty="0"/>
              <a:t>이 리스트로 사용자들의 권한 확인</a:t>
            </a:r>
          </a:p>
          <a:p>
            <a:r>
              <a:rPr lang="ko-KR" altLang="ko-KR" dirty="0"/>
              <a:t>해당 캘린더에 대한 사용자의 권한이 </a:t>
            </a:r>
            <a:r>
              <a:rPr lang="en-US" altLang="ko-KR" dirty="0"/>
              <a:t>Owner</a:t>
            </a:r>
            <a:r>
              <a:rPr lang="ko-KR" altLang="ko-KR" dirty="0"/>
              <a:t>일 때만 화면에 보여줌</a:t>
            </a:r>
            <a:r>
              <a:rPr lang="en-US" altLang="ko-KR" dirty="0"/>
              <a:t>. Owner</a:t>
            </a:r>
            <a:r>
              <a:rPr lang="ko-KR" altLang="ko-KR" dirty="0"/>
              <a:t>가 아닌 경우는 권한을 생성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</a:t>
            </a:r>
            <a:r>
              <a:rPr lang="ko-KR" altLang="ko-KR" dirty="0"/>
              <a:t>삭제가 불가능하기 때문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95232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Acl acl = service.acl().list(calendarId).execute();</a:t>
            </a:r>
            <a:endParaRPr lang="ko-KR" altLang="ko-KR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91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58152" y="3650382"/>
            <a:ext cx="6617314" cy="26806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200" dirty="0"/>
              <a:t>캘린더 상세보기 페이지에서 새로운 사용자에 대한 권한을 생성할 때 사용</a:t>
            </a:r>
            <a:endParaRPr lang="en-US" altLang="ko-KR" sz="1200" dirty="0"/>
          </a:p>
          <a:p>
            <a:pPr lvl="0"/>
            <a:r>
              <a:rPr lang="en-US" altLang="ko-KR" sz="1200" dirty="0"/>
              <a:t>Scope</a:t>
            </a:r>
            <a:r>
              <a:rPr lang="ko-KR" altLang="ko-KR" sz="1200" dirty="0"/>
              <a:t>의 </a:t>
            </a:r>
            <a:r>
              <a:rPr lang="en-US" altLang="ko-KR" sz="1200" dirty="0"/>
              <a:t>type = </a:t>
            </a:r>
            <a:r>
              <a:rPr lang="ko-KR" altLang="ko-KR" sz="1200" dirty="0"/>
              <a:t>사용</a:t>
            </a:r>
            <a:r>
              <a:rPr lang="ko-KR" altLang="en-US" sz="1200" dirty="0"/>
              <a:t>자의 타입</a:t>
            </a:r>
            <a:endParaRPr lang="ko-KR" altLang="ko-KR" sz="1200" dirty="0"/>
          </a:p>
          <a:p>
            <a:pPr lvl="1"/>
            <a:r>
              <a:rPr lang="en-US" altLang="ko-KR" sz="1200" dirty="0"/>
              <a:t>User(</a:t>
            </a:r>
            <a:r>
              <a:rPr lang="ko-KR" altLang="ko-KR" sz="1200" dirty="0"/>
              <a:t>사용자 한 명</a:t>
            </a:r>
            <a:r>
              <a:rPr lang="en-US" altLang="ko-KR" sz="1200" dirty="0"/>
              <a:t>),  group, domain</a:t>
            </a:r>
            <a:endParaRPr lang="ko-KR" altLang="ko-KR" sz="1200" dirty="0"/>
          </a:p>
          <a:p>
            <a:pPr lvl="1"/>
            <a:r>
              <a:rPr lang="en-US" altLang="ko-KR" sz="1200" dirty="0"/>
              <a:t>Default </a:t>
            </a:r>
            <a:r>
              <a:rPr lang="ko-KR" altLang="ko-KR" sz="1200" dirty="0"/>
              <a:t>로 정하면 권한으로 </a:t>
            </a:r>
            <a:r>
              <a:rPr lang="en-US" altLang="ko-KR" sz="1200" dirty="0"/>
              <a:t>owner</a:t>
            </a:r>
            <a:r>
              <a:rPr lang="ko-KR" altLang="ko-KR" sz="1200" dirty="0"/>
              <a:t>이나 </a:t>
            </a:r>
            <a:r>
              <a:rPr lang="en-US" altLang="ko-KR" sz="1200" dirty="0"/>
              <a:t>writer</a:t>
            </a:r>
            <a:r>
              <a:rPr lang="ko-KR" altLang="ko-KR" sz="1200" dirty="0"/>
              <a:t>을 가질 수 없음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0"/>
            <a:r>
              <a:rPr lang="en-US" altLang="ko-KR" sz="1200" dirty="0"/>
              <a:t>Scope</a:t>
            </a:r>
            <a:r>
              <a:rPr lang="ko-KR" altLang="ko-KR" sz="1200" dirty="0"/>
              <a:t>의 </a:t>
            </a:r>
            <a:r>
              <a:rPr lang="en-US" altLang="ko-KR" sz="1200" dirty="0"/>
              <a:t>value  = </a:t>
            </a:r>
            <a:r>
              <a:rPr lang="ko-KR" altLang="ko-KR" sz="1200" dirty="0"/>
              <a:t>새로운 사용자의 이메일 주소</a:t>
            </a:r>
          </a:p>
          <a:p>
            <a:pPr lvl="0"/>
            <a:r>
              <a:rPr lang="en-US" altLang="ko-KR" sz="1200" dirty="0"/>
              <a:t>AclRule </a:t>
            </a:r>
            <a:r>
              <a:rPr lang="ko-KR" altLang="ko-KR" sz="1200" dirty="0"/>
              <a:t>객체를 통해 </a:t>
            </a:r>
            <a:r>
              <a:rPr lang="en-US" altLang="ko-KR" sz="1200" dirty="0"/>
              <a:t>setRole</a:t>
            </a:r>
            <a:r>
              <a:rPr lang="ko-KR" altLang="ko-KR" sz="1200" dirty="0"/>
              <a:t>로 </a:t>
            </a:r>
            <a:r>
              <a:rPr lang="en-US" altLang="ko-KR" sz="1200" dirty="0"/>
              <a:t>ACL </a:t>
            </a:r>
            <a:r>
              <a:rPr lang="ko-KR" altLang="ko-KR" sz="1200" dirty="0"/>
              <a:t>권한 설정</a:t>
            </a:r>
          </a:p>
          <a:p>
            <a:pPr lvl="1"/>
            <a:r>
              <a:rPr lang="en-US" altLang="ko-KR" sz="1200" dirty="0"/>
              <a:t>owner, writer, reader, freeBusyReader</a:t>
            </a:r>
            <a:endParaRPr lang="ko-KR" altLang="ko-KR" sz="1200" dirty="0"/>
          </a:p>
          <a:p>
            <a:pPr lvl="0"/>
            <a:r>
              <a:rPr lang="en-US" altLang="ko-KR" sz="1200" dirty="0"/>
              <a:t>insert</a:t>
            </a:r>
            <a:r>
              <a:rPr lang="ko-KR" altLang="ko-KR" sz="1200" dirty="0"/>
              <a:t>의 파라미터는 권한을 생성하고자 하는 캘린더의 아이디</a:t>
            </a:r>
            <a:r>
              <a:rPr lang="en-US" altLang="ko-KR" sz="1200" dirty="0"/>
              <a:t>, AclRule </a:t>
            </a:r>
            <a:r>
              <a:rPr lang="ko-KR" altLang="ko-KR" sz="1200" dirty="0"/>
              <a:t>객체</a:t>
            </a:r>
          </a:p>
          <a:p>
            <a:r>
              <a:rPr lang="ko-KR" altLang="ko-KR" sz="1200" dirty="0"/>
              <a:t>생성 후 반환되는 </a:t>
            </a:r>
            <a:r>
              <a:rPr lang="en-US" altLang="ko-KR" sz="1200" dirty="0"/>
              <a:t>AclRule </a:t>
            </a:r>
            <a:r>
              <a:rPr lang="ko-KR" altLang="ko-KR" sz="1200" dirty="0"/>
              <a:t>객체를 </a:t>
            </a:r>
            <a:r>
              <a:rPr lang="en-US" altLang="ko-KR" sz="1200" dirty="0"/>
              <a:t>View</a:t>
            </a:r>
            <a:r>
              <a:rPr lang="ko-KR" altLang="ko-KR" sz="1200" dirty="0"/>
              <a:t>로 보내</a:t>
            </a:r>
            <a:r>
              <a:rPr lang="en-US" altLang="ko-KR" sz="1200" dirty="0"/>
              <a:t> View</a:t>
            </a:r>
            <a:r>
              <a:rPr lang="ko-KR" altLang="ko-KR" sz="1200" dirty="0"/>
              <a:t>에 추가된 </a:t>
            </a:r>
            <a:r>
              <a:rPr lang="en-US" altLang="ko-KR" sz="1200" dirty="0"/>
              <a:t>ACL</a:t>
            </a:r>
            <a:r>
              <a:rPr lang="ko-KR" altLang="ko-KR" sz="1200" dirty="0"/>
              <a:t>을 표시하도록 함</a:t>
            </a:r>
            <a:endParaRPr lang="en-US" altLang="ko-KR" sz="1200" dirty="0"/>
          </a:p>
          <a:p>
            <a:r>
              <a:rPr lang="ko-KR" altLang="en-US" sz="1200" dirty="0"/>
              <a:t>사용자의 권한이 </a:t>
            </a:r>
            <a:r>
              <a:rPr lang="en-US" altLang="ko-KR" sz="1200" dirty="0"/>
              <a:t>owner</a:t>
            </a:r>
            <a:r>
              <a:rPr lang="ko-KR" altLang="en-US" sz="1200" dirty="0"/>
              <a:t>인 캘린더에서만 가능</a:t>
            </a:r>
            <a:endParaRPr lang="ko-KR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7728" y="357301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96744" cy="132487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Scope </a:t>
            </a:r>
            <a:r>
              <a:rPr lang="en-US" altLang="ko-KR" sz="1600" dirty="0" err="1"/>
              <a:t>scope</a:t>
            </a:r>
            <a:r>
              <a:rPr lang="en-US" altLang="ko-KR" sz="1600" dirty="0"/>
              <a:t> = new Scope().</a:t>
            </a:r>
            <a:r>
              <a:rPr lang="en-US" altLang="ko-KR" sz="1600" dirty="0" err="1"/>
              <a:t>setType</a:t>
            </a:r>
            <a:r>
              <a:rPr lang="en-US" altLang="ko-KR" sz="1600" dirty="0"/>
              <a:t>("user").</a:t>
            </a:r>
            <a:r>
              <a:rPr lang="en-US" altLang="ko-KR" sz="1600" dirty="0" err="1"/>
              <a:t>setValue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dto.getValue</a:t>
            </a:r>
            <a:r>
              <a:rPr lang="en-US" altLang="ko-KR" sz="1600" dirty="0"/>
              <a:t>());</a:t>
            </a:r>
          </a:p>
          <a:p>
            <a:pPr marL="0" indent="0">
              <a:buNone/>
            </a:pPr>
            <a:r>
              <a:rPr lang="en-US" altLang="ko-KR" sz="1600" dirty="0" err="1"/>
              <a:t>AclRule</a:t>
            </a:r>
            <a:r>
              <a:rPr lang="en-US" altLang="ko-KR" sz="1600" dirty="0"/>
              <a:t> input = new </a:t>
            </a:r>
            <a:r>
              <a:rPr lang="en-US" altLang="ko-KR" sz="1600" dirty="0" err="1"/>
              <a:t>AclRule</a:t>
            </a:r>
            <a:r>
              <a:rPr lang="en-US" altLang="ko-KR" sz="1600" dirty="0"/>
              <a:t>().</a:t>
            </a:r>
            <a:r>
              <a:rPr lang="en-US" altLang="ko-KR" sz="1600" dirty="0" err="1"/>
              <a:t>setRole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dto.getRole</a:t>
            </a:r>
            <a:r>
              <a:rPr lang="en-US" altLang="ko-KR" sz="1600" dirty="0"/>
              <a:t>()).</a:t>
            </a:r>
            <a:r>
              <a:rPr lang="en-US" altLang="ko-KR" sz="1600" dirty="0" err="1"/>
              <a:t>setScope</a:t>
            </a:r>
            <a:r>
              <a:rPr lang="en-US" altLang="ko-KR" sz="1600" dirty="0"/>
              <a:t>(scope);</a:t>
            </a:r>
          </a:p>
          <a:p>
            <a:pPr marL="0" indent="0">
              <a:buNone/>
            </a:pPr>
            <a:r>
              <a:rPr lang="en-US" altLang="ko-KR" sz="1600" b="1" dirty="0" err="1"/>
              <a:t>acl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service.acl</a:t>
            </a:r>
            <a:r>
              <a:rPr lang="en-US" altLang="ko-KR" sz="1600" b="1" dirty="0"/>
              <a:t>().insert(</a:t>
            </a:r>
            <a:r>
              <a:rPr lang="en-US" altLang="ko-KR" sz="1600" b="1" dirty="0" err="1"/>
              <a:t>dto.getCalendarId</a:t>
            </a:r>
            <a:r>
              <a:rPr lang="en-US" altLang="ko-KR" sz="1600" b="1" dirty="0"/>
              <a:t>(), input).execute();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55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175907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 상세보기 페이지에서 등록된 권한들을 수정할 때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 </a:t>
            </a:r>
            <a:r>
              <a:rPr lang="ko-KR" altLang="ko-KR" dirty="0"/>
              <a:t>수정하고자 하는 캘린더의 아이디</a:t>
            </a:r>
            <a:r>
              <a:rPr lang="en-US" altLang="ko-KR" dirty="0"/>
              <a:t>, </a:t>
            </a:r>
            <a:r>
              <a:rPr lang="ko-KR" altLang="ko-KR" dirty="0"/>
              <a:t>수정하는 권한에 대한 아이디</a:t>
            </a:r>
            <a:r>
              <a:rPr lang="en-US" altLang="ko-KR" dirty="0"/>
              <a:t>, AclRule </a:t>
            </a:r>
            <a:r>
              <a:rPr lang="ko-KR" altLang="ko-KR" dirty="0"/>
              <a:t>객체</a:t>
            </a:r>
          </a:p>
          <a:p>
            <a:pPr lvl="0"/>
            <a:r>
              <a:rPr lang="ko-KR" altLang="ko-KR" dirty="0"/>
              <a:t>본인 권한에 대해서는 수정 불가능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service.acl().update(calendarId, roleId, acl).execute();</a:t>
            </a:r>
            <a:endParaRPr lang="ko-KR" altLang="ko-KR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885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761330" cy="175907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 상세보기 페이지에서 등록된 권한들을 </a:t>
            </a:r>
            <a:r>
              <a:rPr lang="ko-KR" altLang="en-US" dirty="0"/>
              <a:t>삭제</a:t>
            </a:r>
            <a:r>
              <a:rPr lang="ko-KR" altLang="ko-KR" dirty="0"/>
              <a:t>할 때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 </a:t>
            </a:r>
            <a:r>
              <a:rPr lang="ko-KR" altLang="ko-KR" dirty="0"/>
              <a:t>권한을 삭제하고자 하는 캘린더의 아이디</a:t>
            </a:r>
            <a:r>
              <a:rPr lang="en-US" altLang="ko-KR" dirty="0"/>
              <a:t>, </a:t>
            </a:r>
            <a:r>
              <a:rPr lang="ko-KR" altLang="ko-KR" dirty="0"/>
              <a:t>삭제하는 권한에 대한 아이디</a:t>
            </a:r>
          </a:p>
          <a:p>
            <a:pPr lvl="0"/>
            <a:r>
              <a:rPr lang="ko-KR" altLang="ko-KR" dirty="0"/>
              <a:t>본인 권한에 대한 삭제 불가능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service.acl</a:t>
            </a:r>
            <a:r>
              <a:rPr lang="en-US" altLang="ko-KR" sz="1600" dirty="0"/>
              <a:t>().delete(</a:t>
            </a:r>
            <a:r>
              <a:rPr lang="en-US" altLang="ko-KR" sz="1600" dirty="0" err="1"/>
              <a:t>calendarId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roleId</a:t>
            </a:r>
            <a:r>
              <a:rPr lang="en-US" altLang="ko-KR" sz="1600" dirty="0"/>
              <a:t>).execute();</a:t>
            </a:r>
            <a:endParaRPr lang="ko-KR" altLang="ko-KR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457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8" y="1953073"/>
            <a:ext cx="7970805" cy="428423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이용해서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생성하고 이벤트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알람들을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넣어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ics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만듦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캘린더의 전체 일정을 구함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VCALENDAR, VTIMEZONE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300" dirty="0"/>
              <a:t>PRODID = -//Google Inc//Google Calendar 70.9054//EN</a:t>
            </a:r>
            <a:endParaRPr lang="ko-KR" altLang="ko-KR" sz="1300" dirty="0"/>
          </a:p>
          <a:p>
            <a:pPr lvl="1"/>
            <a:r>
              <a:rPr lang="en-US" altLang="ko-KR" sz="1300" dirty="0"/>
              <a:t>VERSION:2.0</a:t>
            </a:r>
            <a:endParaRPr lang="ko-KR" altLang="ko-KR" sz="1300" dirty="0"/>
          </a:p>
          <a:p>
            <a:pPr lvl="1"/>
            <a:r>
              <a:rPr lang="en-US" altLang="ko-KR" sz="1300" dirty="0"/>
              <a:t>CALSCALE:GREGORIAN</a:t>
            </a:r>
            <a:endParaRPr lang="ko-KR" altLang="ko-KR" sz="1300" dirty="0"/>
          </a:p>
          <a:p>
            <a:pPr lvl="1"/>
            <a:r>
              <a:rPr lang="en-US" altLang="ko-KR" sz="1300" dirty="0"/>
              <a:t>X-WR-CALNAME:jangys9510@gmail.com</a:t>
            </a:r>
            <a:endParaRPr lang="ko-KR" altLang="ko-KR" sz="1300" dirty="0"/>
          </a:p>
          <a:p>
            <a:pPr lvl="1"/>
            <a:r>
              <a:rPr lang="en-US" altLang="ko-KR" sz="1300" dirty="0"/>
              <a:t>X-WR-TIMEZONE:Asia/Seoul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VEVENT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300" dirty="0"/>
              <a:t>DTSTART, DTEND, SUMMARY, CREATED, LAST-MODIFIED, SEQUENCE, ORGANIZER, UID, TRANSP, STATUS, CLASS, DESCRIPTION, LOCATION, ATTACH, ATTENDEE, RRULE, EXDATE, RECURRENCE-ID </a:t>
            </a:r>
            <a:r>
              <a:rPr lang="ko-KR" altLang="ko-KR" sz="1300" dirty="0"/>
              <a:t>세</a:t>
            </a:r>
            <a:r>
              <a:rPr lang="ko-KR" altLang="en-US" sz="1300" dirty="0"/>
              <a:t>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VALARM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Popup -&gt; ACTION:DISPLAY, email -&gt; ACTION:EMAIL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보낼 때 사용자의 아이디로 보냄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TRIGGER, ACTION, DESCRIPTION, SUMMARY, ATTENDEE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1683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0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캘린더에서 받아온 이벤트들을 시작 날짜가 빠른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경우에는 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사용자가 보고 있는 월보다 시작 날짜가 전인 이벤트들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외의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날짜도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빠른 순으로 정렬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일치하면 끝 시간이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같지 않은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AE1CA-8A5F-4767-9B95-FD2477491E2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987493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349114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/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16D84-A4CC-4E62-B949-13D3ADBC015F}"/>
              </a:ext>
            </a:extLst>
          </p:cNvPr>
          <p:cNvSpPr/>
          <p:nvPr/>
        </p:nvSpPr>
        <p:spPr>
          <a:xfrm>
            <a:off x="465925" y="328185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5160" y="2589683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E8428E-1F6E-448F-B1B0-2C21A2634324}"/>
              </a:ext>
            </a:extLst>
          </p:cNvPr>
          <p:cNvSpPr/>
          <p:nvPr/>
        </p:nvSpPr>
        <p:spPr>
          <a:xfrm>
            <a:off x="5154860" y="2318180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D90BC2-94A6-4F8E-AB6A-77B059DE589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412988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331236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96603"/>
              </p:ext>
            </p:extLst>
          </p:nvPr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6974" y="258722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4CD010-0967-4362-A9A7-8BDDA55C62E3}"/>
              </a:ext>
            </a:extLst>
          </p:cNvPr>
          <p:cNvSpPr/>
          <p:nvPr/>
        </p:nvSpPr>
        <p:spPr>
          <a:xfrm>
            <a:off x="469661" y="3279104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F4BD8-928C-4C3E-998A-1BF70B37790B}"/>
              </a:ext>
            </a:extLst>
          </p:cNvPr>
          <p:cNvSpPr/>
          <p:nvPr/>
        </p:nvSpPr>
        <p:spPr>
          <a:xfrm>
            <a:off x="5151833" y="2316822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40346-EF4F-4A66-B787-31E450C4255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5476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7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3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(3/20 ~ 4/6)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Monthly, List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요약 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캘린더체크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6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(4/9 ~ 4/27)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 기능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처리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(4/30 ~)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드래그 기능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1B6F1-22A6-4190-8A99-CA9F9DDE3516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9BA4E9-B448-448E-8B3F-CF5F871DA05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12843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C27E5A-FC6C-4E34-96C1-8CF719A3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43" y="1944343"/>
            <a:ext cx="7196422" cy="434396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16835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모습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116171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방법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시작 시간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끝 시간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1px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수를 구하고 각 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정하기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일정의 시작 시간 기준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(top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왼쪽에서 부터 몇 번째에 있는지 기록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index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중 제일 큰 값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이용해서 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left, width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값을 이용해 남은 공간을 구함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 = index*(100/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)%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width = 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index)*(100/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)%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4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92659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46838"/>
              </p:ext>
            </p:extLst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5696" y="2058112"/>
            <a:ext cx="1368152" cy="273904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203848" y="2740820"/>
            <a:ext cx="5472610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10:00~11:00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73425" y="4108370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199085" y="4110956"/>
            <a:ext cx="1370118" cy="104822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12:00~13:30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5932592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7298176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7788" y="4787927"/>
            <a:ext cx="1370053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69204" y="4796550"/>
            <a:ext cx="4098550" cy="67937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5696" y="5753128"/>
            <a:ext cx="6840762" cy="39995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14:30~15:00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678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3" y="1412776"/>
            <a:ext cx="401020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5696" y="2058112"/>
            <a:ext cx="1368152" cy="273904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203848" y="2740820"/>
            <a:ext cx="5472610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10:00~11:00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73425" y="4108370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199085" y="4110956"/>
            <a:ext cx="1370118" cy="104822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12:00~13:30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5932592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7298176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7788" y="4787927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69204" y="4796550"/>
            <a:ext cx="4098550" cy="67937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5696" y="5753128"/>
            <a:ext cx="6840762" cy="39995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14:30~15:00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155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모습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0" y="2509487"/>
            <a:ext cx="8393050" cy="27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800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9491" y="65093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배운 점과 향후 계획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491" y="1374304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배운 점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1947644"/>
            <a:ext cx="7668344" cy="292151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사용법과 주의 사항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상태 정보를 저장하면 안 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JQuery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구현에 대한 이해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 파악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1140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E712C-F490-4BBB-88ED-707ACF1B850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137443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94917" y="1772816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4917" y="4603623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64ED104-8505-4C93-B98C-FFE0D2DB64D5}"/>
              </a:ext>
            </a:extLst>
          </p:cNvPr>
          <p:cNvSpPr txBox="1">
            <a:spLocks/>
          </p:cNvSpPr>
          <p:nvPr/>
        </p:nvSpPr>
        <p:spPr>
          <a:xfrm>
            <a:off x="2594917" y="2492896"/>
            <a:ext cx="3891696" cy="18668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뷰 캘린더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뷰 캘린더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C02FC2-FA1D-4ED2-AE42-D63D5EFFE381}"/>
              </a:ext>
            </a:extLst>
          </p:cNvPr>
          <p:cNvSpPr/>
          <p:nvPr/>
        </p:nvSpPr>
        <p:spPr>
          <a:xfrm>
            <a:off x="2555776" y="241552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11AC4-91FE-4F72-8552-10B1CC1FC4C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694134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71C7771D-5196-4E18-BAF1-F12CAE1B7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9316" y="2659385"/>
            <a:ext cx="5648981" cy="819150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0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F2C148-073A-444B-BFB2-A6566676BA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5731510" cy="31629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17B9FB-7F5A-438F-8DD6-098BA38CD0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29000"/>
            <a:ext cx="5947410" cy="30054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7DB6BF-8D1F-4A4F-96DD-46459BCF2296}"/>
              </a:ext>
            </a:extLst>
          </p:cNvPr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D09D6E-6A86-4913-B17E-29F4870AF60B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2C4511-3BDB-4168-B77C-113C35230D15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1493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70DDB6-9D79-4CA6-B7F4-2360528585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247846"/>
            <a:ext cx="5943600" cy="2978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18A6D0-B15F-4770-BC98-11BAC53F90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27784" y="3229922"/>
            <a:ext cx="5943600" cy="299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B52584-E752-4CF8-AE19-68003E54C2D0}"/>
              </a:ext>
            </a:extLst>
          </p:cNvPr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FFBF5-B7B8-49AB-A2DA-77305AAC4B97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AEC6AA-3572-48DD-8C84-C61326CF5D2B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726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구현한 기능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68C7A-1B15-44AB-95A3-A4106287B11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C3AEFD8-0B57-4380-8F0F-9F8387A883AD}"/>
              </a:ext>
            </a:extLst>
          </p:cNvPr>
          <p:cNvSpPr txBox="1">
            <a:spLocks/>
          </p:cNvSpPr>
          <p:nvPr/>
        </p:nvSpPr>
        <p:spPr>
          <a:xfrm>
            <a:off x="777659" y="1593033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weekly, monthly, list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캘린더에 일정 표시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기능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클릭 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요약창에서 일정 삭제 가능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 상세보기 페이지에서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939BC8-8A4B-4E27-97B4-E29209FB802B}"/>
              </a:ext>
            </a:extLst>
          </p:cNvPr>
          <p:cNvSpPr/>
          <p:nvPr/>
        </p:nvSpPr>
        <p:spPr>
          <a:xfrm>
            <a:off x="755576" y="155679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0377F-6204-465C-8269-508CB1679DFA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화면 </a:t>
            </a:r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UI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3116A6-A28A-467D-B8B0-6BD19757232D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CCCF19-20D9-43AC-ACDF-DBEEE1F12CE9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9574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구조 설계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D0DA610-D422-481E-A3C7-76A5C371421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B0A471-985F-41A6-969C-D850D694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82108"/>
            <a:ext cx="6874908" cy="44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8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3224</Words>
  <Application>Microsoft Office PowerPoint</Application>
  <PresentationFormat>화면 슬라이드 쇼(4:3)</PresentationFormat>
  <Paragraphs>671</Paragraphs>
  <Slides>47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나눔고딕</vt:lpstr>
      <vt:lpstr>나눔고딕 ExtraBold</vt:lpstr>
      <vt:lpstr>맑은 고딕</vt:lpstr>
      <vt:lpstr>Arial</vt:lpstr>
      <vt:lpstr>Calibri</vt:lpstr>
      <vt:lpstr>Impact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user</cp:lastModifiedBy>
  <cp:revision>254</cp:revision>
  <dcterms:created xsi:type="dcterms:W3CDTF">2015-03-31T05:55:32Z</dcterms:created>
  <dcterms:modified xsi:type="dcterms:W3CDTF">2018-05-14T16:31:33Z</dcterms:modified>
</cp:coreProperties>
</file>