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8" r:id="rId2"/>
    <p:sldId id="267" r:id="rId3"/>
    <p:sldId id="296" r:id="rId4"/>
    <p:sldId id="272" r:id="rId5"/>
    <p:sldId id="273" r:id="rId6"/>
    <p:sldId id="295" r:id="rId7"/>
    <p:sldId id="327" r:id="rId8"/>
    <p:sldId id="299" r:id="rId9"/>
    <p:sldId id="304" r:id="rId10"/>
    <p:sldId id="328" r:id="rId11"/>
    <p:sldId id="279" r:id="rId12"/>
    <p:sldId id="330" r:id="rId13"/>
    <p:sldId id="281" r:id="rId14"/>
    <p:sldId id="333" r:id="rId15"/>
    <p:sldId id="280" r:id="rId16"/>
    <p:sldId id="331" r:id="rId17"/>
    <p:sldId id="306" r:id="rId18"/>
    <p:sldId id="329" r:id="rId19"/>
    <p:sldId id="283" r:id="rId20"/>
    <p:sldId id="305" r:id="rId21"/>
    <p:sldId id="284" r:id="rId22"/>
    <p:sldId id="334" r:id="rId23"/>
    <p:sldId id="286" r:id="rId24"/>
    <p:sldId id="335" r:id="rId25"/>
    <p:sldId id="307" r:id="rId26"/>
    <p:sldId id="336" r:id="rId27"/>
    <p:sldId id="310" r:id="rId28"/>
    <p:sldId id="287" r:id="rId29"/>
    <p:sldId id="332" r:id="rId30"/>
    <p:sldId id="311" r:id="rId31"/>
    <p:sldId id="288" r:id="rId32"/>
    <p:sldId id="337" r:id="rId33"/>
    <p:sldId id="308" r:id="rId34"/>
    <p:sldId id="313" r:id="rId35"/>
    <p:sldId id="338" r:id="rId36"/>
    <p:sldId id="312" r:id="rId37"/>
    <p:sldId id="340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6" r:id="rId46"/>
    <p:sldId id="321" r:id="rId47"/>
    <p:sldId id="292" r:id="rId48"/>
    <p:sldId id="290" r:id="rId49"/>
    <p:sldId id="300" r:id="rId50"/>
    <p:sldId id="322" r:id="rId51"/>
    <p:sldId id="323" r:id="rId52"/>
    <p:sldId id="341" r:id="rId53"/>
    <p:sldId id="342" r:id="rId54"/>
    <p:sldId id="324" r:id="rId55"/>
    <p:sldId id="298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1FF"/>
    <a:srgbClr val="000000"/>
    <a:srgbClr val="EBD8FF"/>
    <a:srgbClr val="CC99FF"/>
    <a:srgbClr val="404040"/>
    <a:srgbClr val="CCECFF"/>
    <a:srgbClr val="FFFF99"/>
    <a:srgbClr val="93CDDD"/>
    <a:srgbClr val="FFFF00"/>
    <a:srgbClr val="1A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89275" autoAdjust="0"/>
  </p:normalViewPr>
  <p:slideViewPr>
    <p:cSldViewPr>
      <p:cViewPr varScale="1">
        <p:scale>
          <a:sx n="77" d="100"/>
          <a:sy n="77" d="100"/>
        </p:scale>
        <p:origin x="102" y="1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4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2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185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85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67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13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365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7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06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7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407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290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166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941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621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51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831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12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43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80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95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00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70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133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32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326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159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398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2808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265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41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1030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471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63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65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47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5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6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최종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발표 참고 자료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0377F-6204-465C-8269-508CB1679DFA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3116A6-A28A-467D-B8B0-6BD19757232D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CCCF19-20D9-43AC-ACDF-DBEEE1F12CE9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918" b="3020"/>
          <a:stretch/>
        </p:blipFill>
        <p:spPr>
          <a:xfrm>
            <a:off x="643446" y="1752764"/>
            <a:ext cx="8136904" cy="4608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576" y="3284984"/>
            <a:ext cx="1368152" cy="14401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347192"/>
            <a:ext cx="309634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7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09634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820491" y="2850075"/>
            <a:ext cx="4890271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16832"/>
            <a:ext cx="5732554" cy="40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009030" y="3102071"/>
            <a:ext cx="6875338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ko-KR" dirty="0"/>
              <a:t>사용자가 보고 싶은 캘린더를 체크할 수 있도록 사용자의 캘린더 리스트를 받아 옴</a:t>
            </a:r>
            <a:r>
              <a:rPr lang="en-US" altLang="ko-KR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데이터 저장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이유는 전송하는 데이터의 사이즈를 작게 해서 전송 시간을 줄이기 위함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요청하고 받아오는 시간이 최소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500ms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010180" y="306070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279592"/>
            <a:ext cx="734481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b="1" dirty="0"/>
              <a:t>CalendarList calendarList = service.calendarList().list</a:t>
            </a:r>
            <a:r>
              <a:rPr lang="en-US" altLang="ko-KR" sz="1700" b="1" dirty="0" smtClean="0"/>
              <a:t>().</a:t>
            </a:r>
            <a:r>
              <a:rPr lang="en-US" altLang="ko-KR" sz="1700" b="1" dirty="0"/>
              <a:t>execute();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23822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5712" y="5383571"/>
            <a:ext cx="6636568" cy="9257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Role =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freeBusyReader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  reader &lt; writer &lt; owner</a:t>
            </a:r>
          </a:p>
          <a:p>
            <a:pPr fontAlgn="base">
              <a:lnSpc>
                <a:spcPct val="120000"/>
              </a:lnSpc>
            </a:pP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defaultReminders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캘린더의 기본 알림 값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있는 일정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일정이 캘린더의 기본 알림을 사용했으면 이 알림 값을 보여주면 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437" y="5342208"/>
            <a:ext cx="45719" cy="57485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330FD-9D6C-4158-BFCB-FA325AA7985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30078"/>
              </p:ext>
            </p:extLst>
          </p:nvPr>
        </p:nvGraphicFramePr>
        <p:xfrm>
          <a:off x="455712" y="2060848"/>
          <a:ext cx="6636568" cy="3229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906">
                  <a:extLst>
                    <a:ext uri="{9D8B030D-6E8A-4147-A177-3AD203B41FA5}">
                      <a16:colId xmlns:a16="http://schemas.microsoft.com/office/drawing/2014/main" val="4218316856"/>
                    </a:ext>
                  </a:extLst>
                </a:gridCol>
                <a:gridCol w="1249372">
                  <a:extLst>
                    <a:ext uri="{9D8B030D-6E8A-4147-A177-3AD203B41FA5}">
                      <a16:colId xmlns:a16="http://schemas.microsoft.com/office/drawing/2014/main" val="538158881"/>
                    </a:ext>
                  </a:extLst>
                </a:gridCol>
                <a:gridCol w="1379753">
                  <a:extLst>
                    <a:ext uri="{9D8B030D-6E8A-4147-A177-3AD203B41FA5}">
                      <a16:colId xmlns:a16="http://schemas.microsoft.com/office/drawing/2014/main" val="1262466760"/>
                    </a:ext>
                  </a:extLst>
                </a:gridCol>
                <a:gridCol w="2721537">
                  <a:extLst>
                    <a:ext uri="{9D8B030D-6E8A-4147-A177-3AD203B41FA5}">
                      <a16:colId xmlns:a16="http://schemas.microsoft.com/office/drawing/2014/main" val="96644853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29721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</a:t>
                      </a:r>
                      <a: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8605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</a:t>
                      </a:r>
                      <a: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CalendarListEntry.getSummary()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293869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캘린더의 체크박스 체크 여부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갖는 세션의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(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초기는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2844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색 아이디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CalendarListEntry.getColorId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8154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캘린더가 사용자의 메인 캘린더인지에 대한 여부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calendarListEntry.getPrimary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2307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accessRole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Role(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일정에 대한 접근 권한 정의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calendarListEntry.getAccessRole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6167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defaultReminders</a:t>
                      </a:r>
                      <a:endParaRPr lang="ko-KR" sz="105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</a:t>
                      </a:r>
                      <a:r>
                        <a:rPr lang="en-US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EventReminder</a:t>
                      </a:r>
                      <a:r>
                        <a:rPr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캘린더의 알림 </a:t>
                      </a:r>
                      <a: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값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caelndarListEntry.getDefaultReminders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4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7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0377F-6204-465C-8269-508CB1679DFA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3116A6-A28A-467D-B8B0-6BD19757232D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CCCF19-20D9-43AC-ACDF-DBEEE1F12CE9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918" b="3020"/>
          <a:stretch/>
        </p:blipFill>
        <p:spPr>
          <a:xfrm>
            <a:off x="643446" y="1752764"/>
            <a:ext cx="8136904" cy="4608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39752" y="1975210"/>
            <a:ext cx="6264696" cy="43860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347192"/>
            <a:ext cx="309634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7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24036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301722"/>
            <a:ext cx="5732554" cy="323790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09030" y="3212976"/>
            <a:ext cx="3851002" cy="9361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004048" y="5699205"/>
            <a:ext cx="364606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받아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005198" y="565784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2536" y="2078812"/>
            <a:ext cx="5732554" cy="36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6594" y="2744171"/>
            <a:ext cx="8280920" cy="190896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원하는 구간의 일정들을 받아오기 위해 사용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일정을 받고자 하는 캘린더의 아이디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이벤트를  받아올 날짜 범위 지정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끝 날짜 기준으로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늦은 이벤트들만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(inclusive)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시작 날짜 기준으로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빠른 이벤트들만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(exclusive)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842493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Events events = service.events().list(calendarId).setTimeMin(now).setTimeMax(next).execute();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194" y="273216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41764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 처리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6594" y="2744171"/>
            <a:ext cx="8280920" cy="320510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sz="1200" dirty="0"/>
              <a:t>시작 날짜와 끝 날짜를 받을 때 일정인 경우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getDate</a:t>
            </a:r>
            <a:r>
              <a:rPr lang="en-US" altLang="ko-KR" sz="1200" dirty="0"/>
              <a:t>()), </a:t>
            </a:r>
            <a:r>
              <a:rPr lang="ko-KR" altLang="ko-KR" sz="1200" dirty="0"/>
              <a:t>시간이 있는 일정인 경우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getDateTime</a:t>
            </a:r>
            <a:r>
              <a:rPr lang="en-US" altLang="ko-KR" sz="1200" dirty="0"/>
              <a:t>())</a:t>
            </a:r>
            <a:r>
              <a:rPr lang="ko-KR" altLang="ko-KR" sz="1200" dirty="0"/>
              <a:t>로 나눠짐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ko-KR" altLang="ko-KR" sz="1200" dirty="0"/>
              <a:t>시작 날짜가 없는 경우</a:t>
            </a:r>
          </a:p>
          <a:p>
            <a:pPr lvl="2"/>
            <a:r>
              <a:rPr lang="ko-KR" altLang="ko-KR" sz="1200" dirty="0"/>
              <a:t>일정이 삭제된 경우에 해당</a:t>
            </a:r>
            <a:r>
              <a:rPr lang="en-US" altLang="ko-KR" sz="1200" dirty="0"/>
              <a:t>. status = cancelled</a:t>
            </a:r>
            <a:endParaRPr lang="ko-KR" altLang="ko-KR" sz="1200" dirty="0"/>
          </a:p>
          <a:p>
            <a:pPr lvl="1"/>
            <a:r>
              <a:rPr lang="ko-KR" altLang="ko-KR" sz="1200" dirty="0"/>
              <a:t>반복 일정의 개별 일정인 경우</a:t>
            </a:r>
          </a:p>
          <a:p>
            <a:pPr lvl="2"/>
            <a:r>
              <a:rPr lang="en-US" altLang="ko-KR" sz="1200" dirty="0" err="1"/>
              <a:t>recurringEventId</a:t>
            </a:r>
            <a:r>
              <a:rPr lang="en-US" altLang="ko-KR" sz="1200" dirty="0"/>
              <a:t> </a:t>
            </a:r>
            <a:r>
              <a:rPr lang="ko-KR" altLang="ko-KR" sz="1200" dirty="0"/>
              <a:t>값으로 원래 반복 일정의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eventId</a:t>
            </a:r>
            <a:r>
              <a:rPr lang="ko-KR" altLang="ko-KR" sz="1200" dirty="0"/>
              <a:t>값을 가짐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2"/>
            <a:r>
              <a:rPr lang="ko-KR" altLang="ko-KR" sz="1200" dirty="0"/>
              <a:t>개별 일정의 날짜가 이벤트를 받아올 때 정해진 구간에 해당하지 않아도 원래 반복 일정일 때의 날짜가 구간에 있으면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ko-KR" sz="1200" dirty="0"/>
              <a:t>이벤트를 가져옴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3"/>
            <a:r>
              <a:rPr lang="ko-KR" altLang="ko-KR" sz="1200" dirty="0"/>
              <a:t>이 경우 구간에 개별 일정의 날짜가 포함되는지 확인해야함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3"/>
            <a:r>
              <a:rPr lang="ko-KR" altLang="ko-KR" sz="1200" dirty="0"/>
              <a:t>일정이 삭제된 경우에도 존재하므로 </a:t>
            </a:r>
            <a:r>
              <a:rPr lang="en-US" altLang="ko-KR" sz="1200" dirty="0"/>
              <a:t>status</a:t>
            </a:r>
            <a:r>
              <a:rPr lang="ko-KR" altLang="ko-KR" sz="1200" dirty="0"/>
              <a:t>가 </a:t>
            </a:r>
            <a:r>
              <a:rPr lang="en-US" altLang="ko-KR" sz="1200" dirty="0"/>
              <a:t>cancelled</a:t>
            </a:r>
            <a:r>
              <a:rPr lang="ko-KR" altLang="ko-KR" sz="1200" dirty="0"/>
              <a:t>인지 확인해야함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0"/>
            <a:r>
              <a:rPr lang="ko-KR" altLang="ko-KR" sz="1200" dirty="0"/>
              <a:t>반복 일정이 있는 경우 반복 일정 계산 후 이벤트 리스트와 합쳐 우선순위에 맞게 정렬하여 리턴</a:t>
            </a:r>
          </a:p>
          <a:p>
            <a:pPr lvl="0"/>
            <a:r>
              <a:rPr lang="ko-KR" altLang="ko-KR" sz="1200" dirty="0"/>
              <a:t>여러 캘린더의 일정을 가져와야 하므로 응답 속도 개선을 위해 각 </a:t>
            </a:r>
            <a:r>
              <a:rPr lang="ko-KR" altLang="ko-KR" sz="1200" dirty="0" err="1"/>
              <a:t>캘린더마다</a:t>
            </a:r>
            <a:r>
              <a:rPr lang="ko-KR" altLang="ko-KR" sz="1200" dirty="0"/>
              <a:t> </a:t>
            </a:r>
            <a:r>
              <a:rPr lang="ko-KR" altLang="ko-KR" sz="1200" dirty="0" err="1"/>
              <a:t>쓰레드를</a:t>
            </a:r>
            <a:r>
              <a:rPr lang="ko-KR" altLang="ko-KR" sz="1200" dirty="0"/>
              <a:t> 사용하여 일정을 동시에 받도록 함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829997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Events events = service.events().list(calendarId).setTimeMin(now).setTimeMax(next).execute();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194" y="273216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554461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후 응답 시간 변화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207632" y="5877272"/>
            <a:ext cx="2232248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2.25s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208782" y="583590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0192"/>
          <a:stretch/>
        </p:blipFill>
        <p:spPr>
          <a:xfrm>
            <a:off x="4708770" y="1879128"/>
            <a:ext cx="3974065" cy="38363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r="8626" b="6918"/>
          <a:stretch/>
        </p:blipFill>
        <p:spPr>
          <a:xfrm>
            <a:off x="683690" y="1927357"/>
            <a:ext cx="3479078" cy="37338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1207632" y="4115172"/>
            <a:ext cx="2860312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5083447" y="5062324"/>
            <a:ext cx="3599387" cy="166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</p:cNvCxnSpPr>
          <p:nvPr/>
        </p:nvCxnSpPr>
        <p:spPr>
          <a:xfrm flipV="1">
            <a:off x="4135594" y="3838034"/>
            <a:ext cx="420372" cy="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96136" y="5877272"/>
            <a:ext cx="2232248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612ms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797286" y="583590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83939"/>
              </p:ext>
            </p:extLst>
          </p:nvPr>
        </p:nvGraphicFramePr>
        <p:xfrm>
          <a:off x="467544" y="1900357"/>
          <a:ext cx="7056784" cy="4475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6755260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3013464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6513557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2564370330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31196421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8600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캘린더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466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5188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제목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Event.getSummary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368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92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133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205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9019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location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장소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Event.getLocation()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87647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description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상세 내용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Event.getDescription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859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attendees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List&lt;EventAttendee&gt;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참석자 목록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Event.getAttendees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70167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organizer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주최자의 이메일 주소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Event.getOrganizer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().</a:t>
                      </a: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getEmail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685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recurrence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List&lt;String&gt;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반복 규칙 목록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Event.getRecurrence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566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guestsCanSee</a:t>
                      </a:r>
                      <a:b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OtherGuests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Boolean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참석자가 다른 참석자 목록 볼 수 있는지에 대한 여부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Event.getGuestsCanSeeOtherGuests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71841"/>
                  </a:ext>
                </a:extLst>
              </a:tr>
            </a:tbl>
          </a:graphicData>
        </a:graphic>
      </p:graphicFrame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703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747509" y="1412776"/>
            <a:ext cx="5648981" cy="819150"/>
          </a:xfrm>
        </p:spPr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3E11-DF64-448F-A4C2-63CC87847E38}"/>
              </a:ext>
            </a:extLst>
          </p:cNvPr>
          <p:cNvSpPr txBox="1"/>
          <p:nvPr/>
        </p:nvSpPr>
        <p:spPr>
          <a:xfrm>
            <a:off x="2151776" y="2087418"/>
            <a:ext cx="51125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 경과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</a:t>
            </a: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방법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장단점</a:t>
            </a:r>
            <a:endParaRPr lang="en-US" altLang="ko-KR" sz="17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fontScale="925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91587" y="3933056"/>
            <a:ext cx="7120685" cy="15460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하루 뒤의 값을 가지므로 하루치 값을 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2446" y="389437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23938"/>
              </p:ext>
            </p:extLst>
          </p:nvPr>
        </p:nvGraphicFramePr>
        <p:xfrm>
          <a:off x="482190" y="2160331"/>
          <a:ext cx="7056784" cy="1303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97927538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92134345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19301198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1086055465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46138313"/>
                    </a:ext>
                  </a:extLst>
                </a:gridCol>
              </a:tblGrid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9534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8832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5644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97188" y="617850"/>
            <a:ext cx="3575211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9" y="1071762"/>
            <a:ext cx="7609221" cy="52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73630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905865" y="2949641"/>
            <a:ext cx="5649491" cy="127144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보고자 하는 이벤트의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상세보기 페이지에서 이벤트 정보를 보여주기 위해 사용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866724" y="288224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866724" y="2168105"/>
            <a:ext cx="600953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Event event = service.events().get(calendarId, eventId).execute();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867874" y="212674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732195"/>
            <a:ext cx="324036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6" y="1326634"/>
            <a:ext cx="7279651" cy="484852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72921" y="5846792"/>
            <a:ext cx="310257" cy="2435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139402" y="1939909"/>
            <a:ext cx="3609062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100" dirty="0"/>
              <a:t>setStart(</a:t>
            </a:r>
            <a:r>
              <a:rPr lang="ko-KR" altLang="ko-KR" sz="1100" dirty="0"/>
              <a:t>시작 날짜 설정</a:t>
            </a:r>
            <a:r>
              <a:rPr lang="en-US" altLang="ko-KR" sz="1100" dirty="0"/>
              <a:t>), setEnd(</a:t>
            </a:r>
            <a:r>
              <a:rPr lang="ko-KR" altLang="ko-KR" sz="1100" dirty="0"/>
              <a:t>끝 날짜 설정</a:t>
            </a:r>
            <a:r>
              <a:rPr lang="en-US" altLang="ko-KR" sz="1100" dirty="0"/>
              <a:t>)</a:t>
            </a:r>
            <a:r>
              <a:rPr lang="ko-KR" altLang="ko-KR" sz="1100" dirty="0"/>
              <a:t>의 파라미터 데이터 타입은</a:t>
            </a:r>
            <a:r>
              <a:rPr lang="en-US" altLang="ko-KR" sz="1100" dirty="0"/>
              <a:t> EventDateTime</a:t>
            </a:r>
            <a:r>
              <a:rPr lang="ko-KR" altLang="ko-KR" sz="1100" dirty="0"/>
              <a:t>을 가짐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en-US" altLang="ko-KR" sz="1100" dirty="0"/>
              <a:t>EventDateTime</a:t>
            </a:r>
            <a:r>
              <a:rPr lang="ko-KR" altLang="ko-KR" sz="1100" dirty="0"/>
              <a:t>을 생성하기 위해서는 </a:t>
            </a:r>
            <a:r>
              <a:rPr lang="en-US" altLang="ko-KR" sz="1100" dirty="0"/>
              <a:t>DateTime</a:t>
            </a:r>
            <a:r>
              <a:rPr lang="ko-KR" altLang="ko-KR" sz="1100" dirty="0"/>
              <a:t>이 필요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ko-KR" altLang="ko-KR" sz="1100" dirty="0"/>
              <a:t>사용자의 인풋을 받아 </a:t>
            </a:r>
            <a:r>
              <a:rPr lang="en-US" altLang="ko-KR" sz="1100" dirty="0"/>
              <a:t>Date-&gt;DateTime-&gt;EventDateTime</a:t>
            </a:r>
            <a:r>
              <a:rPr lang="ko-KR" altLang="ko-KR" sz="1100" dirty="0"/>
              <a:t>으로 저장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ko-KR" altLang="ko-KR" sz="1100" dirty="0"/>
              <a:t>종일 일정인 경우 </a:t>
            </a:r>
            <a:r>
              <a:rPr lang="en-US" altLang="ko-KR" sz="1100" dirty="0"/>
              <a:t>DateTime</a:t>
            </a:r>
            <a:r>
              <a:rPr lang="ko-KR" altLang="ko-KR" sz="1100" dirty="0"/>
              <a:t>으로 저장할 때 </a:t>
            </a:r>
            <a:r>
              <a:rPr lang="en-US" altLang="ko-KR" sz="1100" dirty="0"/>
              <a:t>DateOnly</a:t>
            </a:r>
            <a:r>
              <a:rPr lang="ko-KR" altLang="ko-KR" sz="1100" dirty="0"/>
              <a:t>값을 </a:t>
            </a:r>
            <a:r>
              <a:rPr lang="en-US" altLang="ko-KR" sz="1100" dirty="0"/>
              <a:t>true</a:t>
            </a:r>
            <a:r>
              <a:rPr lang="ko-KR" altLang="ko-KR" sz="1100" dirty="0"/>
              <a:t>로 지정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2"/>
            <a:r>
              <a:rPr lang="en-US" altLang="ko-KR" sz="1100" dirty="0"/>
              <a:t>end</a:t>
            </a:r>
            <a:r>
              <a:rPr lang="ko-KR" altLang="ko-KR" sz="1100" dirty="0"/>
              <a:t>값에 하루를 더 더해줘야 함</a:t>
            </a:r>
            <a:r>
              <a:rPr lang="en-US" altLang="ko-KR" sz="1100" dirty="0"/>
              <a:t>.(exclusive)</a:t>
            </a:r>
            <a:endParaRPr lang="ko-KR" altLang="ko-KR" sz="1100" dirty="0"/>
          </a:p>
          <a:p>
            <a:pPr lvl="2"/>
            <a:r>
              <a:rPr lang="ko-KR" altLang="ko-KR" sz="1100" dirty="0"/>
              <a:t>종일 일정을 </a:t>
            </a:r>
            <a:r>
              <a:rPr lang="en-US" altLang="ko-KR" sz="1100" dirty="0"/>
              <a:t>Date</a:t>
            </a:r>
            <a:r>
              <a:rPr lang="ko-KR" altLang="ko-KR" sz="1100" dirty="0"/>
              <a:t>에서 </a:t>
            </a:r>
            <a:r>
              <a:rPr lang="en-US" altLang="ko-KR" sz="1100" dirty="0" err="1"/>
              <a:t>DateTime</a:t>
            </a:r>
            <a:r>
              <a:rPr lang="ko-KR" altLang="ko-KR" sz="1100" dirty="0"/>
              <a:t>으로 변경할 때는 </a:t>
            </a:r>
            <a:r>
              <a:rPr lang="en-US" altLang="ko-KR" sz="1100" dirty="0"/>
              <a:t>long value</a:t>
            </a:r>
            <a:r>
              <a:rPr lang="ko-KR" altLang="ko-KR" sz="1100" dirty="0"/>
              <a:t>값을 사용하는데 </a:t>
            </a:r>
            <a:r>
              <a:rPr lang="en-US" altLang="ko-KR" sz="1100" dirty="0" err="1"/>
              <a:t>timezone</a:t>
            </a:r>
            <a:r>
              <a:rPr lang="en-US" altLang="ko-KR" sz="1100" dirty="0"/>
              <a:t> </a:t>
            </a:r>
            <a:r>
              <a:rPr lang="ko-KR" altLang="ko-KR" sz="1100" dirty="0"/>
              <a:t>때문에 현재 </a:t>
            </a:r>
            <a:r>
              <a:rPr lang="en-US" altLang="ko-KR" sz="1100" dirty="0"/>
              <a:t>+9</a:t>
            </a:r>
            <a:r>
              <a:rPr lang="ko-KR" altLang="ko-KR" sz="1100" dirty="0"/>
              <a:t>시간이므로 시간을 </a:t>
            </a:r>
            <a:r>
              <a:rPr lang="en-US" altLang="ko-KR" sz="1100" dirty="0"/>
              <a:t>0</a:t>
            </a:r>
            <a:r>
              <a:rPr lang="ko-KR" altLang="ko-KR" sz="1100" dirty="0"/>
              <a:t>으로 세팅하지 않고 </a:t>
            </a:r>
            <a:r>
              <a:rPr lang="en-US" altLang="ko-KR" sz="1100" dirty="0"/>
              <a:t>9</a:t>
            </a:r>
            <a:r>
              <a:rPr lang="ko-KR" altLang="ko-KR" sz="1100" dirty="0"/>
              <a:t>로 세팅해야 함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0"/>
            <a:r>
              <a:rPr lang="en-US" altLang="ko-KR" sz="1100" dirty="0" err="1"/>
              <a:t>setReminders</a:t>
            </a:r>
            <a:r>
              <a:rPr lang="en-US" altLang="ko-KR" sz="1100" dirty="0"/>
              <a:t>(</a:t>
            </a:r>
            <a:r>
              <a:rPr lang="ko-KR" altLang="ko-KR" sz="1100" dirty="0"/>
              <a:t>알림 설정</a:t>
            </a:r>
            <a:r>
              <a:rPr lang="en-US" altLang="ko-KR" sz="1100" dirty="0"/>
              <a:t>)</a:t>
            </a:r>
            <a:r>
              <a:rPr lang="ko-KR" altLang="ko-KR" sz="1100" dirty="0"/>
              <a:t>의 파라미터 데이터 타입은 </a:t>
            </a:r>
            <a:r>
              <a:rPr lang="en-US" altLang="ko-KR" sz="1100" dirty="0"/>
              <a:t>Reminders</a:t>
            </a:r>
            <a:endParaRPr lang="ko-KR" altLang="ko-KR" sz="1100" dirty="0"/>
          </a:p>
          <a:p>
            <a:pPr lvl="1"/>
            <a:r>
              <a:rPr lang="en-US" altLang="ko-KR" sz="1100" dirty="0"/>
              <a:t>Reminders -&gt; useDefault, List&lt;EventReminders&gt;</a:t>
            </a:r>
            <a:endParaRPr lang="ko-KR" altLang="ko-KR" sz="1100" dirty="0"/>
          </a:p>
          <a:p>
            <a:pPr lvl="1"/>
            <a:r>
              <a:rPr lang="en-US" altLang="ko-KR" sz="1100" dirty="0"/>
              <a:t>useDefault == true</a:t>
            </a:r>
            <a:r>
              <a:rPr lang="ko-KR" altLang="ko-KR" sz="1100" dirty="0"/>
              <a:t>이면 캘린더의 기본 알림 값을 사용하겠다는 의미</a:t>
            </a:r>
          </a:p>
          <a:p>
            <a:pPr lvl="1"/>
            <a:r>
              <a:rPr lang="en-US" altLang="ko-KR" sz="1100" dirty="0" err="1"/>
              <a:t>EventReminder</a:t>
            </a:r>
            <a:r>
              <a:rPr lang="en-US" altLang="ko-KR" sz="1100" dirty="0"/>
              <a:t> -&gt; method(popup or email), minutes(0~40320, </a:t>
            </a:r>
            <a:r>
              <a:rPr lang="ko-KR" altLang="ko-KR" sz="1100" dirty="0"/>
              <a:t>몇 분 전인지</a:t>
            </a:r>
            <a:r>
              <a:rPr lang="en-US" altLang="ko-KR" sz="1100" dirty="0"/>
              <a:t>. </a:t>
            </a:r>
            <a:r>
              <a:rPr lang="ko-KR" altLang="ko-KR" sz="1100" dirty="0"/>
              <a:t>최대 </a:t>
            </a:r>
            <a:r>
              <a:rPr lang="en-US" altLang="ko-KR" sz="1100" dirty="0"/>
              <a:t>4</a:t>
            </a:r>
            <a:r>
              <a:rPr lang="ko-KR" altLang="ko-KR" sz="1100" dirty="0"/>
              <a:t>주 전까지 가능</a:t>
            </a:r>
            <a:r>
              <a:rPr lang="en-US" altLang="ko-KR" sz="1100" dirty="0"/>
              <a:t>)</a:t>
            </a:r>
            <a:endParaRPr lang="ko-KR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100262" y="189623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324036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405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new Event()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(start)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(end)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(reminders)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service.events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calendarId,event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).execute();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139402" y="1939909"/>
            <a:ext cx="3681070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200" dirty="0" err="1"/>
              <a:t>setAttendees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 설정</a:t>
            </a:r>
            <a:r>
              <a:rPr lang="en-US" altLang="ko-KR" sz="1200" dirty="0"/>
              <a:t>)</a:t>
            </a:r>
            <a:r>
              <a:rPr lang="ko-KR" altLang="ko-KR" sz="1200" dirty="0"/>
              <a:t>의 </a:t>
            </a:r>
            <a:r>
              <a:rPr lang="ko-KR" altLang="ko-KR" sz="1200" dirty="0" err="1"/>
              <a:t>파라미터</a:t>
            </a:r>
            <a:r>
              <a:rPr lang="ko-KR" altLang="ko-KR" sz="1200" dirty="0"/>
              <a:t> 데이터 타입은 </a:t>
            </a:r>
            <a:r>
              <a:rPr lang="en-US" altLang="ko-KR" sz="1200" dirty="0"/>
              <a:t>List&lt;</a:t>
            </a:r>
            <a:r>
              <a:rPr lang="en-US" altLang="ko-KR" sz="1200" dirty="0" err="1"/>
              <a:t>EventAttendee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pPr lvl="1"/>
            <a:r>
              <a:rPr lang="en-US" altLang="ko-KR" sz="1200" dirty="0" err="1"/>
              <a:t>EventAttendee</a:t>
            </a:r>
            <a:r>
              <a:rPr lang="ko-KR" altLang="ko-KR" sz="1200" dirty="0"/>
              <a:t>로 참석자 세부 내용 저장</a:t>
            </a:r>
            <a:r>
              <a:rPr lang="en-US" altLang="ko-KR" sz="1200" dirty="0"/>
              <a:t>.(ex. </a:t>
            </a:r>
            <a:r>
              <a:rPr lang="ko-KR" altLang="ko-KR" sz="1200" dirty="0"/>
              <a:t>이메일</a:t>
            </a:r>
            <a:r>
              <a:rPr lang="en-US" altLang="ko-KR" sz="1200" dirty="0"/>
              <a:t>, </a:t>
            </a:r>
            <a:r>
              <a:rPr lang="ko-KR" altLang="ko-KR" sz="1200" dirty="0"/>
              <a:t>참석 상태 등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vl="0"/>
            <a:r>
              <a:rPr lang="en-US" altLang="ko-KR" sz="1200" dirty="0" err="1"/>
              <a:t>setGuestsCanInviteOthers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다른 참석자를 초대할 지 여부</a:t>
            </a:r>
            <a:r>
              <a:rPr lang="en-US" altLang="ko-KR" sz="1200" dirty="0"/>
              <a:t>, default=true), </a:t>
            </a:r>
            <a:r>
              <a:rPr lang="en-US" altLang="ko-KR" sz="1200" dirty="0" err="1"/>
              <a:t>setGuestsCanModify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일정을 수정할 수 있는지 여부</a:t>
            </a:r>
            <a:r>
              <a:rPr lang="en-US" altLang="ko-KR" sz="1200" dirty="0"/>
              <a:t>, default=false), </a:t>
            </a:r>
            <a:r>
              <a:rPr lang="en-US" altLang="ko-KR" sz="1200" dirty="0" err="1"/>
              <a:t>setGuestsCanSeeOtherGuests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다른 참석자 목록 볼 수 있는지 여부</a:t>
            </a:r>
            <a:r>
              <a:rPr lang="en-US" altLang="ko-KR" sz="1200" dirty="0"/>
              <a:t>, default=true) </a:t>
            </a:r>
            <a:endParaRPr lang="ko-KR" altLang="ko-KR" sz="1200" dirty="0"/>
          </a:p>
          <a:p>
            <a:pPr lvl="1"/>
            <a:r>
              <a:rPr lang="en-US" altLang="ko-KR" sz="1200" dirty="0"/>
              <a:t>Boolean </a:t>
            </a:r>
            <a:r>
              <a:rPr lang="ko-KR" altLang="ko-KR" sz="1200" dirty="0"/>
              <a:t>값을 </a:t>
            </a:r>
            <a:r>
              <a:rPr lang="ko-KR" altLang="ko-KR" sz="1200" dirty="0" err="1"/>
              <a:t>파라미터로</a:t>
            </a:r>
            <a:r>
              <a:rPr lang="ko-KR" altLang="ko-KR" sz="1200" dirty="0"/>
              <a:t> 가짐</a:t>
            </a:r>
          </a:p>
          <a:p>
            <a:pPr lvl="0"/>
            <a:r>
              <a:rPr lang="en-US" altLang="ko-KR" sz="1200" dirty="0" err="1"/>
              <a:t>setVisibility</a:t>
            </a:r>
            <a:r>
              <a:rPr lang="en-US" altLang="ko-KR" sz="1200" dirty="0"/>
              <a:t>(</a:t>
            </a:r>
            <a:r>
              <a:rPr lang="ko-KR" altLang="ko-KR" sz="1200" dirty="0"/>
              <a:t>다른 사람들에게 일정 공개 여부</a:t>
            </a:r>
            <a:r>
              <a:rPr lang="en-US" altLang="ko-KR" sz="1200" dirty="0"/>
              <a:t>)</a:t>
            </a:r>
            <a:r>
              <a:rPr lang="ko-KR" altLang="ko-KR" sz="1200" dirty="0"/>
              <a:t>는 </a:t>
            </a:r>
            <a:r>
              <a:rPr lang="en-US" altLang="ko-KR" sz="1200" dirty="0"/>
              <a:t>4</a:t>
            </a:r>
            <a:r>
              <a:rPr lang="ko-KR" altLang="ko-KR" sz="1200" dirty="0"/>
              <a:t>가지</a:t>
            </a:r>
            <a:r>
              <a:rPr lang="en-US" altLang="ko-KR" sz="1200" dirty="0"/>
              <a:t> String </a:t>
            </a:r>
            <a:r>
              <a:rPr lang="ko-KR" altLang="ko-KR" sz="1200" dirty="0"/>
              <a:t>값을 가질 수 있음</a:t>
            </a:r>
          </a:p>
          <a:p>
            <a:pPr lvl="1"/>
            <a:r>
              <a:rPr lang="en-US" altLang="ko-KR" sz="1200" dirty="0"/>
              <a:t>default, public(all readers), private(</a:t>
            </a:r>
            <a:r>
              <a:rPr lang="ko-KR" altLang="ko-KR" sz="1200" dirty="0"/>
              <a:t>일정 참석자만</a:t>
            </a:r>
            <a:r>
              <a:rPr lang="en-US" altLang="ko-KR" sz="1200" dirty="0"/>
              <a:t>), confidential(private</a:t>
            </a:r>
            <a:r>
              <a:rPr lang="ko-KR" altLang="ko-KR" sz="1200" dirty="0"/>
              <a:t>과 동일</a:t>
            </a:r>
            <a:r>
              <a:rPr lang="en-US" altLang="ko-KR" sz="1200" dirty="0"/>
              <a:t>, </a:t>
            </a:r>
            <a:r>
              <a:rPr lang="ko-KR" altLang="ko-KR" sz="1200" dirty="0"/>
              <a:t>호환성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vl="0"/>
            <a:r>
              <a:rPr lang="ko-KR" altLang="ko-KR" sz="1200" dirty="0"/>
              <a:t>나머지는 </a:t>
            </a:r>
            <a:r>
              <a:rPr lang="en-US" altLang="ko-KR" sz="1200" dirty="0"/>
              <a:t>String</a:t>
            </a:r>
            <a:endParaRPr lang="ko-KR" altLang="ko-KR" sz="1200" dirty="0"/>
          </a:p>
          <a:p>
            <a:pPr lvl="0"/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ko-KR" sz="1200" dirty="0"/>
              <a:t>이벤트를 넣을 </a:t>
            </a:r>
            <a:r>
              <a:rPr lang="en-US" altLang="ko-KR" sz="1200" dirty="0" err="1"/>
              <a:t>calendarId</a:t>
            </a:r>
            <a:r>
              <a:rPr lang="en-US" altLang="ko-KR" sz="1200" dirty="0"/>
              <a:t>,</a:t>
            </a:r>
            <a:r>
              <a:rPr lang="ko-KR" altLang="ko-KR" sz="1200" dirty="0"/>
              <a:t> 이벤트 객체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100262" y="189623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 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405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new Event()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(start)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(end)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(reminders)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service.events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calendarId,event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).execute();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693466"/>
            <a:ext cx="237626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48201"/>
            <a:ext cx="7609221" cy="52046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40971" y="5993729"/>
            <a:ext cx="310257" cy="2435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7337394" cy="82296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200" dirty="0"/>
              <a:t>일정 상세보기 페이지에서 일정 수정</a:t>
            </a:r>
            <a:r>
              <a:rPr lang="en-US" altLang="ko-KR" sz="1200" dirty="0"/>
              <a:t>, </a:t>
            </a:r>
            <a:r>
              <a:rPr lang="ko-KR" altLang="ko-KR" sz="1200" dirty="0"/>
              <a:t>요약창에서 내 응답 상태 수정</a:t>
            </a:r>
            <a:r>
              <a:rPr lang="en-US" altLang="ko-KR" sz="1200" dirty="0"/>
              <a:t>, </a:t>
            </a:r>
            <a:r>
              <a:rPr lang="ko-KR" altLang="ko-KR" sz="1200" dirty="0"/>
              <a:t>일정 드래그하여 날짜 수정할 때 사용</a:t>
            </a:r>
            <a:r>
              <a:rPr lang="en-US" altLang="ko-KR" sz="1200" dirty="0"/>
              <a:t>.</a:t>
            </a:r>
          </a:p>
          <a:p>
            <a:pPr lvl="0"/>
            <a:r>
              <a:rPr lang="ko-KR" altLang="ko-KR" sz="1200" dirty="0" err="1"/>
              <a:t>파라미터</a:t>
            </a:r>
            <a:r>
              <a:rPr lang="en-US" altLang="ko-KR" sz="1200" dirty="0"/>
              <a:t> = </a:t>
            </a:r>
            <a:r>
              <a:rPr lang="ko-KR" altLang="ko-KR" sz="1200" dirty="0"/>
              <a:t>현재 이벤트의 </a:t>
            </a:r>
            <a:r>
              <a:rPr lang="en-US" altLang="ko-KR" sz="1200" dirty="0"/>
              <a:t>calendarId, eventId, </a:t>
            </a:r>
            <a:r>
              <a:rPr lang="ko-KR" altLang="ko-KR" sz="1200" dirty="0"/>
              <a:t>이벤트 객체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0871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dirty="0"/>
              <a:t>service.events().update(calendarId, event.getId(), event).execute();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9522" y="2348880"/>
            <a:ext cx="6761330" cy="35784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sz="1100" dirty="0"/>
              <a:t>반복 일정 수정</a:t>
            </a:r>
          </a:p>
          <a:p>
            <a:pPr lvl="1"/>
            <a:r>
              <a:rPr lang="ko-KR" altLang="ko-KR" sz="1100" dirty="0"/>
              <a:t>이 일정만 수정</a:t>
            </a:r>
            <a:r>
              <a:rPr lang="en-US" altLang="ko-KR" sz="1100" dirty="0"/>
              <a:t>(</a:t>
            </a:r>
            <a:r>
              <a:rPr lang="ko-KR" altLang="en-US" sz="1100" dirty="0"/>
              <a:t>반복 일정 드래그 하는 것도 포함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lvl="2"/>
            <a:r>
              <a:rPr lang="ko-KR" altLang="ko-KR" sz="1100" dirty="0"/>
              <a:t>이벤트 수정 시 이벤트 객체에 시작과 끝 날짜는 사용자가 현재 선택한 날짜</a:t>
            </a:r>
          </a:p>
          <a:p>
            <a:pPr lvl="3"/>
            <a:r>
              <a:rPr lang="en-US" altLang="ko-KR" sz="1100" dirty="0" err="1"/>
              <a:t>recurringEventId</a:t>
            </a:r>
            <a:r>
              <a:rPr lang="en-US" altLang="ko-KR" sz="1100" dirty="0"/>
              <a:t> </a:t>
            </a:r>
            <a:r>
              <a:rPr lang="ko-KR" altLang="ko-KR" sz="1100" dirty="0"/>
              <a:t>추가 </a:t>
            </a:r>
            <a:r>
              <a:rPr lang="en-US" altLang="ko-KR" sz="1100" dirty="0"/>
              <a:t>(</a:t>
            </a:r>
            <a:r>
              <a:rPr lang="ko-KR" altLang="ko-KR" sz="1100" dirty="0"/>
              <a:t>반복 일정의 </a:t>
            </a:r>
            <a:r>
              <a:rPr lang="en-US" altLang="ko-KR" sz="1100" dirty="0" err="1"/>
              <a:t>eventId</a:t>
            </a:r>
            <a:r>
              <a:rPr lang="en-US" altLang="ko-KR" sz="1100" dirty="0"/>
              <a:t>) </a:t>
            </a:r>
          </a:p>
          <a:p>
            <a:pPr lvl="3"/>
            <a:r>
              <a:rPr lang="en-US" altLang="ko-KR" sz="1100" dirty="0" err="1"/>
              <a:t>originalStartTime</a:t>
            </a:r>
            <a:r>
              <a:rPr lang="en-US" altLang="ko-KR" sz="1100" dirty="0"/>
              <a:t> </a:t>
            </a:r>
            <a:r>
              <a:rPr lang="ko-KR" altLang="ko-KR" sz="1100" dirty="0"/>
              <a:t>추가</a:t>
            </a:r>
            <a:r>
              <a:rPr lang="en-US" altLang="ko-KR" sz="1100" dirty="0"/>
              <a:t> (</a:t>
            </a:r>
            <a:r>
              <a:rPr lang="ko-KR" altLang="ko-KR" sz="1100" dirty="0"/>
              <a:t>원래 반복 일정일 때의 시작 날짜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lvl="4"/>
            <a:r>
              <a:rPr lang="ko-KR" altLang="ko-KR" sz="1100" dirty="0"/>
              <a:t>종일이었으면 종일</a:t>
            </a:r>
            <a:r>
              <a:rPr lang="en-US" altLang="ko-KR" sz="1100" dirty="0"/>
              <a:t>, </a:t>
            </a:r>
            <a:r>
              <a:rPr lang="ko-KR" altLang="ko-KR" sz="1100" dirty="0"/>
              <a:t>시간이 있는 일정이었으면 시간이 있는 날짜의 값을 가져야 함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2"/>
            <a:r>
              <a:rPr lang="en-US" altLang="ko-KR" sz="1100" dirty="0"/>
              <a:t>insert</a:t>
            </a:r>
            <a:r>
              <a:rPr lang="ko-KR" altLang="ko-KR" sz="1100" dirty="0"/>
              <a:t>를 통해 개별 일정으로 추가</a:t>
            </a:r>
          </a:p>
          <a:p>
            <a:pPr lvl="1"/>
            <a:r>
              <a:rPr lang="ko-KR" altLang="ko-KR" sz="1100" dirty="0" smtClean="0"/>
              <a:t>모든 일정 수정</a:t>
            </a:r>
          </a:p>
          <a:p>
            <a:pPr lvl="2"/>
            <a:r>
              <a:rPr lang="ko-KR" altLang="ko-KR" sz="1100" dirty="0" smtClean="0"/>
              <a:t>날짜가 변경된 경우</a:t>
            </a:r>
          </a:p>
          <a:p>
            <a:pPr lvl="3"/>
            <a:r>
              <a:rPr lang="ko-KR" altLang="ko-KR" sz="1100" dirty="0" smtClean="0"/>
              <a:t>현재 사용자가 선택한 시작과 끝 날짜가 기존의 날짜와 얼마나 차이 나는지 계산</a:t>
            </a:r>
          </a:p>
          <a:p>
            <a:pPr lvl="3"/>
            <a:r>
              <a:rPr lang="ko-KR" altLang="ko-KR" sz="1100" dirty="0" smtClean="0"/>
              <a:t>그 차이 만큼을 반복 일정 첫 번째 일정의 시작 날짜와 끝 날짜에 적용시켜 수정에 반영</a:t>
            </a:r>
          </a:p>
          <a:p>
            <a:pPr lvl="2"/>
            <a:r>
              <a:rPr lang="ko-KR" altLang="ko-KR" sz="1100" dirty="0" smtClean="0"/>
              <a:t>그 외의 경우는 이벤트 수정과 동일</a:t>
            </a:r>
          </a:p>
          <a:p>
            <a:pPr lvl="1"/>
            <a:r>
              <a:rPr lang="ko-KR" altLang="ko-KR" sz="1100" dirty="0" smtClean="0"/>
              <a:t>이 </a:t>
            </a:r>
            <a:r>
              <a:rPr lang="ko-KR" altLang="ko-KR" sz="1100" dirty="0"/>
              <a:t>일정과 향후 일정 수정</a:t>
            </a:r>
          </a:p>
          <a:p>
            <a:pPr lvl="2"/>
            <a:r>
              <a:rPr lang="ko-KR" altLang="ko-KR" sz="1100" dirty="0"/>
              <a:t>현재 반복 일정의 날짜보다 하루 전까지를 </a:t>
            </a:r>
            <a:r>
              <a:rPr lang="en-US" altLang="ko-KR" sz="1100" dirty="0"/>
              <a:t>UNTIL</a:t>
            </a:r>
            <a:r>
              <a:rPr lang="ko-KR" altLang="ko-KR" sz="1100" dirty="0"/>
              <a:t>로 하여 </a:t>
            </a:r>
            <a:r>
              <a:rPr lang="en-US" altLang="ko-KR" sz="1100" dirty="0"/>
              <a:t>RRULE(</a:t>
            </a:r>
            <a:r>
              <a:rPr lang="ko-KR" altLang="ko-KR" sz="1100" dirty="0"/>
              <a:t>반복 규칙</a:t>
            </a:r>
            <a:r>
              <a:rPr lang="en-US" altLang="ko-KR" sz="1100" dirty="0"/>
              <a:t>)</a:t>
            </a:r>
            <a:r>
              <a:rPr lang="ko-KR" altLang="ko-KR" sz="1100" dirty="0"/>
              <a:t>에 추가</a:t>
            </a:r>
          </a:p>
          <a:p>
            <a:pPr lvl="3"/>
            <a:r>
              <a:rPr lang="ko-KR" altLang="ko-KR" sz="1100" dirty="0"/>
              <a:t>바뀐</a:t>
            </a:r>
            <a:r>
              <a:rPr lang="en-US" altLang="ko-KR" sz="1100" dirty="0"/>
              <a:t> RRULE</a:t>
            </a:r>
            <a:r>
              <a:rPr lang="ko-KR" altLang="ko-KR" sz="1100" dirty="0"/>
              <a:t>을 원래 반복 일정에 반영</a:t>
            </a:r>
          </a:p>
          <a:p>
            <a:pPr lvl="2"/>
            <a:r>
              <a:rPr lang="ko-KR" altLang="ko-KR" sz="1100" dirty="0"/>
              <a:t>수정된 내용을 바탕으로 새로운 이벤트를 생성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49098" y="227151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2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3" y="1412776"/>
            <a:ext cx="401020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코드 일부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91155" y="2565114"/>
            <a:ext cx="4372942" cy="50828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64391" y="4227458"/>
            <a:ext cx="4372942" cy="1838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29742" y="3479601"/>
            <a:ext cx="4372942" cy="52546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6" y="2188308"/>
            <a:ext cx="5732554" cy="24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 ~ 4/6)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Monthly, List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캘린더체크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6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(4/9 ~ 4/27)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 기능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처리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(4/30 ~)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드래그 기능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BA4E9-B448-448E-8B3F-CF5F871DA05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714278"/>
            <a:ext cx="7337394" cy="179484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sz="1300" dirty="0"/>
              <a:t>초대 일정 수정</a:t>
            </a:r>
            <a:endParaRPr lang="en-US" altLang="ko-KR" sz="1300" dirty="0"/>
          </a:p>
          <a:p>
            <a:pPr lvl="1"/>
            <a:r>
              <a:rPr lang="en-US" altLang="ko-KR" sz="1300" dirty="0"/>
              <a:t>‘</a:t>
            </a:r>
            <a:r>
              <a:rPr lang="ko-KR" altLang="ko-KR" sz="1300" dirty="0"/>
              <a:t>초대 일정 관련 스펙</a:t>
            </a:r>
            <a:r>
              <a:rPr lang="en-US" altLang="ko-KR" sz="1300" dirty="0"/>
              <a:t>’</a:t>
            </a:r>
            <a:r>
              <a:rPr lang="ko-KR" altLang="ko-KR" sz="1300" dirty="0"/>
              <a:t>과 </a:t>
            </a:r>
            <a:r>
              <a:rPr lang="en-US" altLang="ko-KR" sz="1300" dirty="0"/>
              <a:t>‘</a:t>
            </a:r>
            <a:r>
              <a:rPr lang="ko-KR" altLang="ko-KR" sz="1300" dirty="0"/>
              <a:t>참석자 변경 여부</a:t>
            </a:r>
            <a:r>
              <a:rPr lang="en-US" altLang="ko-KR" sz="1300" dirty="0"/>
              <a:t>’ </a:t>
            </a:r>
            <a:r>
              <a:rPr lang="ko-KR" altLang="ko-KR" sz="1300" dirty="0"/>
              <a:t>문서에 자세히 정리되어 있음</a:t>
            </a:r>
            <a:endParaRPr lang="en-US" altLang="ko-KR" sz="1300" dirty="0"/>
          </a:p>
          <a:p>
            <a:pPr lvl="1"/>
            <a:r>
              <a:rPr lang="ko-KR" altLang="ko-KR" sz="1300" dirty="0"/>
              <a:t>일정 변경</a:t>
            </a:r>
            <a:r>
              <a:rPr lang="ko-KR" altLang="en-US" sz="1300" dirty="0"/>
              <a:t>은</a:t>
            </a:r>
            <a:r>
              <a:rPr lang="ko-KR" altLang="ko-KR" sz="1300" dirty="0"/>
              <a:t> 주최자가 할 시 모든 참석자에 반영</a:t>
            </a:r>
            <a:r>
              <a:rPr lang="en-US" altLang="ko-KR" sz="1300" dirty="0"/>
              <a:t>, </a:t>
            </a:r>
            <a:r>
              <a:rPr lang="ko-KR" altLang="ko-KR" sz="1300" dirty="0"/>
              <a:t>참석자인 경우 본인의 캘린더에만 반영</a:t>
            </a:r>
          </a:p>
          <a:p>
            <a:pPr lvl="1"/>
            <a:r>
              <a:rPr lang="ko-KR" altLang="ko-KR" sz="1300" dirty="0"/>
              <a:t>주최자만 참석자 수정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삭제</a:t>
            </a:r>
            <a:r>
              <a:rPr lang="ko-KR" altLang="ko-KR" sz="1300" dirty="0" err="1"/>
              <a:t>가능</a:t>
            </a:r>
            <a:r>
              <a:rPr lang="en-US" altLang="ko-KR" sz="1300" dirty="0"/>
              <a:t>. </a:t>
            </a:r>
          </a:p>
          <a:p>
            <a:pPr lvl="1"/>
            <a:r>
              <a:rPr lang="ko-KR" altLang="ko-KR" sz="1300" dirty="0"/>
              <a:t>참석자 응답 상태 변경은 사용자의 응답 상태만 변경 가능하도록 함</a:t>
            </a:r>
            <a:endParaRPr lang="en-US" altLang="ko-KR" sz="13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초대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2473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b="1" dirty="0"/>
              <a:t>service.events().update(calendarId, event.getId(), event).execute();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719173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6" y="1384358"/>
            <a:ext cx="8341962" cy="47168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092280" y="2974725"/>
            <a:ext cx="310257" cy="2096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714278"/>
            <a:ext cx="7337394" cy="35784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ko-KR" dirty="0"/>
              <a:t>지우고자 하는 이벤트의 </a:t>
            </a:r>
            <a:r>
              <a:rPr lang="en-US" altLang="ko-KR" dirty="0"/>
              <a:t>calendarId, </a:t>
            </a:r>
            <a:r>
              <a:rPr lang="en-US" altLang="ko-KR" dirty="0" err="1"/>
              <a:t>eventId</a:t>
            </a:r>
            <a:endParaRPr lang="ko-KR" altLang="ko-KR" dirty="0"/>
          </a:p>
          <a:p>
            <a:pPr lvl="0"/>
            <a:r>
              <a:rPr lang="ko-KR" altLang="ko-KR" dirty="0"/>
              <a:t>반복 일정 삭제</a:t>
            </a:r>
            <a:endParaRPr lang="en-US" altLang="ko-KR" dirty="0"/>
          </a:p>
          <a:p>
            <a:pPr lvl="1"/>
            <a:r>
              <a:rPr lang="ko-KR" altLang="ko-KR" sz="1400" dirty="0"/>
              <a:t>이 일정만 삭제</a:t>
            </a:r>
          </a:p>
          <a:p>
            <a:pPr lvl="2"/>
            <a:r>
              <a:rPr lang="ko-KR" altLang="ko-KR" sz="1400" dirty="0"/>
              <a:t>원래 반복 일정의 </a:t>
            </a:r>
            <a:r>
              <a:rPr lang="en-US" altLang="ko-KR" sz="1400" dirty="0"/>
              <a:t>RRULE</a:t>
            </a:r>
            <a:r>
              <a:rPr lang="ko-KR" altLang="ko-KR" sz="1400" dirty="0"/>
              <a:t>에 </a:t>
            </a:r>
            <a:r>
              <a:rPr lang="en-US" altLang="ko-KR" sz="1400" dirty="0"/>
              <a:t>EXDATE</a:t>
            </a:r>
            <a:r>
              <a:rPr lang="ko-KR" altLang="ko-KR" sz="1400" dirty="0"/>
              <a:t>로 추가</a:t>
            </a:r>
          </a:p>
          <a:p>
            <a:pPr lvl="2"/>
            <a:r>
              <a:rPr lang="ko-KR" altLang="ko-KR" sz="1400" dirty="0"/>
              <a:t>현재 사용자가 삭제한 일정의 날짜를 추가</a:t>
            </a:r>
          </a:p>
          <a:p>
            <a:pPr lvl="1"/>
            <a:r>
              <a:rPr lang="ko-KR" altLang="ko-KR" sz="1400" dirty="0"/>
              <a:t>모든 일정 삭제</a:t>
            </a:r>
          </a:p>
          <a:p>
            <a:pPr lvl="2"/>
            <a:r>
              <a:rPr lang="ko-KR" altLang="ko-KR" sz="1400" dirty="0"/>
              <a:t>원래 반복 일정 삭제</a:t>
            </a:r>
          </a:p>
          <a:p>
            <a:pPr lvl="1"/>
            <a:r>
              <a:rPr lang="ko-KR" altLang="ko-KR" sz="1400" dirty="0"/>
              <a:t>이 일정과 향후 일정 삭제</a:t>
            </a:r>
          </a:p>
          <a:p>
            <a:pPr lvl="2"/>
            <a:r>
              <a:rPr lang="ko-KR" altLang="ko-KR" sz="1400" dirty="0"/>
              <a:t>현재 반복 일정의 날짜보다 하루 전까지를 </a:t>
            </a:r>
            <a:r>
              <a:rPr lang="en-US" altLang="ko-KR" sz="1400" dirty="0"/>
              <a:t>UNTIL</a:t>
            </a:r>
            <a:r>
              <a:rPr lang="ko-KR" altLang="ko-KR" sz="1400" dirty="0"/>
              <a:t>로 하여 원래 반복 일정의 </a:t>
            </a:r>
            <a:r>
              <a:rPr lang="en-US" altLang="ko-KR" sz="1400" dirty="0"/>
              <a:t>RRULE</a:t>
            </a:r>
            <a:r>
              <a:rPr lang="ko-KR" altLang="ko-KR" sz="1400" dirty="0"/>
              <a:t>에 추가</a:t>
            </a:r>
            <a:endParaRPr lang="en-US" altLang="ko-KR" sz="1400" dirty="0"/>
          </a:p>
          <a:p>
            <a:pPr lvl="0"/>
            <a:r>
              <a:rPr lang="ko-KR" altLang="en-US" dirty="0"/>
              <a:t>초대 일정 삭제</a:t>
            </a:r>
            <a:endParaRPr lang="en-US" altLang="ko-KR" dirty="0"/>
          </a:p>
          <a:p>
            <a:pPr lvl="1"/>
            <a:r>
              <a:rPr lang="ko-KR" altLang="en-US" sz="1400" dirty="0"/>
              <a:t>주최자가 삭제 할 시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참석자에게 반영</a:t>
            </a:r>
            <a:endParaRPr lang="en-US" altLang="ko-KR" sz="1400" dirty="0"/>
          </a:p>
          <a:p>
            <a:pPr lvl="1"/>
            <a:r>
              <a:rPr lang="ko-KR" altLang="en-US" sz="1400" dirty="0"/>
              <a:t>참석자인 경우 본인 캘린더에만 반영</a:t>
            </a:r>
            <a:endParaRPr lang="en-US" altLang="ko-KR" sz="1400" dirty="0"/>
          </a:p>
          <a:p>
            <a:pPr lvl="2"/>
            <a:r>
              <a:rPr lang="ko-KR" altLang="en-US" sz="1400" dirty="0"/>
              <a:t>주최자에게 초대 거절 메시지가 감</a:t>
            </a:r>
            <a:r>
              <a:rPr lang="en-US" altLang="ko-KR" sz="14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8072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service.events().delete(dto.getCalendarId(), dto.getEventId()).execute();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캘린더 옮기기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714278"/>
            <a:ext cx="6984776" cy="10747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원래 있던 캘린더의 </a:t>
            </a:r>
            <a:r>
              <a:rPr lang="en-US" altLang="ko-KR" dirty="0" err="1"/>
              <a:t>calendarId</a:t>
            </a:r>
            <a:r>
              <a:rPr lang="en-US" altLang="ko-KR" dirty="0"/>
              <a:t>, </a:t>
            </a:r>
            <a:r>
              <a:rPr lang="ko-KR" altLang="en-US" dirty="0"/>
              <a:t>이동하고자 하는 이벤트의 </a:t>
            </a:r>
            <a:r>
              <a:rPr lang="en-US" altLang="ko-KR" dirty="0" err="1"/>
              <a:t>eventId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새로운 캘린더의 </a:t>
            </a:r>
            <a:r>
              <a:rPr lang="en-US" altLang="ko-KR" dirty="0" err="1"/>
              <a:t>calendarId</a:t>
            </a:r>
            <a:endParaRPr lang="ko-KR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9974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741682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service.events().move(calendarId, updateEvent.getId(), newCalendarId).execute();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68" y="1904353"/>
            <a:ext cx="8206532" cy="371019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58602" y="4894560"/>
            <a:ext cx="366313" cy="2816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5914" y="4462443"/>
            <a:ext cx="7038414" cy="12708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/>
              <a:t>Calendars </a:t>
            </a:r>
            <a:r>
              <a:rPr lang="ko-KR" altLang="ko-KR" dirty="0"/>
              <a:t>리소스를 이용하면 위의 </a:t>
            </a:r>
            <a:r>
              <a:rPr lang="en-US" altLang="ko-KR" dirty="0"/>
              <a:t>3</a:t>
            </a:r>
            <a:r>
              <a:rPr lang="ko-KR" altLang="ko-KR" dirty="0"/>
              <a:t>가지 정보와 </a:t>
            </a:r>
            <a:r>
              <a:rPr lang="en-US" altLang="ko-KR" dirty="0"/>
              <a:t>location</a:t>
            </a:r>
            <a:r>
              <a:rPr lang="ko-KR" altLang="ko-KR" dirty="0"/>
              <a:t>에 대해서만 반영할 수 있음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en-US" altLang="ko-KR" sz="1400" dirty="0"/>
              <a:t>Location</a:t>
            </a:r>
            <a:r>
              <a:rPr lang="ko-KR" altLang="ko-KR" sz="1400" dirty="0"/>
              <a:t>은 </a:t>
            </a:r>
            <a:r>
              <a:rPr lang="en-US" altLang="ko-KR" sz="1400" dirty="0"/>
              <a:t>Google Calendar</a:t>
            </a:r>
            <a:r>
              <a:rPr lang="ko-KR" altLang="ko-KR" sz="1400" dirty="0"/>
              <a:t>에서 사용하지 않는 정보라 생략함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46774" y="441876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211409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calendar.setSummary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setTimeZone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dto.getTimezone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service.calendars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().insert(calendar).execute();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4" y="1884235"/>
            <a:ext cx="6863231" cy="433744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5880" y="5904708"/>
            <a:ext cx="366313" cy="2816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3990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캘린더 수정은 캘린더 상세보기 페이지에서 가능</a:t>
            </a:r>
            <a:endParaRPr lang="en-US" altLang="ko-KR" dirty="0"/>
          </a:p>
          <a:p>
            <a:pPr lvl="0"/>
            <a:r>
              <a:rPr lang="ko-KR" altLang="ko-KR" dirty="0"/>
              <a:t>수정하고자 하는 캘린더의 객체를 </a:t>
            </a:r>
            <a:r>
              <a:rPr lang="ko-KR" altLang="en-US" dirty="0"/>
              <a:t>받아서</a:t>
            </a:r>
            <a:r>
              <a:rPr lang="ko-KR" altLang="ko-KR" dirty="0"/>
              <a:t> 수정한 후</a:t>
            </a:r>
            <a:r>
              <a:rPr lang="en-US" altLang="ko-KR" dirty="0"/>
              <a:t> calendar </a:t>
            </a:r>
            <a:r>
              <a:rPr lang="ko-KR" altLang="en-US" dirty="0"/>
              <a:t>객체에 저장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 err="1"/>
              <a:t>파타미터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ko-KR" dirty="0"/>
              <a:t>수정하고자 하는 캘린더의 아이디</a:t>
            </a:r>
            <a:r>
              <a:rPr lang="en-US" altLang="ko-KR" dirty="0"/>
              <a:t>, calendar </a:t>
            </a:r>
            <a:r>
              <a:rPr lang="ko-KR" altLang="en-US" dirty="0"/>
              <a:t>객체</a:t>
            </a:r>
            <a:endParaRPr lang="ko-KR" altLang="ko-KR" dirty="0"/>
          </a:p>
          <a:p>
            <a:pPr lvl="0"/>
            <a:r>
              <a:rPr lang="ko-KR" altLang="ko-KR" dirty="0"/>
              <a:t>캘린더 수정은 이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540060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service.calendars().update(calendarId, calendar).execute();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908782"/>
            <a:ext cx="5616624" cy="167234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캘린더 삭제는 캘린더 리스트 체크박스 옆에 </a:t>
            </a:r>
            <a:r>
              <a:rPr lang="en-US" altLang="ko-KR" dirty="0"/>
              <a:t>X</a:t>
            </a:r>
            <a:r>
              <a:rPr lang="ko-KR" altLang="en-US" dirty="0"/>
              <a:t>버튼으로 삭제함</a:t>
            </a:r>
            <a:r>
              <a:rPr lang="en-US" altLang="ko-KR" dirty="0"/>
              <a:t>.</a:t>
            </a:r>
          </a:p>
          <a:p>
            <a:pPr lvl="0"/>
            <a:r>
              <a:rPr lang="ko-KR" altLang="ko-KR" dirty="0"/>
              <a:t>수정하고자 하는 캘린더의 객체를 </a:t>
            </a:r>
            <a:r>
              <a:rPr lang="ko-KR" altLang="en-US" dirty="0"/>
              <a:t>받아서</a:t>
            </a:r>
            <a:r>
              <a:rPr lang="ko-KR" altLang="ko-KR" dirty="0"/>
              <a:t> 수정한 후</a:t>
            </a:r>
            <a:r>
              <a:rPr lang="en-US" altLang="ko-KR" dirty="0"/>
              <a:t> calendar </a:t>
            </a:r>
            <a:r>
              <a:rPr lang="ko-KR" altLang="en-US" dirty="0"/>
              <a:t>객체에 저장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 err="1"/>
              <a:t>파타미터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ko-KR" dirty="0"/>
              <a:t>수정하고자 하는 캘린더의 아이디</a:t>
            </a:r>
            <a:r>
              <a:rPr lang="en-US" altLang="ko-KR" dirty="0"/>
              <a:t>, calendar </a:t>
            </a:r>
            <a:r>
              <a:rPr lang="ko-KR" altLang="en-US" dirty="0"/>
              <a:t>객체</a:t>
            </a:r>
            <a:endParaRPr lang="ko-KR" altLang="ko-KR" dirty="0"/>
          </a:p>
          <a:p>
            <a:pPr lvl="0"/>
            <a:r>
              <a:rPr lang="ko-KR" altLang="ko-KR" dirty="0"/>
              <a:t>캘린더 수정은 이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7120" y="2831416"/>
            <a:ext cx="66443" cy="92481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540060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service.calendars().update(calendarId, calendar).execute();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916832"/>
            <a:ext cx="2505075" cy="29337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460433" y="3009965"/>
            <a:ext cx="216024" cy="2816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18300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캘린더의 기본 알림 값을 받기 위해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정보를 받고자 하는 캘린더의 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CalendarListEntry entry = service.calendarList().get(calendarId).execute();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70" y="3873876"/>
            <a:ext cx="3443930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22876" y="4190207"/>
            <a:ext cx="6617314" cy="183108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캘린더를 생성할 때 기본 알림 값을 설정할 때와 캘린더 수정 시 기본 알림 값 수정할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</a:t>
            </a:r>
            <a:r>
              <a:rPr lang="ko-KR" altLang="ko-KR" dirty="0"/>
              <a:t> 수정하고자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수정한 정보가 담겨져 있는 </a:t>
            </a:r>
            <a:r>
              <a:rPr lang="en-US" altLang="ko-KR" dirty="0"/>
              <a:t>calendarListEntry </a:t>
            </a:r>
            <a:r>
              <a:rPr lang="ko-KR" altLang="ko-KR" dirty="0"/>
              <a:t>객체</a:t>
            </a:r>
          </a:p>
          <a:p>
            <a:pPr lvl="0"/>
            <a:r>
              <a:rPr lang="en-US" altLang="ko-KR" dirty="0"/>
              <a:t>calendarListEntry</a:t>
            </a:r>
            <a:r>
              <a:rPr lang="ko-KR" altLang="ko-KR" dirty="0"/>
              <a:t>안에 캘린더의 </a:t>
            </a:r>
            <a:r>
              <a:rPr lang="en-US" altLang="ko-KR" dirty="0"/>
              <a:t>summary, timezone, description </a:t>
            </a:r>
            <a:r>
              <a:rPr lang="ko-KR" altLang="ko-KR" dirty="0"/>
              <a:t>정보가 있지만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ko-KR" dirty="0"/>
              <a:t>생성</a:t>
            </a:r>
            <a:r>
              <a:rPr lang="en-US" altLang="ko-KR" dirty="0"/>
              <a:t>, </a:t>
            </a:r>
            <a:r>
              <a:rPr lang="ko-KR" altLang="ko-KR" dirty="0"/>
              <a:t>수정 불가능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72452" y="411284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정보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32925" y="2004933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service.calendarList().update(calendarId, calendarListEntry).execute();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5495" y="196357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1187624" y="2869786"/>
            <a:ext cx="4372942" cy="82704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33" y="2467100"/>
            <a:ext cx="5732554" cy="14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4262215"/>
            <a:ext cx="6617314" cy="204710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이 캘린더에 대해 어떤 사용자들이 권한을 가지고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ko-KR" dirty="0"/>
              <a:t>있는지 보여줄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리스트를 받고자 하는 캘린더의 아이디</a:t>
            </a:r>
          </a:p>
          <a:p>
            <a:pPr lvl="0"/>
            <a:r>
              <a:rPr lang="en-US" altLang="ko-KR" dirty="0"/>
              <a:t>Acl.getItems()</a:t>
            </a:r>
            <a:r>
              <a:rPr lang="ko-KR" altLang="ko-KR" dirty="0"/>
              <a:t>를 통해 </a:t>
            </a:r>
            <a:r>
              <a:rPr lang="en-US" altLang="ko-KR" dirty="0"/>
              <a:t>List&lt;AclRule&gt;</a:t>
            </a:r>
            <a:r>
              <a:rPr lang="ko-KR" altLang="ko-KR" dirty="0"/>
              <a:t>를 얻을 수 있음</a:t>
            </a:r>
            <a:r>
              <a:rPr lang="en-US" altLang="ko-KR" dirty="0"/>
              <a:t>. </a:t>
            </a:r>
            <a:r>
              <a:rPr lang="ko-KR" altLang="ko-KR" dirty="0"/>
              <a:t>이 리스트로 사용자들의 권한 확인</a:t>
            </a:r>
          </a:p>
          <a:p>
            <a:r>
              <a:rPr lang="ko-KR" altLang="ko-KR" dirty="0"/>
              <a:t>해당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화면에 보여줌</a:t>
            </a:r>
            <a:r>
              <a:rPr lang="en-US" altLang="ko-KR" dirty="0"/>
              <a:t>. Owner</a:t>
            </a:r>
            <a:r>
              <a:rPr lang="ko-KR" altLang="ko-KR" dirty="0"/>
              <a:t>가 아닌 경우는 권한을 생성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</a:t>
            </a:r>
            <a:r>
              <a:rPr lang="ko-KR" altLang="ko-KR" dirty="0"/>
              <a:t>삭제가 불가능하기 때문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418484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69632" y="719173"/>
            <a:ext cx="295232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35690" y="3594701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Acl acl = service.acl().list(calendarId).execute();</a:t>
            </a:r>
            <a:endParaRPr lang="ko-KR" altLang="ko-KR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260" y="35533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44" y="1393928"/>
            <a:ext cx="8100591" cy="20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853221" y="3429000"/>
            <a:ext cx="5290779" cy="26806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100" dirty="0"/>
              <a:t>캘린더 상세보기 페이지에서 새로운 사용자에 대한 권한을 생성할 때 사용</a:t>
            </a:r>
            <a:endParaRPr lang="en-US" altLang="ko-KR" sz="1100" dirty="0"/>
          </a:p>
          <a:p>
            <a:pPr lvl="0"/>
            <a:r>
              <a:rPr lang="en-US" altLang="ko-KR" sz="1100" dirty="0"/>
              <a:t>Scope</a:t>
            </a:r>
            <a:r>
              <a:rPr lang="ko-KR" altLang="ko-KR" sz="1100" dirty="0"/>
              <a:t>의 </a:t>
            </a:r>
            <a:r>
              <a:rPr lang="en-US" altLang="ko-KR" sz="1100" dirty="0"/>
              <a:t>type = </a:t>
            </a:r>
            <a:r>
              <a:rPr lang="ko-KR" altLang="ko-KR" sz="1100" dirty="0"/>
              <a:t>사용</a:t>
            </a:r>
            <a:r>
              <a:rPr lang="ko-KR" altLang="en-US" sz="1100" dirty="0"/>
              <a:t>자의 타입</a:t>
            </a:r>
            <a:endParaRPr lang="ko-KR" altLang="ko-KR" sz="1100" dirty="0"/>
          </a:p>
          <a:p>
            <a:pPr lvl="1"/>
            <a:r>
              <a:rPr lang="en-US" altLang="ko-KR" sz="1100" dirty="0"/>
              <a:t>User(</a:t>
            </a:r>
            <a:r>
              <a:rPr lang="ko-KR" altLang="ko-KR" sz="1100" dirty="0"/>
              <a:t>사용자 한 명</a:t>
            </a:r>
            <a:r>
              <a:rPr lang="en-US" altLang="ko-KR" sz="1100" dirty="0"/>
              <a:t>),  group, domain</a:t>
            </a:r>
            <a:endParaRPr lang="ko-KR" altLang="ko-KR" sz="1100" dirty="0"/>
          </a:p>
          <a:p>
            <a:pPr lvl="1"/>
            <a:r>
              <a:rPr lang="en-US" altLang="ko-KR" sz="1100" dirty="0"/>
              <a:t>Default </a:t>
            </a:r>
            <a:r>
              <a:rPr lang="ko-KR" altLang="ko-KR" sz="1100" dirty="0"/>
              <a:t>로 정하면 권한으로 </a:t>
            </a:r>
            <a:r>
              <a:rPr lang="en-US" altLang="ko-KR" sz="1100" dirty="0"/>
              <a:t>owner</a:t>
            </a:r>
            <a:r>
              <a:rPr lang="ko-KR" altLang="ko-KR" sz="1100" dirty="0"/>
              <a:t>이나 </a:t>
            </a:r>
            <a:r>
              <a:rPr lang="en-US" altLang="ko-KR" sz="1100" dirty="0"/>
              <a:t>writer</a:t>
            </a:r>
            <a:r>
              <a:rPr lang="ko-KR" altLang="ko-KR" sz="1100" dirty="0"/>
              <a:t>을 가질 수 없음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0"/>
            <a:r>
              <a:rPr lang="en-US" altLang="ko-KR" sz="1100" dirty="0"/>
              <a:t>Scope</a:t>
            </a:r>
            <a:r>
              <a:rPr lang="ko-KR" altLang="ko-KR" sz="1100" dirty="0"/>
              <a:t>의 </a:t>
            </a:r>
            <a:r>
              <a:rPr lang="en-US" altLang="ko-KR" sz="1100" dirty="0"/>
              <a:t>value  = </a:t>
            </a:r>
            <a:r>
              <a:rPr lang="ko-KR" altLang="ko-KR" sz="1100" dirty="0"/>
              <a:t>새로운 사용자의 이메일 주소</a:t>
            </a:r>
          </a:p>
          <a:p>
            <a:pPr lvl="0"/>
            <a:r>
              <a:rPr lang="en-US" altLang="ko-KR" sz="1100" dirty="0"/>
              <a:t>AclRule </a:t>
            </a:r>
            <a:r>
              <a:rPr lang="ko-KR" altLang="ko-KR" sz="1100" dirty="0"/>
              <a:t>객체를 통해 </a:t>
            </a:r>
            <a:r>
              <a:rPr lang="en-US" altLang="ko-KR" sz="1100" dirty="0"/>
              <a:t>setRole</a:t>
            </a:r>
            <a:r>
              <a:rPr lang="ko-KR" altLang="ko-KR" sz="1100" dirty="0"/>
              <a:t>로 </a:t>
            </a:r>
            <a:r>
              <a:rPr lang="en-US" altLang="ko-KR" sz="1100" dirty="0"/>
              <a:t>ACL </a:t>
            </a:r>
            <a:r>
              <a:rPr lang="ko-KR" altLang="ko-KR" sz="1100" dirty="0"/>
              <a:t>권한 설정</a:t>
            </a:r>
          </a:p>
          <a:p>
            <a:pPr lvl="1"/>
            <a:r>
              <a:rPr lang="en-US" altLang="ko-KR" sz="1100" dirty="0"/>
              <a:t>owner, writer, reader, freeBusyReader</a:t>
            </a:r>
            <a:endParaRPr lang="ko-KR" altLang="ko-KR" sz="1100" dirty="0"/>
          </a:p>
          <a:p>
            <a:pPr lvl="0"/>
            <a:r>
              <a:rPr lang="en-US" altLang="ko-KR" sz="1100" dirty="0"/>
              <a:t>insert</a:t>
            </a:r>
            <a:r>
              <a:rPr lang="ko-KR" altLang="ko-KR" sz="1100" dirty="0"/>
              <a:t>의 파라미터는 권한을 생성하고자 하는 캘린더의 아이디</a:t>
            </a:r>
            <a:r>
              <a:rPr lang="en-US" altLang="ko-KR" sz="1100" dirty="0"/>
              <a:t>, AclRule </a:t>
            </a:r>
            <a:r>
              <a:rPr lang="ko-KR" altLang="ko-KR" sz="1100" dirty="0"/>
              <a:t>객체</a:t>
            </a:r>
          </a:p>
          <a:p>
            <a:r>
              <a:rPr lang="ko-KR" altLang="ko-KR" sz="1100" dirty="0"/>
              <a:t>생성 후 반환되는 </a:t>
            </a:r>
            <a:r>
              <a:rPr lang="en-US" altLang="ko-KR" sz="1100" dirty="0"/>
              <a:t>AclRule </a:t>
            </a:r>
            <a:r>
              <a:rPr lang="ko-KR" altLang="ko-KR" sz="1100" dirty="0"/>
              <a:t>객체를 </a:t>
            </a:r>
            <a:r>
              <a:rPr lang="en-US" altLang="ko-KR" sz="1100" dirty="0"/>
              <a:t>View</a:t>
            </a:r>
            <a:r>
              <a:rPr lang="ko-KR" altLang="ko-KR" sz="1100" dirty="0"/>
              <a:t>로 보내</a:t>
            </a:r>
            <a:r>
              <a:rPr lang="en-US" altLang="ko-KR" sz="1100" dirty="0"/>
              <a:t> View</a:t>
            </a:r>
            <a:r>
              <a:rPr lang="ko-KR" altLang="ko-KR" sz="1100" dirty="0"/>
              <a:t>에 추가된 </a:t>
            </a:r>
            <a:r>
              <a:rPr lang="en-US" altLang="ko-KR" sz="1100" dirty="0"/>
              <a:t>ACL</a:t>
            </a:r>
            <a:r>
              <a:rPr lang="ko-KR" altLang="ko-KR" sz="1100" dirty="0"/>
              <a:t>을 표시하도록 함</a:t>
            </a:r>
            <a:endParaRPr lang="en-US" altLang="ko-KR" sz="1100" dirty="0"/>
          </a:p>
          <a:p>
            <a:r>
              <a:rPr lang="ko-KR" altLang="en-US" sz="1100" dirty="0"/>
              <a:t>사용자의 권한이 </a:t>
            </a:r>
            <a:r>
              <a:rPr lang="en-US" altLang="ko-KR" sz="1100" dirty="0"/>
              <a:t>owner</a:t>
            </a:r>
            <a:r>
              <a:rPr lang="ko-KR" altLang="en-US" sz="1100" dirty="0"/>
              <a:t>인 캘린더에서만 가능</a:t>
            </a:r>
            <a:endParaRPr lang="ko-KR" altLang="ko-K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69632" y="755412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79512" y="3477978"/>
            <a:ext cx="3533690" cy="146319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/>
              <a:t>Scope </a:t>
            </a:r>
            <a:r>
              <a:rPr lang="en-US" altLang="ko-KR" sz="1300" dirty="0" err="1"/>
              <a:t>scope</a:t>
            </a:r>
            <a:r>
              <a:rPr lang="en-US" altLang="ko-KR" sz="1300" dirty="0"/>
              <a:t> = new Scope().</a:t>
            </a:r>
            <a:r>
              <a:rPr lang="en-US" altLang="ko-KR" sz="1300" dirty="0" err="1"/>
              <a:t>setType</a:t>
            </a:r>
            <a:r>
              <a:rPr lang="en-US" altLang="ko-KR" sz="1300" dirty="0"/>
              <a:t>("user</a:t>
            </a:r>
            <a:r>
              <a:rPr lang="en-US" altLang="ko-KR" sz="1300" dirty="0" smtClean="0"/>
              <a:t>").</a:t>
            </a:r>
            <a:r>
              <a:rPr lang="en-US" altLang="ko-KR" sz="1300" dirty="0" err="1" smtClean="0"/>
              <a:t>setValue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dto.getValue</a:t>
            </a:r>
            <a:r>
              <a:rPr lang="en-US" altLang="ko-KR" sz="1300" dirty="0" smtClean="0"/>
              <a:t>());</a:t>
            </a:r>
          </a:p>
          <a:p>
            <a:pPr marL="0" indent="0">
              <a:buNone/>
            </a:pPr>
            <a:r>
              <a:rPr lang="en-US" altLang="ko-KR" sz="1300" dirty="0" err="1" smtClean="0"/>
              <a:t>AclRule</a:t>
            </a:r>
            <a:r>
              <a:rPr lang="en-US" altLang="ko-KR" sz="1300" dirty="0" smtClean="0"/>
              <a:t> input = new </a:t>
            </a:r>
            <a:r>
              <a:rPr lang="en-US" altLang="ko-KR" sz="1300" dirty="0" err="1" smtClean="0"/>
              <a:t>AclRule</a:t>
            </a:r>
            <a:r>
              <a:rPr lang="en-US" altLang="ko-KR" sz="1300" dirty="0" smtClean="0"/>
              <a:t>().</a:t>
            </a:r>
            <a:r>
              <a:rPr lang="en-US" altLang="ko-KR" sz="1300" dirty="0" err="1" smtClean="0"/>
              <a:t>setRole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dto.getRole</a:t>
            </a:r>
            <a:r>
              <a:rPr lang="en-US" altLang="ko-KR" sz="1300" dirty="0" smtClean="0"/>
              <a:t>()).</a:t>
            </a:r>
            <a:r>
              <a:rPr lang="en-US" altLang="ko-KR" sz="1300" dirty="0" err="1" smtClean="0"/>
              <a:t>setScope</a:t>
            </a:r>
            <a:r>
              <a:rPr lang="en-US" altLang="ko-KR" sz="1300" dirty="0" smtClean="0"/>
              <a:t>(scope);</a:t>
            </a:r>
          </a:p>
          <a:p>
            <a:pPr marL="0" indent="0">
              <a:buNone/>
            </a:pPr>
            <a:r>
              <a:rPr lang="en-US" altLang="ko-KR" sz="1300" b="1" dirty="0" err="1" smtClean="0"/>
              <a:t>acl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= </a:t>
            </a:r>
            <a:r>
              <a:rPr lang="en-US" altLang="ko-KR" sz="1300" b="1" dirty="0" err="1"/>
              <a:t>service.acl</a:t>
            </a:r>
            <a:r>
              <a:rPr lang="en-US" altLang="ko-KR" sz="1300" b="1" dirty="0"/>
              <a:t>().insert(</a:t>
            </a:r>
            <a:r>
              <a:rPr lang="en-US" altLang="ko-KR" sz="1300" b="1" dirty="0" err="1"/>
              <a:t>dto.getCalendarId</a:t>
            </a:r>
            <a:r>
              <a:rPr lang="en-US" altLang="ko-KR" sz="1300" b="1" dirty="0"/>
              <a:t>(), input).execute();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12082" y="343661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7" y="1269533"/>
            <a:ext cx="7775988" cy="19421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3836122" y="339506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7689560" y="1655088"/>
            <a:ext cx="509128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17108" y="4550247"/>
            <a:ext cx="6617314" cy="13990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등록된 권한들을 수정할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수정하고자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수정하는 권한에 대한 아이디</a:t>
            </a:r>
            <a:r>
              <a:rPr lang="en-US" altLang="ko-KR" dirty="0"/>
              <a:t>, AclRule </a:t>
            </a:r>
            <a:r>
              <a:rPr lang="ko-KR" altLang="ko-KR" dirty="0"/>
              <a:t>객체</a:t>
            </a:r>
          </a:p>
          <a:p>
            <a:pPr lvl="0"/>
            <a:r>
              <a:rPr lang="ko-KR" altLang="ko-KR" dirty="0"/>
              <a:t>본인 권한에 대해서는 수정 불가능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6684" y="447288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37678" y="3789040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/>
              <a:t>service.acl().update(calendarId, roleId, acl).execute();</a:t>
            </a:r>
            <a:endParaRPr lang="ko-KR" altLang="ko-KR" sz="1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70248" y="374767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6" y="1500229"/>
            <a:ext cx="7775988" cy="194219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195736" y="2564904"/>
            <a:ext cx="2376264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69632" y="755412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8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43446" y="4593164"/>
            <a:ext cx="6761330" cy="13990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등록된 권한들을 </a:t>
            </a:r>
            <a:r>
              <a:rPr lang="ko-KR" altLang="en-US" dirty="0"/>
              <a:t>삭제</a:t>
            </a:r>
            <a:r>
              <a:rPr lang="ko-KR" altLang="ko-KR" dirty="0"/>
              <a:t>할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권한을 삭제하고자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삭제하는 권한에 대한 아이디</a:t>
            </a:r>
          </a:p>
          <a:p>
            <a:pPr lvl="0"/>
            <a:r>
              <a:rPr lang="ko-KR" altLang="ko-KR" dirty="0"/>
              <a:t>본인 권한에 대한 삭제 불가능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3022" y="451579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64016" y="3831957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err="1"/>
              <a:t>service.acl</a:t>
            </a:r>
            <a:r>
              <a:rPr lang="en-US" altLang="ko-KR" sz="1600" b="1" dirty="0"/>
              <a:t>().delete(</a:t>
            </a:r>
            <a:r>
              <a:rPr lang="en-US" altLang="ko-KR" sz="1600" b="1" dirty="0" err="1"/>
              <a:t>calendarId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roleId</a:t>
            </a:r>
            <a:r>
              <a:rPr lang="en-US" altLang="ko-KR" sz="1600" b="1" dirty="0"/>
              <a:t>).execute();</a:t>
            </a:r>
            <a:endParaRPr lang="ko-KR" altLang="ko-KR" sz="1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86" y="379059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69632" y="755412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6" y="1500229"/>
            <a:ext cx="7775988" cy="194219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468222" y="2617862"/>
            <a:ext cx="288032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8" y="1953073"/>
            <a:ext cx="7970805" cy="428423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이용해서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생성하고 이벤트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알람들을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넣어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ics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만듦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캘린더의 전체 일정을 구함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VCALENDAR, VTIMEZONE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300" dirty="0"/>
              <a:t>PRODID = -//Google Inc//Google Calendar 70.9054//EN</a:t>
            </a:r>
            <a:endParaRPr lang="ko-KR" altLang="ko-KR" sz="1300" dirty="0"/>
          </a:p>
          <a:p>
            <a:pPr lvl="1"/>
            <a:r>
              <a:rPr lang="en-US" altLang="ko-KR" sz="1300" dirty="0"/>
              <a:t>VERSION:2.0</a:t>
            </a:r>
            <a:endParaRPr lang="ko-KR" altLang="ko-KR" sz="1300" dirty="0"/>
          </a:p>
          <a:p>
            <a:pPr lvl="1"/>
            <a:r>
              <a:rPr lang="en-US" altLang="ko-KR" sz="1300" dirty="0"/>
              <a:t>CALSCALE:GREGORIAN</a:t>
            </a:r>
            <a:endParaRPr lang="ko-KR" altLang="ko-KR" sz="1300" dirty="0"/>
          </a:p>
          <a:p>
            <a:pPr lvl="1"/>
            <a:r>
              <a:rPr lang="en-US" altLang="ko-KR" sz="1300" dirty="0"/>
              <a:t>X-WR-CALNAME:jangys9510@gmail.com</a:t>
            </a:r>
            <a:endParaRPr lang="ko-KR" altLang="ko-KR" sz="1300" dirty="0"/>
          </a:p>
          <a:p>
            <a:pPr lvl="1"/>
            <a:r>
              <a:rPr lang="en-US" altLang="ko-KR" sz="1300" dirty="0"/>
              <a:t>X-WR-TIMEZONE:Asia/Seoul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VEVENT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/>
              <a:t>DTSTART, DTEND, SUMMARY, CREATED, LAST-MODIFIED, SEQUENCE, ORGANIZER, UID, TRANSP, STATUS, CLASS, DESCRIPTION, LOCATION, ATTACH, ATTENDEE, RRULE, EXDATE, RECURRENCE-ID </a:t>
            </a:r>
            <a:r>
              <a:rPr lang="ko-KR" altLang="ko-KR" sz="1300" dirty="0"/>
              <a:t>세</a:t>
            </a:r>
            <a:r>
              <a:rPr lang="ko-KR" altLang="en-US" sz="1300" dirty="0"/>
              <a:t>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VALARM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Popup -&gt; ACTION:DISPLAY, email -&gt; ACTION:EMAIL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보낼 때 사용자의 아이디로 보냄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TRIGGER, ACTION, DESCRIPTION, SUMMARY, ATTENDEE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683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월보다 시작 날짜가 전인 이벤트들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같지 않은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9874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49114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129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31236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6603"/>
              </p:ext>
            </p:extLst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43486" y="2004204"/>
            <a:ext cx="4663440" cy="323165"/>
            <a:chOff x="1643486" y="2004204"/>
            <a:chExt cx="4663440" cy="3231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643486" y="2064317"/>
              <a:ext cx="4663440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06:00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4311" y="2004204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44967" y="2269697"/>
            <a:ext cx="3491141" cy="323165"/>
            <a:chOff x="1644967" y="2269697"/>
            <a:chExt cx="3491141" cy="32316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E35EF24-597C-481B-914D-08FF0A92DE1A}"/>
                </a:ext>
              </a:extLst>
            </p:cNvPr>
            <p:cNvSpPr/>
            <p:nvPr/>
          </p:nvSpPr>
          <p:spPr>
            <a:xfrm>
              <a:off x="1644967" y="2321995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0812" y="226969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48250" y="2532749"/>
            <a:ext cx="2322576" cy="323165"/>
            <a:chOff x="1648250" y="2532749"/>
            <a:chExt cx="2322576" cy="3231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55DDA6-BE77-4ECF-806F-D6465E02848B}"/>
                </a:ext>
              </a:extLst>
            </p:cNvPr>
            <p:cNvSpPr/>
            <p:nvPr/>
          </p:nvSpPr>
          <p:spPr>
            <a:xfrm>
              <a:off x="1648250" y="2584871"/>
              <a:ext cx="2322576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11:20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20812" y="253274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51833" y="2286609"/>
            <a:ext cx="3491141" cy="323165"/>
            <a:chOff x="5151833" y="2286609"/>
            <a:chExt cx="3491141" cy="3231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3F4BD8-928C-4C3E-998A-1BF70B37790B}"/>
                </a:ext>
              </a:extLst>
            </p:cNvPr>
            <p:cNvSpPr/>
            <p:nvPr/>
          </p:nvSpPr>
          <p:spPr>
            <a:xfrm>
              <a:off x="5151833" y="2316822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48786" y="228660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56974" y="2568642"/>
            <a:ext cx="2322576" cy="323165"/>
            <a:chOff x="5156974" y="2568642"/>
            <a:chExt cx="2322576" cy="32316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2C9327C-96E2-4EB4-9444-7E9E41A3AE05}"/>
                </a:ext>
              </a:extLst>
            </p:cNvPr>
            <p:cNvSpPr/>
            <p:nvPr/>
          </p:nvSpPr>
          <p:spPr>
            <a:xfrm>
              <a:off x="5156974" y="2587221"/>
              <a:ext cx="2322576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09:30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8786" y="2568642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491133" y="2015713"/>
            <a:ext cx="1161288" cy="323165"/>
            <a:chOff x="7491133" y="2015713"/>
            <a:chExt cx="1161288" cy="3231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1EEDE36-133D-451F-B0D0-EC70995CBE20}"/>
                </a:ext>
              </a:extLst>
            </p:cNvPr>
            <p:cNvSpPr/>
            <p:nvPr/>
          </p:nvSpPr>
          <p:spPr>
            <a:xfrm>
              <a:off x="7491133" y="2064317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10418" y="2015713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9661" y="3244109"/>
            <a:ext cx="1161288" cy="323165"/>
            <a:chOff x="469661" y="3244109"/>
            <a:chExt cx="1161288" cy="3231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64CD010-0967-4362-A9A7-8BDDA55C62E3}"/>
                </a:ext>
              </a:extLst>
            </p:cNvPr>
            <p:cNvSpPr/>
            <p:nvPr/>
          </p:nvSpPr>
          <p:spPr>
            <a:xfrm>
              <a:off x="469661" y="3279104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93204" y="324410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643487" y="2995730"/>
            <a:ext cx="1161288" cy="323165"/>
            <a:chOff x="1643487" y="2995730"/>
            <a:chExt cx="1161288" cy="3231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DCDEEB-A835-4C37-8FAA-86CB478B4212}"/>
                </a:ext>
              </a:extLst>
            </p:cNvPr>
            <p:cNvSpPr/>
            <p:nvPr/>
          </p:nvSpPr>
          <p:spPr>
            <a:xfrm>
              <a:off x="1643487" y="3025538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종일 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71113" y="2995730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7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43487" y="3254966"/>
            <a:ext cx="1161288" cy="323165"/>
            <a:chOff x="1643487" y="3254966"/>
            <a:chExt cx="1161288" cy="3231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D57EB62-A92B-4E9C-B309-3C6F77F8C3B0}"/>
                </a:ext>
              </a:extLst>
            </p:cNvPr>
            <p:cNvSpPr/>
            <p:nvPr/>
          </p:nvSpPr>
          <p:spPr>
            <a:xfrm>
              <a:off x="1643487" y="3277490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11:30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92712" y="325496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8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43487" y="3490874"/>
            <a:ext cx="1161288" cy="323165"/>
            <a:chOff x="1643487" y="3490874"/>
            <a:chExt cx="1161288" cy="3231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D006FF-41FE-4A72-8474-52D66C6EA200}"/>
                </a:ext>
              </a:extLst>
            </p:cNvPr>
            <p:cNvSpPr/>
            <p:nvPr/>
          </p:nvSpPr>
          <p:spPr>
            <a:xfrm>
              <a:off x="1643487" y="3534271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8981" y="3490874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9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61737" y="2969853"/>
            <a:ext cx="3491141" cy="323165"/>
            <a:chOff x="5161737" y="2969853"/>
            <a:chExt cx="3491141" cy="32316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6B963DB-5EBB-4F4E-AEBC-81C58389D297}"/>
                </a:ext>
              </a:extLst>
            </p:cNvPr>
            <p:cNvSpPr/>
            <p:nvPr/>
          </p:nvSpPr>
          <p:spPr>
            <a:xfrm>
              <a:off x="5161737" y="3031458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46090" y="2969853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492996" y="3244108"/>
            <a:ext cx="1239350" cy="323165"/>
            <a:chOff x="7492996" y="3244108"/>
            <a:chExt cx="1239350" cy="3231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C6D4B82-3833-49F6-9ACD-F5160363DB5B}"/>
                </a:ext>
              </a:extLst>
            </p:cNvPr>
            <p:cNvSpPr/>
            <p:nvPr/>
          </p:nvSpPr>
          <p:spPr>
            <a:xfrm>
              <a:off x="7492996" y="3275018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36084" y="3244108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72585" y="3945035"/>
            <a:ext cx="3491141" cy="323165"/>
            <a:chOff x="472585" y="3945035"/>
            <a:chExt cx="3491141" cy="32316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1BA5088-707F-423B-AFD3-261BE525B116}"/>
                </a:ext>
              </a:extLst>
            </p:cNvPr>
            <p:cNvSpPr/>
            <p:nvPr/>
          </p:nvSpPr>
          <p:spPr>
            <a:xfrm>
              <a:off x="472585" y="3992451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656" y="3945035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75774" y="4213716"/>
            <a:ext cx="4663440" cy="323165"/>
            <a:chOff x="475774" y="4213716"/>
            <a:chExt cx="4663440" cy="32316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740396-35EF-4B85-94BB-6416709DDB31}"/>
                </a:ext>
              </a:extLst>
            </p:cNvPr>
            <p:cNvSpPr/>
            <p:nvPr/>
          </p:nvSpPr>
          <p:spPr>
            <a:xfrm>
              <a:off x="475774" y="4241358"/>
              <a:ext cx="4663440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75656" y="4213716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984010" y="3943254"/>
            <a:ext cx="1161288" cy="323165"/>
            <a:chOff x="3984010" y="3943254"/>
            <a:chExt cx="1161288" cy="3231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2D8C044-432A-4034-9E1A-1597DAD7D8B8}"/>
                </a:ext>
              </a:extLst>
            </p:cNvPr>
            <p:cNvSpPr/>
            <p:nvPr/>
          </p:nvSpPr>
          <p:spPr>
            <a:xfrm>
              <a:off x="3984010" y="3992112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종일 일정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23510" y="3943254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6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16835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모습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1161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3AEFD8-0B57-4380-8F0F-9F8387A883AD}"/>
              </a:ext>
            </a:extLst>
          </p:cNvPr>
          <p:cNvSpPr txBox="1">
            <a:spLocks/>
          </p:cNvSpPr>
          <p:nvPr/>
        </p:nvSpPr>
        <p:spPr>
          <a:xfrm>
            <a:off x="777659" y="1593033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weekly, monthly, list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캘린더에 일정 표시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기능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클릭 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요약창에서 일정 삭제 가능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 상세보기 페이지에서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39BC8-8A4B-4E27-97B4-E29209FB802B}"/>
              </a:ext>
            </a:extLst>
          </p:cNvPr>
          <p:cNvSpPr/>
          <p:nvPr/>
        </p:nvSpPr>
        <p:spPr>
          <a:xfrm>
            <a:off x="755576" y="155679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방법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시작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끝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1px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수를 구하고 각 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정하기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일정의 시작 시간 기준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(top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왼쪽에서 부터 몇 번째에 있는지 기록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index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중 제일 큰 값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이용해서 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left, width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값을 이용해 남은 공간을 구함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 = index*(100/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width = 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index)*(100/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92659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46838"/>
              </p:ext>
            </p:extLst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2058112"/>
            <a:ext cx="1379051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08370"/>
            <a:ext cx="1370118" cy="1050806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3502" y="4787927"/>
            <a:ext cx="1365584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5753128"/>
            <a:ext cx="6851661" cy="410972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1137" y="245907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8912" y="296822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0660" y="497203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8610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6588" y="4384976"/>
            <a:ext cx="23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1663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708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6588" y="504556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137" y="588464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92659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Calendar-index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정하기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2058112"/>
            <a:ext cx="1379051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08370"/>
            <a:ext cx="1370118" cy="1050806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3502" y="4787927"/>
            <a:ext cx="1365584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5753128"/>
            <a:ext cx="6851661" cy="410972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1137" y="245907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8912" y="296822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0660" y="497203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8610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6588" y="4384976"/>
            <a:ext cx="23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1663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708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6588" y="504556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137" y="588464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3" y="1412776"/>
            <a:ext cx="428232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Calendar-left</a:t>
            </a:r>
            <a:r>
              <a:rPr lang="en-US" altLang="ko-KR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width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824797" y="2058112"/>
            <a:ext cx="1379051" cy="2739040"/>
            <a:chOff x="1824797" y="2058112"/>
            <a:chExt cx="1379051" cy="2739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797" y="2058112"/>
              <a:ext cx="1379051" cy="273904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1137" y="245907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03848" y="2740820"/>
            <a:ext cx="5472610" cy="688180"/>
            <a:chOff x="3203848" y="2740820"/>
            <a:chExt cx="5472610" cy="68818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203848" y="2740820"/>
              <a:ext cx="5472610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10:00~11:00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8912" y="296822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33502" y="4787927"/>
            <a:ext cx="1365584" cy="688180"/>
            <a:chOff x="1833502" y="4787927"/>
            <a:chExt cx="1365584" cy="68818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33502" y="4787927"/>
              <a:ext cx="1365584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13:00~14:00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40660" y="4972038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199085" y="4108370"/>
            <a:ext cx="1370118" cy="1050806"/>
            <a:chOff x="3199085" y="4108370"/>
            <a:chExt cx="1370118" cy="10508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199085" y="4108370"/>
              <a:ext cx="1370118" cy="1050806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12:00~13:30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8610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573425" y="4108370"/>
            <a:ext cx="1359167" cy="688180"/>
            <a:chOff x="4573425" y="4108370"/>
            <a:chExt cx="1359167" cy="6881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4573425" y="4108370"/>
              <a:ext cx="135916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6588" y="4384976"/>
              <a:ext cx="2328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32592" y="4108370"/>
            <a:ext cx="1369577" cy="688180"/>
            <a:chOff x="5932592" y="4108370"/>
            <a:chExt cx="1369577" cy="6881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5932592" y="4108370"/>
              <a:ext cx="136957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81663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298176" y="4108370"/>
            <a:ext cx="1369577" cy="688180"/>
            <a:chOff x="7298176" y="4108370"/>
            <a:chExt cx="1369577" cy="6881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7298176" y="4108370"/>
              <a:ext cx="136957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88708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69204" y="4796550"/>
            <a:ext cx="4098550" cy="679370"/>
            <a:chOff x="4569204" y="4796550"/>
            <a:chExt cx="4098550" cy="6793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4569204" y="4796550"/>
              <a:ext cx="4098550" cy="67937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13:00~14:00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36588" y="504556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824797" y="5753128"/>
            <a:ext cx="6851661" cy="454677"/>
            <a:chOff x="1824797" y="5753128"/>
            <a:chExt cx="6851661" cy="45467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797" y="5753128"/>
              <a:ext cx="6851661" cy="410972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14:30~15:00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51137" y="5884640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24501" y="2058112"/>
            <a:ext cx="6851957" cy="2739040"/>
            <a:chOff x="1824501" y="2058112"/>
            <a:chExt cx="6851957" cy="273904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501" y="2058112"/>
              <a:ext cx="6851957" cy="2739040"/>
            </a:xfrm>
            <a:prstGeom prst="rect">
              <a:avLst/>
            </a:prstGeom>
            <a:solidFill>
              <a:srgbClr val="E0C1FF">
                <a:alpha val="60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39676" y="2459079"/>
              <a:ext cx="144320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207790" y="4116260"/>
            <a:ext cx="5468667" cy="1050806"/>
            <a:chOff x="3199085" y="4108370"/>
            <a:chExt cx="1370118" cy="1050806"/>
          </a:xfrm>
          <a:solidFill>
            <a:srgbClr val="E0C1FF">
              <a:alpha val="60000"/>
            </a:srgbClr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199085" y="4108370"/>
              <a:ext cx="1370118" cy="1050806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12:00~13:30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48610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583836" y="4115057"/>
            <a:ext cx="4104052" cy="689384"/>
            <a:chOff x="3690601" y="7174686"/>
            <a:chExt cx="1359167" cy="688180"/>
          </a:xfrm>
          <a:solidFill>
            <a:srgbClr val="E0C1FF">
              <a:alpha val="60000"/>
            </a:srgbClr>
          </a:solidFill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690601" y="7174686"/>
              <a:ext cx="1359167" cy="68818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55298" y="7462358"/>
              <a:ext cx="2328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928204" y="4115322"/>
            <a:ext cx="2756957" cy="688180"/>
            <a:chOff x="5932591" y="4108370"/>
            <a:chExt cx="1369577" cy="688180"/>
          </a:xfrm>
          <a:solidFill>
            <a:srgbClr val="E0C1FF">
              <a:alpha val="60000"/>
            </a:srgbClr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5932591" y="4108370"/>
              <a:ext cx="1369577" cy="68818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81663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모습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0" y="2509487"/>
            <a:ext cx="8393050" cy="27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491" y="65093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의 장단점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491" y="1374304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1947644"/>
            <a:ext cx="7668344" cy="176938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Library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제공해주기 때문에 인증이나 연결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받아오는 과정이 수월함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거의 모든 기능을 사용할 수 있음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설계하지 않고 사용할 수 있음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캘린더를 개발하는 사람들도 쉽게 개발할 수 있게 해 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140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E712C-F490-4BBB-88ED-707ACF1B850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9491" y="3972978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4546317"/>
            <a:ext cx="7668344" cy="178020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ko-KR" sz="1500" dirty="0"/>
              <a:t>코드 한 줄을 실행하기 위해 세팅 해야 하는 과정이 복잡한 경우가 </a:t>
            </a:r>
            <a:r>
              <a:rPr lang="ko-KR" altLang="ko-KR" sz="1500" dirty="0" smtClean="0"/>
              <a:t>있음</a:t>
            </a:r>
            <a:r>
              <a:rPr lang="en-US" altLang="ko-KR" sz="1500" dirty="0" smtClean="0"/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/>
              <a:t>Reference</a:t>
            </a:r>
            <a:r>
              <a:rPr lang="ko-KR" altLang="ko-KR" sz="1500" dirty="0"/>
              <a:t>에 설명되지 않은 부분은 직접 여러 시도 끝에 찾아야 함</a:t>
            </a:r>
            <a:r>
              <a:rPr lang="en-US" altLang="ko-KR" sz="1500" dirty="0" smtClean="0"/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500" dirty="0" smtClean="0"/>
              <a:t>반복 일정의 개별 일정 설정</a:t>
            </a:r>
            <a:endParaRPr lang="en-US" altLang="ko-KR" sz="1500" dirty="0" smtClean="0"/>
          </a:p>
          <a:p>
            <a:pPr lvl="1" fontAlgn="base">
              <a:lnSpc>
                <a:spcPct val="120000"/>
              </a:lnSpc>
            </a:pPr>
            <a:r>
              <a:rPr lang="ko-KR" altLang="en-US" sz="1500" dirty="0" smtClean="0"/>
              <a:t>삭제된 일정을 이벤트 리스트에 남겨 두는 경우</a:t>
            </a:r>
            <a:endParaRPr lang="en-US" altLang="ko-KR" sz="1500" dirty="0" smtClean="0"/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ko-KR" sz="1500" dirty="0"/>
              <a:t>응답 속도가 느림</a:t>
            </a:r>
            <a:r>
              <a:rPr lang="en-US" altLang="ko-KR" sz="1500" dirty="0"/>
              <a:t>. </a:t>
            </a:r>
            <a:r>
              <a:rPr lang="ko-KR" altLang="ko-KR" sz="1500" dirty="0"/>
              <a:t>최소 </a:t>
            </a:r>
            <a:r>
              <a:rPr lang="en-US" altLang="ko-KR" sz="1500" dirty="0" smtClean="0"/>
              <a:t>500m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45100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구조 설계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D0DA610-D422-481E-A3C7-76A5C371421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0A471-985F-41A6-969C-D850D694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82108"/>
            <a:ext cx="6874908" cy="44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F8D2E-34B1-43DA-A7D0-431B16D7703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8739DF-40AB-45D0-884C-59C6DE64D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56220"/>
              </p:ext>
            </p:extLst>
          </p:nvPr>
        </p:nvGraphicFramePr>
        <p:xfrm>
          <a:off x="467543" y="1960279"/>
          <a:ext cx="6768753" cy="424296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83020">
                  <a:extLst>
                    <a:ext uri="{9D8B030D-6E8A-4147-A177-3AD203B41FA5}">
                      <a16:colId xmlns:a16="http://schemas.microsoft.com/office/drawing/2014/main" val="440623180"/>
                    </a:ext>
                  </a:extLst>
                </a:gridCol>
                <a:gridCol w="4885733">
                  <a:extLst>
                    <a:ext uri="{9D8B030D-6E8A-4147-A177-3AD203B41FA5}">
                      <a16:colId xmlns:a16="http://schemas.microsoft.com/office/drawing/2014/main" val="3556516890"/>
                    </a:ext>
                  </a:extLst>
                </a:gridCol>
              </a:tblGrid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1071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71336"/>
                  </a:ext>
                </a:extLst>
              </a:tr>
              <a:tr h="477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setTimeMin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setTimeMax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75518"/>
                  </a:ext>
                </a:extLst>
              </a:tr>
              <a:tr h="282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이벤트 한 개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eventide)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3706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161748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4849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53745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캘린더 옮기기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move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originalCalendarId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8546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90374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9249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2892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1699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calendarListEntry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3234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24670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calendarId,rule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105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rule)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3158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6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256240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16262" y="349396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3727416" y="348771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708714" y="2224820"/>
            <a:ext cx="280750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3727416" y="40354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3727416" y="449982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718065" y="273166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948510" y="3672381"/>
            <a:ext cx="778906" cy="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902571"/>
            <a:ext cx="9351" cy="59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48510" y="2409486"/>
            <a:ext cx="760204" cy="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948510" y="3678635"/>
            <a:ext cx="778906" cy="5414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948510" y="3678635"/>
            <a:ext cx="778906" cy="1005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31654" y="2409486"/>
            <a:ext cx="786411" cy="5068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56040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구조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060885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06911" y="463840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707216"/>
            <a:ext cx="0" cy="193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3446" y="1453517"/>
            <a:ext cx="248839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구조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1F680-58E1-4793-A13D-9621E649421F}"/>
              </a:ext>
            </a:extLst>
          </p:cNvPr>
          <p:cNvSpPr txBox="1"/>
          <p:nvPr/>
        </p:nvSpPr>
        <p:spPr>
          <a:xfrm>
            <a:off x="6343718" y="2204864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9),12)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3BC-3547-4613-8358-0F5A396E4480}"/>
              </a:ext>
            </a:extLst>
          </p:cNvPr>
          <p:cNvSpPr txBox="1"/>
          <p:nvPr/>
        </p:nvSpPr>
        <p:spPr>
          <a:xfrm>
            <a:off x="3453614" y="4634650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7534D-062B-4F3B-8A3F-D948E92D2791}"/>
              </a:ext>
            </a:extLst>
          </p:cNvPr>
          <p:cNvSpPr txBox="1"/>
          <p:nvPr/>
        </p:nvSpPr>
        <p:spPr>
          <a:xfrm>
            <a:off x="6343718" y="277221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ADEE9E-1F83-47E1-89F3-52C596F25AC5}"/>
              </a:ext>
            </a:extLst>
          </p:cNvPr>
          <p:cNvSpPr txBox="1"/>
          <p:nvPr/>
        </p:nvSpPr>
        <p:spPr>
          <a:xfrm>
            <a:off x="3453614" y="399577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2C7A9-6C40-4168-B2DC-EA6AF5C16DD0}"/>
              </a:ext>
            </a:extLst>
          </p:cNvPr>
          <p:cNvSpPr txBox="1"/>
          <p:nvPr/>
        </p:nvSpPr>
        <p:spPr>
          <a:xfrm>
            <a:off x="6338459" y="33589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D6A10-B8D3-434D-9B31-D7AD26E1C1E4}"/>
              </a:ext>
            </a:extLst>
          </p:cNvPr>
          <p:cNvSpPr txBox="1"/>
          <p:nvPr/>
        </p:nvSpPr>
        <p:spPr>
          <a:xfrm>
            <a:off x="6343718" y="3893141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911F0D-5832-4980-BD7B-9AB5FA54E58B}"/>
              </a:ext>
            </a:extLst>
          </p:cNvPr>
          <p:cNvSpPr txBox="1"/>
          <p:nvPr/>
        </p:nvSpPr>
        <p:spPr>
          <a:xfrm>
            <a:off x="706911" y="5331287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연결선: 꺾임 35">
            <a:extLst>
              <a:ext uri="{FF2B5EF4-FFF2-40B4-BE49-F238E27FC236}">
                <a16:creationId xmlns:a16="http://schemas.microsoft.com/office/drawing/2014/main" id="{BFEF065C-5BF8-485A-8ACA-88B52F3CD0D6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23035" y="5007741"/>
            <a:ext cx="0" cy="323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3B16124-ABCA-45DA-83E5-01D823863F8E}"/>
              </a:ext>
            </a:extLst>
          </p:cNvPr>
          <p:cNvSpPr txBox="1"/>
          <p:nvPr/>
        </p:nvSpPr>
        <p:spPr>
          <a:xfrm>
            <a:off x="3359531" y="2196041"/>
            <a:ext cx="274670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  <a:stCxn id="15" idx="3"/>
            <a:endCxn id="75" idx="1"/>
          </p:cNvCxnSpPr>
          <p:nvPr/>
        </p:nvCxnSpPr>
        <p:spPr>
          <a:xfrm flipV="1">
            <a:off x="2939159" y="2380707"/>
            <a:ext cx="420372" cy="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8414D9-6611-4500-B772-5BE835F6405E}"/>
              </a:ext>
            </a:extLst>
          </p:cNvPr>
          <p:cNvSpPr txBox="1"/>
          <p:nvPr/>
        </p:nvSpPr>
        <p:spPr>
          <a:xfrm>
            <a:off x="3453615" y="3379692"/>
            <a:ext cx="2558546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13)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1D210-731E-40D1-B2DF-B24EF9AEF07E}"/>
              </a:ext>
            </a:extLst>
          </p:cNvPr>
          <p:cNvSpPr txBox="1"/>
          <p:nvPr/>
        </p:nvSpPr>
        <p:spPr>
          <a:xfrm>
            <a:off x="3453614" y="272962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5A5204-9640-43A3-BBF6-5CFD38FF2FA5}"/>
              </a:ext>
            </a:extLst>
          </p:cNvPr>
          <p:cNvSpPr/>
          <p:nvPr/>
        </p:nvSpPr>
        <p:spPr>
          <a:xfrm>
            <a:off x="508923" y="3308515"/>
            <a:ext cx="13407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정보가 없으면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연결선: 꺾임 37">
            <a:extLst>
              <a:ext uri="{FF2B5EF4-FFF2-40B4-BE49-F238E27FC236}">
                <a16:creationId xmlns:a16="http://schemas.microsoft.com/office/drawing/2014/main" id="{293B9CAC-F727-43AB-9EDF-EEA96372E204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>
          <a:xfrm>
            <a:off x="2939159" y="2384051"/>
            <a:ext cx="514455" cy="530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연결선: 꺾임 37">
            <a:extLst>
              <a:ext uri="{FF2B5EF4-FFF2-40B4-BE49-F238E27FC236}">
                <a16:creationId xmlns:a16="http://schemas.microsoft.com/office/drawing/2014/main" id="{78F44A8D-F913-4E8D-86DA-B94F7EEA6600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>
            <a:off x="2939159" y="2384051"/>
            <a:ext cx="514456" cy="1164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연결선: 꺾임 37">
            <a:extLst>
              <a:ext uri="{FF2B5EF4-FFF2-40B4-BE49-F238E27FC236}">
                <a16:creationId xmlns:a16="http://schemas.microsoft.com/office/drawing/2014/main" id="{848A2ACB-87ED-4D40-AFE6-D28F05127CDA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2939159" y="2384051"/>
            <a:ext cx="514455" cy="1796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37">
            <a:extLst>
              <a:ext uri="{FF2B5EF4-FFF2-40B4-BE49-F238E27FC236}">
                <a16:creationId xmlns:a16="http://schemas.microsoft.com/office/drawing/2014/main" id="{FA183EC9-B921-4C23-A5FC-3FB057B3885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2939159" y="4819316"/>
            <a:ext cx="514455" cy="3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연결선: 꺾임 37">
            <a:extLst>
              <a:ext uri="{FF2B5EF4-FFF2-40B4-BE49-F238E27FC236}">
                <a16:creationId xmlns:a16="http://schemas.microsoft.com/office/drawing/2014/main" id="{5E620828-4F86-4DAF-A0DF-19960846402F}"/>
              </a:ext>
            </a:extLst>
          </p:cNvPr>
          <p:cNvCxnSpPr>
            <a:cxnSpLocks/>
            <a:stCxn id="75" idx="3"/>
            <a:endCxn id="26" idx="1"/>
          </p:cNvCxnSpPr>
          <p:nvPr/>
        </p:nvCxnSpPr>
        <p:spPr>
          <a:xfrm>
            <a:off x="6106234" y="2380707"/>
            <a:ext cx="237484" cy="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연결선: 꺾임 37">
            <a:extLst>
              <a:ext uri="{FF2B5EF4-FFF2-40B4-BE49-F238E27FC236}">
                <a16:creationId xmlns:a16="http://schemas.microsoft.com/office/drawing/2014/main" id="{8ADBEF60-793C-407B-BE64-1D20E2955DCC}"/>
              </a:ext>
            </a:extLst>
          </p:cNvPr>
          <p:cNvCxnSpPr>
            <a:cxnSpLocks/>
            <a:stCxn id="75" idx="3"/>
            <a:endCxn id="33" idx="1"/>
          </p:cNvCxnSpPr>
          <p:nvPr/>
        </p:nvCxnSpPr>
        <p:spPr>
          <a:xfrm>
            <a:off x="6106234" y="2380707"/>
            <a:ext cx="237484" cy="576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연결선: 꺾임 37">
            <a:extLst>
              <a:ext uri="{FF2B5EF4-FFF2-40B4-BE49-F238E27FC236}">
                <a16:creationId xmlns:a16="http://schemas.microsoft.com/office/drawing/2014/main" id="{489433FF-819D-42CE-B4C3-38004286578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 flipV="1">
            <a:off x="6012161" y="3543625"/>
            <a:ext cx="326298" cy="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연결선: 꺾임 37">
            <a:extLst>
              <a:ext uri="{FF2B5EF4-FFF2-40B4-BE49-F238E27FC236}">
                <a16:creationId xmlns:a16="http://schemas.microsoft.com/office/drawing/2014/main" id="{F3CF7356-B4DB-4ED1-8CE5-F6BAED6B2CDB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6012161" y="3548969"/>
            <a:ext cx="331557" cy="528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39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3268</Words>
  <Application>Microsoft Office PowerPoint</Application>
  <PresentationFormat>화면 슬라이드 쇼(4:3)</PresentationFormat>
  <Paragraphs>775</Paragraphs>
  <Slides>55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나눔고딕</vt:lpstr>
      <vt:lpstr>나눔고딕 ExtraBold</vt:lpstr>
      <vt:lpstr>맑은 고딕</vt:lpstr>
      <vt:lpstr>Arial</vt:lpstr>
      <vt:lpstr>Calibri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Windows 사용자</cp:lastModifiedBy>
  <cp:revision>310</cp:revision>
  <dcterms:created xsi:type="dcterms:W3CDTF">2015-03-31T05:55:32Z</dcterms:created>
  <dcterms:modified xsi:type="dcterms:W3CDTF">2018-05-15T10:31:15Z</dcterms:modified>
</cp:coreProperties>
</file>