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24"/>
  </p:notesMasterIdLst>
  <p:handoutMasterIdLst>
    <p:handoutMasterId r:id="rId25"/>
  </p:handoutMasterIdLst>
  <p:sldIdLst>
    <p:sldId id="256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3" r:id="rId16"/>
    <p:sldId id="386" r:id="rId17"/>
    <p:sldId id="387" r:id="rId18"/>
    <p:sldId id="378" r:id="rId19"/>
    <p:sldId id="379" r:id="rId20"/>
    <p:sldId id="380" r:id="rId21"/>
    <p:sldId id="382" r:id="rId22"/>
    <p:sldId id="388" r:id="rId23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A1"/>
    <a:srgbClr val="00549F"/>
    <a:srgbClr val="407FB7"/>
    <a:srgbClr val="5F5F5F"/>
    <a:srgbClr val="8EBAE5"/>
    <a:srgbClr val="00FFFF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47" d="100"/>
          <a:sy n="147" d="100"/>
        </p:scale>
        <p:origin x="4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2BB8D91-2B6A-4E2E-93FA-74C752EA0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811C3BB-E20F-49B4-A72C-BDB17D6340A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27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9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2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1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4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21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44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413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3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19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92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0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8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3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10" r:id="rId1"/>
    <p:sldLayoutId id="2147488398" r:id="rId2"/>
    <p:sldLayoutId id="2147488399" r:id="rId3"/>
    <p:sldLayoutId id="2147488400" r:id="rId4"/>
    <p:sldLayoutId id="2147488401" r:id="rId5"/>
    <p:sldLayoutId id="2147488402" r:id="rId6"/>
    <p:sldLayoutId id="21474884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4" r:id="rId1"/>
    <p:sldLayoutId id="214748840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06" r:id="rId1"/>
    <p:sldLayoutId id="2147488411" r:id="rId2"/>
    <p:sldLayoutId id="214748841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7" r:id="rId1"/>
    <p:sldLayoutId id="2147488413" r:id="rId2"/>
    <p:sldLayoutId id="214748841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8" r:id="rId1"/>
    <p:sldLayoutId id="2147488415" r:id="rId2"/>
    <p:sldLayoutId id="2147488416" r:id="rId3"/>
    <p:sldLayoutId id="214748841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9" r:id="rId1"/>
    <p:sldLayoutId id="2147488418" r:id="rId2"/>
    <p:sldLayoutId id="214748841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Decision Tree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</a:t>
            </a:r>
            <a:r>
              <a:rPr lang="en-US" altLang="en-US" sz="1400" i="1" dirty="0" smtClean="0"/>
              <a:t>3 </a:t>
            </a:r>
            <a:r>
              <a:rPr lang="en-US" altLang="en-US" sz="1400" i="1" dirty="0" smtClean="0"/>
              <a:t>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9618" y="2317750"/>
            <a:ext cx="406072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IDS-I-L3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Solution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5677"/>
              </p:ext>
            </p:extLst>
          </p:nvPr>
        </p:nvGraphicFramePr>
        <p:xfrm>
          <a:off x="5051611" y="2318981"/>
          <a:ext cx="23308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40">
                  <a:extLst>
                    <a:ext uri="{9D8B030D-6E8A-4147-A177-3AD203B41FA5}">
                      <a16:colId xmlns:a16="http://schemas.microsoft.com/office/drawing/2014/main" val="2466643597"/>
                    </a:ext>
                  </a:extLst>
                </a:gridCol>
                <a:gridCol w="1165440">
                  <a:extLst>
                    <a:ext uri="{9D8B030D-6E8A-4147-A177-3AD203B41FA5}">
                      <a16:colId xmlns:a16="http://schemas.microsoft.com/office/drawing/2014/main" val="1631734500"/>
                    </a:ext>
                  </a:extLst>
                </a:gridCol>
              </a:tblGrid>
              <a:tr h="2194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Class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40906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2547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45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3811" y="3258016"/>
                <a:ext cx="4149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𝑪𝒍𝒂𝒔𝒔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1" y="3258016"/>
                <a:ext cx="4149726" cy="369332"/>
              </a:xfrm>
              <a:prstGeom prst="rect">
                <a:avLst/>
              </a:prstGeom>
              <a:blipFill>
                <a:blip r:embed="rId2"/>
                <a:stretch>
                  <a:fillRect r="-29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91306" y="1188229"/>
            <a:ext cx="36615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1. Calculate entropy of the target feature.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71970"/>
              </p:ext>
            </p:extLst>
          </p:nvPr>
        </p:nvGraphicFramePr>
        <p:xfrm>
          <a:off x="522215" y="1860937"/>
          <a:ext cx="2921000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Solution</a:t>
            </a:r>
          </a:p>
        </p:txBody>
      </p:sp>
      <p:sp>
        <p:nvSpPr>
          <p:cNvPr id="20583" name="TextBox 6"/>
          <p:cNvSpPr txBox="1">
            <a:spLocks noChangeArrowheads="1"/>
          </p:cNvSpPr>
          <p:nvPr/>
        </p:nvSpPr>
        <p:spPr bwMode="auto">
          <a:xfrm>
            <a:off x="134903" y="1133933"/>
            <a:ext cx="62151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2. Calculate information gain after splitting by each descriptive feature.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38245"/>
              </p:ext>
            </p:extLst>
          </p:nvPr>
        </p:nvGraphicFramePr>
        <p:xfrm>
          <a:off x="516789" y="1719795"/>
          <a:ext cx="34100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839731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839731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839731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25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25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2552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Exp&gt;10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25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5&lt;Exp&lt;10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25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Exp&lt;5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2552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0.27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31491"/>
              </p:ext>
            </p:extLst>
          </p:nvPr>
        </p:nvGraphicFramePr>
        <p:xfrm>
          <a:off x="4259678" y="1712067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0.52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304299" y="2920440"/>
            <a:ext cx="804154" cy="254667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66508"/>
              </p:ext>
            </p:extLst>
          </p:nvPr>
        </p:nvGraphicFramePr>
        <p:xfrm>
          <a:off x="2410903" y="3430559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Hcare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Edu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Solution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 smtClean="0">
                <a:latin typeface="Arial" charset="0"/>
              </a:rPr>
              <a:t>Degree</a:t>
            </a:r>
            <a:endParaRPr lang="en-US" sz="1200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 smtClean="0">
                <a:latin typeface="Arial" charset="0"/>
              </a:rPr>
              <a:t>Uni</a:t>
            </a:r>
            <a:endParaRPr lang="en-US" sz="1200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 smtClean="0">
                <a:latin typeface="Arial" charset="0"/>
              </a:rPr>
              <a:t>None</a:t>
            </a:r>
            <a:endParaRPr lang="en-US" sz="1200" dirty="0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 smtClean="0">
                <a:latin typeface="Arial" charset="0"/>
              </a:rPr>
              <a:t>HS</a:t>
            </a:r>
            <a:endParaRPr lang="en-US" sz="1200" dirty="0">
              <a:latin typeface="Arial" charset="0"/>
            </a:endParaRPr>
          </a:p>
        </p:txBody>
      </p:sp>
      <p:cxnSp>
        <p:nvCxnSpPr>
          <p:cNvPr id="21625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6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8" name="Rectangle 19"/>
          <p:cNvSpPr>
            <a:spLocks noChangeArrowheads="1"/>
          </p:cNvSpPr>
          <p:nvPr/>
        </p:nvSpPr>
        <p:spPr bwMode="auto">
          <a:xfrm>
            <a:off x="5217952" y="1095375"/>
            <a:ext cx="38530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3. Split data based on the feature which has the maximum gain, and repeat the same steps for each part.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36535"/>
              </p:ext>
            </p:extLst>
          </p:nvPr>
        </p:nvGraphicFramePr>
        <p:xfrm>
          <a:off x="1825625" y="3848127"/>
          <a:ext cx="2921000" cy="1076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5&lt; Exp &lt;10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2614"/>
              </p:ext>
            </p:extLst>
          </p:nvPr>
        </p:nvGraphicFramePr>
        <p:xfrm>
          <a:off x="1825625" y="2875621"/>
          <a:ext cx="2921000" cy="430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&lt; 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89380"/>
              </p:ext>
            </p:extLst>
          </p:nvPr>
        </p:nvGraphicFramePr>
        <p:xfrm>
          <a:off x="1825625" y="1486175"/>
          <a:ext cx="2921000" cy="656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5&lt; Exp &lt;10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&lt; 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429427" y="2060112"/>
            <a:ext cx="3035065" cy="2811219"/>
            <a:chOff x="5085478" y="1987284"/>
            <a:chExt cx="3127870" cy="2881808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465510" y="1987284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Degree</a:t>
              </a:r>
              <a:endParaRPr lang="en-US" altLang="en-US" sz="1400" dirty="0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490785" y="2700072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HS</a:t>
              </a:r>
              <a:endParaRPr lang="en-US" altLang="en-US" sz="1400" dirty="0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6413254" y="2694684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None</a:t>
              </a:r>
              <a:endParaRPr lang="en-US" altLang="en-US" sz="1400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7386260" y="2693722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Uni</a:t>
              </a:r>
              <a:endParaRPr lang="en-US" altLang="en-US" sz="1400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541134" y="3388624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Job</a:t>
              </a:r>
              <a:endParaRPr lang="en-US" altLang="en-US" sz="1400" dirty="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085478" y="4065132"/>
              <a:ext cx="629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Board</a:t>
              </a:r>
              <a:endParaRPr lang="en-US" altLang="en-US" sz="1400" dirty="0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6056648" y="4048354"/>
              <a:ext cx="62459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Hcare</a:t>
              </a:r>
              <a:endParaRPr lang="en-US" altLang="en-US" sz="1400" dirty="0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6091574" y="4596042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 smtClean="0">
                  <a:solidFill>
                    <a:srgbClr val="00B050"/>
                  </a:solidFill>
                </a:rPr>
                <a:t>Yes</a:t>
              </a:r>
              <a:endParaRPr lang="en-US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120403" y="4579482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 smtClean="0">
                  <a:solidFill>
                    <a:srgbClr val="FF0000"/>
                  </a:solidFill>
                </a:rPr>
                <a:t>No</a:t>
              </a:r>
              <a:endParaRPr lang="en-US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6581398" y="3383862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 smtClean="0">
                  <a:solidFill>
                    <a:srgbClr val="FF0000"/>
                  </a:solidFill>
                </a:rPr>
                <a:t>No</a:t>
              </a:r>
              <a:endParaRPr lang="en-US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7534692" y="3383862"/>
              <a:ext cx="528636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solidFill>
                    <a:srgbClr val="00B050"/>
                  </a:solidFill>
                </a:rPr>
                <a:t>Yes</a:t>
              </a:r>
              <a:endParaRPr lang="en-US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Straight Arrow Connector 16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5855910" y="2260334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18"/>
            <p:cNvCxnSpPr>
              <a:cxnSpLocks noChangeShapeType="1"/>
              <a:stCxn id="26" idx="2"/>
              <a:endCxn id="28" idx="0"/>
            </p:cNvCxnSpPr>
            <p:nvPr/>
          </p:nvCxnSpPr>
          <p:spPr bwMode="auto">
            <a:xfrm flipH="1">
              <a:off x="6829048" y="2260334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Straight Arrow Connector 20"/>
            <p:cNvCxnSpPr>
              <a:cxnSpLocks noChangeShapeType="1"/>
              <a:stCxn id="26" idx="2"/>
              <a:endCxn id="29" idx="0"/>
            </p:cNvCxnSpPr>
            <p:nvPr/>
          </p:nvCxnSpPr>
          <p:spPr bwMode="auto">
            <a:xfrm>
              <a:off x="6829048" y="2260334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22"/>
            <p:cNvCxnSpPr>
              <a:cxnSpLocks noChangeShapeType="1"/>
              <a:stCxn id="27" idx="2"/>
              <a:endCxn id="30" idx="0"/>
            </p:cNvCxnSpPr>
            <p:nvPr/>
          </p:nvCxnSpPr>
          <p:spPr bwMode="auto">
            <a:xfrm>
              <a:off x="5855910" y="2973122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28"/>
            <p:cNvCxnSpPr>
              <a:cxnSpLocks noChangeShapeType="1"/>
              <a:stCxn id="28" idx="2"/>
              <a:endCxn id="35" idx="0"/>
            </p:cNvCxnSpPr>
            <p:nvPr/>
          </p:nvCxnSpPr>
          <p:spPr bwMode="auto">
            <a:xfrm flipH="1">
              <a:off x="6829048" y="2969321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30"/>
            <p:cNvCxnSpPr>
              <a:cxnSpLocks noChangeShapeType="1"/>
              <a:stCxn id="29" idx="2"/>
              <a:endCxn id="36" idx="0"/>
            </p:cNvCxnSpPr>
            <p:nvPr/>
          </p:nvCxnSpPr>
          <p:spPr bwMode="auto">
            <a:xfrm flipH="1">
              <a:off x="7799010" y="2968359"/>
              <a:ext cx="794" cy="41550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Straight Arrow Connector 32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5856253" y="3661674"/>
              <a:ext cx="512694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Straight Arrow Connector 34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5400053" y="3661674"/>
              <a:ext cx="456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36"/>
            <p:cNvCxnSpPr>
              <a:cxnSpLocks noChangeShapeType="1"/>
              <a:stCxn id="31" idx="2"/>
              <a:endCxn id="34" idx="0"/>
            </p:cNvCxnSpPr>
            <p:nvPr/>
          </p:nvCxnSpPr>
          <p:spPr bwMode="auto">
            <a:xfrm>
              <a:off x="5368053" y="4338182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38"/>
            <p:cNvCxnSpPr>
              <a:cxnSpLocks noChangeShapeType="1"/>
              <a:stCxn id="32" idx="2"/>
              <a:endCxn id="33" idx="0"/>
            </p:cNvCxnSpPr>
            <p:nvPr/>
          </p:nvCxnSpPr>
          <p:spPr bwMode="auto">
            <a:xfrm>
              <a:off x="6339224" y="4321404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390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Q3. Numerical Descriptive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744"/>
              </p:ext>
            </p:extLst>
          </p:nvPr>
        </p:nvGraphicFramePr>
        <p:xfrm>
          <a:off x="487100" y="1773238"/>
          <a:ext cx="2922588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6689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What are possible categories for “Experience”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ChangeArrowheads="1"/>
          </p:cNvSpPr>
          <p:nvPr/>
        </p:nvSpPr>
        <p:spPr bwMode="auto">
          <a:xfrm>
            <a:off x="277813" y="1057930"/>
            <a:ext cx="5607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Sort the data based on the numerical feature and select borders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based on the transitions in the target feature.</a:t>
            </a:r>
            <a:endParaRPr lang="en-US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01238"/>
              </p:ext>
            </p:extLst>
          </p:nvPr>
        </p:nvGraphicFramePr>
        <p:xfrm>
          <a:off x="5822950" y="1724025"/>
          <a:ext cx="2922588" cy="238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Edu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Edu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91872"/>
              </p:ext>
            </p:extLst>
          </p:nvPr>
        </p:nvGraphicFramePr>
        <p:xfrm>
          <a:off x="344488" y="1773238"/>
          <a:ext cx="2922588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7775" name="Right Arrow 1"/>
          <p:cNvSpPr>
            <a:spLocks noChangeArrowheads="1"/>
          </p:cNvSpPr>
          <p:nvPr/>
        </p:nvSpPr>
        <p:spPr bwMode="auto">
          <a:xfrm>
            <a:off x="3429000" y="2909888"/>
            <a:ext cx="1798638" cy="188912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32163" y="3092450"/>
            <a:ext cx="1951037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Sort based on “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Experience”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777" name="Straight Connector 7"/>
          <p:cNvCxnSpPr>
            <a:cxnSpLocks noChangeShapeType="1"/>
          </p:cNvCxnSpPr>
          <p:nvPr/>
        </p:nvCxnSpPr>
        <p:spPr bwMode="auto">
          <a:xfrm>
            <a:off x="5675313" y="2597150"/>
            <a:ext cx="3224212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8" name="Straight Connector 10"/>
          <p:cNvCxnSpPr>
            <a:cxnSpLocks noChangeShapeType="1"/>
          </p:cNvCxnSpPr>
          <p:nvPr/>
        </p:nvCxnSpPr>
        <p:spPr bwMode="auto">
          <a:xfrm>
            <a:off x="5675313" y="3446463"/>
            <a:ext cx="3224212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9" name="Straight Connector 12"/>
          <p:cNvCxnSpPr>
            <a:cxnSpLocks noChangeShapeType="1"/>
          </p:cNvCxnSpPr>
          <p:nvPr/>
        </p:nvCxnSpPr>
        <p:spPr bwMode="auto">
          <a:xfrm>
            <a:off x="5675313" y="3878263"/>
            <a:ext cx="3224212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80" name="TextBox 8"/>
          <p:cNvSpPr txBox="1">
            <a:spLocks noChangeArrowheads="1"/>
          </p:cNvSpPr>
          <p:nvPr/>
        </p:nvSpPr>
        <p:spPr bwMode="auto">
          <a:xfrm>
            <a:off x="4743450" y="2081213"/>
            <a:ext cx="1079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Experience &lt; 6</a:t>
            </a:r>
          </a:p>
        </p:txBody>
      </p:sp>
      <p:sp>
        <p:nvSpPr>
          <p:cNvPr id="27781" name="TextBox 13"/>
          <p:cNvSpPr txBox="1">
            <a:spLocks noChangeArrowheads="1"/>
          </p:cNvSpPr>
          <p:nvPr/>
        </p:nvSpPr>
        <p:spPr bwMode="auto">
          <a:xfrm>
            <a:off x="4441825" y="2576513"/>
            <a:ext cx="1443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 &lt;= Experience &lt; 12</a:t>
            </a:r>
          </a:p>
        </p:txBody>
      </p:sp>
      <p:sp>
        <p:nvSpPr>
          <p:cNvPr id="27782" name="TextBox 14"/>
          <p:cNvSpPr txBox="1">
            <a:spLocks noChangeArrowheads="1"/>
          </p:cNvSpPr>
          <p:nvPr/>
        </p:nvSpPr>
        <p:spPr bwMode="auto">
          <a:xfrm>
            <a:off x="4348163" y="3549650"/>
            <a:ext cx="1512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12 &lt;= Experience &lt; 20</a:t>
            </a:r>
          </a:p>
        </p:txBody>
      </p:sp>
      <p:sp>
        <p:nvSpPr>
          <p:cNvPr id="27783" name="TextBox 15"/>
          <p:cNvSpPr txBox="1">
            <a:spLocks noChangeArrowheads="1"/>
          </p:cNvSpPr>
          <p:nvPr/>
        </p:nvSpPr>
        <p:spPr bwMode="auto">
          <a:xfrm>
            <a:off x="4597400" y="3913188"/>
            <a:ext cx="1225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Experience &gt;= 20</a:t>
            </a:r>
          </a:p>
        </p:txBody>
      </p:sp>
      <p:sp>
        <p:nvSpPr>
          <p:cNvPr id="277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Q3.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ChangeArrowheads="1"/>
          </p:cNvSpPr>
          <p:nvPr/>
        </p:nvSpPr>
        <p:spPr bwMode="auto">
          <a:xfrm>
            <a:off x="195277" y="1084264"/>
            <a:ext cx="557634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that we have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following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leaves after splitting the data set. Which classification is better and why? 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Q4. Numerical Target Feature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05155"/>
              </p:ext>
            </p:extLst>
          </p:nvPr>
        </p:nvGraphicFramePr>
        <p:xfrm>
          <a:off x="254000" y="2143125"/>
          <a:ext cx="2922588" cy="238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Salary (K)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101073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8738" name="Left Brace 18"/>
          <p:cNvSpPr>
            <a:spLocks/>
          </p:cNvSpPr>
          <p:nvPr/>
        </p:nvSpPr>
        <p:spPr bwMode="auto">
          <a:xfrm rot="5400000">
            <a:off x="1269207" y="918368"/>
            <a:ext cx="158750" cy="2189163"/>
          </a:xfrm>
          <a:prstGeom prst="leftBrace">
            <a:avLst>
              <a:gd name="adj1" fmla="val 836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9" name="Left Brace 19"/>
          <p:cNvSpPr>
            <a:spLocks/>
          </p:cNvSpPr>
          <p:nvPr/>
        </p:nvSpPr>
        <p:spPr bwMode="auto">
          <a:xfrm rot="5400000">
            <a:off x="2744788" y="1660525"/>
            <a:ext cx="169862" cy="693738"/>
          </a:xfrm>
          <a:prstGeom prst="leftBrace">
            <a:avLst>
              <a:gd name="adj1" fmla="val 8376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0" name="TextBox 20"/>
          <p:cNvSpPr txBox="1">
            <a:spLocks noChangeArrowheads="1"/>
          </p:cNvSpPr>
          <p:nvPr/>
        </p:nvSpPr>
        <p:spPr bwMode="auto">
          <a:xfrm>
            <a:off x="679450" y="1704975"/>
            <a:ext cx="143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Descriptive Features</a:t>
            </a:r>
          </a:p>
        </p:txBody>
      </p:sp>
      <p:sp>
        <p:nvSpPr>
          <p:cNvPr id="28741" name="TextBox 21"/>
          <p:cNvSpPr txBox="1">
            <a:spLocks noChangeArrowheads="1"/>
          </p:cNvSpPr>
          <p:nvPr/>
        </p:nvSpPr>
        <p:spPr bwMode="auto">
          <a:xfrm>
            <a:off x="2243138" y="1698625"/>
            <a:ext cx="1171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Target Features</a:t>
            </a:r>
          </a:p>
        </p:txBody>
      </p:sp>
      <p:sp>
        <p:nvSpPr>
          <p:cNvPr id="28742" name="Oval 22"/>
          <p:cNvSpPr>
            <a:spLocks noChangeArrowheads="1"/>
          </p:cNvSpPr>
          <p:nvPr/>
        </p:nvSpPr>
        <p:spPr bwMode="auto">
          <a:xfrm>
            <a:off x="3844925" y="2092325"/>
            <a:ext cx="315913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  <p:sp>
        <p:nvSpPr>
          <p:cNvPr id="28743" name="Oval 29"/>
          <p:cNvSpPr>
            <a:spLocks noChangeArrowheads="1"/>
          </p:cNvSpPr>
          <p:nvPr/>
        </p:nvSpPr>
        <p:spPr bwMode="auto">
          <a:xfrm>
            <a:off x="4237038" y="2092325"/>
            <a:ext cx="315912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44" name="Oval 30"/>
          <p:cNvSpPr>
            <a:spLocks noChangeArrowheads="1"/>
          </p:cNvSpPr>
          <p:nvPr/>
        </p:nvSpPr>
        <p:spPr bwMode="auto">
          <a:xfrm>
            <a:off x="4630738" y="2092325"/>
            <a:ext cx="314325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45" name="Oval 31"/>
          <p:cNvSpPr>
            <a:spLocks noChangeArrowheads="1"/>
          </p:cNvSpPr>
          <p:nvPr/>
        </p:nvSpPr>
        <p:spPr bwMode="auto">
          <a:xfrm>
            <a:off x="5022850" y="20923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46" name="Oval 32"/>
          <p:cNvSpPr>
            <a:spLocks noChangeArrowheads="1"/>
          </p:cNvSpPr>
          <p:nvPr/>
        </p:nvSpPr>
        <p:spPr bwMode="auto">
          <a:xfrm>
            <a:off x="3844925" y="2462213"/>
            <a:ext cx="315913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47" name="Oval 33"/>
          <p:cNvSpPr>
            <a:spLocks noChangeArrowheads="1"/>
          </p:cNvSpPr>
          <p:nvPr/>
        </p:nvSpPr>
        <p:spPr bwMode="auto">
          <a:xfrm>
            <a:off x="4237038" y="2462213"/>
            <a:ext cx="315912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48" name="Oval 34"/>
          <p:cNvSpPr>
            <a:spLocks noChangeArrowheads="1"/>
          </p:cNvSpPr>
          <p:nvPr/>
        </p:nvSpPr>
        <p:spPr bwMode="auto">
          <a:xfrm>
            <a:off x="4630738" y="2462213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49" name="Oval 35"/>
          <p:cNvSpPr>
            <a:spLocks noChangeArrowheads="1"/>
          </p:cNvSpPr>
          <p:nvPr/>
        </p:nvSpPr>
        <p:spPr bwMode="auto">
          <a:xfrm>
            <a:off x="5022850" y="2460625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50" name="Oval 36"/>
          <p:cNvSpPr>
            <a:spLocks noChangeArrowheads="1"/>
          </p:cNvSpPr>
          <p:nvPr/>
        </p:nvSpPr>
        <p:spPr bwMode="auto">
          <a:xfrm>
            <a:off x="3841750" y="2832100"/>
            <a:ext cx="315913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51" name="Oval 37"/>
          <p:cNvSpPr>
            <a:spLocks noChangeArrowheads="1"/>
          </p:cNvSpPr>
          <p:nvPr/>
        </p:nvSpPr>
        <p:spPr bwMode="auto">
          <a:xfrm>
            <a:off x="4233863" y="2832100"/>
            <a:ext cx="315912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52" name="TextBox 2"/>
          <p:cNvSpPr txBox="1">
            <a:spLocks noChangeArrowheads="1"/>
          </p:cNvSpPr>
          <p:nvPr/>
        </p:nvSpPr>
        <p:spPr bwMode="auto">
          <a:xfrm>
            <a:off x="3313113" y="212725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3" name="TextBox 40"/>
          <p:cNvSpPr txBox="1">
            <a:spLocks noChangeArrowheads="1"/>
          </p:cNvSpPr>
          <p:nvPr/>
        </p:nvSpPr>
        <p:spPr bwMode="auto">
          <a:xfrm>
            <a:off x="3287713" y="24955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4" name="TextBox 41"/>
          <p:cNvSpPr txBox="1">
            <a:spLocks noChangeArrowheads="1"/>
          </p:cNvSpPr>
          <p:nvPr/>
        </p:nvSpPr>
        <p:spPr bwMode="auto">
          <a:xfrm>
            <a:off x="3309938" y="28527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sp>
        <p:nvSpPr>
          <p:cNvPr id="28755" name="TextBox 52"/>
          <p:cNvSpPr txBox="1">
            <a:spLocks noChangeArrowheads="1"/>
          </p:cNvSpPr>
          <p:nvPr/>
        </p:nvSpPr>
        <p:spPr bwMode="auto">
          <a:xfrm>
            <a:off x="3313113" y="3344863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6" name="TextBox 53"/>
          <p:cNvSpPr txBox="1">
            <a:spLocks noChangeArrowheads="1"/>
          </p:cNvSpPr>
          <p:nvPr/>
        </p:nvSpPr>
        <p:spPr bwMode="auto">
          <a:xfrm>
            <a:off x="3287713" y="37147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7" name="TextBox 54"/>
          <p:cNvSpPr txBox="1">
            <a:spLocks noChangeArrowheads="1"/>
          </p:cNvSpPr>
          <p:nvPr/>
        </p:nvSpPr>
        <p:spPr bwMode="auto">
          <a:xfrm>
            <a:off x="3309938" y="40719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pic>
        <p:nvPicPr>
          <p:cNvPr id="5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1511300"/>
            <a:ext cx="14620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59" name="Oval 66"/>
          <p:cNvSpPr>
            <a:spLocks noChangeArrowheads="1"/>
          </p:cNvSpPr>
          <p:nvPr/>
        </p:nvSpPr>
        <p:spPr bwMode="auto">
          <a:xfrm>
            <a:off x="3844925" y="3311525"/>
            <a:ext cx="315913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60" name="Oval 67"/>
          <p:cNvSpPr>
            <a:spLocks noChangeArrowheads="1"/>
          </p:cNvSpPr>
          <p:nvPr/>
        </p:nvSpPr>
        <p:spPr bwMode="auto">
          <a:xfrm>
            <a:off x="4237038" y="3311525"/>
            <a:ext cx="315912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61" name="Oval 68"/>
          <p:cNvSpPr>
            <a:spLocks noChangeArrowheads="1"/>
          </p:cNvSpPr>
          <p:nvPr/>
        </p:nvSpPr>
        <p:spPr bwMode="auto">
          <a:xfrm>
            <a:off x="4630738" y="33115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62" name="Oval 69"/>
          <p:cNvSpPr>
            <a:spLocks noChangeArrowheads="1"/>
          </p:cNvSpPr>
          <p:nvPr/>
        </p:nvSpPr>
        <p:spPr bwMode="auto">
          <a:xfrm>
            <a:off x="5022850" y="3309938"/>
            <a:ext cx="314325" cy="3381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63" name="Oval 70"/>
          <p:cNvSpPr>
            <a:spLocks noChangeArrowheads="1"/>
          </p:cNvSpPr>
          <p:nvPr/>
        </p:nvSpPr>
        <p:spPr bwMode="auto">
          <a:xfrm>
            <a:off x="3844925" y="3679825"/>
            <a:ext cx="315913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64" name="Oval 71"/>
          <p:cNvSpPr>
            <a:spLocks noChangeArrowheads="1"/>
          </p:cNvSpPr>
          <p:nvPr/>
        </p:nvSpPr>
        <p:spPr bwMode="auto">
          <a:xfrm>
            <a:off x="4237038" y="3679825"/>
            <a:ext cx="315912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65" name="Oval 72"/>
          <p:cNvSpPr>
            <a:spLocks noChangeArrowheads="1"/>
          </p:cNvSpPr>
          <p:nvPr/>
        </p:nvSpPr>
        <p:spPr bwMode="auto">
          <a:xfrm>
            <a:off x="4630738" y="3679825"/>
            <a:ext cx="314325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66" name="Oval 73"/>
          <p:cNvSpPr>
            <a:spLocks noChangeArrowheads="1"/>
          </p:cNvSpPr>
          <p:nvPr/>
        </p:nvSpPr>
        <p:spPr bwMode="auto">
          <a:xfrm>
            <a:off x="5022850" y="3678238"/>
            <a:ext cx="314325" cy="338137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67" name="Oval 74"/>
          <p:cNvSpPr>
            <a:spLocks noChangeArrowheads="1"/>
          </p:cNvSpPr>
          <p:nvPr/>
        </p:nvSpPr>
        <p:spPr bwMode="auto">
          <a:xfrm>
            <a:off x="3841750" y="4049713"/>
            <a:ext cx="315913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68" name="Oval 75"/>
          <p:cNvSpPr>
            <a:spLocks noChangeArrowheads="1"/>
          </p:cNvSpPr>
          <p:nvPr/>
        </p:nvSpPr>
        <p:spPr bwMode="auto">
          <a:xfrm>
            <a:off x="4233863" y="4049713"/>
            <a:ext cx="315912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549F"/>
                </a:solidFill>
              </a:rPr>
              <a:t>Suppose that we have following leaves after splitting the data set. Which classification is better and why? 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Q4. Solution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11005"/>
              </p:ext>
            </p:extLst>
          </p:nvPr>
        </p:nvGraphicFramePr>
        <p:xfrm>
          <a:off x="254000" y="2143125"/>
          <a:ext cx="2922588" cy="238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Salary (K)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101073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9762" name="Left Brace 18"/>
          <p:cNvSpPr>
            <a:spLocks/>
          </p:cNvSpPr>
          <p:nvPr/>
        </p:nvSpPr>
        <p:spPr bwMode="auto">
          <a:xfrm rot="5400000">
            <a:off x="1269207" y="918368"/>
            <a:ext cx="158750" cy="2189163"/>
          </a:xfrm>
          <a:prstGeom prst="leftBrace">
            <a:avLst>
              <a:gd name="adj1" fmla="val 836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63" name="Left Brace 19"/>
          <p:cNvSpPr>
            <a:spLocks/>
          </p:cNvSpPr>
          <p:nvPr/>
        </p:nvSpPr>
        <p:spPr bwMode="auto">
          <a:xfrm rot="5400000">
            <a:off x="2744788" y="1660525"/>
            <a:ext cx="169862" cy="693738"/>
          </a:xfrm>
          <a:prstGeom prst="leftBrace">
            <a:avLst>
              <a:gd name="adj1" fmla="val 8376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64" name="TextBox 20"/>
          <p:cNvSpPr txBox="1">
            <a:spLocks noChangeArrowheads="1"/>
          </p:cNvSpPr>
          <p:nvPr/>
        </p:nvSpPr>
        <p:spPr bwMode="auto">
          <a:xfrm>
            <a:off x="679450" y="1704975"/>
            <a:ext cx="143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Descriptive Features</a:t>
            </a:r>
          </a:p>
        </p:txBody>
      </p:sp>
      <p:sp>
        <p:nvSpPr>
          <p:cNvPr id="29765" name="TextBox 21"/>
          <p:cNvSpPr txBox="1">
            <a:spLocks noChangeArrowheads="1"/>
          </p:cNvSpPr>
          <p:nvPr/>
        </p:nvSpPr>
        <p:spPr bwMode="auto">
          <a:xfrm>
            <a:off x="2243138" y="1698625"/>
            <a:ext cx="1171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Target Features</a:t>
            </a:r>
          </a:p>
        </p:txBody>
      </p:sp>
      <p:sp>
        <p:nvSpPr>
          <p:cNvPr id="29766" name="Oval 22"/>
          <p:cNvSpPr>
            <a:spLocks noChangeArrowheads="1"/>
          </p:cNvSpPr>
          <p:nvPr/>
        </p:nvSpPr>
        <p:spPr bwMode="auto">
          <a:xfrm>
            <a:off x="3844925" y="2092325"/>
            <a:ext cx="315913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  <p:sp>
        <p:nvSpPr>
          <p:cNvPr id="29767" name="Oval 29"/>
          <p:cNvSpPr>
            <a:spLocks noChangeArrowheads="1"/>
          </p:cNvSpPr>
          <p:nvPr/>
        </p:nvSpPr>
        <p:spPr bwMode="auto">
          <a:xfrm>
            <a:off x="4237038" y="2092325"/>
            <a:ext cx="315912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9768" name="Oval 30"/>
          <p:cNvSpPr>
            <a:spLocks noChangeArrowheads="1"/>
          </p:cNvSpPr>
          <p:nvPr/>
        </p:nvSpPr>
        <p:spPr bwMode="auto">
          <a:xfrm>
            <a:off x="4630738" y="2092325"/>
            <a:ext cx="314325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9769" name="Oval 31"/>
          <p:cNvSpPr>
            <a:spLocks noChangeArrowheads="1"/>
          </p:cNvSpPr>
          <p:nvPr/>
        </p:nvSpPr>
        <p:spPr bwMode="auto">
          <a:xfrm>
            <a:off x="5022850" y="20923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9770" name="Oval 32"/>
          <p:cNvSpPr>
            <a:spLocks noChangeArrowheads="1"/>
          </p:cNvSpPr>
          <p:nvPr/>
        </p:nvSpPr>
        <p:spPr bwMode="auto">
          <a:xfrm>
            <a:off x="3844925" y="2462213"/>
            <a:ext cx="315913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9771" name="Oval 33"/>
          <p:cNvSpPr>
            <a:spLocks noChangeArrowheads="1"/>
          </p:cNvSpPr>
          <p:nvPr/>
        </p:nvSpPr>
        <p:spPr bwMode="auto">
          <a:xfrm>
            <a:off x="4237038" y="2462213"/>
            <a:ext cx="315912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9772" name="Oval 34"/>
          <p:cNvSpPr>
            <a:spLocks noChangeArrowheads="1"/>
          </p:cNvSpPr>
          <p:nvPr/>
        </p:nvSpPr>
        <p:spPr bwMode="auto">
          <a:xfrm>
            <a:off x="4630738" y="2462213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9773" name="Oval 35"/>
          <p:cNvSpPr>
            <a:spLocks noChangeArrowheads="1"/>
          </p:cNvSpPr>
          <p:nvPr/>
        </p:nvSpPr>
        <p:spPr bwMode="auto">
          <a:xfrm>
            <a:off x="5022850" y="2460625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9774" name="Oval 36"/>
          <p:cNvSpPr>
            <a:spLocks noChangeArrowheads="1"/>
          </p:cNvSpPr>
          <p:nvPr/>
        </p:nvSpPr>
        <p:spPr bwMode="auto">
          <a:xfrm>
            <a:off x="3841750" y="2832100"/>
            <a:ext cx="315913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9775" name="Oval 37"/>
          <p:cNvSpPr>
            <a:spLocks noChangeArrowheads="1"/>
          </p:cNvSpPr>
          <p:nvPr/>
        </p:nvSpPr>
        <p:spPr bwMode="auto">
          <a:xfrm>
            <a:off x="4233863" y="2832100"/>
            <a:ext cx="315912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9776" name="TextBox 2"/>
          <p:cNvSpPr txBox="1">
            <a:spLocks noChangeArrowheads="1"/>
          </p:cNvSpPr>
          <p:nvPr/>
        </p:nvSpPr>
        <p:spPr bwMode="auto">
          <a:xfrm>
            <a:off x="3313113" y="212725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9777" name="TextBox 40"/>
          <p:cNvSpPr txBox="1">
            <a:spLocks noChangeArrowheads="1"/>
          </p:cNvSpPr>
          <p:nvPr/>
        </p:nvSpPr>
        <p:spPr bwMode="auto">
          <a:xfrm>
            <a:off x="3287713" y="24955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9778" name="TextBox 41"/>
          <p:cNvSpPr txBox="1">
            <a:spLocks noChangeArrowheads="1"/>
          </p:cNvSpPr>
          <p:nvPr/>
        </p:nvSpPr>
        <p:spPr bwMode="auto">
          <a:xfrm>
            <a:off x="3309938" y="28527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sp>
        <p:nvSpPr>
          <p:cNvPr id="29779" name="Oval 42"/>
          <p:cNvSpPr>
            <a:spLocks noChangeArrowheads="1"/>
          </p:cNvSpPr>
          <p:nvPr/>
        </p:nvSpPr>
        <p:spPr bwMode="auto">
          <a:xfrm>
            <a:off x="3844925" y="3311525"/>
            <a:ext cx="315913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9780" name="Oval 43"/>
          <p:cNvSpPr>
            <a:spLocks noChangeArrowheads="1"/>
          </p:cNvSpPr>
          <p:nvPr/>
        </p:nvSpPr>
        <p:spPr bwMode="auto">
          <a:xfrm>
            <a:off x="4237038" y="3311525"/>
            <a:ext cx="315912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9781" name="Oval 44"/>
          <p:cNvSpPr>
            <a:spLocks noChangeArrowheads="1"/>
          </p:cNvSpPr>
          <p:nvPr/>
        </p:nvSpPr>
        <p:spPr bwMode="auto">
          <a:xfrm>
            <a:off x="4630738" y="33115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9782" name="Oval 45"/>
          <p:cNvSpPr>
            <a:spLocks noChangeArrowheads="1"/>
          </p:cNvSpPr>
          <p:nvPr/>
        </p:nvSpPr>
        <p:spPr bwMode="auto">
          <a:xfrm>
            <a:off x="5022850" y="3309938"/>
            <a:ext cx="314325" cy="3381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9783" name="Oval 46"/>
          <p:cNvSpPr>
            <a:spLocks noChangeArrowheads="1"/>
          </p:cNvSpPr>
          <p:nvPr/>
        </p:nvSpPr>
        <p:spPr bwMode="auto">
          <a:xfrm>
            <a:off x="3844925" y="3679825"/>
            <a:ext cx="315913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9784" name="Oval 47"/>
          <p:cNvSpPr>
            <a:spLocks noChangeArrowheads="1"/>
          </p:cNvSpPr>
          <p:nvPr/>
        </p:nvSpPr>
        <p:spPr bwMode="auto">
          <a:xfrm>
            <a:off x="4237038" y="3679825"/>
            <a:ext cx="315912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9785" name="Oval 48"/>
          <p:cNvSpPr>
            <a:spLocks noChangeArrowheads="1"/>
          </p:cNvSpPr>
          <p:nvPr/>
        </p:nvSpPr>
        <p:spPr bwMode="auto">
          <a:xfrm>
            <a:off x="4630738" y="3679825"/>
            <a:ext cx="314325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9786" name="Oval 49"/>
          <p:cNvSpPr>
            <a:spLocks noChangeArrowheads="1"/>
          </p:cNvSpPr>
          <p:nvPr/>
        </p:nvSpPr>
        <p:spPr bwMode="auto">
          <a:xfrm>
            <a:off x="5022850" y="3678238"/>
            <a:ext cx="314325" cy="338137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9787" name="Oval 50"/>
          <p:cNvSpPr>
            <a:spLocks noChangeArrowheads="1"/>
          </p:cNvSpPr>
          <p:nvPr/>
        </p:nvSpPr>
        <p:spPr bwMode="auto">
          <a:xfrm>
            <a:off x="3841750" y="4049713"/>
            <a:ext cx="315913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9788" name="Oval 51"/>
          <p:cNvSpPr>
            <a:spLocks noChangeArrowheads="1"/>
          </p:cNvSpPr>
          <p:nvPr/>
        </p:nvSpPr>
        <p:spPr bwMode="auto">
          <a:xfrm>
            <a:off x="4233863" y="4049713"/>
            <a:ext cx="315912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  <p:sp>
        <p:nvSpPr>
          <p:cNvPr id="29789" name="TextBox 52"/>
          <p:cNvSpPr txBox="1">
            <a:spLocks noChangeArrowheads="1"/>
          </p:cNvSpPr>
          <p:nvPr/>
        </p:nvSpPr>
        <p:spPr bwMode="auto">
          <a:xfrm>
            <a:off x="3313113" y="3344863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9790" name="TextBox 53"/>
          <p:cNvSpPr txBox="1">
            <a:spLocks noChangeArrowheads="1"/>
          </p:cNvSpPr>
          <p:nvPr/>
        </p:nvSpPr>
        <p:spPr bwMode="auto">
          <a:xfrm>
            <a:off x="3287713" y="37147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9791" name="TextBox 54"/>
          <p:cNvSpPr txBox="1">
            <a:spLocks noChangeArrowheads="1"/>
          </p:cNvSpPr>
          <p:nvPr/>
        </p:nvSpPr>
        <p:spPr bwMode="auto">
          <a:xfrm>
            <a:off x="3309938" y="40719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sp>
        <p:nvSpPr>
          <p:cNvPr id="29792" name="Rectangle 1"/>
          <p:cNvSpPr>
            <a:spLocks noChangeArrowheads="1"/>
          </p:cNvSpPr>
          <p:nvPr/>
        </p:nvSpPr>
        <p:spPr bwMode="auto">
          <a:xfrm>
            <a:off x="5383213" y="2093913"/>
            <a:ext cx="849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1192.1875</a:t>
            </a:r>
          </a:p>
        </p:txBody>
      </p:sp>
      <p:sp>
        <p:nvSpPr>
          <p:cNvPr id="29793" name="Rectangle 3"/>
          <p:cNvSpPr>
            <a:spLocks noChangeArrowheads="1"/>
          </p:cNvSpPr>
          <p:nvPr/>
        </p:nvSpPr>
        <p:spPr bwMode="auto">
          <a:xfrm>
            <a:off x="5403850" y="2478088"/>
            <a:ext cx="712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492.1875</a:t>
            </a:r>
          </a:p>
        </p:txBody>
      </p:sp>
      <p:sp>
        <p:nvSpPr>
          <p:cNvPr id="29794" name="Rectangle 4"/>
          <p:cNvSpPr>
            <a:spLocks noChangeArrowheads="1"/>
          </p:cNvSpPr>
          <p:nvPr/>
        </p:nvSpPr>
        <p:spPr bwMode="auto">
          <a:xfrm>
            <a:off x="5383213" y="2838450"/>
            <a:ext cx="3952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100</a:t>
            </a:r>
          </a:p>
        </p:txBody>
      </p:sp>
      <p:sp>
        <p:nvSpPr>
          <p:cNvPr id="29795" name="Rectangle 5"/>
          <p:cNvSpPr>
            <a:spLocks noChangeArrowheads="1"/>
          </p:cNvSpPr>
          <p:nvPr/>
        </p:nvSpPr>
        <p:spPr bwMode="auto">
          <a:xfrm>
            <a:off x="5403850" y="3335338"/>
            <a:ext cx="712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217.1875</a:t>
            </a:r>
          </a:p>
        </p:txBody>
      </p:sp>
      <p:sp>
        <p:nvSpPr>
          <p:cNvPr id="29796" name="Rectangle 6"/>
          <p:cNvSpPr>
            <a:spLocks noChangeArrowheads="1"/>
          </p:cNvSpPr>
          <p:nvPr/>
        </p:nvSpPr>
        <p:spPr bwMode="auto">
          <a:xfrm>
            <a:off x="5414963" y="3678238"/>
            <a:ext cx="431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87.5</a:t>
            </a:r>
          </a:p>
        </p:txBody>
      </p:sp>
      <p:sp>
        <p:nvSpPr>
          <p:cNvPr id="29797" name="Rectangle 7"/>
          <p:cNvSpPr>
            <a:spLocks noChangeArrowheads="1"/>
          </p:cNvSpPr>
          <p:nvPr/>
        </p:nvSpPr>
        <p:spPr bwMode="auto">
          <a:xfrm>
            <a:off x="5414963" y="4016375"/>
            <a:ext cx="43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6.25</a:t>
            </a:r>
          </a:p>
        </p:txBody>
      </p:sp>
      <p:sp>
        <p:nvSpPr>
          <p:cNvPr id="29798" name="TextBox 8"/>
          <p:cNvSpPr txBox="1">
            <a:spLocks noChangeArrowheads="1"/>
          </p:cNvSpPr>
          <p:nvPr/>
        </p:nvSpPr>
        <p:spPr bwMode="auto">
          <a:xfrm>
            <a:off x="6791325" y="3560763"/>
            <a:ext cx="19970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98A1"/>
                </a:solidFill>
              </a:rPr>
              <a:t>Since </a:t>
            </a:r>
            <a:r>
              <a:rPr lang="en-US" altLang="en-US" sz="1000" dirty="0" smtClean="0">
                <a:solidFill>
                  <a:srgbClr val="0098A1"/>
                </a:solidFill>
              </a:rPr>
              <a:t>the variances </a:t>
            </a:r>
            <a:r>
              <a:rPr lang="en-US" altLang="en-US" sz="1000" dirty="0">
                <a:solidFill>
                  <a:srgbClr val="0098A1"/>
                </a:solidFill>
              </a:rPr>
              <a:t>are better, this classification is better</a:t>
            </a:r>
          </a:p>
        </p:txBody>
      </p:sp>
      <p:cxnSp>
        <p:nvCxnSpPr>
          <p:cNvPr id="29799" name="Straight Arrow Connector 10"/>
          <p:cNvCxnSpPr>
            <a:cxnSpLocks noChangeShapeType="1"/>
          </p:cNvCxnSpPr>
          <p:nvPr/>
        </p:nvCxnSpPr>
        <p:spPr bwMode="auto">
          <a:xfrm>
            <a:off x="6116638" y="3802063"/>
            <a:ext cx="5492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We would like to predict the sex of a person based on two binary attributes: </a:t>
            </a:r>
            <a:r>
              <a:rPr lang="en-US" sz="1400" dirty="0">
                <a:solidFill>
                  <a:srgbClr val="FFC000"/>
                </a:solidFill>
              </a:rPr>
              <a:t>leg-cover</a:t>
            </a:r>
            <a:r>
              <a:rPr lang="en-US" sz="1400" dirty="0">
                <a:solidFill>
                  <a:srgbClr val="00549F"/>
                </a:solidFill>
              </a:rPr>
              <a:t> (pants or skirts) and </a:t>
            </a:r>
            <a:r>
              <a:rPr lang="en-US" sz="1400" dirty="0">
                <a:solidFill>
                  <a:srgbClr val="FFC000"/>
                </a:solidFill>
              </a:rPr>
              <a:t>facial-hair</a:t>
            </a:r>
            <a:r>
              <a:rPr lang="en-US" sz="1400" dirty="0">
                <a:solidFill>
                  <a:srgbClr val="00549F"/>
                </a:solidFill>
              </a:rPr>
              <a:t> (some or none). We have a data set of 1000 individuals, half male and half female. 50% of females wear skirt, and no male wears skirt. 75% of males and 25% of females have facial hair.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Which attribute should be used as the root of the decision tree based on Entropy?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Q5. Homework</a:t>
            </a:r>
          </a:p>
        </p:txBody>
      </p:sp>
    </p:spTree>
    <p:extLst>
      <p:ext uri="{BB962C8B-B14F-4D97-AF65-F5344CB8AC3E}">
        <p14:creationId xmlns:p14="http://schemas.microsoft.com/office/powerpoint/2010/main" val="21115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62411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sp>
        <p:nvSpPr>
          <p:cNvPr id="17510" name="Left Brace 3"/>
          <p:cNvSpPr>
            <a:spLocks/>
          </p:cNvSpPr>
          <p:nvPr/>
        </p:nvSpPr>
        <p:spPr bwMode="auto">
          <a:xfrm rot="5400000">
            <a:off x="1607850" y="252061"/>
            <a:ext cx="163511" cy="2818522"/>
          </a:xfrm>
          <a:prstGeom prst="leftBrace">
            <a:avLst>
              <a:gd name="adj1" fmla="val 8394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1" name="Left Brace 7"/>
          <p:cNvSpPr>
            <a:spLocks/>
          </p:cNvSpPr>
          <p:nvPr/>
        </p:nvSpPr>
        <p:spPr bwMode="auto">
          <a:xfrm rot="5400000">
            <a:off x="3386290" y="1322608"/>
            <a:ext cx="163512" cy="677423"/>
          </a:xfrm>
          <a:prstGeom prst="leftBrace">
            <a:avLst>
              <a:gd name="adj1" fmla="val 833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2" name="TextBox 4"/>
          <p:cNvSpPr txBox="1">
            <a:spLocks noChangeArrowheads="1"/>
          </p:cNvSpPr>
          <p:nvPr/>
        </p:nvSpPr>
        <p:spPr bwMode="auto">
          <a:xfrm>
            <a:off x="1060027" y="1364119"/>
            <a:ext cx="11993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Descriptive Features</a:t>
            </a:r>
          </a:p>
        </p:txBody>
      </p:sp>
      <p:sp>
        <p:nvSpPr>
          <p:cNvPr id="17513" name="TextBox 9"/>
          <p:cNvSpPr txBox="1">
            <a:spLocks noChangeArrowheads="1"/>
          </p:cNvSpPr>
          <p:nvPr/>
        </p:nvSpPr>
        <p:spPr bwMode="auto">
          <a:xfrm>
            <a:off x="2973767" y="1348809"/>
            <a:ext cx="9885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Target </a:t>
            </a:r>
            <a:r>
              <a:rPr lang="en-US" altLang="en-US" sz="800" dirty="0" smtClean="0"/>
              <a:t>Feature</a:t>
            </a:r>
            <a:endParaRPr lang="en-US" alt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10895" y="1470026"/>
            <a:ext cx="3529007" cy="2881808"/>
            <a:chOff x="4910895" y="1470026"/>
            <a:chExt cx="3529007" cy="288180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0" name="Straight Arrow Connector 1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Straight Arrow Connector 18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20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8"/>
            <p:cNvCxnSpPr>
              <a:cxnSpLocks noChangeShapeType="1"/>
              <a:stCxn id="11" idx="2"/>
              <a:endCxn id="18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30"/>
            <p:cNvCxnSpPr>
              <a:cxnSpLocks noChangeShapeType="1"/>
              <a:stCxn id="12" idx="2"/>
              <a:endCxn id="19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32"/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4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6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38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4" name="Straight Arrow Connector 32"/>
            <p:cNvCxnSpPr>
              <a:cxnSpLocks noChangeShapeType="1"/>
              <a:stCxn id="19" idx="2"/>
              <a:endCxn id="31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Straight Arrow Connector 34"/>
            <p:cNvCxnSpPr>
              <a:cxnSpLocks noChangeShapeType="1"/>
              <a:stCxn id="19" idx="2"/>
              <a:endCxn id="30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36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8"/>
            <p:cNvCxnSpPr>
              <a:cxnSpLocks noChangeShapeType="1"/>
              <a:stCxn id="31" idx="2"/>
              <a:endCxn id="32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41809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entropy of the target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53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97715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43662"/>
              </p:ext>
            </p:extLst>
          </p:nvPr>
        </p:nvGraphicFramePr>
        <p:xfrm>
          <a:off x="5051611" y="2318981"/>
          <a:ext cx="23308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40">
                  <a:extLst>
                    <a:ext uri="{9D8B030D-6E8A-4147-A177-3AD203B41FA5}">
                      <a16:colId xmlns:a16="http://schemas.microsoft.com/office/drawing/2014/main" val="2466643597"/>
                    </a:ext>
                  </a:extLst>
                </a:gridCol>
                <a:gridCol w="1165440">
                  <a:extLst>
                    <a:ext uri="{9D8B030D-6E8A-4147-A177-3AD203B41FA5}">
                      <a16:colId xmlns:a16="http://schemas.microsoft.com/office/drawing/2014/main" val="1631734500"/>
                    </a:ext>
                  </a:extLst>
                </a:gridCol>
              </a:tblGrid>
              <a:tr h="2194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Play Golf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40906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2547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45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blipFill>
                <a:blip r:embed="rId3"/>
                <a:stretch>
                  <a:fillRect t="-3333" r="-7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9558" name="TextBox 7"/>
          <p:cNvSpPr txBox="1">
            <a:spLocks noChangeArrowheads="1"/>
          </p:cNvSpPr>
          <p:nvPr/>
        </p:nvSpPr>
        <p:spPr bwMode="auto">
          <a:xfrm>
            <a:off x="75739" y="1129298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𝑺𝒖𝒏𝒏𝒚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𝑶𝒗𝒆𝒓𝒄𝒂𝒔𝒕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𝑹𝒂𝒊𝒏𝒚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8653"/>
              </p:ext>
            </p:extLst>
          </p:nvPr>
        </p:nvGraphicFramePr>
        <p:xfrm>
          <a:off x="215321" y="1709972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𝑰𝒏𝒇𝒐𝒓𝒎𝒂𝒕𝒊𝒐𝒏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𝑮𝒂𝒊𝒏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20583" name="TextBox 6"/>
          <p:cNvSpPr txBox="1">
            <a:spLocks noChangeArrowheads="1"/>
          </p:cNvSpPr>
          <p:nvPr/>
        </p:nvSpPr>
        <p:spPr bwMode="auto">
          <a:xfrm>
            <a:off x="134903" y="1133933"/>
            <a:ext cx="7253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information gain after splitting by each descriptive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8922"/>
              </p:ext>
            </p:extLst>
          </p:nvPr>
        </p:nvGraphicFramePr>
        <p:xfrm>
          <a:off x="516789" y="1719795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0.25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40083"/>
              </p:ext>
            </p:extLst>
          </p:nvPr>
        </p:nvGraphicFramePr>
        <p:xfrm>
          <a:off x="4259678" y="1712067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Temp.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25865"/>
              </p:ext>
            </p:extLst>
          </p:nvPr>
        </p:nvGraphicFramePr>
        <p:xfrm>
          <a:off x="516789" y="3599628"/>
          <a:ext cx="293077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0.15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3340"/>
              </p:ext>
            </p:extLst>
          </p:nvPr>
        </p:nvGraphicFramePr>
        <p:xfrm>
          <a:off x="4259678" y="3599628"/>
          <a:ext cx="28933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9940" y="2910980"/>
            <a:ext cx="804154" cy="271855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1625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6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8" name="Rectangle 19"/>
          <p:cNvSpPr>
            <a:spLocks noChangeArrowheads="1"/>
          </p:cNvSpPr>
          <p:nvPr/>
        </p:nvSpPr>
        <p:spPr bwMode="auto">
          <a:xfrm>
            <a:off x="5692775" y="1095375"/>
            <a:ext cx="337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4. Split data based on the feature which has the maximum gain, and repeat steps 1-3 for each part.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831604" y="2716604"/>
            <a:ext cx="2722563" cy="1669628"/>
            <a:chOff x="5316202" y="1470026"/>
            <a:chExt cx="2722563" cy="166962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55" name="Straight Arrow Connector 16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Straight Arrow Connector 1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Arrow Connector 20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28"/>
            <p:cNvCxnSpPr>
              <a:cxnSpLocks noChangeShapeType="1"/>
              <a:stCxn id="46" idx="2"/>
              <a:endCxn id="5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2649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50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733016" y="1452067"/>
            <a:ext cx="3127870" cy="2881808"/>
            <a:chOff x="4910895" y="1470026"/>
            <a:chExt cx="3127870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84442"/>
              </p:ext>
            </p:extLst>
          </p:nvPr>
        </p:nvGraphicFramePr>
        <p:xfrm>
          <a:off x="1724957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8941"/>
              </p:ext>
            </p:extLst>
          </p:nvPr>
        </p:nvGraphicFramePr>
        <p:xfrm>
          <a:off x="1724957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84399"/>
              </p:ext>
            </p:extLst>
          </p:nvPr>
        </p:nvGraphicFramePr>
        <p:xfrm>
          <a:off x="1724957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97529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113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73112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73112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3673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510520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74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972482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545123" y="1452067"/>
            <a:ext cx="3476634" cy="2881808"/>
            <a:chOff x="4910895" y="1470026"/>
            <a:chExt cx="3529007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30"/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9" name="Straight Arrow Connector 32"/>
            <p:cNvCxnSpPr>
              <a:cxnSpLocks noChangeShapeType="1"/>
              <a:stCxn id="24" idx="2"/>
              <a:endCxn id="36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39"/>
            <p:cNvCxnSpPr>
              <a:cxnSpLocks noChangeShapeType="1"/>
              <a:stCxn id="24" idx="2"/>
              <a:endCxn id="35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  <a:stCxn id="35" idx="2"/>
              <a:endCxn id="38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38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Your Turn</a:t>
            </a:r>
          </a:p>
        </p:txBody>
      </p:sp>
      <p:sp>
        <p:nvSpPr>
          <p:cNvPr id="24641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that the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following data is about accepting or rejecting job applications based on “Experience”, “Degree”, and type of the job (“Job”) that applicants applied for it. What is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decision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tree for the following data set based on entropy?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04112"/>
              </p:ext>
            </p:extLst>
          </p:nvPr>
        </p:nvGraphicFramePr>
        <p:xfrm>
          <a:off x="611188" y="2174016"/>
          <a:ext cx="2921000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1532</Words>
  <Application>Microsoft Office PowerPoint</Application>
  <PresentationFormat>On-screen Show (16:9)</PresentationFormat>
  <Paragraphs>1026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Decision Tree Lecture 3 Instruction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Q2. Your Turn</vt:lpstr>
      <vt:lpstr>Q2. Solution</vt:lpstr>
      <vt:lpstr>Q2. Solution</vt:lpstr>
      <vt:lpstr>Q2. Solution</vt:lpstr>
      <vt:lpstr>Q3. Numerical Descriptive Features</vt:lpstr>
      <vt:lpstr>Q3. Solution</vt:lpstr>
      <vt:lpstr>Q4. Numerical Target Feature</vt:lpstr>
      <vt:lpstr>Q4. Solution</vt:lpstr>
      <vt:lpstr>Q5.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2019-09-26T12:21:16Z</dcterms:modified>
</cp:coreProperties>
</file>