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7499" r:id="rId1"/>
    <p:sldMasterId id="2147487523" r:id="rId2"/>
    <p:sldMasterId id="2147487531" r:id="rId3"/>
    <p:sldMasterId id="2147487602" r:id="rId4"/>
    <p:sldMasterId id="2147487606" r:id="rId5"/>
    <p:sldMasterId id="2147487564" r:id="rId6"/>
  </p:sldMasterIdLst>
  <p:notesMasterIdLst>
    <p:notesMasterId r:id="rId19"/>
  </p:notesMasterIdLst>
  <p:handoutMasterIdLst>
    <p:handoutMasterId r:id="rId20"/>
  </p:handoutMasterIdLst>
  <p:sldIdLst>
    <p:sldId id="256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80" r:id="rId17"/>
    <p:sldId id="388" r:id="rId18"/>
  </p:sldIdLst>
  <p:sldSz cx="9144000" cy="5143500" type="screen16x9"/>
  <p:notesSz cx="7010400" cy="92964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A1"/>
    <a:srgbClr val="00549F"/>
    <a:srgbClr val="407FB7"/>
    <a:srgbClr val="5F5F5F"/>
    <a:srgbClr val="8EBAE5"/>
    <a:srgbClr val="00FFFF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6" autoAdjust="0"/>
    <p:restoredTop sz="78776" autoAdjust="0"/>
  </p:normalViewPr>
  <p:slideViewPr>
    <p:cSldViewPr snapToGrid="0">
      <p:cViewPr varScale="1">
        <p:scale>
          <a:sx n="147" d="100"/>
          <a:sy n="147" d="100"/>
        </p:scale>
        <p:origin x="45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492" y="-35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F2BB8D91-2B6A-4E2E-93FA-74C752EA02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8811C3BB-E20F-49B4-A72C-BDB17D6340A2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960438"/>
            <a:ext cx="9144000" cy="2714625"/>
          </a:xfrm>
          <a:prstGeom prst="rect">
            <a:avLst/>
          </a:prstGeom>
          <a:solidFill>
            <a:srgbClr val="005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476625"/>
            <a:ext cx="813752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9" y="1214438"/>
            <a:ext cx="5616575" cy="1102519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5438" y="2423125"/>
            <a:ext cx="5113337" cy="860664"/>
          </a:xfrm>
        </p:spPr>
        <p:txBody>
          <a:bodyPr/>
          <a:lstStyle>
            <a:lvl1pPr marL="0" indent="0">
              <a:buFontTx/>
              <a:buNone/>
              <a:defRPr sz="1200" b="1" i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277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2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90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382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618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74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213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244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413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9" b="7999"/>
          <a:stretch>
            <a:fillRect/>
          </a:stretch>
        </p:blipFill>
        <p:spPr bwMode="auto">
          <a:xfrm>
            <a:off x="0" y="0"/>
            <a:ext cx="91440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69"/>
          <a:stretch>
            <a:fillRect/>
          </a:stretch>
        </p:blipFill>
        <p:spPr bwMode="auto">
          <a:xfrm>
            <a:off x="7762875" y="4070350"/>
            <a:ext cx="12573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208" y="475271"/>
            <a:ext cx="5080979" cy="139162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49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4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3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197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692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06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252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200150"/>
            <a:ext cx="3919537" cy="3103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6" y="1200150"/>
            <a:ext cx="3921125" cy="3103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1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84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32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blue ba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61925"/>
            <a:ext cx="802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0"/>
            <a:ext cx="799306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  <p:sp>
        <p:nvSpPr>
          <p:cNvPr id="1031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4"/>
          <a:stretch>
            <a:fillRect/>
          </a:stretch>
        </p:blipFill>
        <p:spPr bwMode="auto">
          <a:xfrm>
            <a:off x="7578725" y="4457700"/>
            <a:ext cx="1565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410" r:id="rId1"/>
    <p:sldLayoutId id="2147488398" r:id="rId2"/>
    <p:sldLayoutId id="2147488399" r:id="rId3"/>
    <p:sldLayoutId id="2147488400" r:id="rId4"/>
    <p:sldLayoutId id="2147488401" r:id="rId5"/>
    <p:sldLayoutId id="2147488402" r:id="rId6"/>
    <p:sldLayoutId id="214748840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blue 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61925"/>
            <a:ext cx="802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0"/>
            <a:ext cx="799306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04" r:id="rId1"/>
    <p:sldLayoutId id="2147488405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406" r:id="rId1"/>
    <p:sldLayoutId id="2147488411" r:id="rId2"/>
    <p:sldLayoutId id="2147488412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307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8" y="4422775"/>
            <a:ext cx="31988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407" r:id="rId1"/>
    <p:sldLayoutId id="2147488413" r:id="rId2"/>
    <p:sldLayoutId id="2147488414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4099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4"/>
          <a:stretch>
            <a:fillRect/>
          </a:stretch>
        </p:blipFill>
        <p:spPr bwMode="auto">
          <a:xfrm>
            <a:off x="7578725" y="4457700"/>
            <a:ext cx="1565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408" r:id="rId1"/>
    <p:sldLayoutId id="2147488415" r:id="rId2"/>
    <p:sldLayoutId id="2147488416" r:id="rId3"/>
    <p:sldLayoutId id="214748841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409" r:id="rId1"/>
    <p:sldLayoutId id="2147488418" r:id="rId2"/>
    <p:sldLayoutId id="214748841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611188" y="1214438"/>
            <a:ext cx="8350250" cy="1103312"/>
          </a:xfrm>
        </p:spPr>
        <p:txBody>
          <a:bodyPr/>
          <a:lstStyle/>
          <a:p>
            <a:r>
              <a:rPr lang="en-US" altLang="en-US" sz="4000" dirty="0" smtClean="0"/>
              <a:t>Decision Tree</a:t>
            </a:r>
            <a:br>
              <a:rPr lang="en-US" altLang="en-US" sz="4000" dirty="0" smtClean="0"/>
            </a:br>
            <a:r>
              <a:rPr lang="en-US" altLang="en-US" sz="1400" i="1" dirty="0" smtClean="0"/>
              <a:t>Lecture 3 Instruction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29618" y="2317750"/>
            <a:ext cx="4060728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000" dirty="0" smtClean="0">
                <a:ln w="12700">
                  <a:solidFill>
                    <a:srgbClr val="0098A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rgbClr val="8EBAE5"/>
                  </a:outerShdw>
                </a:effectLst>
              </a:rPr>
              <a:t>IDS-I-L3</a:t>
            </a:r>
            <a:endParaRPr lang="en-US" sz="8000" dirty="0">
              <a:ln w="12700">
                <a:solidFill>
                  <a:srgbClr val="0098A1"/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rgbClr val="8EBAE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750"/>
            <a:ext cx="91059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pc="300" dirty="0">
                <a:solidFill>
                  <a:srgbClr val="8EBAE5"/>
                </a:solidFill>
                <a:latin typeface="Gill Sans Ultra Bold" panose="020B0A02020104020203" pitchFamily="34" charset="0"/>
              </a:rPr>
              <a:t>Introduction to Data Science (IDS)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Q3. Numerical Descriptive Features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3744"/>
              </p:ext>
            </p:extLst>
          </p:nvPr>
        </p:nvGraphicFramePr>
        <p:xfrm>
          <a:off x="487100" y="1773238"/>
          <a:ext cx="2922588" cy="2389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47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Experience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Degree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Job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Class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4284037006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1236368479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846643052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513952953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238258255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4288285315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88677660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11888139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3604934727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1348966229"/>
                  </a:ext>
                </a:extLst>
              </a:tr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7" marB="0" anchor="ctr"/>
                </a:tc>
                <a:extLst>
                  <a:ext uri="{0D108BD9-81ED-4DB2-BD59-A6C34878D82A}">
                    <a16:rowId xmlns:a16="http://schemas.microsoft.com/office/drawing/2014/main" val="1169323787"/>
                  </a:ext>
                </a:extLst>
              </a:tr>
            </a:tbl>
          </a:graphicData>
        </a:graphic>
      </p:graphicFrame>
      <p:sp>
        <p:nvSpPr>
          <p:cNvPr id="26689" name="Rectangle 11"/>
          <p:cNvSpPr>
            <a:spLocks noChangeArrowheads="1"/>
          </p:cNvSpPr>
          <p:nvPr/>
        </p:nvSpPr>
        <p:spPr bwMode="auto">
          <a:xfrm>
            <a:off x="254000" y="1160463"/>
            <a:ext cx="8645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What are possible categories for “Experience” feature?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ChangeArrowheads="1"/>
          </p:cNvSpPr>
          <p:nvPr/>
        </p:nvSpPr>
        <p:spPr bwMode="auto">
          <a:xfrm>
            <a:off x="195277" y="1084264"/>
            <a:ext cx="5576349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Suppose that we have </a:t>
            </a:r>
            <a:r>
              <a:rPr lang="en-US" altLang="en-US" sz="1400" dirty="0" smtClean="0">
                <a:solidFill>
                  <a:schemeClr val="bg1">
                    <a:lumMod val="75000"/>
                  </a:schemeClr>
                </a:solidFill>
              </a:rPr>
              <a:t>the following </a:t>
            </a: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leaves after splitting the data set. Which classification is better and why? </a:t>
            </a: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Q4. Numerical Target Feature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05155"/>
              </p:ext>
            </p:extLst>
          </p:nvPr>
        </p:nvGraphicFramePr>
        <p:xfrm>
          <a:off x="254000" y="2143125"/>
          <a:ext cx="2922588" cy="2387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47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647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2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Experience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Degree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Job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Salary (K)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4284037006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20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236368479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846643052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513952953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238258255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70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4288285315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88677660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95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118881394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3604934727"/>
                  </a:ext>
                </a:extLst>
              </a:tr>
              <a:tr h="2150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348966229"/>
                  </a:ext>
                </a:extLst>
              </a:tr>
              <a:tr h="22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effectLst/>
                        </a:rPr>
                        <a:t>*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smtClean="0">
                          <a:solidFill>
                            <a:srgbClr val="101073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8" marR="9528" marT="9520" marB="0" anchor="ctr"/>
                </a:tc>
                <a:extLst>
                  <a:ext uri="{0D108BD9-81ED-4DB2-BD59-A6C34878D82A}">
                    <a16:rowId xmlns:a16="http://schemas.microsoft.com/office/drawing/2014/main" val="1169323787"/>
                  </a:ext>
                </a:extLst>
              </a:tr>
            </a:tbl>
          </a:graphicData>
        </a:graphic>
      </p:graphicFrame>
      <p:sp>
        <p:nvSpPr>
          <p:cNvPr id="28738" name="Left Brace 18"/>
          <p:cNvSpPr>
            <a:spLocks/>
          </p:cNvSpPr>
          <p:nvPr/>
        </p:nvSpPr>
        <p:spPr bwMode="auto">
          <a:xfrm rot="5400000">
            <a:off x="1269207" y="918368"/>
            <a:ext cx="158750" cy="2189163"/>
          </a:xfrm>
          <a:prstGeom prst="leftBrace">
            <a:avLst>
              <a:gd name="adj1" fmla="val 8363"/>
              <a:gd name="adj2" fmla="val 5174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39" name="Left Brace 19"/>
          <p:cNvSpPr>
            <a:spLocks/>
          </p:cNvSpPr>
          <p:nvPr/>
        </p:nvSpPr>
        <p:spPr bwMode="auto">
          <a:xfrm rot="5400000">
            <a:off x="2744788" y="1660525"/>
            <a:ext cx="169862" cy="693738"/>
          </a:xfrm>
          <a:prstGeom prst="leftBrace">
            <a:avLst>
              <a:gd name="adj1" fmla="val 8376"/>
              <a:gd name="adj2" fmla="val 5174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740" name="TextBox 20"/>
          <p:cNvSpPr txBox="1">
            <a:spLocks noChangeArrowheads="1"/>
          </p:cNvSpPr>
          <p:nvPr/>
        </p:nvSpPr>
        <p:spPr bwMode="auto">
          <a:xfrm>
            <a:off x="679450" y="1704975"/>
            <a:ext cx="14398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Descriptive Features</a:t>
            </a:r>
          </a:p>
        </p:txBody>
      </p:sp>
      <p:sp>
        <p:nvSpPr>
          <p:cNvPr id="28741" name="TextBox 21"/>
          <p:cNvSpPr txBox="1">
            <a:spLocks noChangeArrowheads="1"/>
          </p:cNvSpPr>
          <p:nvPr/>
        </p:nvSpPr>
        <p:spPr bwMode="auto">
          <a:xfrm>
            <a:off x="2243138" y="1698625"/>
            <a:ext cx="11715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Target Features</a:t>
            </a:r>
          </a:p>
        </p:txBody>
      </p:sp>
      <p:sp>
        <p:nvSpPr>
          <p:cNvPr id="28742" name="Oval 22"/>
          <p:cNvSpPr>
            <a:spLocks noChangeArrowheads="1"/>
          </p:cNvSpPr>
          <p:nvPr/>
        </p:nvSpPr>
        <p:spPr bwMode="auto">
          <a:xfrm>
            <a:off x="3844925" y="2092325"/>
            <a:ext cx="315913" cy="338138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20</a:t>
            </a:r>
            <a:endParaRPr lang="en-US" altLang="en-US" sz="800"/>
          </a:p>
        </p:txBody>
      </p:sp>
      <p:sp>
        <p:nvSpPr>
          <p:cNvPr id="28743" name="Oval 29"/>
          <p:cNvSpPr>
            <a:spLocks noChangeArrowheads="1"/>
          </p:cNvSpPr>
          <p:nvPr/>
        </p:nvSpPr>
        <p:spPr bwMode="auto">
          <a:xfrm>
            <a:off x="4237038" y="2092325"/>
            <a:ext cx="315912" cy="338138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100</a:t>
            </a:r>
            <a:endParaRPr lang="en-US" altLang="en-US" sz="800"/>
          </a:p>
        </p:txBody>
      </p:sp>
      <p:sp>
        <p:nvSpPr>
          <p:cNvPr id="28744" name="Oval 30"/>
          <p:cNvSpPr>
            <a:spLocks noChangeArrowheads="1"/>
          </p:cNvSpPr>
          <p:nvPr/>
        </p:nvSpPr>
        <p:spPr bwMode="auto">
          <a:xfrm>
            <a:off x="4630738" y="2092325"/>
            <a:ext cx="314325" cy="338138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40</a:t>
            </a:r>
            <a:endParaRPr lang="en-US" altLang="en-US" sz="800"/>
          </a:p>
        </p:txBody>
      </p:sp>
      <p:sp>
        <p:nvSpPr>
          <p:cNvPr id="28745" name="Oval 31"/>
          <p:cNvSpPr>
            <a:spLocks noChangeArrowheads="1"/>
          </p:cNvSpPr>
          <p:nvPr/>
        </p:nvSpPr>
        <p:spPr bwMode="auto">
          <a:xfrm>
            <a:off x="5022850" y="2092325"/>
            <a:ext cx="314325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95</a:t>
            </a:r>
            <a:endParaRPr lang="en-US" altLang="en-US" sz="800"/>
          </a:p>
        </p:txBody>
      </p:sp>
      <p:sp>
        <p:nvSpPr>
          <p:cNvPr id="28746" name="Oval 32"/>
          <p:cNvSpPr>
            <a:spLocks noChangeArrowheads="1"/>
          </p:cNvSpPr>
          <p:nvPr/>
        </p:nvSpPr>
        <p:spPr bwMode="auto">
          <a:xfrm>
            <a:off x="3844925" y="2462213"/>
            <a:ext cx="315913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50</a:t>
            </a:r>
            <a:endParaRPr lang="en-US" altLang="en-US" sz="800"/>
          </a:p>
        </p:txBody>
      </p:sp>
      <p:sp>
        <p:nvSpPr>
          <p:cNvPr id="28747" name="Oval 33"/>
          <p:cNvSpPr>
            <a:spLocks noChangeArrowheads="1"/>
          </p:cNvSpPr>
          <p:nvPr/>
        </p:nvSpPr>
        <p:spPr bwMode="auto">
          <a:xfrm>
            <a:off x="4237038" y="2462213"/>
            <a:ext cx="315912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65</a:t>
            </a:r>
            <a:endParaRPr lang="en-US" altLang="en-US" sz="800"/>
          </a:p>
        </p:txBody>
      </p:sp>
      <p:sp>
        <p:nvSpPr>
          <p:cNvPr id="28748" name="Oval 34"/>
          <p:cNvSpPr>
            <a:spLocks noChangeArrowheads="1"/>
          </p:cNvSpPr>
          <p:nvPr/>
        </p:nvSpPr>
        <p:spPr bwMode="auto">
          <a:xfrm>
            <a:off x="4630738" y="2462213"/>
            <a:ext cx="314325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70</a:t>
            </a:r>
            <a:endParaRPr lang="en-US" altLang="en-US" sz="800"/>
          </a:p>
        </p:txBody>
      </p:sp>
      <p:sp>
        <p:nvSpPr>
          <p:cNvPr id="28749" name="Oval 35"/>
          <p:cNvSpPr>
            <a:spLocks noChangeArrowheads="1"/>
          </p:cNvSpPr>
          <p:nvPr/>
        </p:nvSpPr>
        <p:spPr bwMode="auto">
          <a:xfrm>
            <a:off x="5022850" y="2460625"/>
            <a:ext cx="314325" cy="336550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110</a:t>
            </a:r>
            <a:endParaRPr lang="en-US" altLang="en-US" sz="800"/>
          </a:p>
        </p:txBody>
      </p:sp>
      <p:sp>
        <p:nvSpPr>
          <p:cNvPr id="28750" name="Oval 36"/>
          <p:cNvSpPr>
            <a:spLocks noChangeArrowheads="1"/>
          </p:cNvSpPr>
          <p:nvPr/>
        </p:nvSpPr>
        <p:spPr bwMode="auto">
          <a:xfrm>
            <a:off x="3841750" y="2832100"/>
            <a:ext cx="315913" cy="3365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45</a:t>
            </a:r>
            <a:endParaRPr lang="en-US" altLang="en-US" sz="800"/>
          </a:p>
        </p:txBody>
      </p:sp>
      <p:sp>
        <p:nvSpPr>
          <p:cNvPr id="28751" name="Oval 37"/>
          <p:cNvSpPr>
            <a:spLocks noChangeArrowheads="1"/>
          </p:cNvSpPr>
          <p:nvPr/>
        </p:nvSpPr>
        <p:spPr bwMode="auto">
          <a:xfrm>
            <a:off x="4233863" y="2832100"/>
            <a:ext cx="315912" cy="33655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25</a:t>
            </a:r>
            <a:endParaRPr lang="en-US" altLang="en-US" sz="800"/>
          </a:p>
        </p:txBody>
      </p:sp>
      <p:sp>
        <p:nvSpPr>
          <p:cNvPr id="28752" name="TextBox 2"/>
          <p:cNvSpPr txBox="1">
            <a:spLocks noChangeArrowheads="1"/>
          </p:cNvSpPr>
          <p:nvPr/>
        </p:nvSpPr>
        <p:spPr bwMode="auto">
          <a:xfrm>
            <a:off x="3313113" y="2127250"/>
            <a:ext cx="5524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1</a:t>
            </a:r>
          </a:p>
        </p:txBody>
      </p:sp>
      <p:sp>
        <p:nvSpPr>
          <p:cNvPr id="28753" name="TextBox 40"/>
          <p:cNvSpPr txBox="1">
            <a:spLocks noChangeArrowheads="1"/>
          </p:cNvSpPr>
          <p:nvPr/>
        </p:nvSpPr>
        <p:spPr bwMode="auto">
          <a:xfrm>
            <a:off x="3287713" y="2495550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2</a:t>
            </a:r>
          </a:p>
        </p:txBody>
      </p:sp>
      <p:sp>
        <p:nvSpPr>
          <p:cNvPr id="28754" name="TextBox 41"/>
          <p:cNvSpPr txBox="1">
            <a:spLocks noChangeArrowheads="1"/>
          </p:cNvSpPr>
          <p:nvPr/>
        </p:nvSpPr>
        <p:spPr bwMode="auto">
          <a:xfrm>
            <a:off x="3309938" y="2852738"/>
            <a:ext cx="552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3</a:t>
            </a:r>
          </a:p>
        </p:txBody>
      </p:sp>
      <p:sp>
        <p:nvSpPr>
          <p:cNvPr id="28755" name="TextBox 52"/>
          <p:cNvSpPr txBox="1">
            <a:spLocks noChangeArrowheads="1"/>
          </p:cNvSpPr>
          <p:nvPr/>
        </p:nvSpPr>
        <p:spPr bwMode="auto">
          <a:xfrm>
            <a:off x="3313113" y="3344863"/>
            <a:ext cx="552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1</a:t>
            </a:r>
          </a:p>
        </p:txBody>
      </p:sp>
      <p:sp>
        <p:nvSpPr>
          <p:cNvPr id="28756" name="TextBox 53"/>
          <p:cNvSpPr txBox="1">
            <a:spLocks noChangeArrowheads="1"/>
          </p:cNvSpPr>
          <p:nvPr/>
        </p:nvSpPr>
        <p:spPr bwMode="auto">
          <a:xfrm>
            <a:off x="3287713" y="3714750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2</a:t>
            </a:r>
          </a:p>
        </p:txBody>
      </p:sp>
      <p:sp>
        <p:nvSpPr>
          <p:cNvPr id="28757" name="TextBox 54"/>
          <p:cNvSpPr txBox="1">
            <a:spLocks noChangeArrowheads="1"/>
          </p:cNvSpPr>
          <p:nvPr/>
        </p:nvSpPr>
        <p:spPr bwMode="auto">
          <a:xfrm>
            <a:off x="3309938" y="4071938"/>
            <a:ext cx="5524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Leaf 3</a:t>
            </a:r>
          </a:p>
        </p:txBody>
      </p:sp>
      <p:pic>
        <p:nvPicPr>
          <p:cNvPr id="5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1511300"/>
            <a:ext cx="146208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59" name="Oval 66"/>
          <p:cNvSpPr>
            <a:spLocks noChangeArrowheads="1"/>
          </p:cNvSpPr>
          <p:nvPr/>
        </p:nvSpPr>
        <p:spPr bwMode="auto">
          <a:xfrm>
            <a:off x="3844925" y="3311525"/>
            <a:ext cx="315913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70</a:t>
            </a:r>
            <a:endParaRPr lang="en-US" altLang="en-US" sz="800"/>
          </a:p>
        </p:txBody>
      </p:sp>
      <p:sp>
        <p:nvSpPr>
          <p:cNvPr id="28760" name="Oval 67"/>
          <p:cNvSpPr>
            <a:spLocks noChangeArrowheads="1"/>
          </p:cNvSpPr>
          <p:nvPr/>
        </p:nvSpPr>
        <p:spPr bwMode="auto">
          <a:xfrm>
            <a:off x="4237038" y="3311525"/>
            <a:ext cx="315912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100</a:t>
            </a:r>
            <a:endParaRPr lang="en-US" altLang="en-US" sz="800"/>
          </a:p>
        </p:txBody>
      </p:sp>
      <p:sp>
        <p:nvSpPr>
          <p:cNvPr id="28761" name="Oval 68"/>
          <p:cNvSpPr>
            <a:spLocks noChangeArrowheads="1"/>
          </p:cNvSpPr>
          <p:nvPr/>
        </p:nvSpPr>
        <p:spPr bwMode="auto">
          <a:xfrm>
            <a:off x="4630738" y="3311525"/>
            <a:ext cx="314325" cy="33655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110</a:t>
            </a:r>
            <a:endParaRPr lang="en-US" altLang="en-US" sz="800"/>
          </a:p>
        </p:txBody>
      </p:sp>
      <p:sp>
        <p:nvSpPr>
          <p:cNvPr id="28762" name="Oval 69"/>
          <p:cNvSpPr>
            <a:spLocks noChangeArrowheads="1"/>
          </p:cNvSpPr>
          <p:nvPr/>
        </p:nvSpPr>
        <p:spPr bwMode="auto">
          <a:xfrm>
            <a:off x="5022850" y="3309938"/>
            <a:ext cx="314325" cy="338137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95</a:t>
            </a:r>
            <a:endParaRPr lang="en-US" altLang="en-US" sz="800"/>
          </a:p>
        </p:txBody>
      </p:sp>
      <p:sp>
        <p:nvSpPr>
          <p:cNvPr id="28763" name="Oval 70"/>
          <p:cNvSpPr>
            <a:spLocks noChangeArrowheads="1"/>
          </p:cNvSpPr>
          <p:nvPr/>
        </p:nvSpPr>
        <p:spPr bwMode="auto">
          <a:xfrm>
            <a:off x="3844925" y="3679825"/>
            <a:ext cx="315913" cy="33813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40</a:t>
            </a:r>
            <a:endParaRPr lang="en-US" altLang="en-US" sz="800"/>
          </a:p>
        </p:txBody>
      </p:sp>
      <p:sp>
        <p:nvSpPr>
          <p:cNvPr id="28764" name="Oval 71"/>
          <p:cNvSpPr>
            <a:spLocks noChangeArrowheads="1"/>
          </p:cNvSpPr>
          <p:nvPr/>
        </p:nvSpPr>
        <p:spPr bwMode="auto">
          <a:xfrm>
            <a:off x="4237038" y="3679825"/>
            <a:ext cx="315912" cy="33813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45</a:t>
            </a:r>
            <a:endParaRPr lang="en-US" altLang="en-US" sz="800"/>
          </a:p>
        </p:txBody>
      </p:sp>
      <p:sp>
        <p:nvSpPr>
          <p:cNvPr id="28765" name="Oval 72"/>
          <p:cNvSpPr>
            <a:spLocks noChangeArrowheads="1"/>
          </p:cNvSpPr>
          <p:nvPr/>
        </p:nvSpPr>
        <p:spPr bwMode="auto">
          <a:xfrm>
            <a:off x="4630738" y="3679825"/>
            <a:ext cx="314325" cy="338138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65</a:t>
            </a:r>
            <a:endParaRPr lang="en-US" altLang="en-US" sz="800"/>
          </a:p>
        </p:txBody>
      </p:sp>
      <p:sp>
        <p:nvSpPr>
          <p:cNvPr id="28766" name="Oval 73"/>
          <p:cNvSpPr>
            <a:spLocks noChangeArrowheads="1"/>
          </p:cNvSpPr>
          <p:nvPr/>
        </p:nvSpPr>
        <p:spPr bwMode="auto">
          <a:xfrm>
            <a:off x="5022850" y="3678238"/>
            <a:ext cx="314325" cy="338137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50</a:t>
            </a:r>
            <a:endParaRPr lang="en-US" altLang="en-US" sz="800"/>
          </a:p>
        </p:txBody>
      </p:sp>
      <p:sp>
        <p:nvSpPr>
          <p:cNvPr id="28767" name="Oval 74"/>
          <p:cNvSpPr>
            <a:spLocks noChangeArrowheads="1"/>
          </p:cNvSpPr>
          <p:nvPr/>
        </p:nvSpPr>
        <p:spPr bwMode="auto">
          <a:xfrm>
            <a:off x="3841750" y="4049713"/>
            <a:ext cx="315913" cy="338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25</a:t>
            </a:r>
            <a:endParaRPr lang="en-US" altLang="en-US" sz="800"/>
          </a:p>
        </p:txBody>
      </p:sp>
      <p:sp>
        <p:nvSpPr>
          <p:cNvPr id="28768" name="Oval 75"/>
          <p:cNvSpPr>
            <a:spLocks noChangeArrowheads="1"/>
          </p:cNvSpPr>
          <p:nvPr/>
        </p:nvSpPr>
        <p:spPr bwMode="auto">
          <a:xfrm>
            <a:off x="4233863" y="4049713"/>
            <a:ext cx="315912" cy="338137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/>
              <a:t>20</a:t>
            </a:r>
            <a:endParaRPr lang="en-US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1"/>
          <p:cNvSpPr>
            <a:spLocks noChangeArrowheads="1"/>
          </p:cNvSpPr>
          <p:nvPr/>
        </p:nvSpPr>
        <p:spPr bwMode="auto">
          <a:xfrm>
            <a:off x="254000" y="1160463"/>
            <a:ext cx="864552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549F"/>
                </a:solidFill>
              </a:rPr>
              <a:t>We would like to predict the sex of a person based on two binary attributes: </a:t>
            </a:r>
            <a:r>
              <a:rPr lang="en-US" sz="1400" dirty="0">
                <a:solidFill>
                  <a:srgbClr val="FFC000"/>
                </a:solidFill>
              </a:rPr>
              <a:t>leg-cover</a:t>
            </a:r>
            <a:r>
              <a:rPr lang="en-US" sz="1400" dirty="0">
                <a:solidFill>
                  <a:srgbClr val="00549F"/>
                </a:solidFill>
              </a:rPr>
              <a:t> (pants or skirts) and </a:t>
            </a:r>
            <a:r>
              <a:rPr lang="en-US" sz="1400" dirty="0">
                <a:solidFill>
                  <a:srgbClr val="FFC000"/>
                </a:solidFill>
              </a:rPr>
              <a:t>facial-hair</a:t>
            </a:r>
            <a:r>
              <a:rPr lang="en-US" sz="1400" dirty="0">
                <a:solidFill>
                  <a:srgbClr val="00549F"/>
                </a:solidFill>
              </a:rPr>
              <a:t> (some or none). We have a data set of 1000 individuals, half male and half female. 50% of females wear skirt, and no male wears skirt. 75% of males and 25% of females have facial hair.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549F"/>
                </a:solidFill>
              </a:rPr>
              <a:t>Which attribute should be used as the root of the decision tree based on Entropy?</a:t>
            </a: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Q5. Homework</a:t>
            </a:r>
          </a:p>
        </p:txBody>
      </p:sp>
    </p:spTree>
    <p:extLst>
      <p:ext uri="{BB962C8B-B14F-4D97-AF65-F5344CB8AC3E}">
        <p14:creationId xmlns:p14="http://schemas.microsoft.com/office/powerpoint/2010/main" val="21115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62411"/>
              </p:ext>
            </p:extLst>
          </p:nvPr>
        </p:nvGraphicFramePr>
        <p:xfrm>
          <a:off x="280345" y="1743076"/>
          <a:ext cx="3532895" cy="27181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6579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Outlook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Temp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Humidity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Windy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Play Golf</a:t>
                      </a:r>
                      <a:endParaRPr lang="en-US" sz="800" dirty="0"/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sp>
        <p:nvSpPr>
          <p:cNvPr id="17510" name="Left Brace 3"/>
          <p:cNvSpPr>
            <a:spLocks/>
          </p:cNvSpPr>
          <p:nvPr/>
        </p:nvSpPr>
        <p:spPr bwMode="auto">
          <a:xfrm rot="5400000">
            <a:off x="1607850" y="252061"/>
            <a:ext cx="163511" cy="2818522"/>
          </a:xfrm>
          <a:prstGeom prst="leftBrace">
            <a:avLst>
              <a:gd name="adj1" fmla="val 8394"/>
              <a:gd name="adj2" fmla="val 5174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511" name="Left Brace 7"/>
          <p:cNvSpPr>
            <a:spLocks/>
          </p:cNvSpPr>
          <p:nvPr/>
        </p:nvSpPr>
        <p:spPr bwMode="auto">
          <a:xfrm rot="5400000">
            <a:off x="3386290" y="1322608"/>
            <a:ext cx="163512" cy="677423"/>
          </a:xfrm>
          <a:prstGeom prst="leftBrace">
            <a:avLst>
              <a:gd name="adj1" fmla="val 8333"/>
              <a:gd name="adj2" fmla="val 5174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512" name="TextBox 4"/>
          <p:cNvSpPr txBox="1">
            <a:spLocks noChangeArrowheads="1"/>
          </p:cNvSpPr>
          <p:nvPr/>
        </p:nvSpPr>
        <p:spPr bwMode="auto">
          <a:xfrm>
            <a:off x="1060027" y="1364119"/>
            <a:ext cx="11993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dirty="0"/>
              <a:t>Descriptive Features</a:t>
            </a:r>
          </a:p>
        </p:txBody>
      </p:sp>
      <p:sp>
        <p:nvSpPr>
          <p:cNvPr id="17513" name="TextBox 9"/>
          <p:cNvSpPr txBox="1">
            <a:spLocks noChangeArrowheads="1"/>
          </p:cNvSpPr>
          <p:nvPr/>
        </p:nvSpPr>
        <p:spPr bwMode="auto">
          <a:xfrm>
            <a:off x="2973767" y="1348809"/>
            <a:ext cx="98855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 dirty="0"/>
              <a:t>Target </a:t>
            </a:r>
            <a:r>
              <a:rPr lang="en-US" altLang="en-US" sz="800" dirty="0" smtClean="0"/>
              <a:t>Feature</a:t>
            </a:r>
            <a:endParaRPr lang="en-US" altLang="en-US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4910895" y="1470026"/>
            <a:ext cx="3529007" cy="2881808"/>
            <a:chOff x="4910895" y="1470026"/>
            <a:chExt cx="3529007" cy="2881808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290927" y="1470026"/>
              <a:ext cx="728663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Outlook</a:t>
              </a:r>
              <a:endParaRPr lang="en-US" altLang="en-US" sz="1400" dirty="0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316202" y="2182814"/>
              <a:ext cx="7302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Sunny</a:t>
              </a:r>
              <a:endParaRPr lang="en-US" altLang="en-US" sz="1400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6238671" y="2177426"/>
              <a:ext cx="832193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Overcast</a:t>
              </a:r>
              <a:endParaRPr lang="en-US" altLang="en-US" sz="1400" dirty="0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7211677" y="2176464"/>
              <a:ext cx="827088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Rainy</a:t>
              </a:r>
              <a:endParaRPr lang="en-US" altLang="en-US" sz="1400" dirty="0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366551" y="2871366"/>
              <a:ext cx="63023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Windy</a:t>
              </a:r>
              <a:endParaRPr lang="en-US" altLang="en-US" sz="1400" dirty="0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910895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False</a:t>
              </a:r>
              <a:endParaRPr lang="en-US" altLang="en-US" sz="1400" dirty="0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882066" y="3531096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True</a:t>
              </a:r>
              <a:endParaRPr lang="en-US" altLang="en-US" sz="1400" dirty="0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5916991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945820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6406815" y="286660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211677" y="2860254"/>
              <a:ext cx="82708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Humidity</a:t>
              </a:r>
              <a:endParaRPr lang="en-US" altLang="en-US" sz="1400" dirty="0"/>
            </a:p>
          </p:txBody>
        </p:sp>
        <p:cxnSp>
          <p:nvCxnSpPr>
            <p:cNvPr id="20" name="Straight Arrow Connector 16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flipH="1">
              <a:off x="5681327" y="1743076"/>
              <a:ext cx="973138" cy="4397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Straight Arrow Connector 18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654465" y="1743076"/>
              <a:ext cx="0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Straight Arrow Connector 20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6654465" y="1743076"/>
              <a:ext cx="969962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Straight Arrow Connector 22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5681327" y="2455864"/>
              <a:ext cx="343" cy="41550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Straight Arrow Connector 28"/>
            <p:cNvCxnSpPr>
              <a:cxnSpLocks noChangeShapeType="1"/>
              <a:stCxn id="11" idx="2"/>
              <a:endCxn id="18" idx="0"/>
            </p:cNvCxnSpPr>
            <p:nvPr/>
          </p:nvCxnSpPr>
          <p:spPr bwMode="auto">
            <a:xfrm flipH="1">
              <a:off x="6654465" y="2452063"/>
              <a:ext cx="303" cy="414541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Straight Arrow Connector 30"/>
            <p:cNvCxnSpPr>
              <a:cxnSpLocks noChangeShapeType="1"/>
              <a:stCxn id="12" idx="2"/>
              <a:endCxn id="19" idx="0"/>
            </p:cNvCxnSpPr>
            <p:nvPr/>
          </p:nvCxnSpPr>
          <p:spPr bwMode="auto">
            <a:xfrm>
              <a:off x="7625221" y="2451101"/>
              <a:ext cx="0" cy="409153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32"/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5681670" y="3144416"/>
              <a:ext cx="482971" cy="38668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Straight Arrow Connector 34"/>
            <p:cNvCxnSpPr>
              <a:cxnSpLocks noChangeShapeType="1"/>
              <a:stCxn id="13" idx="2"/>
              <a:endCxn id="14" idx="0"/>
            </p:cNvCxnSpPr>
            <p:nvPr/>
          </p:nvCxnSpPr>
          <p:spPr bwMode="auto">
            <a:xfrm flipH="1">
              <a:off x="5193470" y="3144416"/>
              <a:ext cx="488200" cy="40345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Arrow Connector 36"/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>
              <a:off x="5193470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38"/>
            <p:cNvCxnSpPr>
              <a:cxnSpLocks noChangeShapeType="1"/>
              <a:stCxn id="15" idx="2"/>
              <a:endCxn id="16" idx="0"/>
            </p:cNvCxnSpPr>
            <p:nvPr/>
          </p:nvCxnSpPr>
          <p:spPr bwMode="auto">
            <a:xfrm>
              <a:off x="6164641" y="3804146"/>
              <a:ext cx="0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6848686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High</a:t>
              </a:r>
              <a:endParaRPr lang="en-US" altLang="en-US" sz="1400" dirty="0"/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7755857" y="3531096"/>
              <a:ext cx="684045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Normal</a:t>
              </a:r>
              <a:endParaRPr lang="en-US" altLang="en-US" sz="1400" dirty="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7854782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6883611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4" name="Straight Arrow Connector 32"/>
            <p:cNvCxnSpPr>
              <a:cxnSpLocks noChangeShapeType="1"/>
              <a:stCxn id="19" idx="2"/>
              <a:endCxn id="31" idx="0"/>
            </p:cNvCxnSpPr>
            <p:nvPr/>
          </p:nvCxnSpPr>
          <p:spPr bwMode="auto">
            <a:xfrm>
              <a:off x="7625221" y="3133304"/>
              <a:ext cx="472659" cy="39779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Straight Arrow Connector 34"/>
            <p:cNvCxnSpPr>
              <a:cxnSpLocks noChangeShapeType="1"/>
              <a:stCxn id="19" idx="2"/>
              <a:endCxn id="30" idx="0"/>
            </p:cNvCxnSpPr>
            <p:nvPr/>
          </p:nvCxnSpPr>
          <p:spPr bwMode="auto">
            <a:xfrm flipH="1">
              <a:off x="7131261" y="3133304"/>
              <a:ext cx="493960" cy="41457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" name="Straight Arrow Connector 36"/>
            <p:cNvCxnSpPr>
              <a:cxnSpLocks noChangeShapeType="1"/>
              <a:stCxn id="30" idx="2"/>
              <a:endCxn id="33" idx="0"/>
            </p:cNvCxnSpPr>
            <p:nvPr/>
          </p:nvCxnSpPr>
          <p:spPr bwMode="auto">
            <a:xfrm>
              <a:off x="7131261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Straight Arrow Connector 38"/>
            <p:cNvCxnSpPr>
              <a:cxnSpLocks noChangeShapeType="1"/>
              <a:stCxn id="31" idx="2"/>
              <a:endCxn id="32" idx="0"/>
            </p:cNvCxnSpPr>
            <p:nvPr/>
          </p:nvCxnSpPr>
          <p:spPr bwMode="auto">
            <a:xfrm>
              <a:off x="8097880" y="3804146"/>
              <a:ext cx="4552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sp>
        <p:nvSpPr>
          <p:cNvPr id="18534" name="TextBox 5"/>
          <p:cNvSpPr txBox="1">
            <a:spLocks noChangeArrowheads="1"/>
          </p:cNvSpPr>
          <p:nvPr/>
        </p:nvSpPr>
        <p:spPr bwMode="auto">
          <a:xfrm>
            <a:off x="57082" y="1129506"/>
            <a:ext cx="41809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Calculate </a:t>
            </a: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entropy of the target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feature.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853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95" y="1036292"/>
            <a:ext cx="1797605" cy="6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97715"/>
              </p:ext>
            </p:extLst>
          </p:nvPr>
        </p:nvGraphicFramePr>
        <p:xfrm>
          <a:off x="280345" y="1743076"/>
          <a:ext cx="3532895" cy="27181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6579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06579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Outlook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Temp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Humidity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Windy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Play Golf</a:t>
                      </a:r>
                      <a:endParaRPr lang="en-US" sz="800" dirty="0"/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Cool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Rainy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Overcast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Hot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Normal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False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8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  <a:tr h="18120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Sunny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Mild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True</a:t>
                      </a:r>
                      <a:endParaRPr lang="en-US" sz="800" dirty="0"/>
                    </a:p>
                  </a:txBody>
                  <a:tcPr marL="91462" marR="91462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 marT="0" marB="0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43662"/>
              </p:ext>
            </p:extLst>
          </p:nvPr>
        </p:nvGraphicFramePr>
        <p:xfrm>
          <a:off x="5051611" y="2318981"/>
          <a:ext cx="23308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5440">
                  <a:extLst>
                    <a:ext uri="{9D8B030D-6E8A-4147-A177-3AD203B41FA5}">
                      <a16:colId xmlns:a16="http://schemas.microsoft.com/office/drawing/2014/main" val="2466643597"/>
                    </a:ext>
                  </a:extLst>
                </a:gridCol>
                <a:gridCol w="1165440">
                  <a:extLst>
                    <a:ext uri="{9D8B030D-6E8A-4147-A177-3AD203B41FA5}">
                      <a16:colId xmlns:a16="http://schemas.microsoft.com/office/drawing/2014/main" val="1631734500"/>
                    </a:ext>
                  </a:extLst>
                </a:gridCol>
              </a:tblGrid>
              <a:tr h="21948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Play Golf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40906"/>
                  </a:ext>
                </a:extLst>
              </a:tr>
              <a:tr h="21948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Yes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No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12547"/>
                  </a:ext>
                </a:extLst>
              </a:tr>
              <a:tr h="219481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9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845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83928" y="3375462"/>
                <a:ext cx="31055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𝑬𝒏𝒕𝒓𝒐𝒑𝒚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𝑷𝒍𝒂𝒚𝑮𝒐𝒍𝒇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𝟑𝟔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𝟑𝟔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𝟔𝟒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𝟗𝟒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928" y="3375462"/>
                <a:ext cx="3105594" cy="369332"/>
              </a:xfrm>
              <a:prstGeom prst="rect">
                <a:avLst/>
              </a:prstGeom>
              <a:blipFill>
                <a:blip r:embed="rId3"/>
                <a:stretch>
                  <a:fillRect t="-3333" r="-78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sp>
        <p:nvSpPr>
          <p:cNvPr id="19558" name="TextBox 7"/>
          <p:cNvSpPr txBox="1">
            <a:spLocks noChangeArrowheads="1"/>
          </p:cNvSpPr>
          <p:nvPr/>
        </p:nvSpPr>
        <p:spPr bwMode="auto">
          <a:xfrm>
            <a:off x="75739" y="1129298"/>
            <a:ext cx="39421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2. Entropy after splitting by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O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utlook”.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55545" y="3276546"/>
                <a:ext cx="4679139" cy="6465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𝑬𝒏𝒕𝒓𝒐𝒑𝒚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𝑷𝒍𝒂𝒚𝑮𝒐𝒍𝒇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𝑺𝒖𝒏𝒏𝒚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𝑶𝒗𝒆𝒓𝒄𝒂𝒔𝒕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𝑹𝒂𝒊𝒏𝒚</m:t>
                          </m:r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545" y="3276546"/>
                <a:ext cx="4679139" cy="646524"/>
              </a:xfrm>
              <a:prstGeom prst="rect">
                <a:avLst/>
              </a:prstGeom>
              <a:blipFill>
                <a:blip r:embed="rId2"/>
                <a:stretch>
                  <a:fillRect t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8653"/>
              </p:ext>
            </p:extLst>
          </p:nvPr>
        </p:nvGraphicFramePr>
        <p:xfrm>
          <a:off x="215321" y="1709972"/>
          <a:ext cx="311154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308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  <a:gridCol w="622308">
                  <a:extLst>
                    <a:ext uri="{9D8B030D-6E8A-4147-A177-3AD203B41FA5}">
                      <a16:colId xmlns:a16="http://schemas.microsoft.com/office/drawing/2014/main" val="1696689637"/>
                    </a:ext>
                  </a:extLst>
                </a:gridCol>
              </a:tblGrid>
              <a:tr h="156583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156583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Outlook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Overcast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156583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1565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384783" y="2103831"/>
                <a:ext cx="302877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83" y="2103831"/>
                <a:ext cx="302877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384783" y="2350052"/>
                <a:ext cx="236096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𝒍𝒐</m:t>
                          </m:r>
                          <m:sSub>
                            <m:sSubPr>
                              <m:ctrlP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1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83" y="2350052"/>
                <a:ext cx="236096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84783" y="2592670"/>
                <a:ext cx="1613455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783" y="2592670"/>
                <a:ext cx="1613455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95" y="1036292"/>
            <a:ext cx="1797605" cy="6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15321" y="4209484"/>
                <a:ext cx="268124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𝑰𝒏𝒇𝒐𝒓𝒎𝒂𝒕𝒊𝒐𝒏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𝑮𝒂𝒊𝒏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𝟗𝟒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𝟔𝟗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21" y="4209484"/>
                <a:ext cx="2681247" cy="246221"/>
              </a:xfrm>
              <a:prstGeom prst="rect">
                <a:avLst/>
              </a:prstGeom>
              <a:blipFill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sp>
        <p:nvSpPr>
          <p:cNvPr id="20583" name="TextBox 6"/>
          <p:cNvSpPr txBox="1">
            <a:spLocks noChangeArrowheads="1"/>
          </p:cNvSpPr>
          <p:nvPr/>
        </p:nvSpPr>
        <p:spPr bwMode="auto">
          <a:xfrm>
            <a:off x="134903" y="1133933"/>
            <a:ext cx="7253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Calculate </a:t>
            </a:r>
            <a:r>
              <a:rPr lang="en-US" altLang="en-US" sz="1600" dirty="0">
                <a:solidFill>
                  <a:schemeClr val="bg1">
                    <a:lumMod val="75000"/>
                  </a:schemeClr>
                </a:solidFill>
              </a:rPr>
              <a:t>information gain after splitting by each descriptive </a:t>
            </a:r>
            <a:r>
              <a:rPr lang="en-US" altLang="en-US" sz="1600" dirty="0" smtClean="0">
                <a:solidFill>
                  <a:schemeClr val="bg1">
                    <a:lumMod val="75000"/>
                  </a:schemeClr>
                </a:solidFill>
              </a:rPr>
              <a:t>feature.</a:t>
            </a:r>
            <a:endParaRPr lang="en-US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08922"/>
              </p:ext>
            </p:extLst>
          </p:nvPr>
        </p:nvGraphicFramePr>
        <p:xfrm>
          <a:off x="516789" y="1719795"/>
          <a:ext cx="28933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349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0598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Outlook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Sunny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Overcast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Rainy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240598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0.25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40083"/>
              </p:ext>
            </p:extLst>
          </p:nvPr>
        </p:nvGraphicFramePr>
        <p:xfrm>
          <a:off x="4259678" y="1712067"/>
          <a:ext cx="28933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349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0598"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Temp.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Hot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Mild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Cool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59160"/>
                  </a:ext>
                </a:extLst>
              </a:tr>
              <a:tr h="240598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0.02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25865"/>
              </p:ext>
            </p:extLst>
          </p:nvPr>
        </p:nvGraphicFramePr>
        <p:xfrm>
          <a:off x="516789" y="3599628"/>
          <a:ext cx="2930777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30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Humidity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Normal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0598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0.15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93340"/>
              </p:ext>
            </p:extLst>
          </p:nvPr>
        </p:nvGraphicFramePr>
        <p:xfrm>
          <a:off x="4259678" y="3599628"/>
          <a:ext cx="289339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349">
                  <a:extLst>
                    <a:ext uri="{9D8B030D-6E8A-4147-A177-3AD203B41FA5}">
                      <a16:colId xmlns:a16="http://schemas.microsoft.com/office/drawing/2014/main" val="1649824601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607346648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032250475"/>
                    </a:ext>
                  </a:extLst>
                </a:gridCol>
                <a:gridCol w="723349">
                  <a:extLst>
                    <a:ext uri="{9D8B030D-6E8A-4147-A177-3AD203B41FA5}">
                      <a16:colId xmlns:a16="http://schemas.microsoft.com/office/drawing/2014/main" val="3238970635"/>
                    </a:ext>
                  </a:extLst>
                </a:gridCol>
              </a:tblGrid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Play Golf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59261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276381"/>
                  </a:ext>
                </a:extLst>
              </a:tr>
              <a:tr h="240598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Windy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432122"/>
                  </a:ext>
                </a:extLst>
              </a:tr>
              <a:tr h="240598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2516"/>
                  </a:ext>
                </a:extLst>
              </a:tr>
              <a:tr h="240598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  <a:r>
                        <a:rPr lang="en-US" sz="10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0.04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337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549940" y="2910980"/>
            <a:ext cx="804154" cy="271855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5625" y="1128713"/>
          <a:ext cx="3667125" cy="137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Outlook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Temp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Humidity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Windy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Play Golf</a:t>
                      </a:r>
                      <a:endParaRPr lang="en-US" sz="900" dirty="0"/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5625" y="2651125"/>
          <a:ext cx="3667125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US" sz="9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Overcast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5625" y="3762375"/>
          <a:ext cx="3667125" cy="1143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Rainy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97" y="2642627"/>
            <a:ext cx="412991" cy="8970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Outlook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73781" y="1505029"/>
            <a:ext cx="412991" cy="6187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Sunny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73780" y="2716604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Overcast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73780" y="3959396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Rainy</a:t>
            </a:r>
          </a:p>
        </p:txBody>
      </p:sp>
      <p:cxnSp>
        <p:nvCxnSpPr>
          <p:cNvPr id="21625" name="Straight Connector 10"/>
          <p:cNvCxnSpPr>
            <a:cxnSpLocks noChangeShapeType="1"/>
            <a:stCxn id="2" idx="3"/>
            <a:endCxn id="9" idx="1"/>
          </p:cNvCxnSpPr>
          <p:nvPr/>
        </p:nvCxnSpPr>
        <p:spPr bwMode="auto">
          <a:xfrm>
            <a:off x="611188" y="3090863"/>
            <a:ext cx="4619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26" name="Elbow Connector 16"/>
          <p:cNvCxnSpPr>
            <a:cxnSpLocks noChangeShapeType="1"/>
            <a:stCxn id="8" idx="1"/>
            <a:endCxn id="10" idx="1"/>
          </p:cNvCxnSpPr>
          <p:nvPr/>
        </p:nvCxnSpPr>
        <p:spPr bwMode="auto">
          <a:xfrm rot="10800000" flipV="1">
            <a:off x="1073150" y="1814513"/>
            <a:ext cx="0" cy="2519362"/>
          </a:xfrm>
          <a:prstGeom prst="bentConnector3">
            <a:avLst>
              <a:gd name="adj1" fmla="val -214748364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28" name="Rectangle 19"/>
          <p:cNvSpPr>
            <a:spLocks noChangeArrowheads="1"/>
          </p:cNvSpPr>
          <p:nvPr/>
        </p:nvSpPr>
        <p:spPr bwMode="auto">
          <a:xfrm>
            <a:off x="5692775" y="1095375"/>
            <a:ext cx="337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4. Split data based on the feature which has the maximum gain, and repeat steps 1-3 for each part. 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831604" y="2716604"/>
            <a:ext cx="2722563" cy="1669628"/>
            <a:chOff x="5316202" y="1470026"/>
            <a:chExt cx="2722563" cy="1669628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6290927" y="1470026"/>
              <a:ext cx="728663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Outlook</a:t>
              </a:r>
              <a:endParaRPr lang="en-US" altLang="en-US" sz="1400" dirty="0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5316202" y="2182814"/>
              <a:ext cx="7302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Sunny</a:t>
              </a:r>
              <a:endParaRPr lang="en-US" altLang="en-US" sz="1400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6238671" y="2177426"/>
              <a:ext cx="832193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Overcast</a:t>
              </a:r>
              <a:endParaRPr lang="en-US" altLang="en-US" sz="1400" dirty="0"/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7211677" y="2176464"/>
              <a:ext cx="827088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Rainy</a:t>
              </a:r>
              <a:endParaRPr lang="en-US" altLang="en-US" sz="1400" dirty="0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6406815" y="286660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cxnSp>
          <p:nvCxnSpPr>
            <p:cNvPr id="55" name="Straight Arrow Connector 16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 flipH="1">
              <a:off x="5681327" y="1743076"/>
              <a:ext cx="973138" cy="4397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Straight Arrow Connector 18"/>
            <p:cNvCxnSpPr>
              <a:cxnSpLocks noChangeShapeType="1"/>
              <a:stCxn id="44" idx="2"/>
              <a:endCxn id="46" idx="0"/>
            </p:cNvCxnSpPr>
            <p:nvPr/>
          </p:nvCxnSpPr>
          <p:spPr bwMode="auto">
            <a:xfrm flipH="1">
              <a:off x="6654465" y="1743076"/>
              <a:ext cx="0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Straight Arrow Connector 20"/>
            <p:cNvCxnSpPr>
              <a:cxnSpLocks noChangeShapeType="1"/>
              <a:stCxn id="44" idx="2"/>
              <a:endCxn id="47" idx="0"/>
            </p:cNvCxnSpPr>
            <p:nvPr/>
          </p:nvCxnSpPr>
          <p:spPr bwMode="auto">
            <a:xfrm>
              <a:off x="6654465" y="1743076"/>
              <a:ext cx="969962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Straight Arrow Connector 28"/>
            <p:cNvCxnSpPr>
              <a:cxnSpLocks noChangeShapeType="1"/>
              <a:stCxn id="46" idx="2"/>
              <a:endCxn id="53" idx="0"/>
            </p:cNvCxnSpPr>
            <p:nvPr/>
          </p:nvCxnSpPr>
          <p:spPr bwMode="auto">
            <a:xfrm flipH="1">
              <a:off x="6654465" y="2452063"/>
              <a:ext cx="303" cy="414541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5625" y="1128713"/>
          <a:ext cx="3667125" cy="137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Outlook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Temp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Humidity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Windy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Play Golf</a:t>
                      </a:r>
                      <a:endParaRPr lang="en-US" sz="900" dirty="0"/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True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5625" y="2651125"/>
          <a:ext cx="3667125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Overcast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5625" y="3762375"/>
          <a:ext cx="3667125" cy="1143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Rainy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8197" y="2642627"/>
            <a:ext cx="412991" cy="8970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Outlook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73781" y="1505029"/>
            <a:ext cx="412991" cy="6187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Sunny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73780" y="2716604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Overcast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73780" y="3959396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Rainy</a:t>
            </a:r>
          </a:p>
        </p:txBody>
      </p:sp>
      <p:cxnSp>
        <p:nvCxnSpPr>
          <p:cNvPr id="22649" name="Straight Connector 10"/>
          <p:cNvCxnSpPr>
            <a:cxnSpLocks noChangeShapeType="1"/>
            <a:stCxn id="2" idx="3"/>
            <a:endCxn id="9" idx="1"/>
          </p:cNvCxnSpPr>
          <p:nvPr/>
        </p:nvCxnSpPr>
        <p:spPr bwMode="auto">
          <a:xfrm>
            <a:off x="611188" y="3090863"/>
            <a:ext cx="4619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650" name="Elbow Connector 16"/>
          <p:cNvCxnSpPr>
            <a:cxnSpLocks noChangeShapeType="1"/>
            <a:stCxn id="8" idx="1"/>
            <a:endCxn id="10" idx="1"/>
          </p:cNvCxnSpPr>
          <p:nvPr/>
        </p:nvCxnSpPr>
        <p:spPr bwMode="auto">
          <a:xfrm rot="10800000" flipV="1">
            <a:off x="1073150" y="1814513"/>
            <a:ext cx="0" cy="2519362"/>
          </a:xfrm>
          <a:prstGeom prst="bentConnector3">
            <a:avLst>
              <a:gd name="adj1" fmla="val -214748364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12"/>
          <p:cNvGrpSpPr/>
          <p:nvPr/>
        </p:nvGrpSpPr>
        <p:grpSpPr>
          <a:xfrm>
            <a:off x="5733016" y="1452067"/>
            <a:ext cx="3127870" cy="2881808"/>
            <a:chOff x="4910895" y="1470026"/>
            <a:chExt cx="3127870" cy="2881808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290927" y="1470026"/>
              <a:ext cx="728663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Outlook</a:t>
              </a:r>
              <a:endParaRPr lang="en-US" altLang="en-US" sz="1400" dirty="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5316202" y="2182814"/>
              <a:ext cx="7302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Sunny</a:t>
              </a:r>
              <a:endParaRPr lang="en-US" altLang="en-US" sz="140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6238671" y="2177426"/>
              <a:ext cx="832193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Overcast</a:t>
              </a:r>
              <a:endParaRPr lang="en-US" altLang="en-US" sz="1400" dirty="0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211677" y="2176464"/>
              <a:ext cx="827088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Rainy</a:t>
              </a:r>
              <a:endParaRPr lang="en-US" altLang="en-US" sz="1400" dirty="0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366551" y="2871366"/>
              <a:ext cx="63023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Windy</a:t>
              </a:r>
              <a:endParaRPr lang="en-US" altLang="en-US" sz="1400" dirty="0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4910895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False</a:t>
              </a:r>
              <a:endParaRPr lang="en-US" altLang="en-US" sz="1400" dirty="0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5882066" y="3531096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True</a:t>
              </a:r>
              <a:endParaRPr lang="en-US" altLang="en-US" sz="1400" dirty="0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916991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4945820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6406815" y="286660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cxnSp>
          <p:nvCxnSpPr>
            <p:cNvPr id="25" name="Straight Arrow Connector 16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5681327" y="1743076"/>
              <a:ext cx="973138" cy="4397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18"/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flipH="1">
              <a:off x="6654465" y="1743076"/>
              <a:ext cx="0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Straight Arrow Connector 20"/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>
              <a:off x="6654465" y="1743076"/>
              <a:ext cx="969962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Arrow Connector 27"/>
            <p:cNvCxnSpPr>
              <a:cxnSpLocks noChangeShapeType="1"/>
              <a:stCxn id="15" idx="2"/>
              <a:endCxn id="18" idx="0"/>
            </p:cNvCxnSpPr>
            <p:nvPr/>
          </p:nvCxnSpPr>
          <p:spPr bwMode="auto">
            <a:xfrm>
              <a:off x="5681327" y="2455864"/>
              <a:ext cx="343" cy="41550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28"/>
            <p:cNvCxnSpPr>
              <a:cxnSpLocks noChangeShapeType="1"/>
              <a:stCxn id="16" idx="2"/>
              <a:endCxn id="23" idx="0"/>
            </p:cNvCxnSpPr>
            <p:nvPr/>
          </p:nvCxnSpPr>
          <p:spPr bwMode="auto">
            <a:xfrm flipH="1">
              <a:off x="6654465" y="2452063"/>
              <a:ext cx="303" cy="414541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Straight Arrow Connector 32"/>
            <p:cNvCxnSpPr>
              <a:cxnSpLocks noChangeShapeType="1"/>
              <a:stCxn id="18" idx="2"/>
              <a:endCxn id="20" idx="0"/>
            </p:cNvCxnSpPr>
            <p:nvPr/>
          </p:nvCxnSpPr>
          <p:spPr bwMode="auto">
            <a:xfrm>
              <a:off x="5681670" y="3144416"/>
              <a:ext cx="482971" cy="38668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Straight Arrow Connector 34"/>
            <p:cNvCxnSpPr>
              <a:cxnSpLocks noChangeShapeType="1"/>
              <a:stCxn id="18" idx="2"/>
              <a:endCxn id="19" idx="0"/>
            </p:cNvCxnSpPr>
            <p:nvPr/>
          </p:nvCxnSpPr>
          <p:spPr bwMode="auto">
            <a:xfrm flipH="1">
              <a:off x="5193470" y="3144416"/>
              <a:ext cx="488200" cy="40345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Straight Arrow Connector 36"/>
            <p:cNvCxnSpPr>
              <a:cxnSpLocks noChangeShapeType="1"/>
              <a:stCxn id="19" idx="2"/>
              <a:endCxn id="22" idx="0"/>
            </p:cNvCxnSpPr>
            <p:nvPr/>
          </p:nvCxnSpPr>
          <p:spPr bwMode="auto">
            <a:xfrm>
              <a:off x="5193470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Straight Arrow Connector 38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6164641" y="3804146"/>
              <a:ext cx="0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Q1. ID3 Complete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84442"/>
              </p:ext>
            </p:extLst>
          </p:nvPr>
        </p:nvGraphicFramePr>
        <p:xfrm>
          <a:off x="1724957" y="1128713"/>
          <a:ext cx="3667125" cy="1371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Outlook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Temp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Humidity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Windy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Play Golf</a:t>
                      </a:r>
                      <a:endParaRPr lang="en-US" sz="900" dirty="0"/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18583343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45058146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4673215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693470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5816552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Sunny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533603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18941"/>
              </p:ext>
            </p:extLst>
          </p:nvPr>
        </p:nvGraphicFramePr>
        <p:xfrm>
          <a:off x="1724957" y="2651125"/>
          <a:ext cx="3667125" cy="914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Overcast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High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b="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1194929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022947633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High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50111220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Overcast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Normal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26111692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84399"/>
              </p:ext>
            </p:extLst>
          </p:nvPr>
        </p:nvGraphicFramePr>
        <p:xfrm>
          <a:off x="1724957" y="3762375"/>
          <a:ext cx="3667125" cy="1143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4218423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1739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99386656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81787401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348147136"/>
                    </a:ext>
                  </a:extLst>
                </a:gridCol>
              </a:tblGrid>
              <a:tr h="219517"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Rainy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Hot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/>
                        <a:t>False</a:t>
                      </a:r>
                      <a:endParaRPr lang="en-US" sz="900" b="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b="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4182470581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Hot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30632653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1430771599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Cool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False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568195574"/>
                  </a:ext>
                </a:extLst>
              </a:tr>
              <a:tr h="219517"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Rainy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Mild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True</a:t>
                      </a:r>
                      <a:endParaRPr lang="en-US" sz="900" dirty="0"/>
                    </a:p>
                  </a:txBody>
                  <a:tcPr marL="91462" marR="91462"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sz="900" dirty="0">
                        <a:solidFill>
                          <a:srgbClr val="00B050"/>
                        </a:solidFill>
                      </a:endParaRPr>
                    </a:p>
                  </a:txBody>
                  <a:tcPr marL="91462" marR="91462"/>
                </a:tc>
                <a:extLst>
                  <a:ext uri="{0D108BD9-81ED-4DB2-BD59-A6C34878D82A}">
                    <a16:rowId xmlns:a16="http://schemas.microsoft.com/office/drawing/2014/main" val="36292086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97529" y="2642627"/>
            <a:ext cx="412991" cy="8970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Outlook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113" y="1505029"/>
            <a:ext cx="412991" cy="6187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Sunny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73112" y="2716604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Overcast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973112" y="3959396"/>
            <a:ext cx="412991" cy="7491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Rainy</a:t>
            </a:r>
          </a:p>
        </p:txBody>
      </p:sp>
      <p:cxnSp>
        <p:nvCxnSpPr>
          <p:cNvPr id="23673" name="Straight Connector 10"/>
          <p:cNvCxnSpPr>
            <a:cxnSpLocks noChangeShapeType="1"/>
            <a:stCxn id="2" idx="3"/>
            <a:endCxn id="9" idx="1"/>
          </p:cNvCxnSpPr>
          <p:nvPr/>
        </p:nvCxnSpPr>
        <p:spPr bwMode="auto">
          <a:xfrm>
            <a:off x="510520" y="3090863"/>
            <a:ext cx="4619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74" name="Elbow Connector 16"/>
          <p:cNvCxnSpPr>
            <a:cxnSpLocks noChangeShapeType="1"/>
            <a:stCxn id="8" idx="1"/>
            <a:endCxn id="10" idx="1"/>
          </p:cNvCxnSpPr>
          <p:nvPr/>
        </p:nvCxnSpPr>
        <p:spPr bwMode="auto">
          <a:xfrm rot="10800000" flipV="1">
            <a:off x="972482" y="1814513"/>
            <a:ext cx="0" cy="2519362"/>
          </a:xfrm>
          <a:prstGeom prst="bentConnector3">
            <a:avLst>
              <a:gd name="adj1" fmla="val -214748364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12"/>
          <p:cNvGrpSpPr/>
          <p:nvPr/>
        </p:nvGrpSpPr>
        <p:grpSpPr>
          <a:xfrm>
            <a:off x="5545123" y="1452067"/>
            <a:ext cx="3476634" cy="2881808"/>
            <a:chOff x="4910895" y="1470026"/>
            <a:chExt cx="3529007" cy="2881808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290927" y="1470026"/>
              <a:ext cx="728663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Outlook</a:t>
              </a:r>
              <a:endParaRPr lang="en-US" altLang="en-US" sz="1400" dirty="0"/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5316202" y="2182814"/>
              <a:ext cx="7302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/>
                <a:t>Sunny</a:t>
              </a:r>
              <a:endParaRPr lang="en-US" altLang="en-US" sz="1400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6238671" y="2177426"/>
              <a:ext cx="832193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Overcast</a:t>
              </a:r>
              <a:endParaRPr lang="en-US" altLang="en-US" sz="1400" dirty="0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211677" y="2176464"/>
              <a:ext cx="827088" cy="274637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Rainy</a:t>
              </a:r>
              <a:endParaRPr lang="en-US" altLang="en-US" sz="1400" dirty="0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366551" y="2871366"/>
              <a:ext cx="63023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/>
                <a:t>Windy</a:t>
              </a:r>
              <a:endParaRPr lang="en-US" altLang="en-US" sz="1400" dirty="0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4910895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False</a:t>
              </a:r>
              <a:endParaRPr lang="en-US" altLang="en-US" sz="1400" dirty="0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5882066" y="3531096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True</a:t>
              </a:r>
              <a:endParaRPr lang="en-US" altLang="en-US" sz="1400" dirty="0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5916991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4945820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6406815" y="286660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7211677" y="2860254"/>
              <a:ext cx="827087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Humidity</a:t>
              </a:r>
              <a:endParaRPr lang="en-US" altLang="en-US" sz="1400" dirty="0"/>
            </a:p>
          </p:txBody>
        </p:sp>
        <p:cxnSp>
          <p:nvCxnSpPr>
            <p:cNvPr id="25" name="Straight Arrow Connector 16"/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 flipH="1">
              <a:off x="5681327" y="1743076"/>
              <a:ext cx="973138" cy="4397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Straight Arrow Connector 18"/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flipH="1">
              <a:off x="6654465" y="1743076"/>
              <a:ext cx="0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Straight Arrow Connector 20"/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>
              <a:off x="6654465" y="1743076"/>
              <a:ext cx="969962" cy="43338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Arrow Connector 27"/>
            <p:cNvCxnSpPr>
              <a:cxnSpLocks noChangeShapeType="1"/>
              <a:stCxn id="15" idx="2"/>
              <a:endCxn id="18" idx="0"/>
            </p:cNvCxnSpPr>
            <p:nvPr/>
          </p:nvCxnSpPr>
          <p:spPr bwMode="auto">
            <a:xfrm>
              <a:off x="5681327" y="2455864"/>
              <a:ext cx="343" cy="41550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28"/>
            <p:cNvCxnSpPr>
              <a:cxnSpLocks noChangeShapeType="1"/>
              <a:stCxn id="16" idx="2"/>
              <a:endCxn id="23" idx="0"/>
            </p:cNvCxnSpPr>
            <p:nvPr/>
          </p:nvCxnSpPr>
          <p:spPr bwMode="auto">
            <a:xfrm flipH="1">
              <a:off x="6654465" y="2452063"/>
              <a:ext cx="303" cy="414541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Straight Arrow Connector 30"/>
            <p:cNvCxnSpPr>
              <a:cxnSpLocks noChangeShapeType="1"/>
              <a:stCxn id="17" idx="2"/>
              <a:endCxn id="24" idx="0"/>
            </p:cNvCxnSpPr>
            <p:nvPr/>
          </p:nvCxnSpPr>
          <p:spPr bwMode="auto">
            <a:xfrm>
              <a:off x="7625221" y="2451101"/>
              <a:ext cx="0" cy="409153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Straight Arrow Connector 32"/>
            <p:cNvCxnSpPr>
              <a:cxnSpLocks noChangeShapeType="1"/>
              <a:stCxn id="18" idx="2"/>
              <a:endCxn id="20" idx="0"/>
            </p:cNvCxnSpPr>
            <p:nvPr/>
          </p:nvCxnSpPr>
          <p:spPr bwMode="auto">
            <a:xfrm>
              <a:off x="5681670" y="3144416"/>
              <a:ext cx="482971" cy="38668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Straight Arrow Connector 34"/>
            <p:cNvCxnSpPr>
              <a:cxnSpLocks noChangeShapeType="1"/>
              <a:stCxn id="18" idx="2"/>
              <a:endCxn id="19" idx="0"/>
            </p:cNvCxnSpPr>
            <p:nvPr/>
          </p:nvCxnSpPr>
          <p:spPr bwMode="auto">
            <a:xfrm flipH="1">
              <a:off x="5193470" y="3144416"/>
              <a:ext cx="488200" cy="40345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Straight Arrow Connector 36"/>
            <p:cNvCxnSpPr>
              <a:cxnSpLocks noChangeShapeType="1"/>
              <a:stCxn id="19" idx="2"/>
              <a:endCxn id="22" idx="0"/>
            </p:cNvCxnSpPr>
            <p:nvPr/>
          </p:nvCxnSpPr>
          <p:spPr bwMode="auto">
            <a:xfrm>
              <a:off x="5193470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Straight Arrow Connector 38"/>
            <p:cNvCxnSpPr>
              <a:cxnSpLocks noChangeShapeType="1"/>
              <a:stCxn id="20" idx="2"/>
              <a:endCxn id="21" idx="0"/>
            </p:cNvCxnSpPr>
            <p:nvPr/>
          </p:nvCxnSpPr>
          <p:spPr bwMode="auto">
            <a:xfrm>
              <a:off x="6164641" y="3804146"/>
              <a:ext cx="0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6848686" y="3547874"/>
              <a:ext cx="56515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High</a:t>
              </a:r>
              <a:endParaRPr lang="en-US" altLang="en-US" sz="1400" dirty="0"/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755857" y="3531096"/>
              <a:ext cx="684045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smtClean="0"/>
                <a:t>Normal</a:t>
              </a:r>
              <a:endParaRPr lang="en-US" altLang="en-US" sz="1400" dirty="0"/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854782" y="407878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6883611" y="4062224"/>
              <a:ext cx="495300" cy="273050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en-US" sz="1100" dirty="0">
                  <a:solidFill>
                    <a:srgbClr val="FF0000"/>
                  </a:solidFill>
                </a:rPr>
                <a:t>No</a:t>
              </a:r>
            </a:p>
          </p:txBody>
        </p:sp>
        <p:cxnSp>
          <p:nvCxnSpPr>
            <p:cNvPr id="39" name="Straight Arrow Connector 32"/>
            <p:cNvCxnSpPr>
              <a:cxnSpLocks noChangeShapeType="1"/>
              <a:stCxn id="24" idx="2"/>
              <a:endCxn id="36" idx="0"/>
            </p:cNvCxnSpPr>
            <p:nvPr/>
          </p:nvCxnSpPr>
          <p:spPr bwMode="auto">
            <a:xfrm>
              <a:off x="7625221" y="3133304"/>
              <a:ext cx="472659" cy="397792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Straight Arrow Connector 39"/>
            <p:cNvCxnSpPr>
              <a:cxnSpLocks noChangeShapeType="1"/>
              <a:stCxn id="24" idx="2"/>
              <a:endCxn id="35" idx="0"/>
            </p:cNvCxnSpPr>
            <p:nvPr/>
          </p:nvCxnSpPr>
          <p:spPr bwMode="auto">
            <a:xfrm flipH="1">
              <a:off x="7131261" y="3133304"/>
              <a:ext cx="493960" cy="41457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Straight Arrow Connector 36"/>
            <p:cNvCxnSpPr>
              <a:cxnSpLocks noChangeShapeType="1"/>
              <a:stCxn id="35" idx="2"/>
              <a:endCxn id="38" idx="0"/>
            </p:cNvCxnSpPr>
            <p:nvPr/>
          </p:nvCxnSpPr>
          <p:spPr bwMode="auto">
            <a:xfrm>
              <a:off x="7131261" y="3820924"/>
              <a:ext cx="0" cy="241300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Straight Arrow Connector 38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8097880" y="3804146"/>
              <a:ext cx="4552" cy="274638"/>
            </a:xfrm>
            <a:prstGeom prst="straightConnector1">
              <a:avLst/>
            </a:prstGeom>
            <a:noFill/>
            <a:ln w="22225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Q2. Your Turn</a:t>
            </a:r>
          </a:p>
        </p:txBody>
      </p:sp>
      <p:sp>
        <p:nvSpPr>
          <p:cNvPr id="24641" name="Rectangle 11"/>
          <p:cNvSpPr>
            <a:spLocks noChangeArrowheads="1"/>
          </p:cNvSpPr>
          <p:nvPr/>
        </p:nvSpPr>
        <p:spPr bwMode="auto">
          <a:xfrm>
            <a:off x="254000" y="1160463"/>
            <a:ext cx="86455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Suppose </a:t>
            </a:r>
            <a:r>
              <a:rPr lang="en-US" altLang="en-US" sz="1400" dirty="0" smtClean="0">
                <a:solidFill>
                  <a:schemeClr val="bg1">
                    <a:lumMod val="75000"/>
                  </a:schemeClr>
                </a:solidFill>
              </a:rPr>
              <a:t>that the </a:t>
            </a: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following data is about accepting or rejecting job applications based on “Experience”, “Degree”, and type of the job (“Job”) that applicants applied for it. What is </a:t>
            </a:r>
            <a:r>
              <a:rPr lang="en-US" altLang="en-US" sz="1400" dirty="0" smtClean="0">
                <a:solidFill>
                  <a:schemeClr val="bg1">
                    <a:lumMod val="75000"/>
                  </a:schemeClr>
                </a:solidFill>
              </a:rPr>
              <a:t>the decision </a:t>
            </a:r>
            <a:r>
              <a:rPr lang="en-US" altLang="en-US" sz="1400" dirty="0">
                <a:solidFill>
                  <a:schemeClr val="bg1">
                    <a:lumMod val="75000"/>
                  </a:schemeClr>
                </a:solidFill>
              </a:rPr>
              <a:t>tree for the following data set based on entropy?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04112"/>
              </p:ext>
            </p:extLst>
          </p:nvPr>
        </p:nvGraphicFramePr>
        <p:xfrm>
          <a:off x="611188" y="2174016"/>
          <a:ext cx="2921000" cy="23891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38822212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79267788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334315529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624769221"/>
                    </a:ext>
                  </a:extLst>
                </a:gridCol>
              </a:tblGrid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 smtClean="0">
                          <a:effectLst/>
                        </a:rPr>
                        <a:t>Experience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Degree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Job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u="none" strike="noStrike" dirty="0">
                          <a:effectLst/>
                        </a:rPr>
                        <a:t>Class</a:t>
                      </a:r>
                      <a:endParaRPr lang="en-US" sz="1000" b="1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4284037006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236368479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5&lt; Exp &lt;10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Uni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846643052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HS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513952953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5&lt; Exp &lt;10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Hcare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238258255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4288285315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HS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Board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88677660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118881394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None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Hcare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No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3604934727"/>
                  </a:ext>
                </a:extLst>
              </a:tr>
              <a:tr h="2152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Exp &lt; 5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Edu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348966229"/>
                  </a:ext>
                </a:extLst>
              </a:tr>
              <a:tr h="226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Exp &gt;10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Uni</a:t>
                      </a:r>
                      <a:endParaRPr lang="en-US" sz="1000" b="0" i="0" u="none" strike="noStrike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Board</a:t>
                      </a:r>
                      <a:endParaRPr lang="en-US" sz="1000" b="0" i="0" u="none" strike="noStrike" dirty="0">
                        <a:solidFill>
                          <a:srgbClr val="10107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smtClean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  <a:endParaRPr lang="en-US" sz="1000" b="0" i="0" u="none" strike="noStrik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3" marR="9523" marT="9527" marB="0" anchor="ctr"/>
                </a:tc>
                <a:extLst>
                  <a:ext uri="{0D108BD9-81ED-4DB2-BD59-A6C34878D82A}">
                    <a16:rowId xmlns:a16="http://schemas.microsoft.com/office/drawing/2014/main" val="116932378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blue</Template>
  <TotalTime>0</TotalTime>
  <Words>1021</Words>
  <Application>Microsoft Office PowerPoint</Application>
  <PresentationFormat>On-screen Show (16:9)</PresentationFormat>
  <Paragraphs>696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Gill Sans Ultra Bold</vt:lpstr>
      <vt:lpstr>Times New Roman</vt:lpstr>
      <vt:lpstr>1_Blue photo</vt:lpstr>
      <vt:lpstr>2_Blue photo</vt:lpstr>
      <vt:lpstr>Custom Design</vt:lpstr>
      <vt:lpstr>2_Custom Design</vt:lpstr>
      <vt:lpstr>3_Custom Design</vt:lpstr>
      <vt:lpstr>1_Custom Design</vt:lpstr>
      <vt:lpstr>Decision Tree Lecture 3 Instruction</vt:lpstr>
      <vt:lpstr>Q1. ID3 Complete example</vt:lpstr>
      <vt:lpstr>Q1. ID3 Complete example</vt:lpstr>
      <vt:lpstr>Q1. ID3 Complete example</vt:lpstr>
      <vt:lpstr>Q1. ID3 Complete example</vt:lpstr>
      <vt:lpstr>Q1. ID3 Complete example</vt:lpstr>
      <vt:lpstr>Q1. ID3 Complete example</vt:lpstr>
      <vt:lpstr>Q1. ID3 Complete example</vt:lpstr>
      <vt:lpstr>Q2. Your Turn</vt:lpstr>
      <vt:lpstr>Q3. Numerical Descriptive Features</vt:lpstr>
      <vt:lpstr>Q4. Numerical Target Feature</vt:lpstr>
      <vt:lpstr>Q5.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2014-03-31T20:22:39Z</dcterms:created>
  <dcterms:modified xsi:type="dcterms:W3CDTF">2019-10-17T13:23:57Z</dcterms:modified>
</cp:coreProperties>
</file>