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1"/>
  </p:sldMasterIdLst>
  <p:notesMasterIdLst>
    <p:notesMasterId r:id="rId16"/>
  </p:notesMasterIdLst>
  <p:handoutMasterIdLst>
    <p:handoutMasterId r:id="rId17"/>
  </p:handoutMasterIdLst>
  <p:sldIdLst>
    <p:sldId id="320" r:id="rId2"/>
    <p:sldId id="432" r:id="rId3"/>
    <p:sldId id="433" r:id="rId4"/>
    <p:sldId id="434" r:id="rId5"/>
    <p:sldId id="436" r:id="rId6"/>
    <p:sldId id="437" r:id="rId7"/>
    <p:sldId id="438" r:id="rId8"/>
    <p:sldId id="439" r:id="rId9"/>
    <p:sldId id="440" r:id="rId10"/>
    <p:sldId id="441" r:id="rId11"/>
    <p:sldId id="442" r:id="rId12"/>
    <p:sldId id="443" r:id="rId13"/>
    <p:sldId id="444" r:id="rId14"/>
    <p:sldId id="445" r:id="rId15"/>
  </p:sldIdLst>
  <p:sldSz cx="9144000" cy="6858000" type="screen4x3"/>
  <p:notesSz cx="6858000" cy="9144000"/>
  <p:custDataLst>
    <p:tags r:id="rId18"/>
  </p:custDataLst>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6FF"/>
    <a:srgbClr val="3AD24F"/>
    <a:srgbClr val="13C33A"/>
    <a:srgbClr val="19FF4C"/>
    <a:srgbClr val="38FF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autoAdjust="0"/>
    <p:restoredTop sz="67614" autoAdjust="0"/>
  </p:normalViewPr>
  <p:slideViewPr>
    <p:cSldViewPr snapToObjects="1" showGuides="1">
      <p:cViewPr varScale="1">
        <p:scale>
          <a:sx n="80" d="100"/>
          <a:sy n="80" d="100"/>
        </p:scale>
        <p:origin x="3264" y="19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Objects="1" showGuides="1">
      <p:cViewPr varScale="1">
        <p:scale>
          <a:sx n="92" d="100"/>
          <a:sy n="92" d="100"/>
        </p:scale>
        <p:origin x="-28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pitchFamily="-109" charset="0"/>
                <a:ea typeface="ＭＳ Ｐゴシック" pitchFamily="-109" charset="-128"/>
                <a:cs typeface="ＭＳ Ｐゴシック" pitchFamily="-109" charset="-128"/>
              </a:defRPr>
            </a:lvl1pPr>
          </a:lstStyle>
          <a:p>
            <a:pPr>
              <a:defRPr/>
            </a:pPr>
            <a:fld id="{4DC0810E-0BCD-E64E-A6C5-A30C40CB909A}" type="datetime1">
              <a:rPr lang="en-US" smtClean="0"/>
              <a:pPr>
                <a:defRPr/>
              </a:pPr>
              <a:t>4/27/21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109" charset="0"/>
                <a:ea typeface="ＭＳ Ｐゴシック" pitchFamily="-109" charset="-128"/>
                <a:cs typeface="ＭＳ Ｐゴシック" pitchFamily="-109" charset="-128"/>
              </a:defRPr>
            </a:lvl1pPr>
          </a:lstStyle>
          <a:p>
            <a:pPr>
              <a:defRPr/>
            </a:pPr>
            <a:fld id="{6C513ED8-42D2-F348-B32E-1E08EBA3202C}" type="slidenum">
              <a:rPr lang="en-US"/>
              <a:pPr>
                <a:defRPr/>
              </a:pPr>
              <a:t>‹#›</a:t>
            </a:fld>
            <a:endParaRPr lang="en-US" dirty="0"/>
          </a:p>
        </p:txBody>
      </p:sp>
    </p:spTree>
    <p:extLst>
      <p:ext uri="{BB962C8B-B14F-4D97-AF65-F5344CB8AC3E}">
        <p14:creationId xmlns:p14="http://schemas.microsoft.com/office/powerpoint/2010/main" val="32391247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7809FE7-6137-DD41-9F63-40D3C06ED648}" type="datetime1">
              <a:rPr lang="en-US" smtClean="0"/>
              <a:pPr>
                <a:defRPr/>
              </a:pPr>
              <a:t>4/27/21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AE6B6CE-84D6-AA47-BFFB-BF474964ABC4}" type="slidenum">
              <a:rPr lang="en-US"/>
              <a:pPr>
                <a:defRPr/>
              </a:pPr>
              <a:t>‹#›</a:t>
            </a:fld>
            <a:endParaRPr lang="en-US" dirty="0"/>
          </a:p>
        </p:txBody>
      </p:sp>
    </p:spTree>
    <p:extLst>
      <p:ext uri="{BB962C8B-B14F-4D97-AF65-F5344CB8AC3E}">
        <p14:creationId xmlns:p14="http://schemas.microsoft.com/office/powerpoint/2010/main" val="279554818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ＭＳ Ｐゴシック" pitchFamily="-109"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E6B6CE-84D6-AA47-BFFB-BF474964ABC4}" type="slidenum">
              <a:rPr lang="en-US" smtClean="0"/>
              <a:pPr>
                <a:defRPr/>
              </a:pPr>
              <a:t>1</a:t>
            </a:fld>
            <a:endParaRPr lang="en-US" dirty="0"/>
          </a:p>
        </p:txBody>
      </p:sp>
    </p:spTree>
    <p:extLst>
      <p:ext uri="{BB962C8B-B14F-4D97-AF65-F5344CB8AC3E}">
        <p14:creationId xmlns:p14="http://schemas.microsoft.com/office/powerpoint/2010/main" val="1423877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Besides these concerns, some claim that artificial intelligence is dangerous. They may take over the world, like in the movie: Terminator.</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 would say it is still far from that but some of the techniques may not be safe. My research is about the security of machine learning models. Ant it turns out that they can be easily attacked and fooled.</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For example, people can fool a self-driving car by sticking some small patches to the stop sign and it will take the stop sign as some other traffic sign. This can easily kill the passenger in the car.</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Researchers even invented one kind of T-shirt. By wearing it, the people recognition system will take you as something else, such as a bike or tree. So you will be invisible to these systems. These technologies can be leveraged by criminals.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Anyway, I didn’t see the trend of AI taking over the world, but I can see the trend of new criminal and fraud. There are always two sides of a coin.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10</a:t>
            </a:fld>
            <a:endParaRPr lang="en-US" dirty="0"/>
          </a:p>
        </p:txBody>
      </p:sp>
    </p:spTree>
    <p:extLst>
      <p:ext uri="{BB962C8B-B14F-4D97-AF65-F5344CB8AC3E}">
        <p14:creationId xmlns:p14="http://schemas.microsoft.com/office/powerpoint/2010/main" val="336290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Another thing I’d like to discuss is the value of data. I think everyone in the class knows that data is valuable. But how much is data worth?</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2016, Microsoft acquired the LinkedIn for 26.2 billion dollars. Why did Microsoft consider LinkedIn to be so valuable?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Globally, LinkedIn had 433 million registered users and approximately 100 million active users per month prior to the acquisition. Simple math tells us that Microsoft paid about $260 per monthly active user.</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fact, the data asset is becoming more and more valuable now. For many companies, it might the most valuable asset. For example, Caesars Entertainment Operating Corporation went bankrupt in 2016 and the Total Rewards program data was worth 1 billion dollars.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Many high tech companies are data driven company and data is definitely their most valuable asset. For example, google, Facebook, amazon and all these companies are using user information to recommend ads, make decisions and design products.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11</a:t>
            </a:fld>
            <a:endParaRPr lang="en-US" dirty="0"/>
          </a:p>
        </p:txBody>
      </p:sp>
    </p:spTree>
    <p:extLst>
      <p:ext uri="{BB962C8B-B14F-4D97-AF65-F5344CB8AC3E}">
        <p14:creationId xmlns:p14="http://schemas.microsoft.com/office/powerpoint/2010/main" val="4148577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This goes back to the original question. Many of these valuable data are collected from us. So data privacy and security could be problems. And how to address these problems is also important.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Correct regulation is important.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Here’s a video discussing these issues.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(Watch Video)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12</a:t>
            </a:fld>
            <a:endParaRPr lang="en-US" dirty="0"/>
          </a:p>
        </p:txBody>
      </p:sp>
    </p:spTree>
    <p:extLst>
      <p:ext uri="{BB962C8B-B14F-4D97-AF65-F5344CB8AC3E}">
        <p14:creationId xmlns:p14="http://schemas.microsoft.com/office/powerpoint/2010/main" val="2912515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pitchFamily="-109" charset="-128"/>
                <a:cs typeface="ＭＳ Ｐゴシック" pitchFamily="-109" charset="-128"/>
              </a:rPr>
              <a:t>In the last part, I’d like to share a Ted Talk video with you. This talk is called `Weapons of Math Destruction` which is given by Cathy O’Neil. She’s a leader in data ethics, algorithm fairness. The talk is about algorithm fairness and data ethics.</a:t>
            </a:r>
          </a:p>
          <a:p>
            <a:r>
              <a:rPr lang="en-US" sz="1200" kern="1200" dirty="0">
                <a:solidFill>
                  <a:schemeClr val="tx1"/>
                </a:solidFill>
                <a:effectLst/>
                <a:latin typeface="+mn-lt"/>
                <a:ea typeface="ＭＳ Ｐゴシック" pitchFamily="-109" charset="-128"/>
                <a:cs typeface="ＭＳ Ｐゴシック" pitchFamily="-109" charset="-128"/>
              </a:rPr>
              <a:t> </a:t>
            </a:r>
          </a:p>
          <a:p>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13</a:t>
            </a:fld>
            <a:endParaRPr lang="en-US" dirty="0"/>
          </a:p>
        </p:txBody>
      </p:sp>
    </p:spTree>
    <p:extLst>
      <p:ext uri="{BB962C8B-B14F-4D97-AF65-F5344CB8AC3E}">
        <p14:creationId xmlns:p14="http://schemas.microsoft.com/office/powerpoint/2010/main" val="135744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This course is about data science. This is an inter-disciplinary field that involves many research areas such as, math, statistics and computer science.</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Data science skills are applicable across all areas. Every area has data and with the new technology, large amounts of data are collected every second.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To make use of the big data and extract useful information from it, better data science skills are required. Analyzing big data requires different skills from analyzing small data set. In this class, you build some basic skills of analyzing data, but there are much more to learn, if you would like to become a data scientist or researcher in the future.</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Data science provides huge opportunities to improve private and public life, as well as our environment. Unfortunately, such opportunities are also coupled with significant ethical challenges. </a:t>
            </a:r>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2</a:t>
            </a:fld>
            <a:endParaRPr lang="en-US" dirty="0"/>
          </a:p>
        </p:txBody>
      </p:sp>
    </p:spTree>
    <p:extLst>
      <p:ext uri="{BB962C8B-B14F-4D97-AF65-F5344CB8AC3E}">
        <p14:creationId xmlns:p14="http://schemas.microsoft.com/office/powerpoint/2010/main" val="357404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Let’s have a look at this video and see what’s the problem of big data.</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(Watch the video)</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Apparently, when we are leveraging the advantages of big data, we are also sacrificing something, such as privacy. In this age, your smartphone may know you better than you know yourself.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Thinking of how many hours you spend on your phone and computer. Currently, we are doing a lot things with these smart devices and they keep track of your life.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Like the video suggested, you searched for something online and these behaviors are recorded so that companies can make personalized recommendation for you.</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Check “Significant locations” on iPhone.</a:t>
            </a:r>
          </a:p>
          <a:p>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3</a:t>
            </a:fld>
            <a:endParaRPr lang="en-US" dirty="0"/>
          </a:p>
        </p:txBody>
      </p:sp>
    </p:spTree>
    <p:extLst>
      <p:ext uri="{BB962C8B-B14F-4D97-AF65-F5344CB8AC3E}">
        <p14:creationId xmlns:p14="http://schemas.microsoft.com/office/powerpoint/2010/main" val="124457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People have concerns about the big data thing and are scared that the new technology is an invasion of privacy. As data scientist, we should be careful with data ethics and avoid damaging other people’s interests when doing our job.</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The algorithm, tools and reports produced by us can affect others. For example, all of you know this new technology of face recognition. It is used as face id by many smart phones.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Some countries are considering using similar technology to do identity check at borders and even use it to do criminal identification. If you are researchers that develop this method, data ethics are important issues you should consider. How to make sure that the method is fair and protect people’s privacy.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fact, people are paying more attention to data privacy and fairness now. Many research are done to study how to protect data and formulate morally good solutions.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4</a:t>
            </a:fld>
            <a:endParaRPr lang="en-US" dirty="0"/>
          </a:p>
        </p:txBody>
      </p:sp>
    </p:spTree>
    <p:extLst>
      <p:ext uri="{BB962C8B-B14F-4D97-AF65-F5344CB8AC3E}">
        <p14:creationId xmlns:p14="http://schemas.microsoft.com/office/powerpoint/2010/main" val="315473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There is Hippocratic Oath that taken by physicians as they are dealing with people’s lives. </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As data scientist, our jobs can also influence other people’s lives and interests. Marie Wallace, who is a leading researcher at IBM, wrote this Hippocratic Oath for Data Scientist.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It emphasizes privacy, respect and transparency when analyzing data.</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This is a good example of what we should keep in mind when analyzing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5</a:t>
            </a:fld>
            <a:endParaRPr lang="en-US" dirty="0"/>
          </a:p>
        </p:txBody>
      </p:sp>
    </p:spTree>
    <p:extLst>
      <p:ext uri="{BB962C8B-B14F-4D97-AF65-F5344CB8AC3E}">
        <p14:creationId xmlns:p14="http://schemas.microsoft.com/office/powerpoint/2010/main" val="236668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Speaking of data transparency, there is another issue of data science: data fraud. It is a violation of data transparency and respect.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Appropriate data analysis should let the data speak for itself. We don’t force the data to speak for our hypothesis.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We can make some hypotheses before analysis but when the data does not prove your hypothesis, you should not manipulate the data and force the conclusion to support your hypothesis.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data analysis, we can make some changes to the data but when making changes, we should follow the transparency rule. That means all the changes should be disclosed and reasonable.</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When there are missing values, we can do data imputation to replace missing data with reasonable values.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If there are outliers, it is also ok to remove them or replace them.</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It is also ok to do data transformation or use some statistical methods to modify the data as long as these modifications are transparent.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conclusion, we can modify the data, but all the modifications should be transparent and reasonable.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6</a:t>
            </a:fld>
            <a:endParaRPr lang="en-US" dirty="0"/>
          </a:p>
        </p:txBody>
      </p:sp>
    </p:spTree>
    <p:extLst>
      <p:ext uri="{BB962C8B-B14F-4D97-AF65-F5344CB8AC3E}">
        <p14:creationId xmlns:p14="http://schemas.microsoft.com/office/powerpoint/2010/main" val="199956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There was a data fraud incident at Harvard in 2018. Some 31 studies by Dr. Piero </a:t>
            </a:r>
            <a:r>
              <a:rPr lang="en-US" sz="1200" kern="1200" dirty="0" err="1">
                <a:solidFill>
                  <a:schemeClr val="tx1"/>
                </a:solidFill>
                <a:effectLst/>
                <a:latin typeface="+mn-lt"/>
                <a:ea typeface="ＭＳ Ｐゴシック" pitchFamily="-109" charset="-128"/>
                <a:cs typeface="ＭＳ Ｐゴシック" pitchFamily="-109" charset="-128"/>
              </a:rPr>
              <a:t>Anversa</a:t>
            </a:r>
            <a:r>
              <a:rPr lang="en-US" sz="1200" kern="1200" dirty="0">
                <a:solidFill>
                  <a:schemeClr val="tx1"/>
                </a:solidFill>
                <a:effectLst/>
                <a:latin typeface="+mn-lt"/>
                <a:ea typeface="ＭＳ Ｐゴシック" pitchFamily="-109" charset="-128"/>
                <a:cs typeface="ＭＳ Ｐゴシック" pitchFamily="-109" charset="-128"/>
              </a:rPr>
              <a:t> contain fabricated or falsified </a:t>
            </a:r>
            <a:r>
              <a:rPr lang="en-US" sz="1200" kern="1200" dirty="0">
                <a:solidFill>
                  <a:srgbClr val="FF0000"/>
                </a:solidFill>
                <a:effectLst/>
                <a:latin typeface="+mn-lt"/>
                <a:ea typeface="ＭＳ Ｐゴシック" pitchFamily="-109" charset="-128"/>
                <a:cs typeface="ＭＳ Ｐゴシック" pitchFamily="-109" charset="-128"/>
              </a:rPr>
              <a:t>(/ˈ</a:t>
            </a:r>
            <a:r>
              <a:rPr lang="en-US" sz="1200" kern="1200" dirty="0" err="1">
                <a:solidFill>
                  <a:srgbClr val="FF0000"/>
                </a:solidFill>
                <a:effectLst/>
                <a:latin typeface="+mn-lt"/>
                <a:ea typeface="ＭＳ Ｐゴシック" pitchFamily="-109" charset="-128"/>
                <a:cs typeface="ＭＳ Ｐゴシック" pitchFamily="-109" charset="-128"/>
              </a:rPr>
              <a:t>fɔlsɪˌfaɪd</a:t>
            </a:r>
            <a:r>
              <a:rPr lang="en-US" sz="1200" kern="1200" dirty="0">
                <a:solidFill>
                  <a:schemeClr val="tx1"/>
                </a:solidFill>
                <a:effectLst/>
                <a:latin typeface="+mn-lt"/>
                <a:ea typeface="ＭＳ Ｐゴシック" pitchFamily="-109" charset="-128"/>
                <a:cs typeface="ＭＳ Ｐゴシック" pitchFamily="-109" charset="-128"/>
              </a:rPr>
              <a:t>/) data.</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Dr. Piero was a heart researcher at Harvard Medical School. His research suggests that damaged heart muscle could be regenerated with stem cells. These findings led to formation of start-up companies to develop new treatments for heart attacks and got funding from NIH.</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However, other labs could not reproduce his findings. Co-authors of Dr. Piero later wrote to a journal saying that the data in the paper were not data they had generated.</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This is an example of fabricating data to support some hypotheses that may not be true.</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Since the paper published, many patients are involved in the clinical trial of the proposed treatments. It could have a bad effect on their health.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7</a:t>
            </a:fld>
            <a:endParaRPr lang="en-US" dirty="0"/>
          </a:p>
        </p:txBody>
      </p:sp>
    </p:spTree>
    <p:extLst>
      <p:ext uri="{BB962C8B-B14F-4D97-AF65-F5344CB8AC3E}">
        <p14:creationId xmlns:p14="http://schemas.microsoft.com/office/powerpoint/2010/main" val="35922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We should think of the following questions:</a:t>
            </a:r>
          </a:p>
          <a:p>
            <a:pPr marL="628650" lvl="1"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mn-cs"/>
              </a:rPr>
              <a:t>Why does this happen?</a:t>
            </a:r>
          </a:p>
          <a:p>
            <a:pPr marL="628650" lvl="1"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mn-cs"/>
              </a:rPr>
              <a:t>Are you capable of this?</a:t>
            </a:r>
          </a:p>
          <a:p>
            <a:pPr marL="628650" lvl="1"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mn-cs"/>
              </a:rPr>
              <a:t>And how does this apply to you in your group project?</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In general, data fraud involves modifying data or results to prove something that may not be true. People do this because it can bring them benefits, such as fame, money, power, </a:t>
            </a:r>
            <a:r>
              <a:rPr lang="en-US" sz="1200" kern="1200" dirty="0" err="1">
                <a:solidFill>
                  <a:schemeClr val="tx1"/>
                </a:solidFill>
                <a:effectLst/>
                <a:latin typeface="+mn-lt"/>
                <a:ea typeface="ＭＳ Ｐゴシック" pitchFamily="-109" charset="-128"/>
                <a:cs typeface="ＭＳ Ｐゴシック" pitchFamily="-109" charset="-128"/>
              </a:rPr>
              <a:t>etc</a:t>
            </a:r>
            <a:r>
              <a:rPr lang="en-US" sz="1200" kern="1200" dirty="0">
                <a:solidFill>
                  <a:schemeClr val="tx1"/>
                </a:solidFill>
                <a:effectLst/>
                <a:latin typeface="+mn-lt"/>
                <a:ea typeface="ＭＳ Ｐゴシック" pitchFamily="-109" charset="-128"/>
                <a:cs typeface="ＭＳ Ｐゴシック" pitchFamily="-109" charset="-128"/>
              </a:rPr>
              <a:t> (/et ˈset(</a:t>
            </a:r>
            <a:r>
              <a:rPr lang="en-US" sz="1200" kern="1200" dirty="0" err="1">
                <a:solidFill>
                  <a:schemeClr val="tx1"/>
                </a:solidFill>
                <a:effectLst/>
                <a:latin typeface="+mn-lt"/>
                <a:ea typeface="ＭＳ Ｐゴシック" pitchFamily="-109" charset="-128"/>
                <a:cs typeface="ＭＳ Ｐゴシック" pitchFamily="-109" charset="-128"/>
              </a:rPr>
              <a:t>ə</a:t>
            </a:r>
            <a:r>
              <a:rPr lang="en-US" sz="1200" kern="1200" dirty="0">
                <a:solidFill>
                  <a:schemeClr val="tx1"/>
                </a:solidFill>
                <a:effectLst/>
                <a:latin typeface="+mn-lt"/>
                <a:ea typeface="ＭＳ Ｐゴシック" pitchFamily="-109" charset="-128"/>
                <a:cs typeface="ＭＳ Ｐゴシック" pitchFamily="-109" charset="-128"/>
              </a:rPr>
              <a:t>)</a:t>
            </a:r>
            <a:r>
              <a:rPr lang="en-US" sz="1200" kern="1200" dirty="0" err="1">
                <a:solidFill>
                  <a:schemeClr val="tx1"/>
                </a:solidFill>
                <a:effectLst/>
                <a:latin typeface="+mn-lt"/>
                <a:ea typeface="ＭＳ Ｐゴシック" pitchFamily="-109" charset="-128"/>
                <a:cs typeface="ＭＳ Ｐゴシック" pitchFamily="-109" charset="-128"/>
              </a:rPr>
              <a:t>rə</a:t>
            </a:r>
            <a:r>
              <a:rPr lang="en-US" sz="1200" kern="1200" dirty="0">
                <a:solidFill>
                  <a:schemeClr val="tx1"/>
                </a:solidFill>
                <a:effectLst/>
                <a:latin typeface="+mn-lt"/>
                <a:ea typeface="ＭＳ Ｐゴシック" pitchFamily="-109" charset="-128"/>
                <a:cs typeface="ＭＳ Ｐゴシック" pitchFamily="-109" charset="-128"/>
              </a:rPr>
              <a:t>/).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You are also capable of this. For example, you can modify your final project data to prove some hypothesis you pre-assumed or to improve model performances. However, we don’t grade your project based on whether the results are good or not, whether your hypothesis is proved. This behavior is not encouraged.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Doing these things may bring you temporary benefits, but it harms more and will eventually be discovered. </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Another famous example is the </a:t>
            </a:r>
            <a:r>
              <a:rPr lang="en-US" sz="1200" kern="1200" dirty="0" err="1">
                <a:solidFill>
                  <a:schemeClr val="tx1"/>
                </a:solidFill>
                <a:effectLst/>
                <a:latin typeface="+mn-lt"/>
                <a:ea typeface="ＭＳ Ｐゴシック" pitchFamily="-109" charset="-128"/>
                <a:cs typeface="ＭＳ Ｐゴシック" pitchFamily="-109" charset="-128"/>
              </a:rPr>
              <a:t>Theranos</a:t>
            </a:r>
            <a:r>
              <a:rPr lang="en-US" sz="1200" kern="1200" dirty="0">
                <a:solidFill>
                  <a:schemeClr val="tx1"/>
                </a:solidFill>
                <a:effectLst/>
                <a:latin typeface="+mn-lt"/>
                <a:ea typeface="ＭＳ Ｐゴシック" pitchFamily="-109" charset="-128"/>
                <a:cs typeface="ＭＳ Ｐゴシック" pitchFamily="-109" charset="-128"/>
              </a:rPr>
              <a:t> Fraud, which was a big disaster to silicon valley.</a:t>
            </a:r>
          </a:p>
          <a:p>
            <a:pPr marL="171450" lvl="0" indent="-171450">
              <a:buFont typeface="Arial" panose="020B0604020202020204" pitchFamily="34" charset="0"/>
              <a:buChar char="•"/>
            </a:pPr>
            <a:endParaRPr lang="en-US" sz="1200" kern="1200" dirty="0">
              <a:solidFill>
                <a:schemeClr val="tx1"/>
              </a:solidFill>
              <a:effectLst/>
              <a:latin typeface="+mn-lt"/>
              <a:ea typeface="ＭＳ Ｐゴシック" pitchFamily="-109" charset="-128"/>
              <a:cs typeface="ＭＳ Ｐゴシック" pitchFamily="-109" charset="-128"/>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8</a:t>
            </a:fld>
            <a:endParaRPr lang="en-US" dirty="0"/>
          </a:p>
        </p:txBody>
      </p:sp>
    </p:spTree>
    <p:extLst>
      <p:ext uri="{BB962C8B-B14F-4D97-AF65-F5344CB8AC3E}">
        <p14:creationId xmlns:p14="http://schemas.microsoft.com/office/powerpoint/2010/main" val="291823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Besides these issues, people have some other concerns of big data and artificial intelligence. Deep learning is the core technique for existing and emerging AI research. In fact, the idea of deep neural networks was proposed several decades ago. It is popular now because we can easily get access to a large amount of data and the computation ability of computer is much stronger.</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With big data and super computation power, machines are getting smarter. For example, </a:t>
            </a:r>
            <a:r>
              <a:rPr lang="en-US" sz="1200" kern="1200" dirty="0" err="1">
                <a:solidFill>
                  <a:schemeClr val="tx1"/>
                </a:solidFill>
                <a:effectLst/>
                <a:latin typeface="+mn-lt"/>
                <a:ea typeface="ＭＳ Ｐゴシック" pitchFamily="-109" charset="-128"/>
                <a:cs typeface="ＭＳ Ｐゴシック" pitchFamily="-109" charset="-128"/>
              </a:rPr>
              <a:t>alphaGo</a:t>
            </a:r>
            <a:r>
              <a:rPr lang="en-US" sz="1200" kern="1200" dirty="0">
                <a:solidFill>
                  <a:schemeClr val="tx1"/>
                </a:solidFill>
                <a:effectLst/>
                <a:latin typeface="+mn-lt"/>
                <a:ea typeface="ＭＳ Ｐゴシック" pitchFamily="-109" charset="-128"/>
                <a:cs typeface="ＭＳ Ｐゴシック" pitchFamily="-109" charset="-128"/>
              </a:rPr>
              <a:t> and many other AI models beat human in games.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While we are enjoying the convenience brought by artificial intelligence, there are also some concerns.</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(Watch video)</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Some people say that artificial intelligence is driving the new industrial revolution. Many countries are investing more and more every year in artificial intelligence.</a:t>
            </a:r>
          </a:p>
          <a:p>
            <a:pPr marL="171450" lvl="0" indent="-171450">
              <a:buFont typeface="Arial" panose="020B0604020202020204" pitchFamily="34" charset="0"/>
              <a:buChar char="•"/>
            </a:pPr>
            <a:r>
              <a:rPr lang="en-US" sz="1200" kern="1200" dirty="0">
                <a:solidFill>
                  <a:schemeClr val="tx1"/>
                </a:solidFill>
                <a:effectLst/>
                <a:latin typeface="+mn-lt"/>
                <a:ea typeface="ＭＳ Ｐゴシック" pitchFamily="-109" charset="-128"/>
                <a:cs typeface="ＭＳ Ｐゴシック" pitchFamily="-109" charset="-128"/>
              </a:rPr>
              <a:t>For us, this trend will also have large impact on our lives. One simple example, there is a large shortage of data scientists who have expertise in machine learning and deep learning. Obviously that people who have such expertise will find a job easier and earn more money. On the other hand, people who do not follow the trend may fall behind.</a:t>
            </a:r>
          </a:p>
          <a:p>
            <a:pPr marL="171450" lvl="0" indent="-171450">
              <a:buFont typeface="Arial" panose="020B0604020202020204" pitchFamily="34" charset="0"/>
              <a:buChar char="•"/>
            </a:pPr>
            <a:endParaRPr lang="en-US" sz="1200" kern="1200" dirty="0">
              <a:solidFill>
                <a:schemeClr val="tx1"/>
              </a:solidFill>
              <a:effectLst/>
              <a:latin typeface="+mn-lt"/>
              <a:ea typeface="ＭＳ Ｐゴシック" pitchFamily="-109" charset="-128"/>
              <a:cs typeface="ＭＳ Ｐゴシック" pitchFamily="-109" charset="-128"/>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BAE6B6CE-84D6-AA47-BFFB-BF474964ABC4}" type="slidenum">
              <a:rPr lang="en-US" smtClean="0"/>
              <a:pPr>
                <a:defRPr/>
              </a:pPr>
              <a:t>9</a:t>
            </a:fld>
            <a:endParaRPr lang="en-US" dirty="0"/>
          </a:p>
        </p:txBody>
      </p:sp>
    </p:spTree>
    <p:extLst>
      <p:ext uri="{BB962C8B-B14F-4D97-AF65-F5344CB8AC3E}">
        <p14:creationId xmlns:p14="http://schemas.microsoft.com/office/powerpoint/2010/main" val="125824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4A3718B-777D-3D49-8591-E15752B30C9B}"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dirty="0"/>
              <a:t>3.2 Sampling design</a:t>
            </a:r>
          </a:p>
        </p:txBody>
      </p:sp>
      <p:sp>
        <p:nvSpPr>
          <p:cNvPr id="6" name="Slide Number Placeholder 5"/>
          <p:cNvSpPr>
            <a:spLocks noGrp="1"/>
          </p:cNvSpPr>
          <p:nvPr>
            <p:ph type="sldNum" sz="quarter" idx="12"/>
          </p:nvPr>
        </p:nvSpPr>
        <p:spPr/>
        <p:txBody>
          <a:bodyPr/>
          <a:lstStyle>
            <a:lvl1pPr>
              <a:defRPr/>
            </a:lvl1pPr>
          </a:lstStyle>
          <a:p>
            <a:pPr>
              <a:defRPr/>
            </a:pPr>
            <a:fld id="{084CA1D4-DED4-C24E-9239-0981CC259A37}"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0A0E7D3-3157-F44B-B819-FC74C0E64B29}"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dirty="0"/>
              <a:t>3.2 Sampling design</a:t>
            </a:r>
          </a:p>
        </p:txBody>
      </p:sp>
      <p:sp>
        <p:nvSpPr>
          <p:cNvPr id="6" name="Slide Number Placeholder 5"/>
          <p:cNvSpPr>
            <a:spLocks noGrp="1"/>
          </p:cNvSpPr>
          <p:nvPr>
            <p:ph type="sldNum" sz="quarter" idx="12"/>
          </p:nvPr>
        </p:nvSpPr>
        <p:spPr/>
        <p:txBody>
          <a:bodyPr/>
          <a:lstStyle>
            <a:lvl1pPr>
              <a:defRPr/>
            </a:lvl1pPr>
          </a:lstStyle>
          <a:p>
            <a:pPr>
              <a:defRPr/>
            </a:pPr>
            <a:fld id="{2BD0ECE4-9006-1A48-9695-EE9577348BAF}"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0ADC43-0A38-3B40-BED0-7931431BE312}"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dirty="0"/>
              <a:t>3.2 Sampling design</a:t>
            </a:r>
          </a:p>
        </p:txBody>
      </p:sp>
      <p:sp>
        <p:nvSpPr>
          <p:cNvPr id="6" name="Slide Number Placeholder 5"/>
          <p:cNvSpPr>
            <a:spLocks noGrp="1"/>
          </p:cNvSpPr>
          <p:nvPr>
            <p:ph type="sldNum" sz="quarter" idx="12"/>
          </p:nvPr>
        </p:nvSpPr>
        <p:spPr/>
        <p:txBody>
          <a:bodyPr/>
          <a:lstStyle>
            <a:lvl1pPr>
              <a:defRPr/>
            </a:lvl1pPr>
          </a:lstStyle>
          <a:p>
            <a:pPr>
              <a:defRPr/>
            </a:pPr>
            <a:fld id="{478800A6-94C8-E842-9F03-F7B8ED0EE54A}"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45681E2-C982-6049-A6B0-EBCB7C8A415D}"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3.2 Sampling design</a:t>
            </a:r>
          </a:p>
        </p:txBody>
      </p:sp>
      <p:sp>
        <p:nvSpPr>
          <p:cNvPr id="6" name="Slide Number Placeholder 5"/>
          <p:cNvSpPr>
            <a:spLocks noGrp="1"/>
          </p:cNvSpPr>
          <p:nvPr>
            <p:ph type="sldNum" sz="quarter" idx="12"/>
          </p:nvPr>
        </p:nvSpPr>
        <p:spPr/>
        <p:txBody>
          <a:bodyPr/>
          <a:lstStyle/>
          <a:p>
            <a:pPr>
              <a:defRPr/>
            </a:pPr>
            <a:fld id="{1C6F3244-B020-D740-BDC0-1920EF2D9A8B}" type="slidenum">
              <a:rPr lang="en-US" smtClean="0">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1F0E25-14E9-3041-AABD-4AD753BE9819}"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dirty="0"/>
              <a:t>3.2 Sampling design</a:t>
            </a:r>
          </a:p>
        </p:txBody>
      </p:sp>
      <p:sp>
        <p:nvSpPr>
          <p:cNvPr id="6" name="Slide Number Placeholder 5"/>
          <p:cNvSpPr>
            <a:spLocks noGrp="1"/>
          </p:cNvSpPr>
          <p:nvPr>
            <p:ph type="sldNum" sz="quarter" idx="12"/>
          </p:nvPr>
        </p:nvSpPr>
        <p:spPr/>
        <p:txBody>
          <a:bodyPr/>
          <a:lstStyle>
            <a:lvl1pPr>
              <a:defRPr/>
            </a:lvl1pPr>
          </a:lstStyle>
          <a:p>
            <a:pPr>
              <a:defRPr/>
            </a:pPr>
            <a:fld id="{8B38FFF4-9554-9D4C-8544-C56B1E15F8B2}"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DBD78A4-1BF3-644A-BCC9-870456753CB0}"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dirty="0"/>
              <a:t>3.2 Sampling design</a:t>
            </a:r>
          </a:p>
        </p:txBody>
      </p:sp>
      <p:sp>
        <p:nvSpPr>
          <p:cNvPr id="6" name="Slide Number Placeholder 5"/>
          <p:cNvSpPr>
            <a:spLocks noGrp="1"/>
          </p:cNvSpPr>
          <p:nvPr>
            <p:ph type="sldNum" sz="quarter" idx="12"/>
          </p:nvPr>
        </p:nvSpPr>
        <p:spPr/>
        <p:txBody>
          <a:bodyPr/>
          <a:lstStyle>
            <a:lvl1pPr>
              <a:defRPr/>
            </a:lvl1pPr>
          </a:lstStyle>
          <a:p>
            <a:pPr>
              <a:defRPr/>
            </a:pPr>
            <a:fld id="{F6CF8573-3A94-C640-82E3-0A68A10CBA56}"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D1A90D8-37E1-7D4F-A913-5D684E3B2203}" type="datetime1">
              <a:rPr lang="en-US">
                <a:solidFill>
                  <a:prstClr val="black">
                    <a:tint val="75000"/>
                  </a:prstClr>
                </a:solidFill>
              </a:rPr>
              <a:pPr>
                <a:defRPr/>
              </a:pPr>
              <a:t>4/27/21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dirty="0"/>
              <a:t>3.2 Sampling design</a:t>
            </a:r>
          </a:p>
        </p:txBody>
      </p:sp>
      <p:sp>
        <p:nvSpPr>
          <p:cNvPr id="7" name="Slide Number Placeholder 5"/>
          <p:cNvSpPr>
            <a:spLocks noGrp="1"/>
          </p:cNvSpPr>
          <p:nvPr>
            <p:ph type="sldNum" sz="quarter" idx="12"/>
          </p:nvPr>
        </p:nvSpPr>
        <p:spPr/>
        <p:txBody>
          <a:bodyPr/>
          <a:lstStyle>
            <a:lvl1pPr>
              <a:defRPr/>
            </a:lvl1pPr>
          </a:lstStyle>
          <a:p>
            <a:pPr>
              <a:defRPr/>
            </a:pPr>
            <a:fld id="{62FC1F8E-7437-2D45-AB94-BC4774DE8AFB}"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288A71A-9C18-204E-89B3-A2A7BEF27092}" type="datetime1">
              <a:rPr lang="en-US">
                <a:solidFill>
                  <a:prstClr val="black">
                    <a:tint val="75000"/>
                  </a:prstClr>
                </a:solidFill>
              </a:rPr>
              <a:pPr>
                <a:defRPr/>
              </a:pPr>
              <a:t>4/27/21</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r>
              <a:rPr lang="en-US" dirty="0"/>
              <a:t>3.2 Sampling design</a:t>
            </a:r>
          </a:p>
        </p:txBody>
      </p:sp>
      <p:sp>
        <p:nvSpPr>
          <p:cNvPr id="9" name="Slide Number Placeholder 5"/>
          <p:cNvSpPr>
            <a:spLocks noGrp="1"/>
          </p:cNvSpPr>
          <p:nvPr>
            <p:ph type="sldNum" sz="quarter" idx="12"/>
          </p:nvPr>
        </p:nvSpPr>
        <p:spPr/>
        <p:txBody>
          <a:bodyPr/>
          <a:lstStyle>
            <a:lvl1pPr>
              <a:defRPr/>
            </a:lvl1pPr>
          </a:lstStyle>
          <a:p>
            <a:pPr>
              <a:defRPr/>
            </a:pPr>
            <a:fld id="{C42A8E0A-5268-7945-96F0-10C72FB475C9}"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9E34264-80C5-2347-94EB-D08868091D86}" type="datetime1">
              <a:rPr lang="en-US">
                <a:solidFill>
                  <a:prstClr val="black">
                    <a:tint val="75000"/>
                  </a:prstClr>
                </a:solidFill>
              </a:rPr>
              <a:pPr>
                <a:defRPr/>
              </a:pPr>
              <a:t>4/27/21</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r>
              <a:rPr lang="en-US" dirty="0"/>
              <a:t>3.2 Sampling design</a:t>
            </a:r>
          </a:p>
        </p:txBody>
      </p:sp>
      <p:sp>
        <p:nvSpPr>
          <p:cNvPr id="5" name="Slide Number Placeholder 5"/>
          <p:cNvSpPr>
            <a:spLocks noGrp="1"/>
          </p:cNvSpPr>
          <p:nvPr>
            <p:ph type="sldNum" sz="quarter" idx="12"/>
          </p:nvPr>
        </p:nvSpPr>
        <p:spPr/>
        <p:txBody>
          <a:bodyPr/>
          <a:lstStyle>
            <a:lvl1pPr>
              <a:defRPr/>
            </a:lvl1pPr>
          </a:lstStyle>
          <a:p>
            <a:pPr>
              <a:defRPr/>
            </a:pPr>
            <a:fld id="{685C124C-9E6E-A840-A398-0EBF678BE6E0}"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35D21C-76EC-3143-A0E3-D217595E645D}" type="datetime1">
              <a:rPr lang="en-US">
                <a:solidFill>
                  <a:prstClr val="black">
                    <a:tint val="75000"/>
                  </a:prstClr>
                </a:solidFill>
              </a:rPr>
              <a:pPr>
                <a:defRPr/>
              </a:pPr>
              <a:t>4/27/21</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r>
              <a:rPr lang="en-US" dirty="0"/>
              <a:t>3.2 Sampling design</a:t>
            </a:r>
          </a:p>
        </p:txBody>
      </p:sp>
      <p:sp>
        <p:nvSpPr>
          <p:cNvPr id="4" name="Slide Number Placeholder 5"/>
          <p:cNvSpPr>
            <a:spLocks noGrp="1"/>
          </p:cNvSpPr>
          <p:nvPr>
            <p:ph type="sldNum" sz="quarter" idx="12"/>
          </p:nvPr>
        </p:nvSpPr>
        <p:spPr/>
        <p:txBody>
          <a:bodyPr/>
          <a:lstStyle>
            <a:lvl1pPr>
              <a:defRPr/>
            </a:lvl1pPr>
          </a:lstStyle>
          <a:p>
            <a:pPr>
              <a:defRPr/>
            </a:pPr>
            <a:fld id="{376462B1-5E98-5B41-AF3E-183D007741A6}"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094C69-3431-3744-B9F0-0C18A34C4930}" type="datetime1">
              <a:rPr lang="en-US">
                <a:solidFill>
                  <a:prstClr val="black">
                    <a:tint val="75000"/>
                  </a:prstClr>
                </a:solidFill>
              </a:rPr>
              <a:pPr>
                <a:defRPr/>
              </a:pPr>
              <a:t>4/27/21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dirty="0"/>
              <a:t>3.2 Sampling design</a:t>
            </a:r>
          </a:p>
        </p:txBody>
      </p:sp>
      <p:sp>
        <p:nvSpPr>
          <p:cNvPr id="7" name="Slide Number Placeholder 5"/>
          <p:cNvSpPr>
            <a:spLocks noGrp="1"/>
          </p:cNvSpPr>
          <p:nvPr>
            <p:ph type="sldNum" sz="quarter" idx="12"/>
          </p:nvPr>
        </p:nvSpPr>
        <p:spPr/>
        <p:txBody>
          <a:bodyPr/>
          <a:lstStyle>
            <a:lvl1pPr>
              <a:defRPr/>
            </a:lvl1pPr>
          </a:lstStyle>
          <a:p>
            <a:pPr>
              <a:defRPr/>
            </a:pPr>
            <a:fld id="{199BAECD-5DE2-814C-96EC-6CBF8A704F1F}"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B833788-D06F-A240-B2CE-598172C68CF4}" type="datetime1">
              <a:rPr lang="en-US">
                <a:solidFill>
                  <a:prstClr val="black">
                    <a:tint val="75000"/>
                  </a:prstClr>
                </a:solidFill>
              </a:rPr>
              <a:pPr>
                <a:defRPr/>
              </a:pPr>
              <a:t>4/27/21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dirty="0"/>
              <a:t>3.2 Sampling design</a:t>
            </a:r>
          </a:p>
        </p:txBody>
      </p:sp>
      <p:sp>
        <p:nvSpPr>
          <p:cNvPr id="7" name="Slide Number Placeholder 5"/>
          <p:cNvSpPr>
            <a:spLocks noGrp="1"/>
          </p:cNvSpPr>
          <p:nvPr>
            <p:ph type="sldNum" sz="quarter" idx="12"/>
          </p:nvPr>
        </p:nvSpPr>
        <p:spPr/>
        <p:txBody>
          <a:bodyPr/>
          <a:lstStyle>
            <a:lvl1pPr>
              <a:defRPr/>
            </a:lvl1pPr>
          </a:lstStyle>
          <a:p>
            <a:pPr>
              <a:defRPr/>
            </a:pPr>
            <a:fld id="{F75AE33F-BFCA-0D4F-9457-B619F7E8E590}"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845681E2-C982-6049-A6B0-EBCB7C8A415D}" type="datetime1">
              <a:rPr lang="en-US">
                <a:solidFill>
                  <a:prstClr val="black">
                    <a:tint val="75000"/>
                  </a:prstClr>
                </a:solidFill>
              </a:rPr>
              <a:pPr>
                <a:defRPr/>
              </a:pPr>
              <a:t>4/27/21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108" charset="0"/>
              </a:defRPr>
            </a:lvl1pPr>
          </a:lstStyle>
          <a:p>
            <a:r>
              <a:rPr lang="en-US" dirty="0">
                <a:ea typeface="ＭＳ Ｐゴシック" pitchFamily="-108" charset="-128"/>
              </a:rPr>
              <a:t>3.2 Sampling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1C6F3244-B020-D740-BDC0-1920EF2D9A8B}" type="slidenum">
              <a:rPr lang="en-US">
                <a:solidFill>
                  <a:prstClr val="black">
                    <a:tint val="75000"/>
                  </a:prstClr>
                </a:solidFill>
              </a:rPr>
              <a:pPr>
                <a:def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pitchFamily="-108"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pitchFamily="-108"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pitchFamily="-108"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pitchFamily="-108"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pitchFamily="-108"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sloanreview.mit.edu/article/whats-your-data-wor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e0jE7ckXFP4?feature=oembed" TargetMode="Externa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_2u_eHHzRto?feature=oembed" TargetMode="External"/><Relationship Id="rId5" Type="http://schemas.openxmlformats.org/officeDocument/2006/relationships/image" Target="../media/image8.png"/><Relationship Id="rId4" Type="http://schemas.openxmlformats.org/officeDocument/2006/relationships/hyperlink" Target="https://mathbabe.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dnuggets.com/2018/09/how-many-data-scientists-are-ther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8xn1rO1oQmk?feature=oembed" TargetMode="External"/><Relationship Id="rId6" Type="http://schemas.openxmlformats.org/officeDocument/2006/relationships/hyperlink" Target="https://support.google.com/accounts/answer/3118687?hl=en" TargetMode="External"/><Relationship Id="rId5" Type="http://schemas.openxmlformats.org/officeDocument/2006/relationships/hyperlink" Target="https://support.apple.com/guide/iphone/delete-significant-locations-iph32b15b22f/io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lthingsanalytics.com/2013/07/08/the-hippocratic-oath-for-the-data-scienti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2018/10/15/health/piero-anversa-fraud-retrac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3CccfnRpPtM?feature=oembed"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uD8Dbozzod4?feature=oembed"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a:solidFill>
            <a:schemeClr val="tx2">
              <a:lumMod val="40000"/>
              <a:lumOff val="60000"/>
            </a:schemeClr>
          </a:solidFill>
        </p:spPr>
        <p:txBody>
          <a:bodyPr/>
          <a:lstStyle/>
          <a:p>
            <a:r>
              <a:rPr lang="en-US" sz="4800" b="1" dirty="0">
                <a:solidFill>
                  <a:schemeClr val="bg1"/>
                </a:solidFill>
              </a:rPr>
              <a:t>STOR 320.1 </a:t>
            </a:r>
            <a:br>
              <a:rPr lang="en-US" sz="4800" b="1" dirty="0">
                <a:solidFill>
                  <a:schemeClr val="bg1"/>
                </a:solidFill>
              </a:rPr>
            </a:br>
            <a:r>
              <a:rPr lang="en-US" sz="4800" b="1" dirty="0">
                <a:solidFill>
                  <a:schemeClr val="bg1"/>
                </a:solidFill>
              </a:rPr>
              <a:t>Data Ethics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EC35-D52B-F94A-B72D-CAC8DC00906F}"/>
              </a:ext>
            </a:extLst>
          </p:cNvPr>
          <p:cNvSpPr>
            <a:spLocks noGrp="1"/>
          </p:cNvSpPr>
          <p:nvPr>
            <p:ph type="title"/>
          </p:nvPr>
        </p:nvSpPr>
        <p:spPr/>
        <p:txBody>
          <a:bodyPr/>
          <a:lstStyle/>
          <a:p>
            <a:pPr algn="l"/>
            <a:r>
              <a:rPr lang="en-US"/>
              <a:t>Data are </a:t>
            </a:r>
            <a:r>
              <a:rPr lang="en-US" dirty="0"/>
              <a:t>Coming</a:t>
            </a:r>
          </a:p>
        </p:txBody>
      </p:sp>
      <p:sp>
        <p:nvSpPr>
          <p:cNvPr id="4" name="Slide Number Placeholder 3">
            <a:extLst>
              <a:ext uri="{FF2B5EF4-FFF2-40B4-BE49-F238E27FC236}">
                <a16:creationId xmlns:a16="http://schemas.microsoft.com/office/drawing/2014/main" id="{22A69592-B4CC-E448-BFDB-499E382317FC}"/>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10</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99AA2505-984E-C640-8F36-87B218D928C1}"/>
              </a:ext>
            </a:extLst>
          </p:cNvPr>
          <p:cNvSpPr txBox="1"/>
          <p:nvPr/>
        </p:nvSpPr>
        <p:spPr>
          <a:xfrm>
            <a:off x="457200" y="1417638"/>
            <a:ext cx="4775200" cy="46166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How About Now?</a:t>
            </a:r>
          </a:p>
        </p:txBody>
      </p:sp>
      <p:pic>
        <p:nvPicPr>
          <p:cNvPr id="6" name="Picture 5">
            <a:extLst>
              <a:ext uri="{FF2B5EF4-FFF2-40B4-BE49-F238E27FC236}">
                <a16:creationId xmlns:a16="http://schemas.microsoft.com/office/drawing/2014/main" id="{E502487E-6CE7-A04D-8403-06009879DED9}"/>
              </a:ext>
            </a:extLst>
          </p:cNvPr>
          <p:cNvPicPr>
            <a:picLocks noChangeAspect="1"/>
          </p:cNvPicPr>
          <p:nvPr/>
        </p:nvPicPr>
        <p:blipFill>
          <a:blip r:embed="rId3"/>
          <a:stretch>
            <a:fillRect/>
          </a:stretch>
        </p:blipFill>
        <p:spPr>
          <a:xfrm>
            <a:off x="3886200" y="3429000"/>
            <a:ext cx="4627867" cy="2708995"/>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10DC882-F0A2-F146-9C43-61479741E846}"/>
              </a:ext>
            </a:extLst>
          </p:cNvPr>
          <p:cNvPicPr>
            <a:picLocks noChangeAspect="1"/>
          </p:cNvPicPr>
          <p:nvPr/>
        </p:nvPicPr>
        <p:blipFill>
          <a:blip r:embed="rId4"/>
          <a:stretch>
            <a:fillRect/>
          </a:stretch>
        </p:blipFill>
        <p:spPr>
          <a:xfrm>
            <a:off x="530866" y="1993371"/>
            <a:ext cx="4627867" cy="2589125"/>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771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D93-70BF-9149-993B-B0695969AB4B}"/>
              </a:ext>
            </a:extLst>
          </p:cNvPr>
          <p:cNvSpPr>
            <a:spLocks noGrp="1"/>
          </p:cNvSpPr>
          <p:nvPr>
            <p:ph type="title"/>
          </p:nvPr>
        </p:nvSpPr>
        <p:spPr/>
        <p:txBody>
          <a:bodyPr/>
          <a:lstStyle/>
          <a:p>
            <a:pPr algn="l"/>
            <a:r>
              <a:rPr lang="en-US" dirty="0"/>
              <a:t>Values of Data</a:t>
            </a:r>
          </a:p>
        </p:txBody>
      </p:sp>
      <p:sp>
        <p:nvSpPr>
          <p:cNvPr id="4" name="Slide Number Placeholder 3">
            <a:extLst>
              <a:ext uri="{FF2B5EF4-FFF2-40B4-BE49-F238E27FC236}">
                <a16:creationId xmlns:a16="http://schemas.microsoft.com/office/drawing/2014/main" id="{6D35F210-0D2A-E14C-9CFD-7437B20A0906}"/>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11</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7F00995A-2756-7E4F-9A20-8036BAB92AE7}"/>
              </a:ext>
            </a:extLst>
          </p:cNvPr>
          <p:cNvSpPr txBox="1"/>
          <p:nvPr/>
        </p:nvSpPr>
        <p:spPr>
          <a:xfrm>
            <a:off x="533400" y="1600200"/>
            <a:ext cx="7315200" cy="3785652"/>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How Much is Data Worth?</a:t>
            </a:r>
          </a:p>
          <a:p>
            <a:pPr marL="800100" lvl="1" indent="-342900">
              <a:buFont typeface="Arial" panose="020B0604020202020204" pitchFamily="34" charset="0"/>
              <a:buChar char="•"/>
            </a:pPr>
            <a:r>
              <a:rPr lang="en-US" dirty="0">
                <a:solidFill>
                  <a:srgbClr val="404040"/>
                </a:solidFill>
              </a:rPr>
              <a:t>In 2016, Microsoft Purchased LinkedIn for $26.2 Billion</a:t>
            </a:r>
          </a:p>
          <a:p>
            <a:pPr marL="800100" lvl="1" indent="-342900">
              <a:buFont typeface="Arial" panose="020B0604020202020204" pitchFamily="34" charset="0"/>
              <a:buChar char="•"/>
            </a:pPr>
            <a:endParaRPr lang="en-US" dirty="0">
              <a:solidFill>
                <a:srgbClr val="404040"/>
              </a:solidFill>
            </a:endParaRPr>
          </a:p>
          <a:p>
            <a:pPr marL="800100" lvl="1" indent="-342900">
              <a:buFont typeface="Arial" panose="020B0604020202020204" pitchFamily="34" charset="0"/>
              <a:buChar char="•"/>
            </a:pPr>
            <a:r>
              <a:rPr lang="en-US" dirty="0">
                <a:solidFill>
                  <a:srgbClr val="404040"/>
                </a:solidFill>
              </a:rPr>
              <a:t>In 2016, Caesar’s Total Rewards Program Was Valued at $1 Billion During Bankruptcy</a:t>
            </a:r>
          </a:p>
          <a:p>
            <a:pPr lvl="1"/>
            <a:endParaRPr lang="en-US" dirty="0">
              <a:solidFill>
                <a:srgbClr val="404040"/>
              </a:solidFill>
            </a:endParaRPr>
          </a:p>
          <a:p>
            <a:pPr marL="800100" lvl="1" indent="-342900">
              <a:buFont typeface="Arial" panose="020B0604020202020204" pitchFamily="34" charset="0"/>
              <a:buChar char="•"/>
            </a:pPr>
            <a:r>
              <a:rPr lang="en-US" dirty="0">
                <a:solidFill>
                  <a:srgbClr val="404040"/>
                </a:solidFill>
                <a:hlinkClick r:id="rId3"/>
              </a:rPr>
              <a:t>Article</a:t>
            </a:r>
            <a:r>
              <a:rPr lang="en-US" dirty="0">
                <a:solidFill>
                  <a:srgbClr val="404040"/>
                </a:solidFill>
              </a:rPr>
              <a:t> in MIT Sloan Magazine</a:t>
            </a:r>
          </a:p>
          <a:p>
            <a:pPr marL="800100" lvl="1" indent="-342900">
              <a:buFont typeface="Arial" panose="020B0604020202020204" pitchFamily="34" charset="0"/>
              <a:buChar char="•"/>
            </a:pPr>
            <a:endParaRPr lang="en-US" dirty="0">
              <a:solidFill>
                <a:srgbClr val="404040"/>
              </a:solidFill>
            </a:endParaRPr>
          </a:p>
          <a:p>
            <a:pPr marL="800100" lvl="1" indent="-342900">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325727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D93-70BF-9149-993B-B0695969AB4B}"/>
              </a:ext>
            </a:extLst>
          </p:cNvPr>
          <p:cNvSpPr>
            <a:spLocks noGrp="1"/>
          </p:cNvSpPr>
          <p:nvPr>
            <p:ph type="title"/>
          </p:nvPr>
        </p:nvSpPr>
        <p:spPr/>
        <p:txBody>
          <a:bodyPr/>
          <a:lstStyle/>
          <a:p>
            <a:pPr algn="l"/>
            <a:r>
              <a:rPr lang="en-US" dirty="0"/>
              <a:t>Values of Information</a:t>
            </a:r>
          </a:p>
        </p:txBody>
      </p:sp>
      <p:sp>
        <p:nvSpPr>
          <p:cNvPr id="4" name="Slide Number Placeholder 3">
            <a:extLst>
              <a:ext uri="{FF2B5EF4-FFF2-40B4-BE49-F238E27FC236}">
                <a16:creationId xmlns:a16="http://schemas.microsoft.com/office/drawing/2014/main" id="{6D35F210-0D2A-E14C-9CFD-7437B20A0906}"/>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43CCD4A6-3577-1B42-94AF-A7A4DA1A9391}"/>
              </a:ext>
            </a:extLst>
          </p:cNvPr>
          <p:cNvSpPr txBox="1"/>
          <p:nvPr/>
        </p:nvSpPr>
        <p:spPr>
          <a:xfrm>
            <a:off x="457200" y="1466536"/>
            <a:ext cx="74676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Thought Provoking Questions</a:t>
            </a:r>
          </a:p>
          <a:p>
            <a:pPr marL="342900" indent="-342900">
              <a:buFont typeface="Arial" panose="020B0604020202020204" pitchFamily="34" charset="0"/>
              <a:buChar char="•"/>
            </a:pPr>
            <a:endParaRPr lang="en-US" dirty="0">
              <a:solidFill>
                <a:srgbClr val="404040"/>
              </a:solidFill>
            </a:endParaRPr>
          </a:p>
          <a:p>
            <a:pPr marL="800100" lvl="1" indent="-342900">
              <a:buFont typeface="Arial" panose="020B0604020202020204" pitchFamily="34" charset="0"/>
              <a:buChar char="•"/>
            </a:pPr>
            <a:r>
              <a:rPr lang="en-US" dirty="0">
                <a:solidFill>
                  <a:srgbClr val="404040"/>
                </a:solidFill>
              </a:rPr>
              <a:t>Are You Worried About Data Privacy?</a:t>
            </a:r>
          </a:p>
          <a:p>
            <a:pPr marL="800100" lvl="1" indent="-342900">
              <a:buFont typeface="Arial" panose="020B0604020202020204" pitchFamily="34" charset="0"/>
              <a:buChar char="•"/>
            </a:pPr>
            <a:endParaRPr lang="en-US" dirty="0">
              <a:solidFill>
                <a:srgbClr val="404040"/>
              </a:solidFill>
            </a:endParaRPr>
          </a:p>
          <a:p>
            <a:pPr marL="800100" lvl="1" indent="-342900">
              <a:buFont typeface="Arial" panose="020B0604020202020204" pitchFamily="34" charset="0"/>
              <a:buChar char="•"/>
            </a:pPr>
            <a:r>
              <a:rPr lang="en-US">
                <a:solidFill>
                  <a:srgbClr val="404040"/>
                </a:solidFill>
              </a:rPr>
              <a:t>Regulation?</a:t>
            </a:r>
            <a:endParaRPr lang="en-US" dirty="0">
              <a:solidFill>
                <a:srgbClr val="404040"/>
              </a:solidFill>
            </a:endParaRPr>
          </a:p>
        </p:txBody>
      </p:sp>
      <p:pic>
        <p:nvPicPr>
          <p:cNvPr id="3" name="Online Media 2" descr="JONES DAY PRESENTS®: AI: Security and Privacy Risks with Big Data">
            <a:hlinkClick r:id="" action="ppaction://media"/>
            <a:extLst>
              <a:ext uri="{FF2B5EF4-FFF2-40B4-BE49-F238E27FC236}">
                <a16:creationId xmlns:a16="http://schemas.microsoft.com/office/drawing/2014/main" id="{3A37EE56-A764-1E49-9D26-4AAB89FE2DED}"/>
              </a:ext>
            </a:extLst>
          </p:cNvPr>
          <p:cNvPicPr>
            <a:picLocks noRot="1" noChangeAspect="1"/>
          </p:cNvPicPr>
          <p:nvPr>
            <a:videoFile r:link="rId1"/>
          </p:nvPr>
        </p:nvPicPr>
        <p:blipFill>
          <a:blip r:embed="rId4"/>
          <a:stretch>
            <a:fillRect/>
          </a:stretch>
        </p:blipFill>
        <p:spPr>
          <a:xfrm>
            <a:off x="2117697" y="3810000"/>
            <a:ext cx="4908605" cy="2773362"/>
          </a:xfrm>
          <a:prstGeom prst="rect">
            <a:avLst/>
          </a:prstGeom>
        </p:spPr>
      </p:pic>
    </p:spTree>
    <p:extLst>
      <p:ext uri="{BB962C8B-B14F-4D97-AF65-F5344CB8AC3E}">
        <p14:creationId xmlns:p14="http://schemas.microsoft.com/office/powerpoint/2010/main" val="334841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C58F-811E-D748-A2E4-84FAEEB0C062}"/>
              </a:ext>
            </a:extLst>
          </p:cNvPr>
          <p:cNvSpPr>
            <a:spLocks noGrp="1"/>
          </p:cNvSpPr>
          <p:nvPr>
            <p:ph type="title"/>
          </p:nvPr>
        </p:nvSpPr>
        <p:spPr/>
        <p:txBody>
          <a:bodyPr/>
          <a:lstStyle/>
          <a:p>
            <a:pPr algn="l"/>
            <a:r>
              <a:rPr lang="en-US" dirty="0"/>
              <a:t>Modern Data Ethics</a:t>
            </a:r>
          </a:p>
        </p:txBody>
      </p:sp>
      <p:sp>
        <p:nvSpPr>
          <p:cNvPr id="4" name="Slide Number Placeholder 3">
            <a:extLst>
              <a:ext uri="{FF2B5EF4-FFF2-40B4-BE49-F238E27FC236}">
                <a16:creationId xmlns:a16="http://schemas.microsoft.com/office/drawing/2014/main" id="{81C604E1-58E5-3D49-BBF8-9B210CC711BA}"/>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13</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2EEF9980-4DE0-4543-8D44-5579CFB682A8}"/>
              </a:ext>
            </a:extLst>
          </p:cNvPr>
          <p:cNvSpPr txBox="1"/>
          <p:nvPr/>
        </p:nvSpPr>
        <p:spPr>
          <a:xfrm>
            <a:off x="482600" y="1295400"/>
            <a:ext cx="7239000" cy="304698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Weapons of Math Destruction</a:t>
            </a:r>
          </a:p>
          <a:p>
            <a:pPr marL="800100" lvl="1" indent="-342900">
              <a:buFont typeface="Arial" panose="020B0604020202020204" pitchFamily="34" charset="0"/>
              <a:buChar char="•"/>
            </a:pPr>
            <a:r>
              <a:rPr lang="en-US" dirty="0">
                <a:solidFill>
                  <a:srgbClr val="404040"/>
                </a:solidFill>
              </a:rPr>
              <a:t>Author: Cathy O’Neil</a:t>
            </a:r>
          </a:p>
          <a:p>
            <a:pPr marL="800100" lvl="1" indent="-342900">
              <a:buFont typeface="Arial" panose="020B0604020202020204" pitchFamily="34" charset="0"/>
              <a:buChar char="•"/>
            </a:pPr>
            <a:r>
              <a:rPr lang="en-US" dirty="0">
                <a:solidFill>
                  <a:srgbClr val="404040"/>
                </a:solidFill>
              </a:rPr>
              <a:t>Blog: </a:t>
            </a:r>
            <a:r>
              <a:rPr lang="en-US" dirty="0">
                <a:solidFill>
                  <a:srgbClr val="404040"/>
                </a:solidFill>
                <a:hlinkClick r:id="rId4"/>
              </a:rPr>
              <a:t>mathbabe.org</a:t>
            </a:r>
            <a:endParaRPr lang="en-US" dirty="0">
              <a:solidFill>
                <a:srgbClr val="404040"/>
              </a:solidFill>
            </a:endParaRPr>
          </a:p>
          <a:p>
            <a:pPr marL="800100" lvl="1" indent="-342900">
              <a:buFont typeface="Arial" panose="020B0604020202020204" pitchFamily="34" charset="0"/>
              <a:buChar char="•"/>
            </a:pPr>
            <a:r>
              <a:rPr lang="en-US" dirty="0">
                <a:solidFill>
                  <a:srgbClr val="404040"/>
                </a:solidFill>
              </a:rPr>
              <a:t>Worked on Wall Street</a:t>
            </a:r>
          </a:p>
          <a:p>
            <a:pPr marL="800100" lvl="1" indent="-342900">
              <a:buFont typeface="Arial" panose="020B0604020202020204" pitchFamily="34" charset="0"/>
              <a:buChar char="•"/>
            </a:pPr>
            <a:r>
              <a:rPr lang="en-US" dirty="0">
                <a:solidFill>
                  <a:srgbClr val="404040"/>
                </a:solidFill>
              </a:rPr>
              <a:t>Saw the Dark Side of Using Algorithms on Big Data to Make Business Decisions</a:t>
            </a:r>
          </a:p>
          <a:p>
            <a:pPr marL="800100" lvl="1" indent="-342900">
              <a:buFont typeface="Arial" panose="020B0604020202020204" pitchFamily="34" charset="0"/>
              <a:buChar char="•"/>
            </a:pPr>
            <a:r>
              <a:rPr lang="en-US" dirty="0">
                <a:solidFill>
                  <a:srgbClr val="404040"/>
                </a:solidFill>
              </a:rPr>
              <a:t>Leader in Data Ethics</a:t>
            </a:r>
          </a:p>
          <a:p>
            <a:pPr marL="800100" lvl="1" indent="-342900">
              <a:buFont typeface="Arial" panose="020B0604020202020204" pitchFamily="34" charset="0"/>
              <a:buChar char="•"/>
            </a:pPr>
            <a:endParaRPr lang="en-US" dirty="0">
              <a:solidFill>
                <a:srgbClr val="404040"/>
              </a:solidFill>
            </a:endParaRPr>
          </a:p>
        </p:txBody>
      </p:sp>
      <p:pic>
        <p:nvPicPr>
          <p:cNvPr id="6" name="Online Media 2" title="The era of blind faith in big data must end | Cathy O'Neil">
            <a:hlinkClick r:id="" action="ppaction://media"/>
            <a:extLst>
              <a:ext uri="{FF2B5EF4-FFF2-40B4-BE49-F238E27FC236}">
                <a16:creationId xmlns:a16="http://schemas.microsoft.com/office/drawing/2014/main" id="{1EE58AF9-96EC-3A4B-8EE0-C3A785416D7A}"/>
              </a:ext>
            </a:extLst>
          </p:cNvPr>
          <p:cNvPicPr>
            <a:picLocks noRot="1" noChangeAspect="1"/>
          </p:cNvPicPr>
          <p:nvPr>
            <a:videoFile r:link="rId1"/>
          </p:nvPr>
        </p:nvPicPr>
        <p:blipFill>
          <a:blip r:embed="rId5"/>
          <a:stretch>
            <a:fillRect/>
          </a:stretch>
        </p:blipFill>
        <p:spPr>
          <a:xfrm>
            <a:off x="2362200" y="3981307"/>
            <a:ext cx="4864222" cy="2736125"/>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3938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A1AF-5F80-0444-8DFE-E706DD020BAF}"/>
              </a:ext>
            </a:extLst>
          </p:cNvPr>
          <p:cNvSpPr>
            <a:spLocks noGrp="1"/>
          </p:cNvSpPr>
          <p:nvPr>
            <p:ph type="title"/>
          </p:nvPr>
        </p:nvSpPr>
        <p:spPr>
          <a:xfrm>
            <a:off x="152400" y="2743200"/>
            <a:ext cx="8229600" cy="1143000"/>
          </a:xfrm>
        </p:spPr>
        <p:txBody>
          <a:bodyPr/>
          <a:lstStyle/>
          <a:p>
            <a:r>
              <a:rPr lang="en-US" sz="6600" dirty="0"/>
              <a:t>Thank You!</a:t>
            </a:r>
          </a:p>
        </p:txBody>
      </p:sp>
      <p:sp>
        <p:nvSpPr>
          <p:cNvPr id="4" name="Slide Number Placeholder 3">
            <a:extLst>
              <a:ext uri="{FF2B5EF4-FFF2-40B4-BE49-F238E27FC236}">
                <a16:creationId xmlns:a16="http://schemas.microsoft.com/office/drawing/2014/main" id="{31CE416F-D6CC-384E-BD40-755FE26E9BBD}"/>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11816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3934-50BB-2949-98A1-DDAB38D02338}"/>
              </a:ext>
            </a:extLst>
          </p:cNvPr>
          <p:cNvSpPr>
            <a:spLocks noGrp="1"/>
          </p:cNvSpPr>
          <p:nvPr>
            <p:ph type="title"/>
          </p:nvPr>
        </p:nvSpPr>
        <p:spPr>
          <a:xfrm>
            <a:off x="457200" y="381000"/>
            <a:ext cx="8229600" cy="1143000"/>
          </a:xfrm>
        </p:spPr>
        <p:txBody>
          <a:bodyPr/>
          <a:lstStyle/>
          <a:p>
            <a:pPr algn="l"/>
            <a:r>
              <a:rPr lang="en-US" dirty="0"/>
              <a:t>Why Data Science?</a:t>
            </a:r>
          </a:p>
        </p:txBody>
      </p:sp>
      <p:sp>
        <p:nvSpPr>
          <p:cNvPr id="5" name="Slide Number Placeholder 4">
            <a:extLst>
              <a:ext uri="{FF2B5EF4-FFF2-40B4-BE49-F238E27FC236}">
                <a16:creationId xmlns:a16="http://schemas.microsoft.com/office/drawing/2014/main" id="{B7967407-5ADA-BB47-98C1-4F53E8A0BD59}"/>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191F44F-2C9D-0D48-9CC6-417CE4ED30BB}"/>
              </a:ext>
            </a:extLst>
          </p:cNvPr>
          <p:cNvSpPr txBox="1"/>
          <p:nvPr/>
        </p:nvSpPr>
        <p:spPr>
          <a:xfrm>
            <a:off x="495300" y="1371600"/>
            <a:ext cx="8153400" cy="4893647"/>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Fields</a:t>
            </a:r>
          </a:p>
          <a:p>
            <a:pPr marL="800100" lvl="1" indent="-342900">
              <a:buFont typeface="Arial" panose="020B0604020202020204" pitchFamily="34" charset="0"/>
              <a:buChar char="•"/>
            </a:pPr>
            <a:r>
              <a:rPr lang="en-US" dirty="0">
                <a:solidFill>
                  <a:srgbClr val="404040"/>
                </a:solidFill>
              </a:rPr>
              <a:t>Math</a:t>
            </a:r>
          </a:p>
          <a:p>
            <a:pPr marL="800100" lvl="1" indent="-342900">
              <a:buFont typeface="Arial" panose="020B0604020202020204" pitchFamily="34" charset="0"/>
              <a:buChar char="•"/>
            </a:pPr>
            <a:r>
              <a:rPr lang="en-US" dirty="0">
                <a:solidFill>
                  <a:srgbClr val="404040"/>
                </a:solidFill>
              </a:rPr>
              <a:t>Statistics</a:t>
            </a:r>
          </a:p>
          <a:p>
            <a:pPr marL="800100" lvl="1" indent="-342900">
              <a:buFont typeface="Arial" panose="020B0604020202020204" pitchFamily="34" charset="0"/>
              <a:buChar char="•"/>
            </a:pPr>
            <a:r>
              <a:rPr lang="en-US" dirty="0">
                <a:solidFill>
                  <a:srgbClr val="404040"/>
                </a:solidFill>
              </a:rPr>
              <a:t>Computer Science</a:t>
            </a:r>
          </a:p>
          <a:p>
            <a:pPr marL="800100" lvl="1"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On-Demand Job Market</a:t>
            </a:r>
          </a:p>
          <a:p>
            <a:pPr marL="800100" lvl="1" indent="-342900">
              <a:buFont typeface="Arial" panose="020B0604020202020204" pitchFamily="34" charset="0"/>
              <a:buChar char="•"/>
            </a:pPr>
            <a:r>
              <a:rPr lang="en-US" dirty="0">
                <a:solidFill>
                  <a:srgbClr val="404040"/>
                </a:solidFill>
              </a:rPr>
              <a:t>LinkedIn Workforce Report: Shortage in All Cities (2018)</a:t>
            </a:r>
          </a:p>
          <a:p>
            <a:pPr marL="800100" lvl="1" indent="-342900">
              <a:buFont typeface="Arial" panose="020B0604020202020204" pitchFamily="34" charset="0"/>
              <a:buChar char="•"/>
            </a:pPr>
            <a:r>
              <a:rPr lang="en-US" dirty="0">
                <a:solidFill>
                  <a:srgbClr val="404040"/>
                </a:solidFill>
                <a:hlinkClick r:id="rId3"/>
              </a:rPr>
              <a:t>Article</a:t>
            </a:r>
            <a:r>
              <a:rPr lang="en-US" dirty="0">
                <a:solidFill>
                  <a:srgbClr val="404040"/>
                </a:solidFill>
              </a:rPr>
              <a:t> by Gregory </a:t>
            </a:r>
            <a:r>
              <a:rPr lang="en-US" dirty="0" err="1">
                <a:solidFill>
                  <a:srgbClr val="404040"/>
                </a:solidFill>
              </a:rPr>
              <a:t>Piatetsky</a:t>
            </a:r>
            <a:endParaRPr lang="en-US" dirty="0">
              <a:solidFill>
                <a:srgbClr val="404040"/>
              </a:solidFill>
            </a:endParaRPr>
          </a:p>
          <a:p>
            <a:pPr marL="800100" lvl="1"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Applicable Across All Areas</a:t>
            </a:r>
          </a:p>
          <a:p>
            <a:pPr marL="342900" indent="-342900">
              <a:buFont typeface="Arial" panose="020B0604020202020204" pitchFamily="34" charset="0"/>
              <a:buChar char="•"/>
            </a:pPr>
            <a:r>
              <a:rPr lang="en-US" dirty="0">
                <a:solidFill>
                  <a:srgbClr val="404040"/>
                </a:solidFill>
              </a:rPr>
              <a:t>Bigger Data Requires Better Skills</a:t>
            </a:r>
          </a:p>
          <a:p>
            <a:pPr marL="342900" indent="-342900">
              <a:buFont typeface="Arial" panose="020B0604020202020204" pitchFamily="34" charset="0"/>
              <a:buChar char="•"/>
            </a:pPr>
            <a:r>
              <a:rPr lang="en-US" dirty="0">
                <a:solidFill>
                  <a:srgbClr val="404040"/>
                </a:solidFill>
              </a:rPr>
              <a:t>People are Scared Because Analytics is Coming</a:t>
            </a:r>
          </a:p>
        </p:txBody>
      </p:sp>
    </p:spTree>
    <p:extLst>
      <p:ext uri="{BB962C8B-B14F-4D97-AF65-F5344CB8AC3E}">
        <p14:creationId xmlns:p14="http://schemas.microsoft.com/office/powerpoint/2010/main" val="99793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3934-50BB-2949-98A1-DDAB38D02338}"/>
              </a:ext>
            </a:extLst>
          </p:cNvPr>
          <p:cNvSpPr>
            <a:spLocks noGrp="1"/>
          </p:cNvSpPr>
          <p:nvPr>
            <p:ph type="title"/>
          </p:nvPr>
        </p:nvSpPr>
        <p:spPr>
          <a:xfrm>
            <a:off x="457200" y="381000"/>
            <a:ext cx="8229600" cy="1143000"/>
          </a:xfrm>
        </p:spPr>
        <p:txBody>
          <a:bodyPr/>
          <a:lstStyle/>
          <a:p>
            <a:pPr algn="l"/>
            <a:r>
              <a:rPr lang="en-US" dirty="0"/>
              <a:t>Data Privacy</a:t>
            </a:r>
          </a:p>
        </p:txBody>
      </p:sp>
      <p:sp>
        <p:nvSpPr>
          <p:cNvPr id="5" name="Slide Number Placeholder 4">
            <a:extLst>
              <a:ext uri="{FF2B5EF4-FFF2-40B4-BE49-F238E27FC236}">
                <a16:creationId xmlns:a16="http://schemas.microsoft.com/office/drawing/2014/main" id="{B7967407-5ADA-BB47-98C1-4F53E8A0BD59}"/>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3</a:t>
            </a:fld>
            <a:endParaRPr lang="en-US" dirty="0">
              <a:solidFill>
                <a:prstClr val="black">
                  <a:tint val="75000"/>
                </a:prstClr>
              </a:solidFill>
            </a:endParaRPr>
          </a:p>
        </p:txBody>
      </p:sp>
      <p:pic>
        <p:nvPicPr>
          <p:cNvPr id="7" name="Online Media 5" title="Parks and Recreation - Ron vs. Online Privacy (Episode Highlight)">
            <a:hlinkClick r:id="" action="ppaction://media"/>
            <a:extLst>
              <a:ext uri="{FF2B5EF4-FFF2-40B4-BE49-F238E27FC236}">
                <a16:creationId xmlns:a16="http://schemas.microsoft.com/office/drawing/2014/main" id="{0DC7CBA6-4F70-3646-BCDB-AFAE7A473B8B}"/>
              </a:ext>
            </a:extLst>
          </p:cNvPr>
          <p:cNvPicPr>
            <a:picLocks noRot="1" noChangeAspect="1"/>
          </p:cNvPicPr>
          <p:nvPr>
            <a:videoFile r:link="rId1"/>
          </p:nvPr>
        </p:nvPicPr>
        <p:blipFill>
          <a:blip r:embed="rId4"/>
          <a:stretch>
            <a:fillRect/>
          </a:stretch>
        </p:blipFill>
        <p:spPr>
          <a:xfrm>
            <a:off x="1066800" y="1752600"/>
            <a:ext cx="6773333" cy="3810000"/>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sp>
        <p:nvSpPr>
          <p:cNvPr id="3" name="TextBox 2">
            <a:extLst>
              <a:ext uri="{FF2B5EF4-FFF2-40B4-BE49-F238E27FC236}">
                <a16:creationId xmlns:a16="http://schemas.microsoft.com/office/drawing/2014/main" id="{113E3B7D-4132-9A41-AB36-56B712D48F48}"/>
              </a:ext>
            </a:extLst>
          </p:cNvPr>
          <p:cNvSpPr txBox="1"/>
          <p:nvPr/>
        </p:nvSpPr>
        <p:spPr>
          <a:xfrm>
            <a:off x="1066800" y="6096000"/>
            <a:ext cx="6773332" cy="461665"/>
          </a:xfrm>
          <a:prstGeom prst="rect">
            <a:avLst/>
          </a:prstGeom>
          <a:noFill/>
        </p:spPr>
        <p:txBody>
          <a:bodyPr wrap="square" rtlCol="0">
            <a:spAutoFit/>
          </a:bodyPr>
          <a:lstStyle/>
          <a:p>
            <a:r>
              <a:rPr lang="en-US" dirty="0"/>
              <a:t>Location history: </a:t>
            </a:r>
            <a:r>
              <a:rPr lang="en-US" dirty="0">
                <a:hlinkClick r:id="rId5"/>
              </a:rPr>
              <a:t>iOS</a:t>
            </a:r>
            <a:r>
              <a:rPr lang="en-US" dirty="0"/>
              <a:t>, </a:t>
            </a:r>
            <a:r>
              <a:rPr lang="en-US" dirty="0">
                <a:hlinkClick r:id="rId6"/>
              </a:rPr>
              <a:t>Android</a:t>
            </a:r>
            <a:endParaRPr lang="en-US" dirty="0"/>
          </a:p>
        </p:txBody>
      </p:sp>
    </p:spTree>
    <p:extLst>
      <p:ext uri="{BB962C8B-B14F-4D97-AF65-F5344CB8AC3E}">
        <p14:creationId xmlns:p14="http://schemas.microsoft.com/office/powerpoint/2010/main" val="12617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3934-50BB-2949-98A1-DDAB38D02338}"/>
              </a:ext>
            </a:extLst>
          </p:cNvPr>
          <p:cNvSpPr>
            <a:spLocks noGrp="1"/>
          </p:cNvSpPr>
          <p:nvPr>
            <p:ph type="title"/>
          </p:nvPr>
        </p:nvSpPr>
        <p:spPr>
          <a:xfrm>
            <a:off x="457200" y="381000"/>
            <a:ext cx="8229600" cy="1143000"/>
          </a:xfrm>
        </p:spPr>
        <p:txBody>
          <a:bodyPr/>
          <a:lstStyle/>
          <a:p>
            <a:pPr algn="l"/>
            <a:r>
              <a:rPr lang="en-US" dirty="0"/>
              <a:t>Data Privacy</a:t>
            </a:r>
          </a:p>
        </p:txBody>
      </p:sp>
      <p:sp>
        <p:nvSpPr>
          <p:cNvPr id="5" name="Slide Number Placeholder 4">
            <a:extLst>
              <a:ext uri="{FF2B5EF4-FFF2-40B4-BE49-F238E27FC236}">
                <a16:creationId xmlns:a16="http://schemas.microsoft.com/office/drawing/2014/main" id="{B7967407-5ADA-BB47-98C1-4F53E8A0BD59}"/>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7C693CDC-A714-C24A-87EA-6C51B6ACE0B5}"/>
              </a:ext>
            </a:extLst>
          </p:cNvPr>
          <p:cNvSpPr txBox="1"/>
          <p:nvPr/>
        </p:nvSpPr>
        <p:spPr>
          <a:xfrm>
            <a:off x="457200" y="1828800"/>
            <a:ext cx="7924800" cy="304698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People Have Data and Need Us to Analyze the Information to Answer Their Questions</a:t>
            </a: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Decisions Based on Our Analyses Can Affect Others</a:t>
            </a: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We Must Operate Ethically</a:t>
            </a: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Fairness and Privacy</a:t>
            </a:r>
          </a:p>
        </p:txBody>
      </p:sp>
    </p:spTree>
    <p:extLst>
      <p:ext uri="{BB962C8B-B14F-4D97-AF65-F5344CB8AC3E}">
        <p14:creationId xmlns:p14="http://schemas.microsoft.com/office/powerpoint/2010/main" val="183413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1A1-5555-8746-B50E-543557008644}"/>
              </a:ext>
            </a:extLst>
          </p:cNvPr>
          <p:cNvSpPr>
            <a:spLocks noGrp="1"/>
          </p:cNvSpPr>
          <p:nvPr>
            <p:ph type="title"/>
          </p:nvPr>
        </p:nvSpPr>
        <p:spPr/>
        <p:txBody>
          <a:bodyPr/>
          <a:lstStyle/>
          <a:p>
            <a:pPr algn="l"/>
            <a:r>
              <a:rPr lang="en-US" dirty="0"/>
              <a:t>Hippocratic Oath for Data Scientists</a:t>
            </a:r>
          </a:p>
        </p:txBody>
      </p:sp>
      <p:sp>
        <p:nvSpPr>
          <p:cNvPr id="4" name="Slide Number Placeholder 3">
            <a:extLst>
              <a:ext uri="{FF2B5EF4-FFF2-40B4-BE49-F238E27FC236}">
                <a16:creationId xmlns:a16="http://schemas.microsoft.com/office/drawing/2014/main" id="{6B8F9CE5-83EF-A949-8118-1EDF5F3DEDF2}"/>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5</a:t>
            </a:fld>
            <a:endParaRPr lang="en-US" dirty="0">
              <a:solidFill>
                <a:prstClr val="black">
                  <a:tint val="75000"/>
                </a:prstClr>
              </a:solidFill>
            </a:endParaRPr>
          </a:p>
        </p:txBody>
      </p:sp>
      <p:sp>
        <p:nvSpPr>
          <p:cNvPr id="5" name="Scroll: Vertical 2">
            <a:extLst>
              <a:ext uri="{FF2B5EF4-FFF2-40B4-BE49-F238E27FC236}">
                <a16:creationId xmlns:a16="http://schemas.microsoft.com/office/drawing/2014/main" id="{2FAF8746-BF09-C445-920F-80D9C154A694}"/>
              </a:ext>
            </a:extLst>
          </p:cNvPr>
          <p:cNvSpPr/>
          <p:nvPr/>
        </p:nvSpPr>
        <p:spPr>
          <a:xfrm>
            <a:off x="838200" y="1594538"/>
            <a:ext cx="7315200" cy="5078313"/>
          </a:xfrm>
          <a:prstGeom prst="verticalScroll">
            <a:avLst/>
          </a:prstGeom>
          <a:solidFill>
            <a:srgbClr val="404040"/>
          </a:solidFill>
          <a:ln>
            <a:solidFill>
              <a:srgbClr val="D5D5D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759546AB-AF8C-EE47-8D3D-80AB5347609B}"/>
              </a:ext>
            </a:extLst>
          </p:cNvPr>
          <p:cNvSpPr txBox="1"/>
          <p:nvPr/>
        </p:nvSpPr>
        <p:spPr>
          <a:xfrm>
            <a:off x="1828800" y="2333685"/>
            <a:ext cx="5698318" cy="4247317"/>
          </a:xfrm>
          <a:prstGeom prst="rect">
            <a:avLst/>
          </a:prstGeom>
          <a:noFill/>
        </p:spPr>
        <p:txBody>
          <a:bodyPr wrap="square" rtlCol="0">
            <a:spAutoFit/>
          </a:bodyPr>
          <a:lstStyle/>
          <a:p>
            <a:pPr>
              <a:defRPr/>
            </a:pPr>
            <a:r>
              <a:rPr lang="en-US" sz="1800" i="1" dirty="0">
                <a:solidFill>
                  <a:srgbClr val="D5D5D5"/>
                </a:solidFill>
              </a:rPr>
              <a:t>I solemnly pledge to practice my profession with conscience and dignity;</a:t>
            </a:r>
          </a:p>
          <a:p>
            <a:pPr>
              <a:defRPr/>
            </a:pPr>
            <a:endParaRPr lang="en-US" sz="1800" i="1" dirty="0">
              <a:solidFill>
                <a:srgbClr val="D5D5D5"/>
              </a:solidFill>
            </a:endParaRPr>
          </a:p>
          <a:p>
            <a:pPr>
              <a:defRPr/>
            </a:pPr>
            <a:r>
              <a:rPr lang="en-US" sz="1800" i="1" dirty="0">
                <a:solidFill>
                  <a:srgbClr val="D5D5D5"/>
                </a:solidFill>
              </a:rPr>
              <a:t>To respect the privacy of the people whose data is confided in me;</a:t>
            </a:r>
          </a:p>
          <a:p>
            <a:pPr>
              <a:defRPr/>
            </a:pPr>
            <a:endParaRPr lang="en-US" sz="1800" i="1" dirty="0">
              <a:solidFill>
                <a:srgbClr val="D5D5D5"/>
              </a:solidFill>
            </a:endParaRPr>
          </a:p>
          <a:p>
            <a:pPr>
              <a:defRPr/>
            </a:pPr>
            <a:r>
              <a:rPr lang="en-US" sz="1800" i="1" dirty="0">
                <a:solidFill>
                  <a:srgbClr val="D5D5D5"/>
                </a:solidFill>
              </a:rPr>
              <a:t>To maintain the utmost respect for the individuals whose data I am analyzing;</a:t>
            </a:r>
          </a:p>
          <a:p>
            <a:pPr>
              <a:defRPr/>
            </a:pPr>
            <a:endParaRPr lang="en-US" sz="1800" i="1" dirty="0">
              <a:solidFill>
                <a:srgbClr val="D5D5D5"/>
              </a:solidFill>
            </a:endParaRPr>
          </a:p>
          <a:p>
            <a:pPr>
              <a:defRPr/>
            </a:pPr>
            <a:r>
              <a:rPr lang="en-US" sz="1800" i="1" dirty="0">
                <a:solidFill>
                  <a:srgbClr val="D5D5D5"/>
                </a:solidFill>
              </a:rPr>
              <a:t>To be transparent, open, and honest about the type of analysis I am applying to their data;</a:t>
            </a:r>
          </a:p>
          <a:p>
            <a:pPr>
              <a:defRPr/>
            </a:pPr>
            <a:endParaRPr lang="en-US" sz="1800" i="1" dirty="0">
              <a:solidFill>
                <a:srgbClr val="D5D5D5"/>
              </a:solidFill>
            </a:endParaRPr>
          </a:p>
          <a:p>
            <a:pPr>
              <a:defRPr/>
            </a:pPr>
            <a:r>
              <a:rPr lang="en-US" sz="1800" i="1" dirty="0">
                <a:solidFill>
                  <a:srgbClr val="D5D5D5"/>
                </a:solidFill>
              </a:rPr>
              <a:t>To never use my knowledge to violate human rights and civil liberties, even under threat.</a:t>
            </a:r>
          </a:p>
          <a:p>
            <a:pPr>
              <a:defRPr/>
            </a:pPr>
            <a:r>
              <a:rPr lang="en-US" sz="1800" i="1" dirty="0">
                <a:solidFill>
                  <a:srgbClr val="D5D5D5"/>
                </a:solidFill>
              </a:rPr>
              <a:t>				-- </a:t>
            </a:r>
            <a:r>
              <a:rPr lang="en-US" sz="1800" i="1" dirty="0">
                <a:solidFill>
                  <a:srgbClr val="D5D5D5"/>
                </a:solidFill>
                <a:highlight>
                  <a:srgbClr val="D5D5D5"/>
                </a:highlight>
                <a:hlinkClick r:id="rId3"/>
              </a:rPr>
              <a:t>Marie Wallace</a:t>
            </a:r>
            <a:r>
              <a:rPr lang="en-US" sz="1800" i="1" dirty="0">
                <a:solidFill>
                  <a:srgbClr val="D5D5D5"/>
                </a:solidFill>
                <a:highlight>
                  <a:srgbClr val="D5D5D5"/>
                </a:highlight>
              </a:rPr>
              <a:t> </a:t>
            </a:r>
          </a:p>
        </p:txBody>
      </p:sp>
    </p:spTree>
    <p:extLst>
      <p:ext uri="{BB962C8B-B14F-4D97-AF65-F5344CB8AC3E}">
        <p14:creationId xmlns:p14="http://schemas.microsoft.com/office/powerpoint/2010/main" val="226692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F75B-AF2A-794F-9FCC-D03C58A3C383}"/>
              </a:ext>
            </a:extLst>
          </p:cNvPr>
          <p:cNvSpPr>
            <a:spLocks noGrp="1"/>
          </p:cNvSpPr>
          <p:nvPr>
            <p:ph type="title"/>
          </p:nvPr>
        </p:nvSpPr>
        <p:spPr/>
        <p:txBody>
          <a:bodyPr/>
          <a:lstStyle/>
          <a:p>
            <a:pPr algn="l"/>
            <a:r>
              <a:rPr lang="en-US" dirty="0"/>
              <a:t>Data Fraud</a:t>
            </a:r>
          </a:p>
        </p:txBody>
      </p:sp>
      <p:sp>
        <p:nvSpPr>
          <p:cNvPr id="4" name="Slide Number Placeholder 3">
            <a:extLst>
              <a:ext uri="{FF2B5EF4-FFF2-40B4-BE49-F238E27FC236}">
                <a16:creationId xmlns:a16="http://schemas.microsoft.com/office/drawing/2014/main" id="{897889C5-B892-0949-A27E-BC480015472A}"/>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6</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80260A13-5B1B-3A4C-AE1D-61BBC0B1038D}"/>
              </a:ext>
            </a:extLst>
          </p:cNvPr>
          <p:cNvSpPr txBox="1"/>
          <p:nvPr/>
        </p:nvSpPr>
        <p:spPr>
          <a:xfrm>
            <a:off x="554566" y="1445796"/>
            <a:ext cx="8034867" cy="4893647"/>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Appropriate Data Analysis</a:t>
            </a:r>
          </a:p>
          <a:p>
            <a:pPr marL="800100" lvl="1" indent="-342900">
              <a:buFont typeface="Arial" panose="020B0604020202020204" pitchFamily="34" charset="0"/>
              <a:buChar char="•"/>
            </a:pPr>
            <a:r>
              <a:rPr lang="en-US" dirty="0">
                <a:solidFill>
                  <a:srgbClr val="404040"/>
                </a:solidFill>
              </a:rPr>
              <a:t>Let the Data Speak for Itself</a:t>
            </a:r>
          </a:p>
          <a:p>
            <a:pPr marL="800100" lvl="1" indent="-342900">
              <a:buFont typeface="Arial" panose="020B0604020202020204" pitchFamily="34" charset="0"/>
              <a:buChar char="•"/>
            </a:pPr>
            <a:r>
              <a:rPr lang="en-US" dirty="0">
                <a:solidFill>
                  <a:srgbClr val="404040"/>
                </a:solidFill>
              </a:rPr>
              <a:t>Hypotheses Before Analyses</a:t>
            </a:r>
          </a:p>
          <a:p>
            <a:pPr marL="800100" lvl="1"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r>
              <a:rPr lang="en-US" dirty="0">
                <a:solidFill>
                  <a:srgbClr val="404040"/>
                </a:solidFill>
              </a:rPr>
              <a:t>Transparency</a:t>
            </a:r>
          </a:p>
          <a:p>
            <a:pPr marL="800100" lvl="1" indent="-342900">
              <a:buFont typeface="Arial" panose="020B0604020202020204" pitchFamily="34" charset="0"/>
              <a:buChar char="•"/>
            </a:pPr>
            <a:r>
              <a:rPr lang="en-US" dirty="0">
                <a:solidFill>
                  <a:srgbClr val="404040"/>
                </a:solidFill>
              </a:rPr>
              <a:t>Data Imputation</a:t>
            </a:r>
          </a:p>
          <a:p>
            <a:pPr marL="800100" lvl="1" indent="-342900">
              <a:buFont typeface="Arial" panose="020B0604020202020204" pitchFamily="34" charset="0"/>
              <a:buChar char="•"/>
            </a:pPr>
            <a:r>
              <a:rPr lang="en-US" dirty="0">
                <a:solidFill>
                  <a:srgbClr val="404040"/>
                </a:solidFill>
              </a:rPr>
              <a:t>Handling of Outliers</a:t>
            </a:r>
          </a:p>
          <a:p>
            <a:pPr marL="800100" lvl="1" indent="-342900">
              <a:buFont typeface="Arial" panose="020B0604020202020204" pitchFamily="34" charset="0"/>
              <a:buChar char="•"/>
            </a:pPr>
            <a:r>
              <a:rPr lang="en-US" dirty="0">
                <a:solidFill>
                  <a:srgbClr val="404040"/>
                </a:solidFill>
              </a:rPr>
              <a:t>Data Transformations</a:t>
            </a:r>
          </a:p>
          <a:p>
            <a:pPr marL="800100" lvl="1" indent="-342900">
              <a:buFont typeface="Arial" panose="020B0604020202020204" pitchFamily="34" charset="0"/>
              <a:buChar char="•"/>
            </a:pPr>
            <a:r>
              <a:rPr lang="en-US" dirty="0">
                <a:solidFill>
                  <a:srgbClr val="404040"/>
                </a:solidFill>
              </a:rPr>
              <a:t>Statistical Methods</a:t>
            </a:r>
          </a:p>
          <a:p>
            <a:pPr marL="800100" lvl="1" indent="-342900">
              <a:buFont typeface="Arial" panose="020B0604020202020204" pitchFamily="34" charset="0"/>
              <a:buChar char="•"/>
            </a:pPr>
            <a:r>
              <a:rPr lang="en-US" dirty="0">
                <a:solidFill>
                  <a:srgbClr val="404040"/>
                </a:solidFill>
              </a:rPr>
              <a:t>Necessary Assumptions</a:t>
            </a:r>
          </a:p>
          <a:p>
            <a:pPr marL="800100" lvl="1" indent="-342900">
              <a:buFont typeface="Arial" panose="020B0604020202020204" pitchFamily="34" charset="0"/>
              <a:buChar char="•"/>
            </a:pPr>
            <a:r>
              <a:rPr lang="en-US" dirty="0">
                <a:solidFill>
                  <a:srgbClr val="404040"/>
                </a:solidFill>
              </a:rPr>
              <a:t>Variables Included and Excluded</a:t>
            </a:r>
          </a:p>
          <a:p>
            <a:pPr lvl="1"/>
            <a:endParaRPr lang="en-US" dirty="0">
              <a:solidFill>
                <a:srgbClr val="404040"/>
              </a:solidFill>
            </a:endParaRPr>
          </a:p>
          <a:p>
            <a:pPr lvl="1"/>
            <a:endParaRPr lang="en-US" dirty="0">
              <a:solidFill>
                <a:srgbClr val="404040"/>
              </a:solidFill>
            </a:endParaRPr>
          </a:p>
        </p:txBody>
      </p:sp>
    </p:spTree>
    <p:extLst>
      <p:ext uri="{BB962C8B-B14F-4D97-AF65-F5344CB8AC3E}">
        <p14:creationId xmlns:p14="http://schemas.microsoft.com/office/powerpoint/2010/main" val="38965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F75B-AF2A-794F-9FCC-D03C58A3C383}"/>
              </a:ext>
            </a:extLst>
          </p:cNvPr>
          <p:cNvSpPr>
            <a:spLocks noGrp="1"/>
          </p:cNvSpPr>
          <p:nvPr>
            <p:ph type="title"/>
          </p:nvPr>
        </p:nvSpPr>
        <p:spPr/>
        <p:txBody>
          <a:bodyPr/>
          <a:lstStyle/>
          <a:p>
            <a:pPr algn="l"/>
            <a:r>
              <a:rPr lang="en-US" dirty="0"/>
              <a:t>Data Fraud</a:t>
            </a:r>
          </a:p>
        </p:txBody>
      </p:sp>
      <p:sp>
        <p:nvSpPr>
          <p:cNvPr id="4" name="Slide Number Placeholder 3">
            <a:extLst>
              <a:ext uri="{FF2B5EF4-FFF2-40B4-BE49-F238E27FC236}">
                <a16:creationId xmlns:a16="http://schemas.microsoft.com/office/drawing/2014/main" id="{897889C5-B892-0949-A27E-BC480015472A}"/>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E60C022-345A-6D4C-A2B0-274BF139EEF1}"/>
              </a:ext>
            </a:extLst>
          </p:cNvPr>
          <p:cNvSpPr txBox="1"/>
          <p:nvPr/>
        </p:nvSpPr>
        <p:spPr>
          <a:xfrm>
            <a:off x="457200" y="1263640"/>
            <a:ext cx="5257800" cy="3416320"/>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Recent Incident at Harvard (2018)</a:t>
            </a:r>
          </a:p>
          <a:p>
            <a:pPr marL="800100" lvl="1" indent="-342900">
              <a:buFont typeface="Arial" panose="020B0604020202020204" pitchFamily="34" charset="0"/>
              <a:buChar char="•"/>
            </a:pPr>
            <a:r>
              <a:rPr lang="en-US" dirty="0">
                <a:solidFill>
                  <a:srgbClr val="404040"/>
                </a:solidFill>
              </a:rPr>
              <a:t>Dr. Piero </a:t>
            </a:r>
            <a:r>
              <a:rPr lang="en-US" dirty="0" err="1">
                <a:solidFill>
                  <a:srgbClr val="404040"/>
                </a:solidFill>
              </a:rPr>
              <a:t>Anversa</a:t>
            </a:r>
            <a:endParaRPr lang="en-US" dirty="0">
              <a:solidFill>
                <a:srgbClr val="404040"/>
              </a:solidFill>
            </a:endParaRPr>
          </a:p>
          <a:p>
            <a:pPr marL="800100" lvl="1" indent="-342900">
              <a:buFont typeface="Arial" panose="020B0604020202020204" pitchFamily="34" charset="0"/>
              <a:buChar char="•"/>
            </a:pPr>
            <a:r>
              <a:rPr lang="en-US" dirty="0">
                <a:solidFill>
                  <a:srgbClr val="404040"/>
                </a:solidFill>
              </a:rPr>
              <a:t>31 Publications</a:t>
            </a:r>
          </a:p>
          <a:p>
            <a:pPr marL="800100" lvl="1" indent="-342900">
              <a:buFont typeface="Arial" panose="020B0604020202020204" pitchFamily="34" charset="0"/>
              <a:buChar char="•"/>
            </a:pPr>
            <a:r>
              <a:rPr lang="en-US" dirty="0">
                <a:solidFill>
                  <a:srgbClr val="404040"/>
                </a:solidFill>
              </a:rPr>
              <a:t>Stem Cell Research</a:t>
            </a:r>
          </a:p>
          <a:p>
            <a:pPr marL="800100" lvl="1" indent="-342900">
              <a:buFont typeface="Arial" panose="020B0604020202020204" pitchFamily="34" charset="0"/>
              <a:buChar char="•"/>
            </a:pPr>
            <a:r>
              <a:rPr lang="en-US" dirty="0">
                <a:solidFill>
                  <a:srgbClr val="404040"/>
                </a:solidFill>
              </a:rPr>
              <a:t>Showed the Heart Has the Ability to Regenerate</a:t>
            </a:r>
          </a:p>
          <a:p>
            <a:pPr marL="800100" lvl="1" indent="-342900">
              <a:buFont typeface="Arial" panose="020B0604020202020204" pitchFamily="34" charset="0"/>
              <a:buChar char="•"/>
            </a:pPr>
            <a:r>
              <a:rPr lang="en-US" dirty="0">
                <a:solidFill>
                  <a:srgbClr val="404040"/>
                </a:solidFill>
              </a:rPr>
              <a:t>Fraudulent Data</a:t>
            </a:r>
          </a:p>
          <a:p>
            <a:pPr marL="800100" lvl="1" indent="-342900">
              <a:buFont typeface="Arial" panose="020B0604020202020204" pitchFamily="34" charset="0"/>
              <a:buChar char="•"/>
            </a:pPr>
            <a:r>
              <a:rPr lang="en-US" dirty="0">
                <a:solidFill>
                  <a:srgbClr val="404040"/>
                </a:solidFill>
                <a:hlinkClick r:id="rId3"/>
              </a:rPr>
              <a:t>Article</a:t>
            </a:r>
            <a:r>
              <a:rPr lang="en-US" dirty="0">
                <a:solidFill>
                  <a:srgbClr val="404040"/>
                </a:solidFill>
              </a:rPr>
              <a:t> by NY Times</a:t>
            </a:r>
          </a:p>
          <a:p>
            <a:pPr marL="800100" lvl="1" indent="-342900">
              <a:buFont typeface="Arial" panose="020B0604020202020204" pitchFamily="34" charset="0"/>
              <a:buChar char="•"/>
            </a:pPr>
            <a:endParaRPr lang="en-US" dirty="0">
              <a:solidFill>
                <a:srgbClr val="404040"/>
              </a:solidFill>
            </a:endParaRPr>
          </a:p>
        </p:txBody>
      </p:sp>
      <p:pic>
        <p:nvPicPr>
          <p:cNvPr id="7" name="Picture 6">
            <a:extLst>
              <a:ext uri="{FF2B5EF4-FFF2-40B4-BE49-F238E27FC236}">
                <a16:creationId xmlns:a16="http://schemas.microsoft.com/office/drawing/2014/main" id="{401CE888-E686-C045-BFAF-73DEBF2DE9CC}"/>
              </a:ext>
            </a:extLst>
          </p:cNvPr>
          <p:cNvPicPr>
            <a:picLocks noChangeAspect="1"/>
          </p:cNvPicPr>
          <p:nvPr/>
        </p:nvPicPr>
        <p:blipFill>
          <a:blip r:embed="rId4"/>
          <a:stretch>
            <a:fillRect/>
          </a:stretch>
        </p:blipFill>
        <p:spPr>
          <a:xfrm>
            <a:off x="5562600" y="3094037"/>
            <a:ext cx="2297794" cy="2600325"/>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7126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F75B-AF2A-794F-9FCC-D03C58A3C383}"/>
              </a:ext>
            </a:extLst>
          </p:cNvPr>
          <p:cNvSpPr>
            <a:spLocks noGrp="1"/>
          </p:cNvSpPr>
          <p:nvPr>
            <p:ph type="title"/>
          </p:nvPr>
        </p:nvSpPr>
        <p:spPr/>
        <p:txBody>
          <a:bodyPr/>
          <a:lstStyle/>
          <a:p>
            <a:pPr algn="l"/>
            <a:r>
              <a:rPr lang="en-US" dirty="0"/>
              <a:t>Data Fraud</a:t>
            </a:r>
          </a:p>
        </p:txBody>
      </p:sp>
      <p:sp>
        <p:nvSpPr>
          <p:cNvPr id="4" name="Slide Number Placeholder 3">
            <a:extLst>
              <a:ext uri="{FF2B5EF4-FFF2-40B4-BE49-F238E27FC236}">
                <a16:creationId xmlns:a16="http://schemas.microsoft.com/office/drawing/2014/main" id="{897889C5-B892-0949-A27E-BC480015472A}"/>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8</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7ACCFB69-3D45-C54B-A9F0-61D89B470C25}"/>
              </a:ext>
            </a:extLst>
          </p:cNvPr>
          <p:cNvSpPr txBox="1"/>
          <p:nvPr/>
        </p:nvSpPr>
        <p:spPr>
          <a:xfrm>
            <a:off x="399393" y="1234222"/>
            <a:ext cx="7162800" cy="2308324"/>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Thought Provoking Questions</a:t>
            </a:r>
          </a:p>
          <a:p>
            <a:pPr marL="800100" lvl="1" indent="-342900">
              <a:buFont typeface="Arial" panose="020B0604020202020204" pitchFamily="34" charset="0"/>
              <a:buChar char="•"/>
            </a:pPr>
            <a:r>
              <a:rPr lang="en-US" dirty="0">
                <a:solidFill>
                  <a:srgbClr val="404040"/>
                </a:solidFill>
              </a:rPr>
              <a:t>Why Does This Happen?</a:t>
            </a:r>
          </a:p>
          <a:p>
            <a:pPr marL="800100" lvl="1" indent="-342900">
              <a:buFont typeface="Arial" panose="020B0604020202020204" pitchFamily="34" charset="0"/>
              <a:buChar char="•"/>
            </a:pPr>
            <a:r>
              <a:rPr lang="en-US" dirty="0">
                <a:solidFill>
                  <a:srgbClr val="404040"/>
                </a:solidFill>
              </a:rPr>
              <a:t>Are You Capable of This?</a:t>
            </a:r>
          </a:p>
          <a:p>
            <a:pPr marL="800100" lvl="1" indent="-342900">
              <a:buFont typeface="Arial" panose="020B0604020202020204" pitchFamily="34" charset="0"/>
              <a:buChar char="•"/>
            </a:pPr>
            <a:r>
              <a:rPr lang="en-US" dirty="0">
                <a:solidFill>
                  <a:srgbClr val="404040"/>
                </a:solidFill>
              </a:rPr>
              <a:t>How Does This Apply to You in Your Group Projects? </a:t>
            </a:r>
          </a:p>
          <a:p>
            <a:pPr marL="800100" lvl="1" indent="-342900">
              <a:buFont typeface="Arial" panose="020B0604020202020204" pitchFamily="34" charset="0"/>
              <a:buChar char="•"/>
            </a:pPr>
            <a:endParaRPr lang="en-US" dirty="0">
              <a:solidFill>
                <a:srgbClr val="404040"/>
              </a:solidFill>
            </a:endParaRPr>
          </a:p>
        </p:txBody>
      </p:sp>
      <p:pic>
        <p:nvPicPr>
          <p:cNvPr id="5" name="Online Media 4" descr="Theranos – Silicon Valley’s Greatest Disaster">
            <a:hlinkClick r:id="" action="ppaction://media"/>
            <a:extLst>
              <a:ext uri="{FF2B5EF4-FFF2-40B4-BE49-F238E27FC236}">
                <a16:creationId xmlns:a16="http://schemas.microsoft.com/office/drawing/2014/main" id="{59817DE8-1890-544D-B54A-ECE3C79ECB87}"/>
              </a:ext>
            </a:extLst>
          </p:cNvPr>
          <p:cNvPicPr>
            <a:picLocks noRot="1" noChangeAspect="1"/>
          </p:cNvPicPr>
          <p:nvPr>
            <a:videoFile r:link="rId1"/>
          </p:nvPr>
        </p:nvPicPr>
        <p:blipFill>
          <a:blip r:embed="rId4"/>
          <a:stretch>
            <a:fillRect/>
          </a:stretch>
        </p:blipFill>
        <p:spPr>
          <a:xfrm>
            <a:off x="2743200" y="2895600"/>
            <a:ext cx="5825067" cy="3276600"/>
          </a:xfrm>
          <a:prstGeom prst="rect">
            <a:avLst/>
          </a:prstGeom>
        </p:spPr>
      </p:pic>
    </p:spTree>
    <p:extLst>
      <p:ext uri="{BB962C8B-B14F-4D97-AF65-F5344CB8AC3E}">
        <p14:creationId xmlns:p14="http://schemas.microsoft.com/office/powerpoint/2010/main" val="402196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F75B-AF2A-794F-9FCC-D03C58A3C383}"/>
              </a:ext>
            </a:extLst>
          </p:cNvPr>
          <p:cNvSpPr>
            <a:spLocks noGrp="1"/>
          </p:cNvSpPr>
          <p:nvPr>
            <p:ph type="title"/>
          </p:nvPr>
        </p:nvSpPr>
        <p:spPr/>
        <p:txBody>
          <a:bodyPr/>
          <a:lstStyle/>
          <a:p>
            <a:pPr algn="l"/>
            <a:r>
              <a:rPr lang="en-US" dirty="0"/>
              <a:t>Data is Coming</a:t>
            </a:r>
          </a:p>
        </p:txBody>
      </p:sp>
      <p:sp>
        <p:nvSpPr>
          <p:cNvPr id="4" name="Slide Number Placeholder 3">
            <a:extLst>
              <a:ext uri="{FF2B5EF4-FFF2-40B4-BE49-F238E27FC236}">
                <a16:creationId xmlns:a16="http://schemas.microsoft.com/office/drawing/2014/main" id="{897889C5-B892-0949-A27E-BC480015472A}"/>
              </a:ext>
            </a:extLst>
          </p:cNvPr>
          <p:cNvSpPr>
            <a:spLocks noGrp="1"/>
          </p:cNvSpPr>
          <p:nvPr>
            <p:ph type="sldNum" sz="quarter" idx="12"/>
          </p:nvPr>
        </p:nvSpPr>
        <p:spPr/>
        <p:txBody>
          <a:bodyPr/>
          <a:lstStyle/>
          <a:p>
            <a:pPr>
              <a:defRPr/>
            </a:pPr>
            <a:fld id="{8B38FFF4-9554-9D4C-8544-C56B1E15F8B2}" type="slidenum">
              <a:rPr lang="en-US" smtClean="0">
                <a:solidFill>
                  <a:prstClr val="black">
                    <a:tint val="75000"/>
                  </a:prstClr>
                </a:solidFill>
              </a:rPr>
              <a:pPr>
                <a:defRPr/>
              </a:pPr>
              <a:t>9</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479D6426-FFCD-2549-AAE5-277864F0B6F5}"/>
              </a:ext>
            </a:extLst>
          </p:cNvPr>
          <p:cNvSpPr txBox="1"/>
          <p:nvPr/>
        </p:nvSpPr>
        <p:spPr>
          <a:xfrm>
            <a:off x="609600" y="1455738"/>
            <a:ext cx="4775200" cy="4154984"/>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404040"/>
                </a:solidFill>
              </a:rPr>
              <a:t>The Expansion of Data</a:t>
            </a: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a:p>
            <a:endParaRPr lang="en-US" dirty="0">
              <a:solidFill>
                <a:srgbClr val="404040"/>
              </a:solidFill>
            </a:endParaRPr>
          </a:p>
          <a:p>
            <a:pPr marL="342900" indent="-342900">
              <a:buFont typeface="Arial" panose="020B0604020202020204" pitchFamily="34" charset="0"/>
              <a:buChar char="•"/>
            </a:pPr>
            <a:endParaRPr lang="en-US" dirty="0">
              <a:solidFill>
                <a:srgbClr val="404040"/>
              </a:solidFill>
            </a:endParaRPr>
          </a:p>
        </p:txBody>
      </p:sp>
      <p:pic>
        <p:nvPicPr>
          <p:cNvPr id="6" name="Online Media 3" title="What are AI and big data?">
            <a:hlinkClick r:id="" action="ppaction://media"/>
            <a:extLst>
              <a:ext uri="{FF2B5EF4-FFF2-40B4-BE49-F238E27FC236}">
                <a16:creationId xmlns:a16="http://schemas.microsoft.com/office/drawing/2014/main" id="{7AE658E7-BBFD-F049-A974-646406FD46F9}"/>
              </a:ext>
            </a:extLst>
          </p:cNvPr>
          <p:cNvPicPr>
            <a:picLocks noRot="1" noChangeAspect="1"/>
          </p:cNvPicPr>
          <p:nvPr>
            <a:videoFile r:link="rId1"/>
          </p:nvPr>
        </p:nvPicPr>
        <p:blipFill>
          <a:blip r:embed="rId4"/>
          <a:stretch>
            <a:fillRect/>
          </a:stretch>
        </p:blipFill>
        <p:spPr>
          <a:xfrm>
            <a:off x="1524000" y="1985417"/>
            <a:ext cx="5953037" cy="3348583"/>
          </a:xfrm>
          <a:prstGeom prst="rect">
            <a:avLst/>
          </a:prstGeom>
          <a:ln>
            <a:solidFill>
              <a:srgbClr val="40404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26330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722948"/>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False"/>
  <p:tag name="DISPLAYNAME" val="True"/>
  <p:tag name="PRRESPONSE7" val="4"/>
  <p:tag name="POLLINGCYCLE" val="2"/>
  <p:tag name="STDCHART" val="1"/>
  <p:tag name="RESPTABLESTYLE" val="-1"/>
  <p:tag name="CUSTOMCELLBACKCOLOR1" val="-657956"/>
  <p:tag name="PRRESPONSE4" val="7"/>
  <p:tag name="ADVANCEDSETTINGSVIEW" val="Tru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17261</TotalTime>
  <Words>2136</Words>
  <Application>Microsoft Macintosh PowerPoint</Application>
  <PresentationFormat>On-screen Show (4:3)</PresentationFormat>
  <Paragraphs>180</Paragraphs>
  <Slides>14</Slides>
  <Notes>13</Notes>
  <HiddenSlides>0</HiddenSlides>
  <MMClips>5</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Theme</vt:lpstr>
      <vt:lpstr>STOR 320.1  Data Ethics</vt:lpstr>
      <vt:lpstr>Why Data Science?</vt:lpstr>
      <vt:lpstr>Data Privacy</vt:lpstr>
      <vt:lpstr>Data Privacy</vt:lpstr>
      <vt:lpstr>Hippocratic Oath for Data Scientists</vt:lpstr>
      <vt:lpstr>Data Fraud</vt:lpstr>
      <vt:lpstr>Data Fraud</vt:lpstr>
      <vt:lpstr>Data Fraud</vt:lpstr>
      <vt:lpstr>Data is Coming</vt:lpstr>
      <vt:lpstr>Data are Coming</vt:lpstr>
      <vt:lpstr>Values of Data</vt:lpstr>
      <vt:lpstr>Values of Information</vt:lpstr>
      <vt:lpstr>Modern Data Ethics</vt:lpstr>
      <vt:lpstr>Thank You!</vt:lpstr>
    </vt:vector>
  </TitlesOfParts>
  <Company>UNC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 155, Section 3 Spring 2009</dc:title>
  <dc:creator>Douglas Kelly</dc:creator>
  <cp:lastModifiedBy>Jan Hannig</cp:lastModifiedBy>
  <cp:revision>690</cp:revision>
  <dcterms:created xsi:type="dcterms:W3CDTF">2009-04-06T12:41:01Z</dcterms:created>
  <dcterms:modified xsi:type="dcterms:W3CDTF">2021-04-27T14:12:47Z</dcterms:modified>
</cp:coreProperties>
</file>