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673" r:id="rId2"/>
    <p:sldId id="676" r:id="rId3"/>
    <p:sldId id="622" r:id="rId4"/>
    <p:sldId id="667" r:id="rId5"/>
    <p:sldId id="624" r:id="rId6"/>
    <p:sldId id="675" r:id="rId7"/>
    <p:sldId id="664" r:id="rId8"/>
    <p:sldId id="666" r:id="rId9"/>
    <p:sldId id="680" r:id="rId10"/>
    <p:sldId id="665" r:id="rId11"/>
    <p:sldId id="669" r:id="rId12"/>
    <p:sldId id="670" r:id="rId13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9" autoAdjust="0"/>
    <p:restoredTop sz="83089" autoAdjust="0"/>
  </p:normalViewPr>
  <p:slideViewPr>
    <p:cSldViewPr snapToObjects="1">
      <p:cViewPr varScale="1">
        <p:scale>
          <a:sx n="108" d="100"/>
          <a:sy n="108" d="100"/>
        </p:scale>
        <p:origin x="230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70"/>
    </p:cViewPr>
  </p:sorterViewPr>
  <p:notesViewPr>
    <p:cSldViewPr snapToObjects="1">
      <p:cViewPr varScale="1">
        <p:scale>
          <a:sx n="97" d="100"/>
          <a:sy n="97" d="100"/>
        </p:scale>
        <p:origin x="-2704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8818D-B604-0748-BE10-23DF0B723B64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65B0D-BF50-EB4D-B6B2-573992E6AC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8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56BDEF-43A8-3A41-977B-A7F6D0F2BCD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649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56BDEF-43A8-3A41-977B-A7F6D0F2BCD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87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720A2-8699-41AC-BA11-9DEF2506DE65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452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Use cointossdemo2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720A2-8699-41AC-BA11-9DEF2506DE65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546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fact that people play lottery/casino is a proof that we</a:t>
            </a:r>
            <a:r>
              <a:rPr lang="en-US" baseline="0" dirty="0" smtClean="0"/>
              <a:t> are poor judges of subjective probabilities. This is especially </a:t>
            </a:r>
            <a:r>
              <a:rPr lang="en-US" baseline="0" smtClean="0"/>
              <a:t>true for </a:t>
            </a:r>
            <a:r>
              <a:rPr lang="en-US" baseline="0" dirty="0" smtClean="0"/>
              <a:t>small probability events.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65B0D-BF50-EB4D-B6B2-573992E6AC9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0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B018DB-B396-4046-B0F6-04A039FFB594}" type="datetime1">
              <a:rPr lang="en-US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492A56-911E-4049-93A6-12C906716F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ECD1F4-DAD3-440D-B207-44260D29FD59}" type="datetime1">
              <a:rPr lang="en-US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6ACAFB-FF4E-456B-A369-260C8A2B49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0A7305-ECD4-49E3-9D10-9369C875403D}" type="datetime1">
              <a:rPr lang="en-US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BA97F-4CB7-48AC-95D6-28A71EBA73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997599A-5EDA-4EAA-9B7B-A0802916ECC1}" type="datetime1">
              <a:rPr lang="en-US" smtClean="0">
                <a:ea typeface="ＭＳ Ｐゴシック" pitchFamily="-109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9/27/16</a:t>
            </a:fld>
            <a:endParaRPr lang="en-US" smtClean="0">
              <a:ea typeface="ＭＳ Ｐゴシック" pitchFamily="-109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ea typeface="ＭＳ Ｐゴシック" pitchFamily="-109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1150DF4-C936-4167-ACEE-02D51BF5C6B4}" type="slidenum">
              <a:rPr lang="en-US" smtClean="0">
                <a:ea typeface="ＭＳ Ｐゴシック" pitchFamily="-109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997599A-5EDA-4EAA-9B7B-A0802916ECC1}" type="datetime1">
              <a:rPr lang="en-US" smtClean="0">
                <a:ea typeface="ＭＳ Ｐゴシック" pitchFamily="-109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9/27/16</a:t>
            </a:fld>
            <a:endParaRPr lang="en-US" smtClean="0">
              <a:ea typeface="ＭＳ Ｐゴシック" pitchFamily="-109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ea typeface="ＭＳ Ｐゴシック" pitchFamily="-109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1150DF4-C936-4167-ACEE-02D51BF5C6B4}" type="slidenum">
              <a:rPr lang="en-US" smtClean="0">
                <a:ea typeface="ＭＳ Ｐゴシック" pitchFamily="-109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C6599D-8190-4EC2-8404-549DEB290EDE}" type="datetime1">
              <a:rPr lang="en-US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9AA3EC-6925-4131-A676-93D05FEA4E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4D243E-1A76-4C74-A584-E7611115136C}" type="datetime1">
              <a:rPr lang="en-US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96462-1C03-4323-9BD8-CD98212AE6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A8CEDA-7CA2-4333-866A-443E57D972F8}" type="datetime1">
              <a:rPr lang="en-US"/>
              <a:pPr/>
              <a:t>9/27/16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37299-701D-45DA-82F4-BFA3415A68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312903-E808-4578-9E60-B3896581DA97}" type="datetime1">
              <a:rPr lang="en-US"/>
              <a:pPr/>
              <a:t>9/27/16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7488AB-A544-4A7D-A465-BECA42C045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56AE93-EF71-47E8-AF90-1F8C4187E31B}" type="datetime1">
              <a:rPr lang="en-US"/>
              <a:pPr/>
              <a:t>9/27/16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A1CD7F-D7B5-4D73-876F-BAD6E5A10B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FC8A4D-F088-4192-A38B-73FFC11D5DB4}" type="datetime1">
              <a:rPr lang="en-US"/>
              <a:pPr/>
              <a:t>9/27/16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0945F6-8927-4777-BC59-310C6CDEF2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1C3A08-8132-44F3-B2F1-7FC49A53DD88}" type="datetime1">
              <a:rPr lang="en-US"/>
              <a:pPr/>
              <a:t>9/27/16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B341E6-BAA2-4C25-8FA1-58A95BAA04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0B3BB0-CBE0-4212-ABBE-0D98A22057F5}" type="datetime1">
              <a:rPr lang="en-US"/>
              <a:pPr/>
              <a:t>9/27/16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FF5884-D563-4F2D-B95C-1C6536BD4C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-109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997599A-5EDA-4EAA-9B7B-A0802916ECC1}" type="datetime1">
              <a:rPr lang="en-US" smtClean="0">
                <a:ea typeface="ＭＳ Ｐゴシック" pitchFamily="-109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9/27/16</a:t>
            </a:fld>
            <a:endParaRPr lang="en-US" smtClean="0">
              <a:ea typeface="ＭＳ Ｐゴシック" pitchFamily="-109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9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ea typeface="ＭＳ Ｐゴシック" pitchFamily="-109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-109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1150DF4-C936-4167-ACEE-02D51BF5C6B4}" type="slidenum">
              <a:rPr lang="en-US" smtClean="0">
                <a:ea typeface="ＭＳ Ｐゴシック" pitchFamily="-109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ea typeface="ＭＳ Ｐゴシック" pitchFamily="-109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96" r:id="rId12"/>
    <p:sldLayoutId id="2147483697" r:id="rId1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paddypower.com/bet/politics/" TargetMode="External"/><Relationship Id="rId3" Type="http://schemas.openxmlformats.org/officeDocument/2006/relationships/hyperlink" Target="http://tippie.uiowa.edu/iem/market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17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09249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dirty="0" smtClean="0"/>
              <a:t>Probability is expected </a:t>
            </a:r>
            <a:r>
              <a:rPr lang="en-US" sz="3600" b="1" i="1" dirty="0" smtClean="0"/>
              <a:t>long-run</a:t>
            </a:r>
            <a:r>
              <a:rPr lang="en-US" sz="3600" dirty="0" smtClean="0"/>
              <a:t> proportion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651337"/>
            <a:ext cx="7315200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alibri"/>
                <a:cs typeface="+mn-cs"/>
              </a:rPr>
              <a:t>The “law of averages” applies to the </a:t>
            </a:r>
            <a:r>
              <a:rPr lang="en-US" sz="2000" b="1" i="1" dirty="0" smtClean="0">
                <a:solidFill>
                  <a:prstClr val="black"/>
                </a:solidFill>
                <a:latin typeface="Calibri"/>
                <a:cs typeface="+mn-cs"/>
              </a:rPr>
              <a:t>proportion 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cs typeface="+mn-cs"/>
              </a:rPr>
              <a:t>of heads, not the 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cs typeface="+mn-cs"/>
              </a:rPr>
              <a:t>numbers 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cs typeface="+mn-cs"/>
              </a:rPr>
              <a:t>of heads and tails.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alibri"/>
                <a:cs typeface="+mn-cs"/>
              </a:rPr>
              <a:t>It doesn’t operate by 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cs typeface="+mn-cs"/>
              </a:rPr>
              <a:t>making up 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cs typeface="+mn-cs"/>
              </a:rPr>
              <a:t>a discrepancy, but by </a:t>
            </a:r>
            <a:r>
              <a:rPr lang="en-US" sz="2000" b="1" i="1" dirty="0" smtClean="0">
                <a:solidFill>
                  <a:prstClr val="black"/>
                </a:solidFill>
                <a:latin typeface="Calibri"/>
                <a:cs typeface="+mn-cs"/>
              </a:rPr>
              <a:t>swamping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cs typeface="+mn-cs"/>
              </a:rPr>
              <a:t> it.</a:t>
            </a:r>
            <a:endParaRPr lang="en-US" sz="20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2925901"/>
            <a:ext cx="8001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prstClr val="black"/>
                </a:solidFill>
              </a:rPr>
              <a:t>Illustration to follow:  a simulated coin-tossing game.  On each toss, you win $1 if the coin lands heads, and you lose $1 if it lands tails.</a:t>
            </a:r>
          </a:p>
          <a:p>
            <a:r>
              <a:rPr lang="en-US" sz="2000" dirty="0" smtClean="0">
                <a:solidFill>
                  <a:prstClr val="black"/>
                </a:solidFill>
              </a:rPr>
              <a:t>So, after a number of tosses, your net gain is</a:t>
            </a:r>
          </a:p>
          <a:p>
            <a:pPr algn="ctr"/>
            <a:r>
              <a:rPr lang="en-US" sz="2000" dirty="0" smtClean="0">
                <a:solidFill>
                  <a:srgbClr val="0070C0"/>
                </a:solidFill>
              </a:rPr>
              <a:t>number of heads – number of tails</a:t>
            </a:r>
            <a:r>
              <a:rPr lang="en-US" sz="2000" dirty="0" smtClean="0">
                <a:solidFill>
                  <a:prstClr val="black"/>
                </a:solidFill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prstClr val="black"/>
                </a:solidFill>
              </a:rPr>
              <a:t>(Net loss if this is negative.)</a:t>
            </a:r>
          </a:p>
          <a:p>
            <a:pPr>
              <a:spcAft>
                <a:spcPts val="1200"/>
              </a:spcAft>
            </a:pPr>
            <a:r>
              <a:rPr lang="en-US" sz="2000" dirty="0" smtClean="0">
                <a:solidFill>
                  <a:prstClr val="black"/>
                </a:solidFill>
              </a:rPr>
              <a:t>Should this be near zero after many tosses?   </a:t>
            </a:r>
            <a:r>
              <a:rPr lang="en-US" sz="2000" i="1" dirty="0" smtClean="0">
                <a:solidFill>
                  <a:srgbClr val="FF0000"/>
                </a:solidFill>
              </a:rPr>
              <a:t>Not necessarily</a:t>
            </a:r>
            <a:r>
              <a:rPr lang="en-US" sz="2000" i="1" dirty="0" smtClean="0">
                <a:solidFill>
                  <a:prstClr val="black"/>
                </a:solidFill>
              </a:rPr>
              <a:t>.  </a:t>
            </a:r>
          </a:p>
          <a:p>
            <a:pPr algn="ctr"/>
            <a:r>
              <a:rPr lang="en-US" sz="2000" dirty="0" smtClean="0">
                <a:solidFill>
                  <a:prstClr val="black"/>
                </a:solidFill>
              </a:rPr>
              <a:t>The </a:t>
            </a:r>
            <a:r>
              <a:rPr lang="en-US" sz="2000" b="1" i="1" dirty="0" smtClean="0">
                <a:solidFill>
                  <a:prstClr val="black"/>
                </a:solidFill>
              </a:rPr>
              <a:t>proportions</a:t>
            </a:r>
            <a:r>
              <a:rPr lang="en-US" sz="2000" dirty="0" smtClean="0">
                <a:solidFill>
                  <a:prstClr val="black"/>
                </a:solidFill>
              </a:rPr>
              <a:t> of heads and tails will be near .5, but that doesn’t mean the </a:t>
            </a:r>
            <a:r>
              <a:rPr lang="en-US" sz="2000" b="1" i="1" dirty="0" smtClean="0">
                <a:solidFill>
                  <a:prstClr val="black"/>
                </a:solidFill>
              </a:rPr>
              <a:t>difference</a:t>
            </a:r>
            <a:r>
              <a:rPr lang="en-US" sz="2000" dirty="0" smtClean="0">
                <a:solidFill>
                  <a:prstClr val="black"/>
                </a:solidFill>
              </a:rPr>
              <a:t> between numbers of heads and tails will be near zero.</a:t>
            </a:r>
            <a:endParaRPr lang="en-US" sz="2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75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Subjective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The probability based on repeated sequence is objective – independent on a user.</a:t>
            </a:r>
          </a:p>
          <a:p>
            <a:r>
              <a:rPr lang="en-US" sz="2800" dirty="0" smtClean="0"/>
              <a:t>Probability that UNC will win ACC title.</a:t>
            </a:r>
          </a:p>
          <a:p>
            <a:pPr lvl="1"/>
            <a:r>
              <a:rPr lang="en-US" sz="2400" dirty="0" smtClean="0"/>
              <a:t>Not objective – only one observation.</a:t>
            </a:r>
          </a:p>
          <a:p>
            <a:pPr lvl="1"/>
            <a:r>
              <a:rPr lang="en-US" sz="2400" dirty="0" smtClean="0"/>
              <a:t>We all have our own beliefs about that event.</a:t>
            </a:r>
          </a:p>
          <a:p>
            <a:pPr lvl="1"/>
            <a:r>
              <a:rPr lang="en-US" sz="2400" dirty="0" smtClean="0"/>
              <a:t>The probability can be evaluated using bets.</a:t>
            </a:r>
          </a:p>
          <a:p>
            <a:pPr lvl="2"/>
            <a:r>
              <a:rPr lang="en-US" sz="2000" dirty="0" smtClean="0"/>
              <a:t>If I am willing to bet 1:</a:t>
            </a:r>
            <a:r>
              <a:rPr lang="en-US" sz="2000" dirty="0"/>
              <a:t>9</a:t>
            </a:r>
            <a:r>
              <a:rPr lang="en-US" sz="2000" dirty="0" smtClean="0"/>
              <a:t> </a:t>
            </a:r>
            <a:r>
              <a:rPr lang="en-US" sz="2000" dirty="0"/>
              <a:t>on UNC (</a:t>
            </a:r>
            <a:r>
              <a:rPr lang="en-US" sz="2000" dirty="0" smtClean="0"/>
              <a:t>win $9 if UNC wins, loose $1 if they </a:t>
            </a:r>
            <a:r>
              <a:rPr lang="en-US" sz="2000" dirty="0"/>
              <a:t>lose) my probability is &gt;10%, </a:t>
            </a:r>
            <a:endParaRPr lang="en-US" sz="2000" dirty="0" smtClean="0"/>
          </a:p>
          <a:p>
            <a:pPr lvl="2"/>
            <a:r>
              <a:rPr lang="en-US" sz="2000" dirty="0"/>
              <a:t>I</a:t>
            </a:r>
            <a:r>
              <a:rPr lang="en-US" sz="2000" dirty="0" smtClean="0"/>
              <a:t>f I am willing to offer 1:9 bet on UNC (loose $9 </a:t>
            </a:r>
            <a:r>
              <a:rPr lang="en-US" sz="2000" dirty="0"/>
              <a:t>if UNC wins, </a:t>
            </a:r>
            <a:r>
              <a:rPr lang="en-US" sz="2000" dirty="0" smtClean="0"/>
              <a:t>win </a:t>
            </a:r>
            <a:r>
              <a:rPr lang="en-US" sz="2000" dirty="0"/>
              <a:t>$1 if they lose) – my probability is </a:t>
            </a:r>
            <a:r>
              <a:rPr lang="en-US" sz="2000" dirty="0" smtClean="0"/>
              <a:t>&lt;10%</a:t>
            </a:r>
          </a:p>
          <a:p>
            <a:pPr lvl="1"/>
            <a:r>
              <a:rPr lang="en-US" sz="2400" dirty="0" smtClean="0"/>
              <a:t>Can be objectified for an individual using a series of bets.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580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Betting 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Trade on future outcome – at expiry 100 if happens/ 0 if it does not</a:t>
            </a:r>
          </a:p>
          <a:p>
            <a:r>
              <a:rPr lang="en-US" dirty="0">
                <a:hlinkClick r:id="rId2"/>
              </a:rPr>
              <a:t>http://www.paddypower.com/bet/politics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http://tippie.uiowa.edu/iem/markets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/>
              <a:t>In the past – </a:t>
            </a:r>
            <a:r>
              <a:rPr lang="en-US" dirty="0" err="1"/>
              <a:t>intrade.com</a:t>
            </a:r>
            <a:r>
              <a:rPr lang="en-US" dirty="0"/>
              <a:t> (closed by regulators)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3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an area of human endeavor </a:t>
            </a:r>
            <a:r>
              <a:rPr lang="en-US" dirty="0"/>
              <a:t>(e.g., a particular sport, marketing, politics, </a:t>
            </a:r>
            <a:r>
              <a:rPr lang="en-US" dirty="0" smtClean="0"/>
              <a:t>car manufacturing </a:t>
            </a:r>
            <a:r>
              <a:rPr lang="is-IS" dirty="0" smtClean="0"/>
              <a:t>…)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write a 5 page paper on how statistics influenced it.</a:t>
            </a:r>
          </a:p>
          <a:p>
            <a:r>
              <a:rPr lang="en-US" dirty="0"/>
              <a:t>D</a:t>
            </a:r>
            <a:r>
              <a:rPr lang="en-US" dirty="0" smtClean="0"/>
              <a:t>ue on Thursday 9/29.</a:t>
            </a:r>
          </a:p>
          <a:p>
            <a:r>
              <a:rPr lang="en-US" dirty="0" smtClean="0"/>
              <a:t>Make sure you clearly reference your sources (including websites)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59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dirty="0" smtClean="0"/>
              <a:t>Probability: the study of randomness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Randomness</a:t>
            </a:r>
          </a:p>
          <a:p>
            <a:pPr>
              <a:buNone/>
            </a:pPr>
            <a:r>
              <a:rPr lang="en-US" dirty="0" smtClean="0"/>
              <a:t>Basic Probability models – language </a:t>
            </a:r>
          </a:p>
          <a:p>
            <a:pPr>
              <a:buNone/>
            </a:pPr>
            <a:r>
              <a:rPr lang="en-US" dirty="0" smtClean="0"/>
              <a:t>Simulations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939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Which is random?</a:t>
            </a:r>
          </a:p>
          <a:p>
            <a:r>
              <a:rPr lang="en-US" dirty="0"/>
              <a:t>Which is random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 smtClean="0"/>
              <a:t>A lot more “structure than people give credit”</a:t>
            </a:r>
          </a:p>
        </p:txBody>
      </p:sp>
      <p:pic>
        <p:nvPicPr>
          <p:cNvPr id="5" name="Picture 4" descr="Plot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92802"/>
            <a:ext cx="3835400" cy="3657600"/>
          </a:xfrm>
          <a:prstGeom prst="rect">
            <a:avLst/>
          </a:prstGeom>
        </p:spPr>
      </p:pic>
      <p:pic>
        <p:nvPicPr>
          <p:cNvPr id="6" name="Picture 5" descr="Plot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280" y="1371600"/>
            <a:ext cx="3835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4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language of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181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 statistics, </a:t>
            </a:r>
            <a:r>
              <a:rPr lang="en-US" sz="20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random</a:t>
            </a:r>
            <a:r>
              <a:rPr lang="en-US" sz="2000" dirty="0" smtClean="0"/>
              <a:t> means more than just </a:t>
            </a:r>
            <a:r>
              <a:rPr lang="en-US" sz="2000" i="1" dirty="0" smtClean="0"/>
              <a:t>unpredictable</a:t>
            </a:r>
            <a:r>
              <a:rPr lang="en-US" sz="2000" dirty="0" smtClean="0"/>
              <a:t> or </a:t>
            </a:r>
            <a:r>
              <a:rPr lang="en-US" sz="2000" i="1" dirty="0" smtClean="0"/>
              <a:t>haphazard.</a:t>
            </a:r>
            <a:endParaRPr lang="en-US" sz="2000" b="1" i="1" dirty="0" smtClean="0"/>
          </a:p>
          <a:p>
            <a:r>
              <a:rPr lang="en-US" sz="2000" dirty="0" smtClean="0"/>
              <a:t>A </a:t>
            </a:r>
            <a:r>
              <a:rPr lang="en-US" sz="2000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random phenomenon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smtClean="0"/>
              <a:t>is a situation in which </a:t>
            </a:r>
          </a:p>
          <a:p>
            <a:pPr lvl="1"/>
            <a:r>
              <a:rPr lang="en-US" sz="2000" dirty="0" smtClean="0"/>
              <a:t>the outcome is uncertain, but </a:t>
            </a:r>
          </a:p>
          <a:p>
            <a:pPr lvl="1"/>
            <a:r>
              <a:rPr lang="en-US" sz="2000" dirty="0" smtClean="0"/>
              <a:t>there would be a definite distribution of outcomes </a:t>
            </a:r>
            <a:r>
              <a:rPr lang="en-US" sz="2000" b="1" i="1" dirty="0" smtClean="0"/>
              <a:t>if the situation were repeated many times under identical conditions</a:t>
            </a:r>
            <a:r>
              <a:rPr lang="en-US" sz="2000" dirty="0" smtClean="0"/>
              <a:t>.  (And the same distribution would result if it were repeated many times again.)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362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language of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Examples</a:t>
            </a:r>
          </a:p>
          <a:p>
            <a:pPr lvl="1"/>
            <a:r>
              <a:rPr lang="en-US" sz="2000" dirty="0"/>
              <a:t>Toss a coin, note whether it comes up H or T</a:t>
            </a:r>
          </a:p>
          <a:p>
            <a:pPr lvl="1"/>
            <a:r>
              <a:rPr lang="en-US" sz="2000" dirty="0"/>
              <a:t>Take a SRS from a population, find proportion who call themselves Unaffiliated</a:t>
            </a:r>
          </a:p>
          <a:p>
            <a:pPr lvl="1"/>
            <a:r>
              <a:rPr lang="en-US" sz="2000" dirty="0"/>
              <a:t>Choose 40 days at random from the 365 days of the year, check whether any day is repeated</a:t>
            </a:r>
          </a:p>
          <a:p>
            <a:pPr lvl="1"/>
            <a:r>
              <a:rPr lang="en-US" sz="2000" b="1" i="1" dirty="0"/>
              <a:t>Not</a:t>
            </a:r>
            <a:r>
              <a:rPr lang="en-US" sz="2000" dirty="0"/>
              <a:t> a random phenomenon:  UNC-Duke game, … </a:t>
            </a:r>
          </a:p>
          <a:p>
            <a:r>
              <a:rPr lang="en-US" sz="2000" dirty="0"/>
              <a:t>In each example but the last, we can ask:  what would we expect for the distribution of outcomes after many repetitions?  (That’s what makes them random phenomena.)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23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09249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600" dirty="0" smtClean="0"/>
              <a:t>Probability is expected </a:t>
            </a:r>
            <a:r>
              <a:rPr lang="en-US" sz="3600" b="1" i="1" dirty="0" smtClean="0"/>
              <a:t>long-run</a:t>
            </a:r>
            <a:r>
              <a:rPr lang="en-US" sz="3600" dirty="0" smtClean="0"/>
              <a:t> proportion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207201"/>
              </p:ext>
            </p:extLst>
          </p:nvPr>
        </p:nvGraphicFramePr>
        <p:xfrm>
          <a:off x="1219200" y="2042160"/>
          <a:ext cx="682752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402080"/>
                <a:gridCol w="1402080"/>
                <a:gridCol w="1402080"/>
                <a:gridCol w="14020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tosses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results so far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expected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results so far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discrepancy (observed – expected)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proportion of heads</a:t>
                      </a:r>
                      <a:endParaRPr lang="en-US" dirty="0"/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1-10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 H, 2 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 H, 5 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+3</a:t>
                      </a:r>
                      <a:r>
                        <a:rPr lang="en-US" sz="1400" dirty="0" smtClean="0"/>
                        <a:t> 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.8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11-50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23 H, 27 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 H, 25 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– 2</a:t>
                      </a:r>
                      <a:r>
                        <a:rPr lang="en-US" sz="1400" dirty="0" smtClean="0"/>
                        <a:t> 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.46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51-100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49 H, 51 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 H, 50 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– 1</a:t>
                      </a:r>
                      <a:r>
                        <a:rPr lang="en-US" sz="1400" dirty="0" smtClean="0"/>
                        <a:t> 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.49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101-500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248 H, 252 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250 H, 250 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– 2</a:t>
                      </a:r>
                      <a:r>
                        <a:rPr lang="en-US" sz="1400" dirty="0" smtClean="0"/>
                        <a:t> H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.466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501-1000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475 H, 525 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500 H, 500 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– </a:t>
                      </a:r>
                      <a:r>
                        <a:rPr lang="en-US" sz="1400" dirty="0" smtClean="0"/>
                        <a:t> 25 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.4750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1001-10000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4952 H, 5048 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5000 H, 5000 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– 48</a:t>
                      </a:r>
                      <a:r>
                        <a:rPr lang="en-US" sz="1400" dirty="0" smtClean="0"/>
                        <a:t> H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.4952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1443335"/>
            <a:ext cx="7418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Results of a simulated series of 10,000 tosses of a fair coin</a:t>
            </a:r>
            <a:endParaRPr lang="en-US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5562600"/>
            <a:ext cx="7315200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The “law of averages” applies to the </a:t>
            </a:r>
            <a:r>
              <a:rPr lang="en-US" sz="2000" b="1" i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proportion 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of heads, not the 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numbers 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of heads and tails.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It doesn’t operate by </a:t>
            </a:r>
            <a:r>
              <a:rPr lang="en-US" sz="2000" i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making up 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 discrepancy, but by </a:t>
            </a:r>
            <a:r>
              <a:rPr lang="en-US" sz="2000" b="1" i="1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swamping</a:t>
            </a:r>
            <a:r>
              <a:rPr lang="en-US" sz="2000" dirty="0" smtClean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it.</a:t>
            </a:r>
            <a:endParaRPr lang="en-US" sz="20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78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 smtClean="0"/>
              <a:t>n=10000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p=.5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err="1" smtClean="0"/>
              <a:t>set.seed</a:t>
            </a:r>
            <a:r>
              <a:rPr lang="en-US" sz="1200" dirty="0" smtClean="0"/>
              <a:t>(2013)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u=</a:t>
            </a:r>
            <a:r>
              <a:rPr lang="en-US" sz="1200" dirty="0" err="1"/>
              <a:t>runif</a:t>
            </a:r>
            <a:r>
              <a:rPr lang="en-US" sz="1200" dirty="0"/>
              <a:t>(n)</a:t>
            </a:r>
          </a:p>
          <a:p>
            <a:pPr marL="0" indent="0">
              <a:buNone/>
            </a:pPr>
            <a:r>
              <a:rPr lang="en-US" sz="1200" dirty="0"/>
              <a:t>x=(u&gt;p)</a:t>
            </a:r>
          </a:p>
          <a:p>
            <a:pPr marL="0" indent="0">
              <a:buNone/>
            </a:pPr>
            <a:r>
              <a:rPr lang="en-US" sz="1200" dirty="0"/>
              <a:t>y=</a:t>
            </a:r>
            <a:r>
              <a:rPr lang="en-US" sz="1200" dirty="0" err="1"/>
              <a:t>cumsum</a:t>
            </a:r>
            <a:r>
              <a:rPr lang="en-US" sz="1200" dirty="0"/>
              <a:t>(x)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print(y[c(10,50,100,500,1000,10000)])</a:t>
            </a:r>
          </a:p>
          <a:p>
            <a:pPr marL="0" indent="0">
              <a:buNone/>
            </a:pPr>
            <a:r>
              <a:rPr lang="en-US" sz="1200" dirty="0"/>
              <a:t>print(c(10,50,100,500,1000,10000)-y[c(10,50,100,500,1000,10000)])</a:t>
            </a:r>
          </a:p>
          <a:p>
            <a:pPr marL="0" indent="0">
              <a:buNone/>
            </a:pPr>
            <a:r>
              <a:rPr lang="en-US" sz="1200" dirty="0" smtClean="0"/>
              <a:t>print(y</a:t>
            </a:r>
            <a:r>
              <a:rPr lang="en-US" sz="1200" dirty="0"/>
              <a:t>[c(10,50,100,500,1000,10000)]-c(10,50,100,500,1000,10000)/</a:t>
            </a:r>
            <a:r>
              <a:rPr lang="en-US" sz="1200" dirty="0" smtClean="0"/>
              <a:t>2)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p</a:t>
            </a:r>
            <a:r>
              <a:rPr lang="en-US" sz="1200" dirty="0" smtClean="0"/>
              <a:t>rint(y</a:t>
            </a:r>
            <a:r>
              <a:rPr lang="en-US" sz="1200" dirty="0"/>
              <a:t>[c(10,50,100,500,1000,10000)]/c(10,50,100,500,1000,10000</a:t>
            </a:r>
            <a:r>
              <a:rPr lang="en-US" sz="1200" dirty="0" smtClean="0"/>
              <a:t>))</a:t>
            </a:r>
            <a:endParaRPr lang="en-US" sz="1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#PLOT THE RESULTS</a:t>
            </a:r>
          </a:p>
          <a:p>
            <a:pPr marL="0" indent="0">
              <a:buNone/>
            </a:pPr>
            <a:r>
              <a:rPr lang="en-US" sz="1200" dirty="0" smtClean="0"/>
              <a:t>par</a:t>
            </a:r>
            <a:r>
              <a:rPr lang="en-US" sz="1200" dirty="0"/>
              <a:t>(</a:t>
            </a:r>
            <a:r>
              <a:rPr lang="en-US" sz="1200" dirty="0" err="1"/>
              <a:t>mfrow</a:t>
            </a:r>
            <a:r>
              <a:rPr lang="en-US" sz="1200" dirty="0"/>
              <a:t>=c(2,2))</a:t>
            </a:r>
          </a:p>
          <a:p>
            <a:pPr marL="0" indent="0">
              <a:buNone/>
            </a:pPr>
            <a:r>
              <a:rPr lang="en-US" sz="1200" dirty="0"/>
              <a:t>plot(1:30,x[1:30])</a:t>
            </a:r>
          </a:p>
          <a:p>
            <a:pPr marL="0" indent="0">
              <a:buNone/>
            </a:pPr>
            <a:r>
              <a:rPr lang="en-US" sz="1200" dirty="0"/>
              <a:t>plot(1:n,y,type='l')</a:t>
            </a:r>
          </a:p>
          <a:p>
            <a:pPr marL="0" indent="0">
              <a:buNone/>
            </a:pPr>
            <a:r>
              <a:rPr lang="en-US" sz="1200" dirty="0"/>
              <a:t>plot(1:n,2*y-1:n,type='l')</a:t>
            </a:r>
          </a:p>
          <a:p>
            <a:pPr marL="0" indent="0">
              <a:buNone/>
            </a:pPr>
            <a:r>
              <a:rPr lang="en-US" sz="1200" dirty="0"/>
              <a:t>lines(c(0,n),c(0,0),</a:t>
            </a:r>
            <a:r>
              <a:rPr lang="en-US" sz="1200" dirty="0" err="1"/>
              <a:t>lty</a:t>
            </a:r>
            <a:r>
              <a:rPr lang="en-US" sz="1200" dirty="0"/>
              <a:t>=2)</a:t>
            </a:r>
          </a:p>
          <a:p>
            <a:pPr marL="0" indent="0">
              <a:buNone/>
            </a:pPr>
            <a:r>
              <a:rPr lang="en-US" sz="1200" dirty="0"/>
              <a:t>plot(1:n,y/1:n,type='l')</a:t>
            </a:r>
          </a:p>
          <a:p>
            <a:pPr marL="0" indent="0">
              <a:buNone/>
            </a:pPr>
            <a:r>
              <a:rPr lang="en-US" sz="1200" dirty="0"/>
              <a:t>lines(c(0,n),c(</a:t>
            </a:r>
            <a:r>
              <a:rPr lang="en-US" sz="1200" dirty="0" err="1"/>
              <a:t>p,p</a:t>
            </a:r>
            <a:r>
              <a:rPr lang="en-US" sz="1200" dirty="0"/>
              <a:t>),</a:t>
            </a:r>
            <a:r>
              <a:rPr lang="en-US" sz="1200" dirty="0" err="1"/>
              <a:t>lty</a:t>
            </a:r>
            <a:r>
              <a:rPr lang="en-US" sz="1200" dirty="0"/>
              <a:t>=2)</a:t>
            </a:r>
          </a:p>
        </p:txBody>
      </p:sp>
    </p:spTree>
    <p:extLst>
      <p:ext uri="{BB962C8B-B14F-4D97-AF65-F5344CB8AC3E}">
        <p14:creationId xmlns:p14="http://schemas.microsoft.com/office/powerpoint/2010/main" val="307675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Commands</a:t>
            </a:r>
          </a:p>
          <a:p>
            <a:pPr lvl="1"/>
            <a:r>
              <a:rPr lang="en-US" dirty="0" smtClean="0"/>
              <a:t>plot(</a:t>
            </a:r>
            <a:r>
              <a:rPr lang="en-US" dirty="0" err="1" smtClean="0"/>
              <a:t>x,y,type</a:t>
            </a:r>
            <a:r>
              <a:rPr lang="en-US" dirty="0" smtClean="0"/>
              <a:t>=“l”) </a:t>
            </a:r>
          </a:p>
          <a:p>
            <a:pPr lvl="2"/>
            <a:r>
              <a:rPr lang="en-US" dirty="0" smtClean="0"/>
              <a:t>Creates a new plot (without the </a:t>
            </a:r>
            <a:r>
              <a:rPr lang="en-US" dirty="0"/>
              <a:t>type=“l</a:t>
            </a:r>
            <a:r>
              <a:rPr lang="en-US" dirty="0" smtClean="0"/>
              <a:t>” plots dots)</a:t>
            </a:r>
          </a:p>
          <a:p>
            <a:pPr lvl="1"/>
            <a:r>
              <a:rPr lang="en-US" dirty="0" smtClean="0"/>
              <a:t>lines(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oints(</a:t>
            </a:r>
            <a:r>
              <a:rPr lang="en-US" dirty="0" err="1" smtClean="0"/>
              <a:t>x,y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Adds additional plot without erasing the old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9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PARTICIPANTSINLEADERBOARD" val="5"/>
  <p:tag name="MULTIRESPDIVISOR" val="1"/>
  <p:tag name="SAVECSVWITHSESSION" val="Tru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DELIMITERS" val="3.1"/>
  <p:tag name="ZEROBASED" val="False"/>
  <p:tag name="AUTOADJUSTPARTRANGE" val="True"/>
  <p:tag name="ADVANCEDSETTINGSVIEW" val="True"/>
  <p:tag name="USESECONDARYMONITOR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4390</TotalTime>
  <Words>836</Words>
  <Application>Microsoft Macintosh PowerPoint</Application>
  <PresentationFormat>On-screen Show (4:3)</PresentationFormat>
  <Paragraphs>129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ＭＳ Ｐゴシック</vt:lpstr>
      <vt:lpstr>Arial</vt:lpstr>
      <vt:lpstr>2_Office Theme</vt:lpstr>
      <vt:lpstr>Lecture 6</vt:lpstr>
      <vt:lpstr>Paper 1</vt:lpstr>
      <vt:lpstr>Probability: the study of randomness</vt:lpstr>
      <vt:lpstr>Randomness</vt:lpstr>
      <vt:lpstr>The language of probability</vt:lpstr>
      <vt:lpstr>The language of probability</vt:lpstr>
      <vt:lpstr>Probability is expected long-run proportion</vt:lpstr>
      <vt:lpstr>R code</vt:lpstr>
      <vt:lpstr>Plotting in R</vt:lpstr>
      <vt:lpstr>Probability is expected long-run proportion</vt:lpstr>
      <vt:lpstr>Subjective probability</vt:lpstr>
      <vt:lpstr>Betting sights</vt:lpstr>
    </vt:vector>
  </TitlesOfParts>
  <Company>UNC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 155, Section 3 Spring 2009</dc:title>
  <dc:creator>Douglas Kelly</dc:creator>
  <cp:lastModifiedBy>Jan Hannig</cp:lastModifiedBy>
  <cp:revision>287</cp:revision>
  <dcterms:created xsi:type="dcterms:W3CDTF">2009-01-12T15:12:28Z</dcterms:created>
  <dcterms:modified xsi:type="dcterms:W3CDTF">2016-09-27T15:01:34Z</dcterms:modified>
</cp:coreProperties>
</file>