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sldIdLst>
    <p:sldId id="672" r:id="rId2"/>
    <p:sldId id="675" r:id="rId3"/>
    <p:sldId id="628" r:id="rId4"/>
    <p:sldId id="632" r:id="rId5"/>
    <p:sldId id="634" r:id="rId6"/>
    <p:sldId id="635" r:id="rId7"/>
    <p:sldId id="636" r:id="rId8"/>
    <p:sldId id="637" r:id="rId9"/>
    <p:sldId id="638" r:id="rId10"/>
    <p:sldId id="639" r:id="rId11"/>
    <p:sldId id="671" r:id="rId12"/>
    <p:sldId id="669" r:id="rId13"/>
    <p:sldId id="642" r:id="rId14"/>
    <p:sldId id="643" r:id="rId15"/>
    <p:sldId id="649" r:id="rId16"/>
    <p:sldId id="650" r:id="rId17"/>
    <p:sldId id="651" r:id="rId18"/>
    <p:sldId id="652" r:id="rId19"/>
    <p:sldId id="653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7" autoAdjust="0"/>
    <p:restoredTop sz="83077" autoAdjust="0"/>
  </p:normalViewPr>
  <p:slideViewPr>
    <p:cSldViewPr snapToObjects="1">
      <p:cViewPr varScale="1">
        <p:scale>
          <a:sx n="82" d="100"/>
          <a:sy n="82" d="100"/>
        </p:scale>
        <p:origin x="17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70"/>
    </p:cViewPr>
  </p:sorterViewPr>
  <p:notesViewPr>
    <p:cSldViewPr snapToObjects="1">
      <p:cViewPr varScale="1">
        <p:scale>
          <a:sx n="97" d="100"/>
          <a:sy n="97" d="100"/>
        </p:scale>
        <p:origin x="-2704" y="-11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tags" Target="tags/tag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8818D-B604-0748-BE10-23DF0B723B64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565B0D-BF50-EB4D-B6B2-573992E6AC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904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55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49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>
                <a:ea typeface="ＭＳ Ｐゴシック" pitchFamily="34" charset="-128"/>
              </a:rPr>
              <a:t>P(A</a:t>
            </a:r>
            <a:r>
              <a:rPr lang="en-US" baseline="0" dirty="0" smtClean="0">
                <a:ea typeface="ＭＳ Ｐゴシック" pitchFamily="34" charset="-128"/>
              </a:rPr>
              <a:t> and B and C) = (.4)</a:t>
            </a:r>
            <a:r>
              <a:rPr lang="en-US" baseline="30000" dirty="0" smtClean="0">
                <a:ea typeface="ＭＳ Ｐゴシック" pitchFamily="34" charset="-128"/>
              </a:rPr>
              <a:t>3</a:t>
            </a:r>
            <a:r>
              <a:rPr lang="en-US" baseline="0" dirty="0" smtClean="0">
                <a:ea typeface="ＭＳ Ｐゴシック" pitchFamily="34" charset="-128"/>
              </a:rPr>
              <a:t> = .064.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263616-CB3D-41B8-9352-A601ED9BC0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4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Ex. 1:  3 tosses of a coin.  </a:t>
            </a:r>
          </a:p>
          <a:p>
            <a:r>
              <a:rPr lang="en-US" dirty="0" smtClean="0"/>
              <a:t>Ex. 2:  D,R,I.</a:t>
            </a:r>
          </a:p>
          <a:p>
            <a:r>
              <a:rPr lang="en-US" dirty="0" smtClean="0"/>
              <a:t>Ex. 3:  </a:t>
            </a:r>
            <a:r>
              <a:rPr lang="en-US" baseline="0" dirty="0" smtClean="0"/>
              <a:t>random member of a normal population.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0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58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  </a:t>
            </a:r>
            <a:r>
              <a:rPr lang="en-US" b="1" i="1" dirty="0" smtClean="0"/>
              <a:t>Any</a:t>
            </a:r>
            <a:r>
              <a:rPr lang="en-US" b="0" i="0" dirty="0" smtClean="0"/>
              <a:t> assignment satisfying these is a </a:t>
            </a:r>
            <a:r>
              <a:rPr lang="en-US" b="0" i="0" dirty="0" err="1" smtClean="0"/>
              <a:t>prob</a:t>
            </a:r>
            <a:r>
              <a:rPr lang="en-US" b="0" i="0" dirty="0" smtClean="0"/>
              <a:t> model.  But not all </a:t>
            </a:r>
            <a:r>
              <a:rPr lang="en-US" b="0" i="0" dirty="0" err="1" smtClean="0"/>
              <a:t>prob</a:t>
            </a:r>
            <a:r>
              <a:rPr lang="en-US" b="0" i="0" dirty="0" smtClean="0"/>
              <a:t> models</a:t>
            </a:r>
            <a:r>
              <a:rPr lang="en-US" b="0" i="0" baseline="0" dirty="0" smtClean="0"/>
              <a:t> are meaningful models of real-life situations.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916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720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3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08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3/10</a:t>
            </a:r>
          </a:p>
          <a:p>
            <a:r>
              <a:rPr lang="en-US" dirty="0" smtClean="0"/>
              <a:t>7/10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56BDEF-43A8-3A41-977B-A7F6D0F2BCD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76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CD7AEEA-9199-47F0-9B4D-4A2C11FC6A07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91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B018DB-B396-4046-B0F6-04A039FFB594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92A56-911E-4049-93A6-12C906716F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ECD1F4-DAD3-440D-B207-44260D29FD59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6ACAFB-FF4E-456B-A369-260C8A2B4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0A7305-ECD4-49E3-9D10-9369C875403D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BA97F-4CB7-48AC-95D6-28A71EBA73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9/27/16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9/27/16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3C6599D-8190-4EC2-8404-549DEB290EDE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9AA3EC-6925-4131-A676-93D05FEA4E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4D243E-1A76-4C74-A584-E7611115136C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96462-1C03-4323-9BD8-CD98212AE6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A8CEDA-7CA2-4333-866A-443E57D972F8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37299-701D-45DA-82F4-BFA3415A68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12903-E808-4578-9E60-B3896581DA97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7488AB-A544-4A7D-A465-BECA42C045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956AE93-EF71-47E8-AF90-1F8C4187E31B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1CD7F-D7B5-4D73-876F-BAD6E5A10B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C8A4D-F088-4192-A38B-73FFC11D5DB4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945F6-8927-4777-BC59-310C6CDEF20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1C3A08-8132-44F3-B2F1-7FC49A53DD88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341E6-BAA2-4C25-8FA1-58A95BAA0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0B3BB0-CBE0-4212-ABBE-0D98A22057F5}" type="datetime1">
              <a:rPr lang="en-US"/>
              <a:pPr/>
              <a:t>9/27/16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FF5884-D563-4F2D-B95C-1C6536BD4C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997599A-5EDA-4EAA-9B7B-A0802916ECC1}" type="datetime1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9/27/16</a:t>
            </a:fld>
            <a:endParaRPr lang="en-US" smtClean="0">
              <a:ea typeface="ＭＳ Ｐゴシック" pitchFamily="-109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-109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1150DF4-C936-4167-ACEE-02D51BF5C6B4}" type="slidenum">
              <a:rPr lang="en-US" smtClean="0">
                <a:ea typeface="ＭＳ Ｐゴシック" pitchFamily="-109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ea typeface="ＭＳ Ｐゴシック" pitchFamily="-109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  <p:sldLayoutId id="2147483697" r:id="rId13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5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2076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2800" dirty="0" err="1" smtClean="0"/>
              <a:t>Benford’s</a:t>
            </a:r>
            <a:r>
              <a:rPr lang="en-US" sz="2800" dirty="0" smtClean="0"/>
              <a:t> Law is approximately valid for</a:t>
            </a:r>
            <a:br>
              <a:rPr lang="en-US" sz="2800" dirty="0" smtClean="0"/>
            </a:br>
            <a:r>
              <a:rPr lang="en-US" sz="2800" dirty="0" smtClean="0"/>
              <a:t>populations of NC counties in 2010</a:t>
            </a:r>
            <a:endParaRPr lang="en-US" sz="2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167732"/>
              </p:ext>
            </p:extLst>
          </p:nvPr>
        </p:nvGraphicFramePr>
        <p:xfrm>
          <a:off x="304798" y="5547360"/>
          <a:ext cx="853440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99"/>
                <a:gridCol w="838200"/>
                <a:gridCol w="762000"/>
                <a:gridCol w="838200"/>
                <a:gridCol w="914400"/>
                <a:gridCol w="838200"/>
                <a:gridCol w="914400"/>
                <a:gridCol w="762000"/>
                <a:gridCol w="838200"/>
                <a:gridCol w="914403"/>
              </a:tblGrid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r>
                        <a:rPr lang="en-US" sz="1600" baseline="30000" dirty="0" smtClean="0"/>
                        <a:t>st</a:t>
                      </a:r>
                      <a:r>
                        <a:rPr lang="en-US" sz="1600" dirty="0" smtClean="0"/>
                        <a:t>  digit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prop.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.29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.07</a:t>
                      </a:r>
                      <a:endParaRPr lang="en-US" sz="16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B. Law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.301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.176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.125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.097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.079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.067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.058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.046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66172"/>
              </p:ext>
            </p:extLst>
          </p:nvPr>
        </p:nvGraphicFramePr>
        <p:xfrm>
          <a:off x="536143" y="1249352"/>
          <a:ext cx="7998256" cy="4160850"/>
        </p:xfrm>
        <a:graphic>
          <a:graphicData uri="http://schemas.openxmlformats.org/drawingml/2006/table">
            <a:tbl>
              <a:tblPr/>
              <a:tblGrid>
                <a:gridCol w="999782"/>
                <a:gridCol w="999782"/>
                <a:gridCol w="999782"/>
                <a:gridCol w="999782"/>
                <a:gridCol w="999782"/>
                <a:gridCol w="999782"/>
                <a:gridCol w="999782"/>
                <a:gridCol w="999782"/>
              </a:tblGrid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County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Population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Mecklenburg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919625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Henderson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106740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Halifax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54691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Currituck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23547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Wake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900993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Craven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103505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Pender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52203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Martin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24505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Guilford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488406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Cleveland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98078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Watauga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51079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Caswell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23719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Forsyth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350670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Nash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95836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Hoke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46952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Northampton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22098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Cumberland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319431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Rockingham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93640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Beaufort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47770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Greene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21362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Durham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269974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Moore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88247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Stokes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47401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Madison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20764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Buncombe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238319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Burke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90914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Richmond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46639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Bertie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21293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New Hanover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202681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Caldwell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83029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Vance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45419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Warren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20975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Gaston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206086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Wilson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81234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McDowell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44996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Polk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20510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Union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201292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Lincoln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78265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Davie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41222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Yancey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17818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Onslow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177772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Surry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73673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40271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17797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Cabarrus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178014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Wilkes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69340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Pasquotank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40661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Mitchell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15579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Johnston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168878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Carteret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66469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39464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Chowan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14793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Pitt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168148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Rutherford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67809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Yadkin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38406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Swain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13981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Davidson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162878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Chatham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63493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Alexander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37193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Perquimans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13453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Iredell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159442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63431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Scotland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36157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Pamlico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13144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Catawba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154356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Franklin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60619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Bladen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35190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Washington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13221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Alamance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151087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Stanly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60585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Dare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33920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Gates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12186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Randolph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141752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Duplin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58505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Macon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33922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Alleghany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11155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Orange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133857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Lenoir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59495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Transylvania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33090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10587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249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Rowan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138446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Haywood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59036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Montgomery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27798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Jones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10153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Robeson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134168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57866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Cherokee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27444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Camden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9980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Wayne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122623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Columbus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58098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Ashe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27281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Graham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8861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Harnett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114678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Granville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57532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Anson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26948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Hyde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5810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482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Brunswick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107431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Edgecombe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56552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Hertford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24658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Tyrrell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4407</a:t>
                      </a:r>
                    </a:p>
                  </a:txBody>
                  <a:tcPr marL="9882" marR="9882" marT="988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4369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code that generated table!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7638"/>
            <a:ext cx="8001000" cy="470852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 &lt;- </a:t>
            </a:r>
            <a:r>
              <a:rPr lang="en-US" sz="2000" dirty="0" smtClean="0"/>
              <a:t>1000000</a:t>
            </a:r>
          </a:p>
          <a:p>
            <a:pPr marL="0" indent="0">
              <a:buNone/>
            </a:pPr>
            <a:r>
              <a:rPr lang="en-US" sz="2000" dirty="0" err="1" smtClean="0"/>
              <a:t>maxT</a:t>
            </a:r>
            <a:r>
              <a:rPr lang="en-US" sz="2000" dirty="0" smtClean="0"/>
              <a:t> </a:t>
            </a:r>
            <a:r>
              <a:rPr lang="en-US" sz="2000" dirty="0"/>
              <a:t>&lt;- </a:t>
            </a:r>
            <a:r>
              <a:rPr lang="en-US" sz="2000" dirty="0" smtClean="0"/>
              <a:t>100</a:t>
            </a:r>
          </a:p>
          <a:p>
            <a:pPr marL="0" indent="0">
              <a:buNone/>
            </a:pPr>
            <a:r>
              <a:rPr lang="en-US" sz="2000" dirty="0" smtClean="0"/>
              <a:t>x </a:t>
            </a:r>
            <a:r>
              <a:rPr lang="en-US" sz="2000" dirty="0"/>
              <a:t>&lt;- </a:t>
            </a:r>
            <a:r>
              <a:rPr lang="en-US" sz="2000" dirty="0" err="1"/>
              <a:t>maxT</a:t>
            </a:r>
            <a:r>
              <a:rPr lang="en-US" sz="2000" dirty="0"/>
              <a:t>*</a:t>
            </a:r>
            <a:r>
              <a:rPr lang="en-US" sz="2000" dirty="0" err="1"/>
              <a:t>runif</a:t>
            </a:r>
            <a:r>
              <a:rPr lang="en-US" sz="2000" dirty="0"/>
              <a:t>(N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r>
              <a:rPr lang="en-US" sz="2000" dirty="0" err="1" smtClean="0"/>
              <a:t>hist</a:t>
            </a:r>
            <a:r>
              <a:rPr lang="en-US" sz="2000" dirty="0" smtClean="0"/>
              <a:t>(x)</a:t>
            </a:r>
          </a:p>
          <a:p>
            <a:pPr marL="0" indent="0">
              <a:buNone/>
            </a:pPr>
            <a:r>
              <a:rPr lang="en-US" sz="2000" dirty="0" err="1" smtClean="0"/>
              <a:t>firstdigitx</a:t>
            </a:r>
            <a:r>
              <a:rPr lang="en-US" sz="2000" dirty="0" smtClean="0"/>
              <a:t> &lt;- floor(x/10^floor(log(x,10)))</a:t>
            </a:r>
          </a:p>
          <a:p>
            <a:pPr marL="0" indent="0">
              <a:buNone/>
            </a:pPr>
            <a:r>
              <a:rPr lang="en-US" sz="2000" dirty="0" smtClean="0"/>
              <a:t>table(</a:t>
            </a:r>
            <a:r>
              <a:rPr lang="en-US" sz="2000" dirty="0" err="1" smtClean="0"/>
              <a:t>firstdigitx</a:t>
            </a:r>
            <a:r>
              <a:rPr lang="en-US" sz="2000" dirty="0"/>
              <a:t>)/</a:t>
            </a:r>
            <a:r>
              <a:rPr lang="en-US" sz="2000" dirty="0" smtClean="0"/>
              <a:t>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y </a:t>
            </a:r>
            <a:r>
              <a:rPr lang="en-US" sz="2000" dirty="0"/>
              <a:t>&lt;- </a:t>
            </a:r>
            <a:r>
              <a:rPr lang="en-US" sz="2000" dirty="0" smtClean="0"/>
              <a:t>1.2^x</a:t>
            </a:r>
          </a:p>
          <a:p>
            <a:pPr marL="0" indent="0">
              <a:buNone/>
            </a:pPr>
            <a:r>
              <a:rPr lang="en-US" sz="2000" dirty="0" err="1" smtClean="0"/>
              <a:t>hist</a:t>
            </a:r>
            <a:r>
              <a:rPr lang="en-US" sz="2000" dirty="0" smtClean="0"/>
              <a:t>(y)</a:t>
            </a:r>
          </a:p>
          <a:p>
            <a:pPr marL="0" indent="0">
              <a:buNone/>
            </a:pPr>
            <a:r>
              <a:rPr lang="en-US" sz="2000" dirty="0" err="1" smtClean="0"/>
              <a:t>firstdigity</a:t>
            </a:r>
            <a:r>
              <a:rPr lang="en-US" sz="2000" dirty="0" smtClean="0"/>
              <a:t> &lt;- floor(y/10^floor(log(y,10)))</a:t>
            </a:r>
          </a:p>
          <a:p>
            <a:pPr marL="0" indent="0">
              <a:buNone/>
            </a:pPr>
            <a:r>
              <a:rPr lang="en-US" sz="2000" dirty="0" smtClean="0"/>
              <a:t>table(</a:t>
            </a:r>
            <a:r>
              <a:rPr lang="en-US" sz="2000" dirty="0" err="1" smtClean="0"/>
              <a:t>firstdigity</a:t>
            </a:r>
            <a:r>
              <a:rPr lang="en-US" sz="2000" dirty="0"/>
              <a:t>)/N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31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(due on Thursday 10/6)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your favorite data set. (Must contain 100+ items) </a:t>
            </a:r>
          </a:p>
          <a:p>
            <a:r>
              <a:rPr lang="en-US" dirty="0" smtClean="0"/>
              <a:t>Does it follow </a:t>
            </a:r>
            <a:r>
              <a:rPr lang="en-US" dirty="0" err="1" smtClean="0"/>
              <a:t>Benford’s</a:t>
            </a:r>
            <a:r>
              <a:rPr lang="en-US" dirty="0" smtClean="0"/>
              <a:t> law? Explain</a:t>
            </a:r>
          </a:p>
          <a:p>
            <a:pPr lvl="1"/>
            <a:r>
              <a:rPr lang="en-US" dirty="0" smtClean="0"/>
              <a:t>(Make a table computed from your data and compare to the </a:t>
            </a:r>
            <a:r>
              <a:rPr lang="en-US" dirty="0" err="1" smtClean="0"/>
              <a:t>Benford’s</a:t>
            </a:r>
            <a:r>
              <a:rPr lang="en-US" dirty="0" smtClean="0"/>
              <a:t> law table.)</a:t>
            </a:r>
          </a:p>
          <a:p>
            <a:pPr lvl="1"/>
            <a:r>
              <a:rPr lang="en-US" dirty="0" smtClean="0"/>
              <a:t>Use real data set. Do NOT generate the data on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Finite sample spaces with </a:t>
            </a:r>
            <a:r>
              <a:rPr lang="en-US" sz="2800" b="1" i="1" dirty="0" smtClean="0"/>
              <a:t>equally likely </a:t>
            </a:r>
            <a:r>
              <a:rPr lang="en-US" sz="2800" dirty="0" smtClean="0"/>
              <a:t>outcomes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If </a:t>
            </a:r>
            <a:r>
              <a:rPr lang="en-US" dirty="0" smtClean="0"/>
              <a:t>we </a:t>
            </a:r>
            <a:r>
              <a:rPr lang="en-US" b="1" dirty="0" smtClean="0"/>
              <a:t>can</a:t>
            </a:r>
            <a:r>
              <a:rPr lang="en-US" dirty="0" smtClean="0"/>
              <a:t> assume that all possible outcomes are </a:t>
            </a:r>
            <a:r>
              <a:rPr lang="en-US" b="1" i="1" dirty="0" smtClean="0">
                <a:solidFill>
                  <a:srgbClr val="FF0000"/>
                </a:solidFill>
              </a:rPr>
              <a:t>equally likely</a:t>
            </a:r>
            <a:r>
              <a:rPr lang="en-US" dirty="0" smtClean="0"/>
              <a:t>, then the assignment of probabilities to individual outcomes is easy:  </a:t>
            </a:r>
          </a:p>
          <a:p>
            <a:pPr lvl="1"/>
            <a:r>
              <a:rPr lang="en-US" dirty="0" smtClean="0"/>
              <a:t>If the sample space </a:t>
            </a:r>
            <a:r>
              <a:rPr lang="en-US" i="1" dirty="0" smtClean="0"/>
              <a:t>S </a:t>
            </a:r>
            <a:r>
              <a:rPr lang="en-US" dirty="0" smtClean="0"/>
              <a:t>has </a:t>
            </a:r>
            <a:r>
              <a:rPr lang="en-US" i="1" dirty="0" smtClean="0"/>
              <a:t>k</a:t>
            </a:r>
            <a:r>
              <a:rPr lang="en-US" dirty="0" smtClean="0"/>
              <a:t> outcomes in all, then each must have probability 1/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b="1" i="1" dirty="0" smtClean="0">
                <a:solidFill>
                  <a:srgbClr val="FF0000"/>
                </a:solidFill>
              </a:rPr>
              <a:t>in the case of equally likely outcomes</a:t>
            </a:r>
            <a:r>
              <a:rPr lang="en-US" dirty="0" smtClean="0"/>
              <a:t>, if </a:t>
            </a:r>
            <a:r>
              <a:rPr lang="en-US" i="1" dirty="0" smtClean="0"/>
              <a:t>A</a:t>
            </a:r>
            <a:r>
              <a:rPr lang="en-US" dirty="0" smtClean="0"/>
              <a:t> is any event, then </a:t>
            </a:r>
          </a:p>
          <a:p>
            <a:pPr algn="ctr">
              <a:buNone/>
            </a:pPr>
            <a:r>
              <a:rPr lang="en-US" i="1" dirty="0" smtClean="0"/>
              <a:t>P(A) = </a:t>
            </a:r>
            <a:r>
              <a:rPr lang="en-US" dirty="0" smtClean="0"/>
              <a:t>(number of outcomes in </a:t>
            </a:r>
            <a:r>
              <a:rPr lang="en-US" i="1" dirty="0" smtClean="0"/>
              <a:t>A</a:t>
            </a:r>
            <a:r>
              <a:rPr lang="en-US" dirty="0" smtClean="0"/>
              <a:t>) / </a:t>
            </a:r>
            <a:r>
              <a:rPr lang="en-US" i="1" dirty="0" smtClean="0"/>
              <a:t>k</a:t>
            </a:r>
            <a:r>
              <a:rPr lang="en-US" dirty="0" smtClean="0"/>
              <a:t> . </a:t>
            </a:r>
          </a:p>
          <a:p>
            <a:pPr algn="ctr">
              <a:buNone/>
            </a:pPr>
            <a:endParaRPr lang="en-US" dirty="0" smtClean="0"/>
          </a:p>
          <a:p>
            <a:pPr>
              <a:buNone/>
            </a:pP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43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19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dirty="0" smtClean="0"/>
              <a:t>SRS of size 2 from a set of 5 people</a:t>
            </a:r>
          </a:p>
          <a:p>
            <a:pPr>
              <a:buNone/>
            </a:pPr>
            <a:r>
              <a:rPr lang="en-US" sz="2800" dirty="0" smtClean="0"/>
              <a:t>Label the people 1,2,3,4,5.  </a:t>
            </a:r>
          </a:p>
          <a:p>
            <a:pPr>
              <a:buNone/>
            </a:pPr>
            <a:r>
              <a:rPr lang="en-US" sz="2800" i="1" dirty="0" smtClean="0"/>
              <a:t>S</a:t>
            </a:r>
            <a:r>
              <a:rPr lang="en-US" sz="2800" dirty="0" smtClean="0"/>
              <a:t> has 10 </a:t>
            </a:r>
            <a:r>
              <a:rPr lang="en-US" sz="2800" b="1" i="1" dirty="0" smtClean="0"/>
              <a:t>equally likely </a:t>
            </a:r>
            <a:r>
              <a:rPr lang="en-US" sz="2800" dirty="0" smtClean="0"/>
              <a:t>members:</a:t>
            </a:r>
          </a:p>
          <a:p>
            <a:pPr algn="ctr">
              <a:buNone/>
            </a:pPr>
            <a:r>
              <a:rPr lang="en-US" sz="2800" dirty="0" smtClean="0"/>
              <a:t>12, 13, 14, 15, 23, 24, 25, 34, 35, 45</a:t>
            </a:r>
          </a:p>
          <a:p>
            <a:pPr>
              <a:spcAft>
                <a:spcPts val="1200"/>
              </a:spcAft>
              <a:buNone/>
            </a:pPr>
            <a:r>
              <a:rPr lang="en-US" sz="2400" dirty="0" smtClean="0"/>
              <a:t>(</a:t>
            </a:r>
            <a:r>
              <a:rPr lang="en-US" sz="2400" b="1" i="1" dirty="0" smtClean="0"/>
              <a:t>Why</a:t>
            </a:r>
            <a:r>
              <a:rPr lang="en-US" sz="2400" dirty="0" smtClean="0"/>
              <a:t> can we assume they are equally likely?)</a:t>
            </a:r>
          </a:p>
          <a:p>
            <a:pPr>
              <a:buNone/>
            </a:pPr>
            <a:r>
              <a:rPr lang="en-US" sz="2800" dirty="0" smtClean="0"/>
              <a:t>So each is assigned a probability of _____.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Event </a:t>
            </a:r>
            <a:r>
              <a:rPr lang="en-US" sz="2800" i="1" dirty="0" smtClean="0"/>
              <a:t>A</a:t>
            </a:r>
            <a:r>
              <a:rPr lang="en-US" sz="2800" dirty="0" smtClean="0"/>
              <a:t> = “2 is chosen but 3 is not.” </a:t>
            </a:r>
          </a:p>
          <a:p>
            <a:pPr>
              <a:buNone/>
            </a:pPr>
            <a:r>
              <a:rPr lang="en-US" sz="2800" i="1" dirty="0" smtClean="0"/>
              <a:t>	P(A) </a:t>
            </a:r>
            <a:r>
              <a:rPr lang="en-US" sz="2800" dirty="0" smtClean="0"/>
              <a:t>= _____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Event </a:t>
            </a:r>
            <a:r>
              <a:rPr lang="en-US" sz="2800" i="1" dirty="0" smtClean="0"/>
              <a:t>B</a:t>
            </a:r>
            <a:r>
              <a:rPr lang="en-US" sz="2800" dirty="0" smtClean="0"/>
              <a:t> = “either 2 or 3 or both is chosen.”  </a:t>
            </a:r>
          </a:p>
          <a:p>
            <a:pPr>
              <a:buNone/>
            </a:pPr>
            <a:r>
              <a:rPr lang="en-US" sz="2800" i="1" dirty="0" smtClean="0"/>
              <a:t>	P(B)</a:t>
            </a:r>
            <a:r>
              <a:rPr lang="en-US" sz="2800" dirty="0" smtClean="0"/>
              <a:t> = _____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800" dirty="0" smtClean="0"/>
              <a:t>Probability models:  Example</a:t>
            </a:r>
            <a:br>
              <a:rPr lang="en-US" sz="2800" dirty="0" smtClean="0"/>
            </a:br>
            <a:r>
              <a:rPr lang="en-US" sz="2800" dirty="0" smtClean="0"/>
              <a:t>Finite sample spaces with equally likely outcomes</a:t>
            </a:r>
            <a:endParaRPr 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123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dirty="0" smtClean="0"/>
              <a:t>Independence and </a:t>
            </a:r>
            <a:br>
              <a:rPr lang="en-US" sz="3600" dirty="0" smtClean="0"/>
            </a:br>
            <a:r>
              <a:rPr lang="en-US" sz="3600" dirty="0" smtClean="0"/>
              <a:t>the multiplication rule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Events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b="1" i="1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if knowing that one occurs does not change the probability that the other occurs.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i="1" dirty="0" smtClean="0"/>
              <a:t>Rule 5:  </a:t>
            </a:r>
            <a:r>
              <a:rPr lang="en-US" b="1" dirty="0" smtClean="0">
                <a:solidFill>
                  <a:srgbClr val="3366FF"/>
                </a:solidFill>
              </a:rPr>
              <a:t>If events </a:t>
            </a:r>
            <a:r>
              <a:rPr lang="en-US" b="1" i="1" dirty="0" smtClean="0">
                <a:solidFill>
                  <a:srgbClr val="3366FF"/>
                </a:solidFill>
              </a:rPr>
              <a:t>A</a:t>
            </a:r>
            <a:r>
              <a:rPr lang="en-US" b="1" dirty="0" smtClean="0">
                <a:solidFill>
                  <a:srgbClr val="3366FF"/>
                </a:solidFill>
              </a:rPr>
              <a:t> and </a:t>
            </a:r>
            <a:r>
              <a:rPr lang="en-US" b="1" i="1" dirty="0" smtClean="0">
                <a:solidFill>
                  <a:srgbClr val="3366FF"/>
                </a:solidFill>
              </a:rPr>
              <a:t>B</a:t>
            </a:r>
            <a:r>
              <a:rPr lang="en-US" b="1" dirty="0" smtClean="0">
                <a:solidFill>
                  <a:srgbClr val="3366FF"/>
                </a:solidFill>
              </a:rPr>
              <a:t> are independent, then </a:t>
            </a:r>
          </a:p>
          <a:p>
            <a:pPr algn="ctr">
              <a:buNone/>
            </a:pPr>
            <a:r>
              <a:rPr lang="en-US" b="1" i="1" dirty="0" smtClean="0">
                <a:solidFill>
                  <a:srgbClr val="3366FF"/>
                </a:solidFill>
              </a:rPr>
              <a:t>P(A </a:t>
            </a:r>
            <a:r>
              <a:rPr lang="en-US" b="1" dirty="0" smtClean="0">
                <a:solidFill>
                  <a:srgbClr val="3366FF"/>
                </a:solidFill>
              </a:rPr>
              <a:t>and </a:t>
            </a:r>
            <a:r>
              <a:rPr lang="en-US" b="1" i="1" dirty="0" smtClean="0">
                <a:solidFill>
                  <a:srgbClr val="3366FF"/>
                </a:solidFill>
              </a:rPr>
              <a:t>B) </a:t>
            </a:r>
            <a:r>
              <a:rPr lang="en-US" b="1" dirty="0" smtClean="0">
                <a:solidFill>
                  <a:srgbClr val="3366FF"/>
                </a:solidFill>
              </a:rPr>
              <a:t>=</a:t>
            </a:r>
            <a:r>
              <a:rPr lang="en-US" b="1" i="1" dirty="0" smtClean="0">
                <a:solidFill>
                  <a:srgbClr val="3366FF"/>
                </a:solidFill>
              </a:rPr>
              <a:t> P(A)P(B).</a:t>
            </a:r>
          </a:p>
          <a:p>
            <a:endParaRPr lang="en-US" b="1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8FFF4-9554-9D4C-8544-C56B1E15F8B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Toss a coin twice and let  </a:t>
            </a:r>
            <a:endParaRPr lang="en-US" i="1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i="1" dirty="0" smtClean="0"/>
              <a:t>	A</a:t>
            </a:r>
            <a:r>
              <a:rPr lang="en-US" dirty="0" smtClean="0"/>
              <a:t> = “heads on the first toss,”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	</a:t>
            </a:r>
            <a:r>
              <a:rPr lang="en-US" i="1" dirty="0" smtClean="0"/>
              <a:t>B </a:t>
            </a:r>
            <a:r>
              <a:rPr lang="en-US" dirty="0" smtClean="0"/>
              <a:t>= “heads on the second toss.” 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/>
              <a:t>These are independent, because we assume the outcome of one toss can’t affect the outcome of another toss.</a:t>
            </a:r>
          </a:p>
          <a:p>
            <a:pPr fontAlgn="auto">
              <a:spcAft>
                <a:spcPts val="600"/>
              </a:spcAft>
              <a:buFont typeface="Arial"/>
              <a:buNone/>
              <a:defRPr/>
            </a:pPr>
            <a:r>
              <a:rPr lang="en-US" sz="2600" dirty="0" smtClean="0"/>
              <a:t>(If this assumption needs verification, we could test it with many repetitions of the two-toss experiment.)</a:t>
            </a:r>
          </a:p>
          <a:p>
            <a:pPr fontAlgn="auto">
              <a:spcAft>
                <a:spcPts val="1200"/>
              </a:spcAft>
              <a:buFont typeface="Arial"/>
              <a:buNone/>
              <a:defRPr/>
            </a:pPr>
            <a:r>
              <a:rPr lang="en-US" sz="3300" dirty="0" smtClean="0"/>
              <a:t>So, since we know </a:t>
            </a:r>
            <a:r>
              <a:rPr lang="en-US" sz="3300" i="1" dirty="0" smtClean="0"/>
              <a:t>P(A) = 1/2 </a:t>
            </a:r>
            <a:r>
              <a:rPr lang="en-US" sz="3300" dirty="0" smtClean="0"/>
              <a:t>and </a:t>
            </a:r>
            <a:r>
              <a:rPr lang="en-US" sz="3300" i="1" dirty="0" smtClean="0"/>
              <a:t>P(B) = 1/2,</a:t>
            </a:r>
            <a:r>
              <a:rPr lang="en-US" sz="3300" dirty="0" smtClean="0"/>
              <a:t> </a:t>
            </a:r>
            <a:r>
              <a:rPr lang="en-US" sz="3300" b="1" i="1" dirty="0" smtClean="0">
                <a:solidFill>
                  <a:srgbClr val="00B0F0"/>
                </a:solidFill>
              </a:rPr>
              <a:t>Rule 5</a:t>
            </a:r>
            <a:r>
              <a:rPr lang="en-US" sz="3300" dirty="0" smtClean="0"/>
              <a:t> says that  </a:t>
            </a:r>
            <a:r>
              <a:rPr lang="en-US" sz="3300" i="1" dirty="0" smtClean="0"/>
              <a:t>P(A </a:t>
            </a:r>
            <a:r>
              <a:rPr lang="en-US" sz="3300" dirty="0" smtClean="0"/>
              <a:t>and </a:t>
            </a:r>
            <a:r>
              <a:rPr lang="en-US" sz="3300" i="1" dirty="0" smtClean="0"/>
              <a:t>B) = (1/2)(1/2) = 1/4.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3300" u="sng" dirty="0" smtClean="0"/>
              <a:t>Exercise</a:t>
            </a:r>
            <a:r>
              <a:rPr lang="en-US" sz="3300" dirty="0" smtClean="0"/>
              <a:t>:  In the sample space for this experiment, identify the three events</a:t>
            </a:r>
          </a:p>
          <a:p>
            <a:pPr marL="514350" indent="-514350" algn="ctr" fontAlgn="auto">
              <a:spcAft>
                <a:spcPts val="0"/>
              </a:spcAft>
              <a:buNone/>
              <a:defRPr/>
            </a:pPr>
            <a:r>
              <a:rPr lang="en-US" sz="3300" dirty="0" smtClean="0"/>
              <a:t>(1)   </a:t>
            </a:r>
            <a:r>
              <a:rPr lang="en-US" sz="3300" i="1" dirty="0" smtClean="0"/>
              <a:t>A</a:t>
            </a:r>
            <a:r>
              <a:rPr lang="en-US" sz="3300" dirty="0" smtClean="0"/>
              <a:t>;   (2)  </a:t>
            </a:r>
            <a:r>
              <a:rPr lang="en-US" sz="3300" i="1" dirty="0" smtClean="0"/>
              <a:t>B</a:t>
            </a:r>
            <a:r>
              <a:rPr lang="en-US" sz="3300" dirty="0" smtClean="0"/>
              <a:t>;   (3)  </a:t>
            </a:r>
            <a:r>
              <a:rPr lang="en-US" sz="3300" i="1" dirty="0" smtClean="0"/>
              <a:t>A </a:t>
            </a:r>
            <a:r>
              <a:rPr lang="en-US" sz="3300" dirty="0" smtClean="0"/>
              <a:t>and </a:t>
            </a:r>
            <a:r>
              <a:rPr lang="en-US" sz="3300" i="1" dirty="0" smtClean="0"/>
              <a:t>B;</a:t>
            </a:r>
          </a:p>
          <a:p>
            <a:pPr marL="514350" indent="-514350" fontAlgn="auto">
              <a:spcAft>
                <a:spcPts val="0"/>
              </a:spcAft>
              <a:buNone/>
              <a:defRPr/>
            </a:pPr>
            <a:r>
              <a:rPr lang="en-US" sz="3300" dirty="0" smtClean="0"/>
              <a:t>and check that their probabilities are as given above.</a:t>
            </a:r>
          </a:p>
          <a:p>
            <a:pPr marL="514350" indent="-514350" fontAlgn="auto">
              <a:spcAft>
                <a:spcPts val="0"/>
              </a:spcAft>
              <a:buNone/>
              <a:defRPr/>
            </a:pPr>
            <a:endParaRPr lang="en-US" sz="33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 dirty="0" smtClean="0"/>
              <a:t>Independence and </a:t>
            </a:r>
            <a:br>
              <a:rPr lang="en-US" sz="3600" dirty="0" smtClean="0"/>
            </a:br>
            <a:r>
              <a:rPr lang="en-US" sz="3600" dirty="0" smtClean="0"/>
              <a:t>the multiplication rule: Example 1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959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Take a SRS of size 2 from a group of 5 people.  Number the people 1,2,3,4,5.  Then the sample space </a:t>
            </a:r>
            <a:r>
              <a:rPr lang="en-US" sz="2800" i="1" dirty="0" smtClean="0"/>
              <a:t>S</a:t>
            </a:r>
            <a:r>
              <a:rPr lang="en-US" sz="2800" dirty="0" smtClean="0"/>
              <a:t> contains 10 outcomes:</a:t>
            </a:r>
          </a:p>
          <a:p>
            <a:pPr>
              <a:buNone/>
            </a:pPr>
            <a:r>
              <a:rPr lang="en-US" sz="2800" dirty="0" smtClean="0"/>
              <a:t>			12, 13, </a:t>
            </a:r>
            <a:r>
              <a:rPr lang="en-US" sz="2800" u="sng" dirty="0" smtClean="0"/>
              <a:t>       </a:t>
            </a:r>
            <a:r>
              <a:rPr lang="en-US" sz="2800" dirty="0" smtClean="0"/>
              <a:t>, </a:t>
            </a:r>
            <a:r>
              <a:rPr lang="en-US" sz="2800" u="sng" dirty="0" smtClean="0"/>
              <a:t>       </a:t>
            </a:r>
            <a:r>
              <a:rPr lang="en-US" sz="2800" dirty="0" smtClean="0"/>
              <a:t>, </a:t>
            </a:r>
            <a:r>
              <a:rPr lang="en-US" sz="2800" u="sng" dirty="0" smtClean="0"/>
              <a:t>       </a:t>
            </a:r>
            <a:r>
              <a:rPr lang="en-US" sz="2800" dirty="0" smtClean="0"/>
              <a:t>, </a:t>
            </a:r>
            <a:r>
              <a:rPr lang="en-US" sz="2800" u="sng" dirty="0" smtClean="0"/>
              <a:t>       </a:t>
            </a:r>
            <a:r>
              <a:rPr lang="en-US" sz="2800" dirty="0" smtClean="0"/>
              <a:t>, </a:t>
            </a:r>
            <a:r>
              <a:rPr lang="en-US" sz="2800" u="sng" dirty="0" smtClean="0"/>
              <a:t>       </a:t>
            </a:r>
            <a:r>
              <a:rPr lang="en-US" sz="2800" dirty="0" smtClean="0"/>
              <a:t>, </a:t>
            </a:r>
            <a:r>
              <a:rPr lang="en-US" sz="2800" u="sng" dirty="0" smtClean="0"/>
              <a:t>       </a:t>
            </a:r>
            <a:r>
              <a:rPr lang="en-US" sz="2800" dirty="0" smtClean="0"/>
              <a:t>, </a:t>
            </a:r>
            <a:r>
              <a:rPr lang="en-US" sz="2800" u="sng" dirty="0" smtClean="0"/>
              <a:t>       </a:t>
            </a:r>
            <a:r>
              <a:rPr lang="en-US" sz="2800" dirty="0" smtClean="0"/>
              <a:t>, </a:t>
            </a:r>
            <a:r>
              <a:rPr lang="en-US" sz="2800" u="sng" dirty="0" smtClean="0"/>
              <a:t>       </a:t>
            </a:r>
            <a:r>
              <a:rPr lang="en-US" sz="2800" dirty="0" smtClean="0"/>
              <a:t>.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Let </a:t>
            </a:r>
            <a:r>
              <a:rPr lang="en-US" sz="2800" i="1" dirty="0" smtClean="0"/>
              <a:t>A </a:t>
            </a:r>
            <a:r>
              <a:rPr lang="en-US" sz="2800" dirty="0" smtClean="0"/>
              <a:t>= “Person #1 is chosen,” </a:t>
            </a:r>
            <a:r>
              <a:rPr lang="en-US" sz="2800" i="1" dirty="0" smtClean="0"/>
              <a:t>B</a:t>
            </a:r>
            <a:r>
              <a:rPr lang="en-US" sz="2800" dirty="0" smtClean="0"/>
              <a:t> = “Person #2 is chosen.”</a:t>
            </a:r>
          </a:p>
          <a:p>
            <a:pPr>
              <a:buNone/>
            </a:pPr>
            <a:r>
              <a:rPr lang="en-US" sz="2800" dirty="0" smtClean="0"/>
              <a:t>These are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independent.  Knowing that #1 is chosen decreases the chance that #2</a:t>
            </a:r>
            <a:r>
              <a:rPr lang="en-US" sz="2800" i="1" dirty="0" smtClean="0"/>
              <a:t> </a:t>
            </a:r>
            <a:r>
              <a:rPr lang="en-US" sz="2800" dirty="0" smtClean="0"/>
              <a:t>is chosen. 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u="sng" dirty="0" smtClean="0"/>
              <a:t>Exercise</a:t>
            </a:r>
            <a:r>
              <a:rPr lang="en-US" sz="2800" dirty="0" smtClean="0"/>
              <a:t>:  In the sample space, identify the three events </a:t>
            </a:r>
          </a:p>
          <a:p>
            <a:pPr>
              <a:buNone/>
            </a:pPr>
            <a:r>
              <a:rPr lang="en-US" sz="2800" dirty="0" smtClean="0"/>
              <a:t>	(1) </a:t>
            </a:r>
            <a:r>
              <a:rPr lang="en-US" sz="2800" i="1" dirty="0" smtClean="0"/>
              <a:t>A,  </a:t>
            </a:r>
            <a:r>
              <a:rPr lang="en-US" sz="2800" dirty="0" smtClean="0"/>
              <a:t>(2)</a:t>
            </a:r>
            <a:r>
              <a:rPr lang="en-US" sz="2800" i="1" dirty="0" smtClean="0"/>
              <a:t> B,  </a:t>
            </a:r>
            <a:r>
              <a:rPr lang="en-US" sz="2800" dirty="0" smtClean="0"/>
              <a:t>(3) </a:t>
            </a:r>
            <a:r>
              <a:rPr lang="en-US" sz="2800" i="1" dirty="0" smtClean="0"/>
              <a:t>A </a:t>
            </a:r>
            <a:r>
              <a:rPr lang="en-US" sz="2800" dirty="0" smtClean="0"/>
              <a:t>and </a:t>
            </a:r>
            <a:r>
              <a:rPr lang="en-US" sz="2800" i="1" dirty="0" smtClean="0"/>
              <a:t>B.  </a:t>
            </a:r>
          </a:p>
          <a:p>
            <a:pPr>
              <a:buNone/>
            </a:pPr>
            <a:r>
              <a:rPr lang="en-US" sz="2800" dirty="0" smtClean="0"/>
              <a:t>Find their probabilities and verify that </a:t>
            </a:r>
            <a:r>
              <a:rPr lang="en-US" sz="2800" i="1" dirty="0" smtClean="0"/>
              <a:t>P(A </a:t>
            </a:r>
            <a:r>
              <a:rPr lang="en-US" sz="2800" dirty="0" smtClean="0"/>
              <a:t>and </a:t>
            </a:r>
            <a:r>
              <a:rPr lang="en-US" sz="2800" i="1" dirty="0" smtClean="0"/>
              <a:t>B) </a:t>
            </a:r>
            <a:r>
              <a:rPr lang="en-US" sz="2800" dirty="0" smtClean="0"/>
              <a:t>does not equal </a:t>
            </a:r>
            <a:r>
              <a:rPr lang="en-US" sz="2800" i="1" dirty="0" smtClean="0"/>
              <a:t>P(A)P(B).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3600" dirty="0" smtClean="0"/>
              <a:t>Independence and </a:t>
            </a:r>
            <a:br>
              <a:rPr lang="en-US" sz="3600" dirty="0" smtClean="0"/>
            </a:br>
            <a:r>
              <a:rPr lang="en-US" sz="3600" dirty="0" smtClean="0"/>
              <a:t>the multiplication rule: Example 2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11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Draw 2 cards at random from a standard deck, but </a:t>
            </a:r>
            <a:r>
              <a:rPr lang="en-US" sz="2800" b="1" i="1" dirty="0" smtClean="0"/>
              <a:t>replace the first card and reshuffle</a:t>
            </a:r>
            <a:r>
              <a:rPr lang="en-US" sz="2800" dirty="0" smtClean="0"/>
              <a:t> before drawing the second.  </a:t>
            </a:r>
          </a:p>
          <a:p>
            <a:pPr>
              <a:buNone/>
            </a:pPr>
            <a:r>
              <a:rPr lang="en-US" sz="2800" dirty="0" smtClean="0"/>
              <a:t>What’s the probability that they’re both hearts?  </a:t>
            </a:r>
          </a:p>
          <a:p>
            <a:pPr lvl="1"/>
            <a:r>
              <a:rPr lang="en-US" sz="2400" dirty="0" smtClean="0"/>
              <a:t>Standard deck has 52 cards; 13 are hearts.</a:t>
            </a:r>
          </a:p>
          <a:p>
            <a:pPr>
              <a:buNone/>
            </a:pPr>
            <a:r>
              <a:rPr lang="en-US" sz="2800" dirty="0" smtClean="0"/>
              <a:t>Let </a:t>
            </a:r>
            <a:r>
              <a:rPr lang="en-US" sz="2800" i="1" dirty="0" smtClean="0"/>
              <a:t>A = </a:t>
            </a:r>
            <a:r>
              <a:rPr lang="en-US" sz="2800" dirty="0" smtClean="0"/>
              <a:t>“1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card is a heart” and </a:t>
            </a:r>
            <a:r>
              <a:rPr lang="en-US" sz="2800" i="1" dirty="0" smtClean="0"/>
              <a:t>B = </a:t>
            </a:r>
            <a:r>
              <a:rPr lang="en-US" sz="2800" dirty="0" smtClean="0"/>
              <a:t>“2</a:t>
            </a:r>
            <a:r>
              <a:rPr lang="en-US" sz="2800" baseline="30000" dirty="0" smtClean="0"/>
              <a:t>nd</a:t>
            </a:r>
            <a:r>
              <a:rPr lang="en-US" sz="2800" dirty="0" smtClean="0"/>
              <a:t> card is a heart.” We want </a:t>
            </a:r>
            <a:r>
              <a:rPr lang="en-US" sz="2800" i="1" dirty="0" smtClean="0"/>
              <a:t>P(A</a:t>
            </a:r>
            <a:r>
              <a:rPr lang="en-US" sz="2800" dirty="0" smtClean="0"/>
              <a:t> and </a:t>
            </a:r>
            <a:r>
              <a:rPr lang="en-US" sz="2800" i="1" dirty="0" smtClean="0"/>
              <a:t>B).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i="1" dirty="0" smtClean="0"/>
              <a:t>P(A) = _______ </a:t>
            </a:r>
            <a:r>
              <a:rPr lang="en-US" sz="2800" dirty="0" smtClean="0"/>
              <a:t>and</a:t>
            </a:r>
            <a:r>
              <a:rPr lang="en-US" sz="2800" i="1" dirty="0" smtClean="0"/>
              <a:t> P(B) = _______. </a:t>
            </a:r>
          </a:p>
          <a:p>
            <a:pPr>
              <a:buNone/>
            </a:pPr>
            <a:r>
              <a:rPr lang="en-US" sz="2800" dirty="0" smtClean="0"/>
              <a:t>So </a:t>
            </a:r>
            <a:r>
              <a:rPr lang="en-US" sz="2800" i="1" dirty="0" smtClean="0"/>
              <a:t>P(A</a:t>
            </a:r>
            <a:r>
              <a:rPr lang="en-US" sz="2800" dirty="0" smtClean="0"/>
              <a:t> and </a:t>
            </a:r>
            <a:r>
              <a:rPr lang="en-US" sz="2800" i="1" dirty="0" smtClean="0"/>
              <a:t>B</a:t>
            </a:r>
            <a:r>
              <a:rPr lang="en-US" sz="2800" dirty="0" smtClean="0"/>
              <a:t>) = ________.  </a:t>
            </a:r>
          </a:p>
          <a:p>
            <a:pPr>
              <a:buNone/>
            </a:pPr>
            <a:r>
              <a:rPr lang="en-US" sz="2800" dirty="0" smtClean="0"/>
              <a:t>How would the answer change if we did not return the first card back?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Independence and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multiplication rule: Example 3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705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9530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/>
              <a:t>From a </a:t>
            </a:r>
            <a:r>
              <a:rPr lang="en-US" sz="2400" b="1" dirty="0" smtClean="0"/>
              <a:t>very large </a:t>
            </a:r>
            <a:r>
              <a:rPr lang="en-US" sz="2400" dirty="0" smtClean="0"/>
              <a:t>population in which 40% identify themselves as Dog Lovers, take a SRS of size 3.  What’s the probability that they’re all Dog Lovers?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/>
              <a:t>Let </a:t>
            </a:r>
            <a:r>
              <a:rPr lang="en-US" sz="2400" i="1" dirty="0" smtClean="0"/>
              <a:t>A = “</a:t>
            </a:r>
            <a:r>
              <a:rPr lang="en-US" sz="2400" dirty="0" smtClean="0"/>
              <a:t>First one chosen is a Dog Lover,” </a:t>
            </a:r>
            <a:r>
              <a:rPr lang="en-US" sz="2400" i="1" dirty="0" smtClean="0"/>
              <a:t>B = “</a:t>
            </a:r>
            <a:r>
              <a:rPr lang="en-US" sz="2400" dirty="0" smtClean="0"/>
              <a:t>second one is a Dog Lover,” and </a:t>
            </a:r>
            <a:r>
              <a:rPr lang="en-US" sz="2400" i="1" dirty="0" smtClean="0"/>
              <a:t>C = </a:t>
            </a:r>
            <a:r>
              <a:rPr lang="en-US" sz="2400" dirty="0" smtClean="0"/>
              <a:t>“third one is a Dog Lover”.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/>
              <a:t>They’re not really independent.  For example, if we know </a:t>
            </a:r>
            <a:r>
              <a:rPr lang="en-US" sz="2400" i="1" dirty="0" smtClean="0"/>
              <a:t>A</a:t>
            </a:r>
            <a:r>
              <a:rPr lang="en-US" sz="2400" dirty="0" smtClean="0"/>
              <a:t> occurred, then </a:t>
            </a:r>
            <a:r>
              <a:rPr lang="en-US" sz="2400" i="1" dirty="0" smtClean="0"/>
              <a:t>B</a:t>
            </a:r>
            <a:r>
              <a:rPr lang="en-US" sz="2400" dirty="0" smtClean="0"/>
              <a:t> and </a:t>
            </a:r>
            <a:r>
              <a:rPr lang="en-US" sz="2400" i="1" dirty="0" smtClean="0"/>
              <a:t>C </a:t>
            </a:r>
            <a:r>
              <a:rPr lang="en-US" sz="2400" dirty="0" smtClean="0"/>
              <a:t>are </a:t>
            </a:r>
            <a:r>
              <a:rPr lang="en-US" sz="2400" i="1" dirty="0" smtClean="0"/>
              <a:t>very slightly</a:t>
            </a:r>
            <a:r>
              <a:rPr lang="en-US" sz="2400" dirty="0" smtClean="0"/>
              <a:t> less likely than if A had not occurred.  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/>
              <a:t>But because the population is so large, it is </a:t>
            </a:r>
            <a:r>
              <a:rPr lang="en-US" sz="2400" b="1" i="1" dirty="0" smtClean="0"/>
              <a:t>nearly</a:t>
            </a:r>
            <a:r>
              <a:rPr lang="en-US" sz="2400" i="1" dirty="0" smtClean="0"/>
              <a:t> </a:t>
            </a:r>
            <a:r>
              <a:rPr lang="en-US" sz="2400" dirty="0" smtClean="0"/>
              <a:t>true (and we can safely assume) that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/>
              <a:t>They’re independent, and</a:t>
            </a:r>
          </a:p>
          <a:p>
            <a:pPr lvl="1" fontAlgn="auto">
              <a:spcAft>
                <a:spcPts val="0"/>
              </a:spcAft>
              <a:buFont typeface="Arial"/>
              <a:buChar char="–"/>
              <a:defRPr/>
            </a:pPr>
            <a:r>
              <a:rPr lang="en-US" sz="2000" dirty="0" smtClean="0"/>
              <a:t>The probability of each is .40.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dirty="0" smtClean="0"/>
              <a:t>So the probability that they’re </a:t>
            </a:r>
            <a:r>
              <a:rPr lang="en-US" sz="2400" smtClean="0"/>
              <a:t>all Dog Lovers </a:t>
            </a:r>
            <a:r>
              <a:rPr lang="en-US" sz="2400" dirty="0" smtClean="0"/>
              <a:t>is ______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800" dirty="0" smtClean="0"/>
              <a:t>4.2  Probability models:</a:t>
            </a:r>
            <a:br>
              <a:rPr lang="en-US" sz="2800" dirty="0" smtClean="0"/>
            </a:br>
            <a:r>
              <a:rPr lang="en-US" sz="2800" dirty="0" err="1" smtClean="0"/>
              <a:t>ndependence</a:t>
            </a:r>
            <a:r>
              <a:rPr lang="en-US" sz="2800" dirty="0" smtClean="0"/>
              <a:t> and the multiplication rule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Independence and </a:t>
            </a:r>
            <a:br>
              <a:rPr lang="en-US" sz="3600" dirty="0">
                <a:latin typeface="+mj-lt"/>
                <a:ea typeface="+mj-ea"/>
                <a:cs typeface="+mj-cs"/>
              </a:rPr>
            </a:br>
            <a:r>
              <a:rPr lang="en-US" sz="3600" dirty="0">
                <a:latin typeface="+mj-lt"/>
                <a:ea typeface="+mj-ea"/>
                <a:cs typeface="+mj-cs"/>
              </a:rPr>
              <a:t>the multiplication </a:t>
            </a:r>
            <a:r>
              <a:rPr lang="en-US" sz="3600" dirty="0" smtClean="0">
                <a:latin typeface="+mj-lt"/>
                <a:ea typeface="+mj-ea"/>
                <a:cs typeface="+mj-cs"/>
              </a:rPr>
              <a:t>rule: Example 4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66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Paper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an area of human endeavor </a:t>
            </a:r>
            <a:r>
              <a:rPr lang="en-US" dirty="0"/>
              <a:t>(e.g., a particular sport, marketing, politics, </a:t>
            </a:r>
            <a:r>
              <a:rPr lang="en-US" dirty="0" smtClean="0"/>
              <a:t>car manufacturing </a:t>
            </a:r>
            <a:r>
              <a:rPr lang="is-IS" dirty="0" smtClean="0"/>
              <a:t>…)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write a 5 page paper on how statistics influenced it.</a:t>
            </a:r>
          </a:p>
          <a:p>
            <a:r>
              <a:rPr lang="en-US" dirty="0"/>
              <a:t>D</a:t>
            </a:r>
            <a:r>
              <a:rPr lang="en-US" dirty="0" smtClean="0"/>
              <a:t>ue this Thursday 9/29.</a:t>
            </a:r>
          </a:p>
          <a:p>
            <a:r>
              <a:rPr lang="en-US" dirty="0" smtClean="0"/>
              <a:t>Make sure you clearly reference your sources (including websites)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5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Probability models</a:t>
            </a:r>
          </a:p>
          <a:p>
            <a:pPr lvl="1"/>
            <a:r>
              <a:rPr lang="en-US" dirty="0" smtClean="0"/>
              <a:t>sample space (set of possible </a:t>
            </a:r>
            <a:r>
              <a:rPr lang="en-US" dirty="0" err="1" smtClean="0"/>
              <a:t>outomes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probabilities</a:t>
            </a:r>
          </a:p>
          <a:p>
            <a:r>
              <a:rPr lang="en-US" dirty="0" smtClean="0"/>
              <a:t>Rules for probabilities</a:t>
            </a:r>
          </a:p>
          <a:p>
            <a:r>
              <a:rPr lang="en-US" dirty="0" smtClean="0"/>
              <a:t>Assigning probabilities when the sample space is finite</a:t>
            </a:r>
          </a:p>
          <a:p>
            <a:r>
              <a:rPr lang="en-US" dirty="0" smtClean="0"/>
              <a:t>Assigning probabilities when all outcomes are equally likely</a:t>
            </a:r>
          </a:p>
          <a:p>
            <a:r>
              <a:rPr lang="en-US" dirty="0" smtClean="0"/>
              <a:t>Independence and the multiplication rule 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Probability models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56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Probability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Definition:  A </a:t>
            </a:r>
            <a:r>
              <a:rPr lang="en-US" b="1" i="1" dirty="0" smtClean="0"/>
              <a:t>probability model </a:t>
            </a:r>
            <a:r>
              <a:rPr lang="en-US" dirty="0" smtClean="0"/>
              <a:t>for a random phenomenon consists of</a:t>
            </a:r>
          </a:p>
          <a:p>
            <a:pPr lvl="1"/>
            <a:r>
              <a:rPr lang="en-US" dirty="0" smtClean="0"/>
              <a:t>The set of all </a:t>
            </a:r>
            <a:r>
              <a:rPr lang="en-US" b="1" i="1" dirty="0" smtClean="0">
                <a:solidFill>
                  <a:srgbClr val="0070C0"/>
                </a:solidFill>
              </a:rPr>
              <a:t>possible outcomes </a:t>
            </a:r>
            <a:r>
              <a:rPr lang="en-US" dirty="0" smtClean="0"/>
              <a:t>of the phenomenon.  This set is called the </a:t>
            </a:r>
            <a:r>
              <a:rPr lang="en-US" b="1" i="1" dirty="0" smtClean="0">
                <a:solidFill>
                  <a:srgbClr val="0070C0"/>
                </a:solidFill>
              </a:rPr>
              <a:t>sample space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and denoted </a:t>
            </a:r>
            <a:r>
              <a:rPr lang="en-US" b="1" i="1" dirty="0" smtClean="0">
                <a:solidFill>
                  <a:srgbClr val="0070C0"/>
                </a:solidFill>
              </a:rPr>
              <a:t>S</a:t>
            </a:r>
            <a:r>
              <a:rPr lang="en-US" b="1" i="1" dirty="0" smtClean="0"/>
              <a:t>.</a:t>
            </a:r>
            <a:endParaRPr lang="en-US" b="1" i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An </a:t>
            </a:r>
            <a:r>
              <a:rPr lang="en-US" b="1" i="1" dirty="0" smtClean="0">
                <a:solidFill>
                  <a:srgbClr val="00B050"/>
                </a:solidFill>
              </a:rPr>
              <a:t>assignment of probabilities </a:t>
            </a:r>
            <a:r>
              <a:rPr lang="en-US" dirty="0" smtClean="0"/>
              <a:t>to </a:t>
            </a:r>
            <a:r>
              <a:rPr lang="en-US" b="1" i="1" dirty="0" smtClean="0">
                <a:solidFill>
                  <a:srgbClr val="FF0000"/>
                </a:solidFill>
              </a:rPr>
              <a:t>events</a:t>
            </a:r>
            <a:r>
              <a:rPr lang="en-US" dirty="0" smtClean="0"/>
              <a:t>, which are </a:t>
            </a:r>
            <a:r>
              <a:rPr lang="en-US" dirty="0" smtClean="0">
                <a:solidFill>
                  <a:srgbClr val="FF0000"/>
                </a:solidFill>
              </a:rPr>
              <a:t>subsets</a:t>
            </a:r>
            <a:r>
              <a:rPr lang="en-US" dirty="0" smtClean="0"/>
              <a:t> of </a:t>
            </a:r>
            <a:r>
              <a:rPr lang="en-US" i="1" dirty="0" smtClean="0"/>
              <a:t>S.  </a:t>
            </a:r>
            <a:r>
              <a:rPr lang="en-US" dirty="0" smtClean="0"/>
              <a:t>The probability of event </a:t>
            </a:r>
            <a:r>
              <a:rPr lang="en-US" b="1" i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is denoted </a:t>
            </a:r>
            <a:r>
              <a:rPr lang="en-US" b="1" i="1" dirty="0" smtClean="0">
                <a:solidFill>
                  <a:srgbClr val="FF0000"/>
                </a:solidFill>
              </a:rPr>
              <a:t>P(A)</a:t>
            </a:r>
            <a:r>
              <a:rPr lang="en-US" i="1" dirty="0" smtClean="0"/>
              <a:t>.</a:t>
            </a:r>
          </a:p>
          <a:p>
            <a:pPr lvl="1">
              <a:buNone/>
            </a:pPr>
            <a:endParaRPr lang="en-US" i="1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4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3600" dirty="0" smtClean="0"/>
              <a:t>Probability models:</a:t>
            </a:r>
            <a:br>
              <a:rPr lang="en-US" sz="3600" dirty="0" smtClean="0"/>
            </a:br>
            <a:r>
              <a:rPr lang="en-US" sz="3600" dirty="0" smtClean="0"/>
              <a:t>Assignment of probabilities to events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4665"/>
            <a:ext cx="8229600" cy="47961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Assignment of probabilities to events can be done in any of several ways:</a:t>
            </a:r>
          </a:p>
          <a:p>
            <a:pPr lvl="1"/>
            <a:r>
              <a:rPr lang="en-US" dirty="0" smtClean="0"/>
              <a:t>If S is a </a:t>
            </a:r>
            <a:r>
              <a:rPr lang="en-US" b="1" i="1" dirty="0" smtClean="0">
                <a:solidFill>
                  <a:srgbClr val="0070C0"/>
                </a:solidFill>
              </a:rPr>
              <a:t>finite</a:t>
            </a:r>
            <a:r>
              <a:rPr lang="en-US" dirty="0" smtClean="0"/>
              <a:t> set, assign probabilities to the </a:t>
            </a:r>
            <a:r>
              <a:rPr lang="en-US" b="1" i="1" dirty="0" smtClean="0">
                <a:solidFill>
                  <a:srgbClr val="0070C0"/>
                </a:solidFill>
              </a:rPr>
              <a:t>individual outcomes</a:t>
            </a:r>
            <a:r>
              <a:rPr lang="en-US" dirty="0" smtClean="0"/>
              <a:t>; then probability of an event is the sum of the probabilities of the outcomes in it.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smtClean="0"/>
              <a:t>S</a:t>
            </a:r>
            <a:r>
              <a:rPr lang="en-US" dirty="0" smtClean="0"/>
              <a:t> is an </a:t>
            </a:r>
            <a:r>
              <a:rPr lang="en-US" b="1" i="1" dirty="0" smtClean="0">
                <a:solidFill>
                  <a:srgbClr val="FF0000"/>
                </a:solidFill>
              </a:rPr>
              <a:t>infinite</a:t>
            </a:r>
            <a:r>
              <a:rPr lang="en-US" dirty="0" smtClean="0"/>
              <a:t> set of real numbers, such as the set of all real numbers or all positive numbers, assign probabilities to </a:t>
            </a:r>
            <a:r>
              <a:rPr lang="en-US" b="1" i="1" dirty="0" smtClean="0">
                <a:solidFill>
                  <a:srgbClr val="FF0000"/>
                </a:solidFill>
              </a:rPr>
              <a:t>intervals</a:t>
            </a:r>
            <a:r>
              <a:rPr lang="en-US" dirty="0" smtClean="0"/>
              <a:t> in some way.</a:t>
            </a:r>
          </a:p>
          <a:p>
            <a:r>
              <a:rPr lang="en-US" dirty="0" smtClean="0"/>
              <a:t>In any case, the probabilities must be assigned in a way that follows four basic rules.</a:t>
            </a:r>
          </a:p>
          <a:p>
            <a:pPr lvl="1"/>
            <a:r>
              <a:rPr lang="en-US" dirty="0" smtClean="0"/>
              <a:t>These rules are necessary because </a:t>
            </a:r>
            <a:r>
              <a:rPr lang="en-US" i="1" dirty="0" smtClean="0"/>
              <a:t>proportions </a:t>
            </a:r>
            <a:r>
              <a:rPr lang="en-US" dirty="0" smtClean="0"/>
              <a:t>follow them.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863" y="6167735"/>
            <a:ext cx="1717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The rules:  </a:t>
            </a:r>
            <a:r>
              <a:rPr lang="en-US" sz="2000" dirty="0" smtClean="0">
                <a:solidFill>
                  <a:prstClr val="black"/>
                </a:solidFill>
                <a:latin typeface="Wingdings"/>
                <a:ea typeface="Wingdings"/>
                <a:cs typeface="Wingdings"/>
                <a:sym typeface="Wingdings"/>
              </a:rPr>
              <a:t>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483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Probability models:</a:t>
            </a:r>
            <a:br>
              <a:rPr lang="en-US" sz="3200" dirty="0" smtClean="0"/>
            </a:br>
            <a:r>
              <a:rPr lang="en-US" sz="3200" dirty="0" smtClean="0"/>
              <a:t>Rules for assignment of probabilities to events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98475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 1</a:t>
            </a:r>
            <a:r>
              <a:rPr lang="en-US" dirty="0" smtClean="0"/>
              <a:t>:  Any probability must be a </a:t>
            </a:r>
            <a:r>
              <a:rPr lang="en-US" b="1" i="1" dirty="0" smtClean="0"/>
              <a:t>number between 0 and 1</a:t>
            </a:r>
            <a:r>
              <a:rPr lang="en-US" dirty="0" smtClean="0"/>
              <a:t>.</a:t>
            </a:r>
          </a:p>
          <a:p>
            <a:pPr marL="914400" lvl="1" indent="-514350">
              <a:spcAft>
                <a:spcPts val="600"/>
              </a:spcAft>
              <a:buNone/>
            </a:pPr>
            <a:r>
              <a:rPr lang="en-US" dirty="0" smtClean="0"/>
              <a:t>This is because the proportion of times an event occurs is always between 0 and 1.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 2</a:t>
            </a:r>
            <a:r>
              <a:rPr lang="en-US" dirty="0" smtClean="0"/>
              <a:t>:  The probability of the </a:t>
            </a:r>
            <a:r>
              <a:rPr lang="en-US" b="1" i="1" dirty="0" smtClean="0"/>
              <a:t>set of all possible outcomes together </a:t>
            </a:r>
            <a:r>
              <a:rPr lang="en-US" dirty="0" smtClean="0"/>
              <a:t>must total </a:t>
            </a:r>
            <a:r>
              <a:rPr lang="en-US" b="1" i="1" dirty="0" smtClean="0"/>
              <a:t>1</a:t>
            </a:r>
            <a:r>
              <a:rPr lang="en-US" dirty="0" smtClean="0"/>
              <a:t>.</a:t>
            </a:r>
          </a:p>
          <a:p>
            <a:pPr marL="914400" lvl="1" indent="-514350">
              <a:spcAft>
                <a:spcPts val="600"/>
              </a:spcAft>
              <a:buNone/>
            </a:pPr>
            <a:r>
              <a:rPr lang="en-US" dirty="0" smtClean="0"/>
              <a:t>This is because the proportions of times that all outcomes occur must add to 1 (= 100%).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 3</a:t>
            </a:r>
            <a:r>
              <a:rPr lang="en-US" dirty="0" smtClean="0"/>
              <a:t>:  If two events have </a:t>
            </a:r>
            <a:r>
              <a:rPr lang="en-US" b="1" i="1" dirty="0" smtClean="0"/>
              <a:t>no outcomes in common</a:t>
            </a:r>
            <a:r>
              <a:rPr lang="en-US" dirty="0" smtClean="0"/>
              <a:t>, then the probability that </a:t>
            </a:r>
            <a:r>
              <a:rPr lang="en-US" b="1" i="1" dirty="0" smtClean="0"/>
              <a:t>one or the other occurs </a:t>
            </a:r>
            <a:r>
              <a:rPr lang="en-US" dirty="0" smtClean="0"/>
              <a:t>must be the </a:t>
            </a:r>
            <a:r>
              <a:rPr lang="en-US" b="1" i="1" dirty="0" smtClean="0"/>
              <a:t>sum</a:t>
            </a:r>
            <a:r>
              <a:rPr lang="en-US" dirty="0" smtClean="0"/>
              <a:t> of their probabilities.</a:t>
            </a:r>
          </a:p>
          <a:p>
            <a:pPr marL="914400" lvl="1" indent="-514350">
              <a:spcAft>
                <a:spcPts val="600"/>
              </a:spcAft>
              <a:buNone/>
            </a:pPr>
            <a:r>
              <a:rPr lang="en-US" dirty="0" smtClean="0"/>
              <a:t>They can never occur together, so the proportion of times that one or the other occurs must be the sum of their individual proportions.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 4</a:t>
            </a:r>
            <a:r>
              <a:rPr lang="en-US" dirty="0" smtClean="0"/>
              <a:t>:  The probability that an event </a:t>
            </a:r>
            <a:r>
              <a:rPr lang="en-US" b="1" i="1" dirty="0" smtClean="0"/>
              <a:t>does not occur </a:t>
            </a:r>
            <a:r>
              <a:rPr lang="en-US" dirty="0" smtClean="0"/>
              <a:t>must be </a:t>
            </a:r>
            <a:r>
              <a:rPr lang="en-US" b="1" i="1" dirty="0" smtClean="0"/>
              <a:t>1 minus the probability that it does occur</a:t>
            </a:r>
            <a:r>
              <a:rPr lang="en-US" dirty="0" smtClean="0"/>
              <a:t>.</a:t>
            </a:r>
          </a:p>
          <a:p>
            <a:pPr marL="914400" lvl="1" indent="-514350">
              <a:buNone/>
            </a:pPr>
            <a:r>
              <a:rPr lang="en-US" dirty="0" smtClean="0"/>
              <a:t>The proportion of times it doesn’t occur, plus the proportion of times it does occur, must total 1.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9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  <a:buNone/>
            </a:pPr>
            <a:r>
              <a:rPr lang="en-US" dirty="0" smtClean="0"/>
              <a:t>The four rules, restated briefly:</a:t>
            </a:r>
          </a:p>
          <a:p>
            <a:pPr>
              <a:buNone/>
            </a:pPr>
            <a:r>
              <a:rPr lang="en-US" i="1" dirty="0" smtClean="0"/>
              <a:t>P(A)</a:t>
            </a:r>
            <a:r>
              <a:rPr lang="en-US" dirty="0" smtClean="0"/>
              <a:t> denotes the probability of event </a:t>
            </a:r>
            <a:r>
              <a:rPr lang="en-US" i="1" dirty="0" smtClean="0"/>
              <a:t>A</a:t>
            </a:r>
            <a:r>
              <a:rPr lang="en-US" dirty="0" smtClean="0"/>
              <a:t> in sample space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 1</a:t>
            </a:r>
            <a:r>
              <a:rPr lang="en-US" dirty="0" smtClean="0"/>
              <a:t>:  For any event </a:t>
            </a:r>
            <a:r>
              <a:rPr lang="en-US" i="1" dirty="0" smtClean="0"/>
              <a:t>A, 0 ≤ P(A) ≤ 1.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 2</a:t>
            </a:r>
            <a:r>
              <a:rPr lang="en-US" dirty="0" smtClean="0"/>
              <a:t>:  </a:t>
            </a:r>
            <a:r>
              <a:rPr lang="en-US" i="1" dirty="0" smtClean="0"/>
              <a:t>P(S)</a:t>
            </a:r>
            <a:r>
              <a:rPr lang="en-US" dirty="0" smtClean="0"/>
              <a:t> = 1.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 3</a:t>
            </a:r>
            <a:r>
              <a:rPr lang="en-US" dirty="0" smtClean="0"/>
              <a:t>:  If events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b="1" i="1" dirty="0" smtClean="0"/>
              <a:t>disjoint</a:t>
            </a:r>
            <a:r>
              <a:rPr lang="en-US" dirty="0" smtClean="0"/>
              <a:t> (have no outcomes in common, i.e. cannot occur together), then </a:t>
            </a:r>
          </a:p>
          <a:p>
            <a:pPr lvl="1" algn="ctr">
              <a:buNone/>
            </a:pPr>
            <a:r>
              <a:rPr lang="en-US" sz="2800" i="1" dirty="0" smtClean="0"/>
              <a:t>P(A</a:t>
            </a:r>
            <a:r>
              <a:rPr lang="en-US" sz="2800" dirty="0" smtClean="0"/>
              <a:t> or </a:t>
            </a:r>
            <a:r>
              <a:rPr lang="en-US" sz="2800" i="1" dirty="0" smtClean="0"/>
              <a:t>B) = P(A) + P(B).</a:t>
            </a:r>
          </a:p>
          <a:p>
            <a:pPr lvl="1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Rule 4</a:t>
            </a:r>
            <a:r>
              <a:rPr lang="en-US" dirty="0" smtClean="0"/>
              <a:t>:  If </a:t>
            </a:r>
            <a:r>
              <a:rPr lang="en-US" i="1" dirty="0" smtClean="0"/>
              <a:t>A</a:t>
            </a:r>
            <a:r>
              <a:rPr lang="en-US" i="1" baseline="30000" dirty="0" smtClean="0"/>
              <a:t>c</a:t>
            </a:r>
            <a:r>
              <a:rPr lang="en-US" i="1" dirty="0" smtClean="0"/>
              <a:t> </a:t>
            </a:r>
            <a:r>
              <a:rPr lang="en-US" dirty="0" smtClean="0"/>
              <a:t>denotes the </a:t>
            </a:r>
            <a:r>
              <a:rPr lang="en-US" b="1" i="1" dirty="0" smtClean="0"/>
              <a:t>complement</a:t>
            </a:r>
            <a:r>
              <a:rPr lang="en-US" dirty="0" smtClean="0"/>
              <a:t> of </a:t>
            </a:r>
            <a:r>
              <a:rPr lang="en-US" i="1" dirty="0" smtClean="0"/>
              <a:t>A </a:t>
            </a:r>
            <a:r>
              <a:rPr lang="en-US" dirty="0" smtClean="0"/>
              <a:t>(the event that </a:t>
            </a:r>
            <a:r>
              <a:rPr lang="en-US" i="1" dirty="0" smtClean="0"/>
              <a:t>A</a:t>
            </a:r>
            <a:r>
              <a:rPr lang="en-US" dirty="0" smtClean="0"/>
              <a:t> does not occur), then </a:t>
            </a:r>
          </a:p>
          <a:p>
            <a:pPr lvl="1" algn="ctr">
              <a:buNone/>
            </a:pPr>
            <a:r>
              <a:rPr lang="en-US" i="1" dirty="0" smtClean="0"/>
              <a:t>P(A</a:t>
            </a:r>
            <a:r>
              <a:rPr lang="en-US" i="1" baseline="30000" dirty="0" smtClean="0"/>
              <a:t>c</a:t>
            </a:r>
            <a:r>
              <a:rPr lang="en-US" i="1" dirty="0" smtClean="0"/>
              <a:t>) = 1 – P(A).	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dirty="0" smtClean="0"/>
              <a:t>Probability models:</a:t>
            </a:r>
            <a:br>
              <a:rPr lang="en-US" sz="3200" dirty="0" smtClean="0"/>
            </a:br>
            <a:r>
              <a:rPr lang="en-US" sz="3200" dirty="0" smtClean="0"/>
              <a:t>Rules for assignment of probabilities to events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1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96962"/>
          </a:xfr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Probability models:  </a:t>
            </a:r>
            <a:br>
              <a:rPr lang="en-US" sz="2800" dirty="0" smtClean="0"/>
            </a:br>
            <a:r>
              <a:rPr lang="en-US" sz="2800" dirty="0" smtClean="0"/>
              <a:t>Assigning probabilities when the sample space is finite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If the set of possible outcomes is </a:t>
            </a:r>
            <a:r>
              <a:rPr lang="en-US" b="1" i="1" dirty="0" smtClean="0">
                <a:solidFill>
                  <a:srgbClr val="FF0000"/>
                </a:solidFill>
              </a:rPr>
              <a:t>finite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Assign a probability between 0 and 1 to each individual outcome, making sure that the assigned probabilities add to 1.</a:t>
            </a:r>
          </a:p>
          <a:p>
            <a:pPr lvl="1"/>
            <a:r>
              <a:rPr lang="en-US" dirty="0" smtClean="0"/>
              <a:t>Then the probability of any event is the sum of the probabilities assigned to its outcomes.</a:t>
            </a:r>
          </a:p>
          <a:p>
            <a:r>
              <a:rPr lang="en-US" dirty="0" smtClean="0"/>
              <a:t>The four rules are then automatically satisfied, and </a:t>
            </a:r>
            <a:r>
              <a:rPr lang="en-US" b="1" i="1" dirty="0" smtClean="0"/>
              <a:t>we can use Rules 3 and 4 </a:t>
            </a:r>
            <a:r>
              <a:rPr lang="en-US" dirty="0" smtClean="0"/>
              <a:t>to help find probabilities.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091535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prstClr val="black"/>
                </a:solidFill>
              </a:rPr>
              <a:t>Examples </a:t>
            </a:r>
            <a:r>
              <a:rPr lang="en-US" sz="2000" dirty="0" smtClean="0">
                <a:solidFill>
                  <a:prstClr val="black"/>
                </a:solidFill>
                <a:sym typeface="Wingdings"/>
              </a:rPr>
              <a:t></a:t>
            </a:r>
            <a:endParaRPr lang="en-US" sz="20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308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14400" y="38862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7200" y="1770727"/>
            <a:ext cx="8229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solidFill>
                  <a:prstClr val="black"/>
                </a:solidFill>
              </a:rPr>
              <a:t>For numbers in tables of financial, demographic, and other data, the </a:t>
            </a:r>
            <a:r>
              <a:rPr lang="en-US" b="1" i="1" dirty="0" smtClean="0">
                <a:solidFill>
                  <a:srgbClr val="FF0000"/>
                </a:solidFill>
              </a:rPr>
              <a:t>first digits </a:t>
            </a:r>
            <a:r>
              <a:rPr lang="en-US" dirty="0" smtClean="0">
                <a:solidFill>
                  <a:prstClr val="black"/>
                </a:solidFill>
              </a:rPr>
              <a:t>are not equally likely!  </a:t>
            </a:r>
          </a:p>
          <a:p>
            <a:r>
              <a:rPr lang="en-US" dirty="0" smtClean="0">
                <a:solidFill>
                  <a:prstClr val="black"/>
                </a:solidFill>
              </a:rPr>
              <a:t>Their proportions typically are close to </a:t>
            </a:r>
            <a:r>
              <a:rPr lang="en-US" b="1" i="1" dirty="0" err="1" smtClean="0">
                <a:solidFill>
                  <a:srgbClr val="00B050"/>
                </a:solidFill>
              </a:rPr>
              <a:t>Benford’s</a:t>
            </a:r>
            <a:r>
              <a:rPr lang="en-US" b="1" i="1" dirty="0" smtClean="0">
                <a:solidFill>
                  <a:srgbClr val="00B050"/>
                </a:solidFill>
              </a:rPr>
              <a:t> Law</a:t>
            </a:r>
            <a:r>
              <a:rPr lang="en-US" dirty="0" smtClean="0">
                <a:solidFill>
                  <a:prstClr val="black"/>
                </a:solidFill>
              </a:rPr>
              <a:t>:</a:t>
            </a: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57200" y="4114800"/>
          <a:ext cx="8229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  <a:gridCol w="8229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br>
              <a:rPr lang="en-US" sz="2800" dirty="0" smtClean="0"/>
            </a:br>
            <a:r>
              <a:rPr lang="en-US" sz="2800" dirty="0" smtClean="0"/>
              <a:t>Assigning probabilities when the sample space is finite</a:t>
            </a:r>
            <a:endParaRPr lang="en-US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997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PARTICIPANTSINLEADERBOARD" val="5"/>
  <p:tag name="MULTIRESPDIVISOR" val="1"/>
  <p:tag name="SAVECSVWITHSESSION" val="Tru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DELIMITERS" val="3.1"/>
  <p:tag name="ZEROBASED" val="False"/>
  <p:tag name="AUTOADJUSTPARTRANGE" val="True"/>
  <p:tag name="ADVANCEDSETTINGSVIEW" val="True"/>
  <p:tag name="USESECONDARYMONITOR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OPREFERENCE" val="False"/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3270</TotalTime>
  <Words>1576</Words>
  <Application>Microsoft Macintosh PowerPoint</Application>
  <PresentationFormat>On-screen Show (4:3)</PresentationFormat>
  <Paragraphs>410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ＭＳ Ｐゴシック</vt:lpstr>
      <vt:lpstr>Wingdings</vt:lpstr>
      <vt:lpstr>Arial</vt:lpstr>
      <vt:lpstr>2_Office Theme</vt:lpstr>
      <vt:lpstr>Lecture 7</vt:lpstr>
      <vt:lpstr>Paper 1</vt:lpstr>
      <vt:lpstr>Probability models</vt:lpstr>
      <vt:lpstr>Probability models</vt:lpstr>
      <vt:lpstr>Probability models: Assignment of probabilities to events</vt:lpstr>
      <vt:lpstr>Probability models: Rules for assignment of probabilities to events</vt:lpstr>
      <vt:lpstr>Probability models: Rules for assignment of probabilities to events</vt:lpstr>
      <vt:lpstr>Probability models:   Assigning probabilities when the sample space is finite</vt:lpstr>
      <vt:lpstr>Example Assigning probabilities when the sample space is finite</vt:lpstr>
      <vt:lpstr>Benford’s Law is approximately valid for populations of NC counties in 2010</vt:lpstr>
      <vt:lpstr>R code that generated table!</vt:lpstr>
      <vt:lpstr>Homework (due on Thursday 10/6) </vt:lpstr>
      <vt:lpstr>Finite sample spaces with equally likely outcomes</vt:lpstr>
      <vt:lpstr>Probability models:  Example Finite sample spaces with equally likely outcomes</vt:lpstr>
      <vt:lpstr>Independence and  the multiplication rule</vt:lpstr>
      <vt:lpstr>Independence and  the multiplication rule: Example 1</vt:lpstr>
      <vt:lpstr>Independence and  the multiplication rule: Example 2</vt:lpstr>
      <vt:lpstr>PowerPoint Presentation</vt:lpstr>
      <vt:lpstr>4.2  Probability models: ndependence and the multiplication rule</vt:lpstr>
    </vt:vector>
  </TitlesOfParts>
  <Company>UNC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 155, Section 3 Spring 2009</dc:title>
  <dc:creator>Douglas Kelly</dc:creator>
  <cp:lastModifiedBy>Jan Hannig</cp:lastModifiedBy>
  <cp:revision>282</cp:revision>
  <dcterms:created xsi:type="dcterms:W3CDTF">2009-01-12T15:12:28Z</dcterms:created>
  <dcterms:modified xsi:type="dcterms:W3CDTF">2016-09-27T20:40:12Z</dcterms:modified>
</cp:coreProperties>
</file>