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657" r:id="rId2"/>
    <p:sldId id="658" r:id="rId3"/>
    <p:sldId id="666" r:id="rId4"/>
    <p:sldId id="625" r:id="rId5"/>
    <p:sldId id="626" r:id="rId6"/>
    <p:sldId id="627" r:id="rId7"/>
    <p:sldId id="628" r:id="rId8"/>
    <p:sldId id="629" r:id="rId9"/>
    <p:sldId id="630" r:id="rId10"/>
    <p:sldId id="632" r:id="rId11"/>
    <p:sldId id="633" r:id="rId12"/>
    <p:sldId id="635" r:id="rId13"/>
    <p:sldId id="637" r:id="rId14"/>
    <p:sldId id="638" r:id="rId15"/>
    <p:sldId id="639" r:id="rId16"/>
    <p:sldId id="641" r:id="rId17"/>
    <p:sldId id="646" r:id="rId18"/>
    <p:sldId id="648" r:id="rId19"/>
    <p:sldId id="649" r:id="rId20"/>
    <p:sldId id="650" r:id="rId21"/>
    <p:sldId id="651" r:id="rId22"/>
    <p:sldId id="654" r:id="rId23"/>
    <p:sldId id="667" r:id="rId24"/>
    <p:sldId id="656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83089" autoAdjust="0"/>
  </p:normalViewPr>
  <p:slideViewPr>
    <p:cSldViewPr snapToObjects="1">
      <p:cViewPr varScale="1">
        <p:scale>
          <a:sx n="108" d="100"/>
          <a:sy n="108" d="100"/>
        </p:scale>
        <p:origin x="2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18D-B604-0748-BE10-23DF0B723B64}" type="datetimeFigureOut">
              <a:rPr lang="en-US" smtClean="0"/>
              <a:pPr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5B0D-BF50-EB4D-B6B2-573992E6A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7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CC439F-705E-7543-8AB3-179ED632731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7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From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IPS6e</a:t>
            </a:r>
            <a:r>
              <a:rPr lang="en-US" i="0" baseline="0" dirty="0" smtClean="0">
                <a:ea typeface="ＭＳ Ｐゴシック" charset="-128"/>
                <a:cs typeface="ＭＳ Ｐゴシック" charset="-128"/>
              </a:rPr>
              <a:t> – Exercises 4.53 and 4.55, p. 268</a:t>
            </a: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3326D-A6A6-6041-8226-FC14DB33F6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70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3326D-A6A6-6041-8226-FC14DB33F6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9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3326D-A6A6-6041-8226-FC14DB33F6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00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3326D-A6A6-6041-8226-FC14DB33F6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97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3326D-A6A6-6041-8226-FC14DB33F6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63326D-A6A6-6041-8226-FC14DB33F67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589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30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7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.069 + .005 = .074</a:t>
            </a:r>
          </a:p>
          <a:p>
            <a:r>
              <a:rPr lang="en-US" dirty="0" smtClean="0"/>
              <a:t>1 - .579 = .421</a:t>
            </a:r>
          </a:p>
          <a:p>
            <a:endParaRPr lang="en-US" dirty="0" smtClean="0"/>
          </a:p>
          <a:p>
            <a:r>
              <a:rPr lang="en-US" dirty="0" smtClean="0"/>
              <a:t>Use R code to estimate</a:t>
            </a:r>
          </a:p>
          <a:p>
            <a:r>
              <a:rPr lang="en-US" dirty="0" smtClean="0"/>
              <a:t>n=100000</a:t>
            </a:r>
          </a:p>
          <a:p>
            <a:r>
              <a:rPr lang="en-US" dirty="0" smtClean="0"/>
              <a:t>k=3</a:t>
            </a:r>
          </a:p>
          <a:p>
            <a:endParaRPr lang="en-US" dirty="0" smtClean="0"/>
          </a:p>
          <a:p>
            <a:r>
              <a:rPr lang="en-US" dirty="0" err="1" smtClean="0"/>
              <a:t>set.seed</a:t>
            </a:r>
            <a:r>
              <a:rPr lang="en-US" dirty="0" smtClean="0"/>
              <a:t>(1231)</a:t>
            </a:r>
          </a:p>
          <a:p>
            <a:endParaRPr lang="en-US" dirty="0" smtClean="0"/>
          </a:p>
          <a:p>
            <a:r>
              <a:rPr lang="en-US" dirty="0" smtClean="0"/>
              <a:t>x=numeric(n)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in 1:n){</a:t>
            </a:r>
          </a:p>
          <a:p>
            <a:r>
              <a:rPr lang="en-US" dirty="0" smtClean="0"/>
              <a:t>  throw=sample(6,3,replace=T)</a:t>
            </a:r>
          </a:p>
          <a:p>
            <a:r>
              <a:rPr lang="en-US" dirty="0" smtClean="0"/>
              <a:t>  x[</a:t>
            </a:r>
            <a:r>
              <a:rPr lang="en-US" dirty="0" err="1" smtClean="0"/>
              <a:t>i</a:t>
            </a:r>
            <a:r>
              <a:rPr lang="en-US" dirty="0" smtClean="0"/>
              <a:t>]=sum(throw==6)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counts=tabulate(x+1,4)</a:t>
            </a:r>
          </a:p>
          <a:p>
            <a:r>
              <a:rPr lang="en-US" dirty="0" err="1" smtClean="0"/>
              <a:t>estimatedprob</a:t>
            </a:r>
            <a:r>
              <a:rPr lang="en-US" dirty="0" smtClean="0"/>
              <a:t>=counts/n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estimatedprob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96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9p – 1(1-p)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Solve</a:t>
            </a:r>
            <a:r>
              <a:rPr lang="en-US" baseline="0" dirty="0" smtClean="0"/>
              <a:t> for </a:t>
            </a:r>
            <a:r>
              <a:rPr lang="en-US" dirty="0" smtClean="0"/>
              <a:t>9p – 1(1-p)</a:t>
            </a:r>
            <a:r>
              <a:rPr lang="en-US" baseline="0" dirty="0" smtClean="0"/>
              <a:t>&gt;0 for p</a:t>
            </a:r>
            <a:r>
              <a:rPr lang="en-US" baseline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p&gt;1</a:t>
            </a:r>
            <a:r>
              <a:rPr lang="en-US" baseline="0" dirty="0" smtClean="0"/>
              <a:t>/10.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5B0D-BF50-EB4D-B6B2-573992E6AC9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289C86-E31D-6F42-96EA-0D98C73B78B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0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65B406-96BB-144A-8D94-5EFEBC5FD81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5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DF7D19-4279-BF4C-A359-EA6A2A5F47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7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0ACCED-9C6C-1246-A89F-6F33EFF1254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02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B08EA9-E3FB-8645-B9A1-02C4F13145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3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CEBA1F-6B9A-8746-B6EF-82558D14C92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67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8656A-34A6-2242-AA15-B73A88F554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14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B018DB-B396-4046-B0F6-04A039FFB594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92A56-911E-4049-93A6-12C906716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CD1F4-DAD3-440D-B207-44260D29FD59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ACAFB-FF4E-456B-A369-260C8A2B4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A7305-ECD4-49E3-9D10-9369C875403D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A97F-4CB7-48AC-95D6-28A71EBA7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10/4/16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10/4/16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6599D-8190-4EC2-8404-549DEB290EDE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AA3EC-6925-4131-A676-93D05FEA4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4D243E-1A76-4C74-A584-E7611115136C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96462-1C03-4323-9BD8-CD98212AE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8CEDA-7CA2-4333-866A-443E57D972F8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37299-701D-45DA-82F4-BFA3415A6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12903-E808-4578-9E60-B3896581DA97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88AB-A544-4A7D-A465-BECA42C04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6AE93-EF71-47E8-AF90-1F8C4187E31B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1CD7F-D7B5-4D73-876F-BAD6E5A10B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C8A4D-F088-4192-A38B-73FFC11D5DB4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45F6-8927-4777-BC59-310C6CDEF2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1C3A08-8132-44F3-B2F1-7FC49A53DD88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341E6-BAA2-4C25-8FA1-58A95BAA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B3BB0-CBE0-4212-ABBE-0D98A22057F5}" type="datetime1">
              <a:rPr lang="en-US"/>
              <a:pPr/>
              <a:t>10/4/16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F5884-D563-4F2D-B95C-1C6536BD4C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10/4/16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  <p:sldLayoutId id="2147483697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3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4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OeYU3_xD0s" TargetMode="External"/><Relationship Id="rId3" Type="http://schemas.openxmlformats.org/officeDocument/2006/relationships/hyperlink" Target="https://en.wikipedia.org/wiki/Roulett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Toss a fair coin 4 times, and let 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be the number of heads</a:t>
            </a:r>
            <a:r>
              <a:rPr lang="en-US" sz="2000" dirty="0" smtClean="0"/>
              <a:t>.  </a:t>
            </a:r>
          </a:p>
          <a:p>
            <a:pPr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000" dirty="0" smtClean="0"/>
              <a:t>The possible values of </a:t>
            </a:r>
            <a:r>
              <a:rPr lang="en-US" sz="2000" i="1" dirty="0" smtClean="0"/>
              <a:t>X</a:t>
            </a:r>
            <a:r>
              <a:rPr lang="en-US" sz="2000" dirty="0" smtClean="0"/>
              <a:t> are 0,1,2,3, and 4.</a:t>
            </a:r>
          </a:p>
          <a:p>
            <a:pPr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000" dirty="0" smtClean="0"/>
              <a:t>To find their probabilities, we look at the sample space for the random phenomenon (i.e., 4 tosses of a coin), and we find the probabilities of the events “</a:t>
            </a:r>
            <a:r>
              <a:rPr lang="en-US" sz="2000" i="1" dirty="0" smtClean="0"/>
              <a:t>X=0”, “X=1”, </a:t>
            </a:r>
            <a:r>
              <a:rPr lang="en-US" sz="2000" dirty="0" smtClean="0"/>
              <a:t>etc.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Sample space has 16 outcomes: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HHHH  HHHT  HHTH  HHTT  HTHH  HTHT  HTTH  HTTT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Arial" charset="0"/>
              <a:buNone/>
            </a:pPr>
            <a:r>
              <a:rPr lang="en-US" sz="1800" b="1" dirty="0" smtClean="0">
                <a:solidFill>
                  <a:schemeClr val="accent1"/>
                </a:solidFill>
              </a:rPr>
              <a:t>THHH   THHT   THTH  THTT  TTHH   TTHT   TTTH  TTTT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Probabilities assigned to these:  1/16 each.	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We are interested in the probabilities of the five events “</a:t>
            </a:r>
            <a:r>
              <a:rPr lang="en-US" sz="2000" i="1" dirty="0" smtClean="0"/>
              <a:t>X = 0,” “X = 1,” </a:t>
            </a:r>
            <a:r>
              <a:rPr lang="en-US" sz="2000" dirty="0" smtClean="0"/>
              <a:t>etc.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What are these events?  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“</a:t>
            </a:r>
            <a:r>
              <a:rPr lang="en-US" sz="2000" i="1" dirty="0" smtClean="0"/>
              <a:t>X = 1,” </a:t>
            </a:r>
            <a:r>
              <a:rPr lang="en-US" sz="2000" dirty="0" smtClean="0"/>
              <a:t>for example, is the event {HTTT, THTT, TTHT, TTTH}.</a:t>
            </a:r>
          </a:p>
          <a:p>
            <a:pPr algn="r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000" dirty="0" smtClean="0"/>
              <a:t>	Continued </a:t>
            </a:r>
            <a:r>
              <a:rPr lang="en-US" sz="2000" dirty="0" smtClean="0">
                <a:latin typeface="Arial"/>
                <a:cs typeface="Arial"/>
              </a:rPr>
              <a:t>→</a:t>
            </a:r>
            <a:endParaRPr lang="en-US" sz="24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Discrete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6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8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114800"/>
          </a:xfrm>
        </p:spPr>
        <p:txBody>
          <a:bodyPr>
            <a:noAutofit/>
          </a:bodyPr>
          <a:lstStyle/>
          <a:p>
            <a:pPr>
              <a:buFont typeface="Arial" charset="0"/>
              <a:buNone/>
            </a:pPr>
            <a:r>
              <a:rPr lang="en-US" sz="2000" b="1" u="sng" dirty="0" smtClean="0"/>
              <a:t>Example 4.23</a:t>
            </a:r>
            <a:r>
              <a:rPr lang="en-US" sz="2000" dirty="0" smtClean="0"/>
              <a:t>, continued: 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The 16 outcomes: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HHHH  HHHT  HHTH  HHTT  HTHH  HTHT  HTTH  HTTT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THHH   THHT   THTH  THTT  TTHH   TTHT   TTTH  TTTT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Arranged by the value of </a:t>
            </a:r>
            <a:r>
              <a:rPr lang="en-US" sz="2000" i="1" dirty="0" smtClean="0"/>
              <a:t>X  </a:t>
            </a:r>
            <a:r>
              <a:rPr lang="en-US" sz="2000" dirty="0" smtClean="0"/>
              <a:t>(</a:t>
            </a:r>
            <a:r>
              <a:rPr lang="en-US" sz="2000" i="1" dirty="0" smtClean="0"/>
              <a:t>X </a:t>
            </a:r>
            <a:r>
              <a:rPr lang="en-US" sz="2000" dirty="0" smtClean="0"/>
              <a:t>= number of H’s):</a:t>
            </a:r>
          </a:p>
          <a:p>
            <a:pPr lvl="1">
              <a:buFont typeface="Arial" charset="0"/>
              <a:buNone/>
            </a:pPr>
            <a:r>
              <a:rPr lang="en-US" sz="2000" i="1" dirty="0" smtClean="0"/>
              <a:t>X = 0</a:t>
            </a:r>
            <a:r>
              <a:rPr lang="en-US" sz="2000" dirty="0" smtClean="0"/>
              <a:t>:   TTTT</a:t>
            </a:r>
          </a:p>
          <a:p>
            <a:pPr lvl="1">
              <a:buFont typeface="Arial" charset="0"/>
              <a:buNone/>
            </a:pPr>
            <a:r>
              <a:rPr lang="en-US" sz="2000" i="1" dirty="0" smtClean="0"/>
              <a:t>X = 1</a:t>
            </a:r>
            <a:r>
              <a:rPr lang="en-US" sz="2000" dirty="0" smtClean="0"/>
              <a:t>:   HTTT   THTT   TTHT   TTTH</a:t>
            </a:r>
          </a:p>
          <a:p>
            <a:pPr lvl="1">
              <a:buFont typeface="Arial" charset="0"/>
              <a:buNone/>
            </a:pPr>
            <a:r>
              <a:rPr lang="en-US" sz="2000" i="1" dirty="0" smtClean="0"/>
              <a:t>X = 2</a:t>
            </a:r>
            <a:r>
              <a:rPr lang="en-US" sz="2000" dirty="0" smtClean="0"/>
              <a:t>:   HHTT   HTHT  HTTH  THHT  THTH  TTHH</a:t>
            </a:r>
          </a:p>
          <a:p>
            <a:pPr lvl="1">
              <a:buFont typeface="Arial" charset="0"/>
              <a:buNone/>
            </a:pPr>
            <a:r>
              <a:rPr lang="en-US" sz="2000" i="1" dirty="0" smtClean="0"/>
              <a:t>X = 3</a:t>
            </a:r>
            <a:r>
              <a:rPr lang="en-US" sz="2000" dirty="0" smtClean="0"/>
              <a:t>:   HHHT  HHTH  HTHH THHH</a:t>
            </a:r>
          </a:p>
          <a:p>
            <a:pPr lvl="1">
              <a:spcAft>
                <a:spcPts val="600"/>
              </a:spcAft>
              <a:buFont typeface="Arial" charset="0"/>
              <a:buNone/>
            </a:pPr>
            <a:r>
              <a:rPr lang="en-US" sz="2000" i="1" dirty="0" smtClean="0"/>
              <a:t>X = 4</a:t>
            </a:r>
            <a:r>
              <a:rPr lang="en-US" sz="2000" dirty="0" smtClean="0"/>
              <a:t>:   HHHH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So the probability distribution of </a:t>
            </a:r>
            <a:r>
              <a:rPr lang="en-US" sz="2000" i="1" dirty="0" smtClean="0"/>
              <a:t>X</a:t>
            </a:r>
            <a:r>
              <a:rPr lang="en-US" sz="2000" dirty="0" smtClean="0"/>
              <a:t> is: </a:t>
            </a:r>
            <a:endParaRPr lang="en-US" sz="2000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507038"/>
          <a:ext cx="6096000" cy="742950"/>
        </p:xfrm>
        <a:graphic>
          <a:graphicData uri="http://schemas.openxmlformats.org/drawingml/2006/table">
            <a:tbl>
              <a:tblPr/>
              <a:tblGrid>
                <a:gridCol w="1219200"/>
                <a:gridCol w="974725"/>
                <a:gridCol w="976313"/>
                <a:gridCol w="974725"/>
                <a:gridCol w="976312"/>
                <a:gridCol w="9747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Value of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Discrete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77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9065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800" b="1" u="sng" dirty="0" smtClean="0"/>
              <a:t>Example</a:t>
            </a:r>
            <a:r>
              <a:rPr lang="en-US" sz="2800" dirty="0" smtClean="0"/>
              <a:t>:  </a:t>
            </a:r>
            <a:r>
              <a:rPr lang="en-US" sz="2800" i="1" dirty="0" smtClean="0"/>
              <a:t> X = </a:t>
            </a:r>
            <a:r>
              <a:rPr lang="en-US" sz="2800" dirty="0" smtClean="0"/>
              <a:t>number of rooms in a randomly-chosen house occupied by owner (San Jose, CA, 1998). 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Probability distribution of </a:t>
            </a:r>
            <a:r>
              <a:rPr lang="en-US" sz="2800" i="1" dirty="0" smtClean="0"/>
              <a:t>X</a:t>
            </a:r>
            <a:r>
              <a:rPr lang="en-US" sz="2800" dirty="0" smtClean="0"/>
              <a:t>:</a:t>
            </a:r>
            <a:endParaRPr lang="en-US" sz="2800" i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914650"/>
          <a:ext cx="7467600" cy="742950"/>
        </p:xfrm>
        <a:graphic>
          <a:graphicData uri="http://schemas.openxmlformats.org/drawingml/2006/table">
            <a:tbl>
              <a:tblPr/>
              <a:tblGrid>
                <a:gridCol w="1219200"/>
                <a:gridCol w="625475"/>
                <a:gridCol w="623888"/>
                <a:gridCol w="625475"/>
                <a:gridCol w="623887"/>
                <a:gridCol w="625475"/>
                <a:gridCol w="625475"/>
                <a:gridCol w="623888"/>
                <a:gridCol w="625475"/>
                <a:gridCol w="623887"/>
                <a:gridCol w="62547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Value of 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.210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.224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.197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.149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8410" name="TextBox 9"/>
          <p:cNvSpPr txBox="1">
            <a:spLocks noChangeArrowheads="1"/>
          </p:cNvSpPr>
          <p:nvPr/>
        </p:nvSpPr>
        <p:spPr bwMode="auto">
          <a:xfrm>
            <a:off x="685800" y="3940175"/>
            <a:ext cx="7696200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Tx/>
              <a:buAutoNum type="alphaLcPeriod"/>
            </a:pPr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Express the event 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“unit has 6 or more rooms” in terms of </a:t>
            </a:r>
            <a:r>
              <a:rPr lang="en-US" i="1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X 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and 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give its probability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.</a:t>
            </a: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  <a:p>
            <a:pPr marL="457200" indent="-457200">
              <a:spcAft>
                <a:spcPts val="600"/>
              </a:spcAft>
              <a:buAutoNum type="alphaLcPeriod" startAt="2"/>
            </a:pPr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Express the event 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“</a:t>
            </a:r>
            <a:r>
              <a:rPr lang="en-US" i="1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X &gt; 6”</a:t>
            </a:r>
            <a:r>
              <a:rPr lang="en-US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In words and give its probability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.</a:t>
            </a:r>
          </a:p>
          <a:p>
            <a:pPr marL="457200" indent="-457200"/>
            <a:r>
              <a:rPr lang="en-US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c.  What important fact about discrete random variables is illustrated by these two probabilities? </a:t>
            </a:r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Discrete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1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0D16FF"/>
                </a:solidFill>
              </a:rPr>
              <a:t>continuous random variable</a:t>
            </a:r>
            <a:r>
              <a:rPr lang="en-US" dirty="0" smtClean="0">
                <a:solidFill>
                  <a:srgbClr val="0D16FF"/>
                </a:solidFill>
              </a:rPr>
              <a:t> </a:t>
            </a:r>
            <a:r>
              <a:rPr lang="en-US" dirty="0" smtClean="0"/>
              <a:t>has </a:t>
            </a:r>
            <a:r>
              <a:rPr lang="en-US" b="1" i="1" dirty="0" smtClean="0"/>
              <a:t>all the numbers in an interval</a:t>
            </a:r>
            <a:r>
              <a:rPr lang="en-US" i="1" dirty="0" smtClean="0"/>
              <a:t> </a:t>
            </a:r>
            <a:r>
              <a:rPr lang="en-US" dirty="0" smtClean="0"/>
              <a:t>as its possible values.</a:t>
            </a:r>
          </a:p>
          <a:p>
            <a:pPr lvl="1">
              <a:buNone/>
            </a:pPr>
            <a:r>
              <a:rPr lang="en-US" dirty="0" smtClean="0"/>
              <a:t>Events are </a:t>
            </a:r>
            <a:r>
              <a:rPr lang="en-US" i="1" dirty="0" smtClean="0"/>
              <a:t>subsets</a:t>
            </a:r>
            <a:r>
              <a:rPr lang="en-US" dirty="0" smtClean="0"/>
              <a:t> of that interval.</a:t>
            </a:r>
          </a:p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D16FF"/>
                </a:solidFill>
              </a:rPr>
              <a:t>distribution</a:t>
            </a:r>
            <a:r>
              <a:rPr lang="en-US" dirty="0" smtClean="0">
                <a:solidFill>
                  <a:srgbClr val="0D16FF"/>
                </a:solidFill>
              </a:rPr>
              <a:t> </a:t>
            </a:r>
            <a:r>
              <a:rPr lang="en-US" dirty="0" smtClean="0"/>
              <a:t>of a continuous random variable is given by a </a:t>
            </a:r>
            <a:r>
              <a:rPr lang="en-US" b="1" i="1" dirty="0" smtClean="0"/>
              <a:t>density curve</a:t>
            </a:r>
            <a:r>
              <a:rPr lang="en-US" b="1" dirty="0" smtClean="0"/>
              <a:t> </a:t>
            </a:r>
            <a:r>
              <a:rPr lang="en-US" dirty="0" smtClean="0"/>
              <a:t>– a curve above the interval of possible values with a total area of 1.  </a:t>
            </a:r>
          </a:p>
          <a:p>
            <a:pPr lvl="1">
              <a:buNone/>
            </a:pPr>
            <a:r>
              <a:rPr lang="en-US" dirty="0" smtClean="0"/>
              <a:t>The probability of any event is the area under the density curve and above values in the event.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Continuous</a:t>
            </a:r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4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7140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 smtClean="0"/>
              <a:t>One distribution that a continuous random variable might have:  </a:t>
            </a:r>
            <a:r>
              <a:rPr lang="en-US" sz="2800" b="1" dirty="0" smtClean="0">
                <a:solidFill>
                  <a:srgbClr val="FF0000"/>
                </a:solidFill>
              </a:rPr>
              <a:t>Standard Normal</a:t>
            </a:r>
            <a:r>
              <a:rPr lang="en-US" sz="2800" b="1" dirty="0" smtClean="0"/>
              <a:t>.  </a:t>
            </a:r>
          </a:p>
          <a:p>
            <a:pPr>
              <a:buNone/>
            </a:pPr>
            <a:r>
              <a:rPr lang="en-US" sz="2800" dirty="0" smtClean="0"/>
              <a:t>Suppose </a:t>
            </a:r>
            <a:r>
              <a:rPr lang="en-US" sz="2800" i="1" dirty="0" smtClean="0"/>
              <a:t>Z</a:t>
            </a:r>
            <a:r>
              <a:rPr lang="en-US" sz="2800" dirty="0" smtClean="0"/>
              <a:t> has this distribution.  Then probabilities of events involving </a:t>
            </a:r>
            <a:r>
              <a:rPr lang="en-US" sz="2800" i="1" dirty="0" smtClean="0"/>
              <a:t>Z</a:t>
            </a:r>
            <a:r>
              <a:rPr lang="en-US" sz="2800" dirty="0" smtClean="0"/>
              <a:t> are areas under the standard Normal density curve.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001" y="3161813"/>
            <a:ext cx="4067999" cy="31627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479155"/>
            <a:ext cx="431400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Example:  The probability that </a:t>
            </a:r>
            <a:r>
              <a:rPr lang="en-US" sz="2000" i="1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Z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is between 1.4 and 2.2 is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 </a:t>
            </a:r>
            <a:r>
              <a:rPr lang="en-US" sz="2000" dirty="0" err="1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pnorm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(2.2) –</a:t>
            </a:r>
            <a:r>
              <a:rPr lang="en-US" sz="2000" dirty="0" err="1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pnorm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(1.4) = 0.0669 ,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because that is the area under the standard Normal curve above the interval from 1.4 to 2.2.</a:t>
            </a:r>
          </a:p>
          <a:p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Continuous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9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1858963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Another distribution that a continuous random variable might have:  </a:t>
            </a:r>
            <a:r>
              <a:rPr lang="en-US" sz="2800" b="1" dirty="0" smtClean="0">
                <a:solidFill>
                  <a:srgbClr val="FF0000"/>
                </a:solidFill>
              </a:rPr>
              <a:t>uniform between 0 and 1</a:t>
            </a:r>
            <a:r>
              <a:rPr lang="en-US" sz="2800" b="1" dirty="0" smtClean="0"/>
              <a:t>. </a:t>
            </a:r>
            <a:r>
              <a:rPr lang="en-US" sz="2800" dirty="0" smtClean="0"/>
              <a:t>If </a:t>
            </a:r>
            <a:r>
              <a:rPr lang="en-US" sz="2800" i="1" dirty="0" smtClean="0"/>
              <a:t>X</a:t>
            </a:r>
            <a:r>
              <a:rPr lang="en-US" sz="2800" dirty="0" smtClean="0"/>
              <a:t> has this distribution, then probabilities of events involving </a:t>
            </a:r>
            <a:r>
              <a:rPr lang="en-US" sz="2800" i="1" dirty="0" smtClean="0"/>
              <a:t>X</a:t>
            </a:r>
            <a:r>
              <a:rPr lang="en-US" sz="2800" dirty="0" smtClean="0"/>
              <a:t> are areas under the horizontal ‘curve’ shown.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0" y="3352800"/>
            <a:ext cx="2755900" cy="3086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98429"/>
            <a:ext cx="5092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Example:  The probability that </a:t>
            </a:r>
            <a:r>
              <a:rPr lang="en-US" sz="2000" i="1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X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is between 0.3 and 0.9 is 0.6, because that is the area under the uniform density curve above the interval from 0.3 to 0.9.</a:t>
            </a:r>
          </a:p>
          <a:p>
            <a:endParaRPr lang="en-US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Continuous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31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Relation between </a:t>
            </a:r>
            <a:r>
              <a:rPr lang="en-US" sz="2800" b="1" i="1" dirty="0" smtClean="0"/>
              <a:t>data</a:t>
            </a:r>
            <a:r>
              <a:rPr lang="en-US" sz="2800" dirty="0" smtClean="0"/>
              <a:t> distributions (Section 1.3) and </a:t>
            </a:r>
            <a:r>
              <a:rPr lang="en-US" sz="2800" b="1" i="1" dirty="0" smtClean="0"/>
              <a:t>probability</a:t>
            </a:r>
            <a:r>
              <a:rPr lang="en-US" sz="2800" b="1" dirty="0" smtClean="0"/>
              <a:t> </a:t>
            </a:r>
            <a:r>
              <a:rPr lang="en-US" sz="2800" dirty="0" smtClean="0"/>
              <a:t>distributions (Section 4.3):</a:t>
            </a:r>
          </a:p>
          <a:p>
            <a:pPr lvl="1">
              <a:buNone/>
            </a:pPr>
            <a:r>
              <a:rPr lang="en-US" sz="2400" dirty="0" smtClean="0"/>
              <a:t>Suppose the distribution of values in a population has a certain density curve.  (That is, its histogram is well approximated by that curve.)</a:t>
            </a:r>
          </a:p>
          <a:p>
            <a:pPr lvl="1">
              <a:buNone/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a random value taken from the population, then </a:t>
            </a:r>
            <a:r>
              <a:rPr lang="en-US" sz="2400" b="1" i="1" dirty="0" smtClean="0">
                <a:solidFill>
                  <a:srgbClr val="FF0000"/>
                </a:solidFill>
              </a:rPr>
              <a:t>the probability distribution of X has that same density curve</a:t>
            </a:r>
            <a:r>
              <a:rPr lang="en-US" sz="2400" dirty="0" smtClean="0"/>
              <a:t>. </a:t>
            </a:r>
          </a:p>
          <a:p>
            <a:pPr lvl="1">
              <a:buNone/>
            </a:pPr>
            <a:r>
              <a:rPr lang="en-US" sz="2400" dirty="0" smtClean="0"/>
              <a:t>So </a:t>
            </a:r>
            <a:r>
              <a:rPr lang="en-US" sz="2400" b="1" i="1" dirty="0" smtClean="0"/>
              <a:t>probabilities for X </a:t>
            </a:r>
            <a:r>
              <a:rPr lang="en-US" sz="2400" dirty="0" smtClean="0"/>
              <a:t>(i.e., for one “random draw” from the population)</a:t>
            </a:r>
            <a:r>
              <a:rPr lang="en-US" sz="2400" i="1" dirty="0" smtClean="0"/>
              <a:t> </a:t>
            </a:r>
            <a:r>
              <a:rPr lang="en-US" sz="2400" dirty="0" smtClean="0"/>
              <a:t>are the same as </a:t>
            </a:r>
            <a:r>
              <a:rPr lang="en-US" sz="2400" b="1" i="1" dirty="0" smtClean="0"/>
              <a:t>proportions in the population</a:t>
            </a:r>
            <a:r>
              <a:rPr lang="en-US" sz="2400" i="1" dirty="0" smtClean="0"/>
              <a:t>.</a:t>
            </a:r>
          </a:p>
          <a:p>
            <a:pPr lvl="1">
              <a:buNone/>
            </a:pPr>
            <a:r>
              <a:rPr lang="en-US" sz="2400" dirty="0" smtClean="0"/>
              <a:t>For example, </a:t>
            </a:r>
            <a:r>
              <a:rPr lang="en-US" sz="2400" i="1" dirty="0" smtClean="0"/>
              <a:t>P</a:t>
            </a:r>
            <a:r>
              <a:rPr lang="en-US" sz="2400" dirty="0" smtClean="0"/>
              <a:t>(</a:t>
            </a:r>
            <a:r>
              <a:rPr lang="en-US" sz="2400" i="1" dirty="0" smtClean="0"/>
              <a:t>X </a:t>
            </a:r>
            <a:r>
              <a:rPr lang="en-US" sz="2400" dirty="0" smtClean="0"/>
              <a:t>&lt; 50) is just the proportion of values under 50 in the population.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Distributions</a:t>
            </a:r>
            <a:endParaRPr lang="en-US" sz="3200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9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Discrete </a:t>
            </a:r>
            <a:r>
              <a:rPr lang="en-US" sz="3600" i="1" dirty="0" smtClean="0"/>
              <a:t>vs.</a:t>
            </a:r>
            <a:r>
              <a:rPr lang="en-US" sz="3600" dirty="0" smtClean="0"/>
              <a:t> continuous random variables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006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rgbClr val="0D16FF"/>
                </a:solidFill>
              </a:rPr>
              <a:t>discrete random variable</a:t>
            </a:r>
            <a:r>
              <a:rPr lang="en-US" sz="2000" dirty="0" smtClean="0">
                <a:solidFill>
                  <a:srgbClr val="0D16FF"/>
                </a:solidFill>
              </a:rPr>
              <a:t> </a:t>
            </a:r>
            <a:r>
              <a:rPr lang="en-US" sz="2000" i="1" dirty="0" smtClean="0"/>
              <a:t>X</a:t>
            </a:r>
            <a:r>
              <a:rPr lang="en-US" sz="2000" dirty="0" smtClean="0"/>
              <a:t> can take on any value in a</a:t>
            </a:r>
            <a:r>
              <a:rPr lang="en-US" sz="2000" b="1" i="1" dirty="0" smtClean="0"/>
              <a:t> finite set </a:t>
            </a:r>
            <a:r>
              <a:rPr lang="en-US" sz="2000" dirty="0" smtClean="0"/>
              <a:t>of possible values, and </a:t>
            </a:r>
            <a:r>
              <a:rPr lang="en-US" sz="2000" dirty="0" smtClean="0">
                <a:solidFill>
                  <a:srgbClr val="0D16FF"/>
                </a:solidFill>
              </a:rPr>
              <a:t>each value in the set has a positive probability</a:t>
            </a:r>
            <a:r>
              <a:rPr lang="en-US" sz="2000" dirty="0" smtClean="0"/>
              <a:t>.</a:t>
            </a:r>
          </a:p>
          <a:p>
            <a:pPr>
              <a:spcAft>
                <a:spcPts val="1200"/>
              </a:spcAft>
              <a:buNone/>
            </a:pPr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rgbClr val="FF0000"/>
                </a:solidFill>
              </a:rPr>
              <a:t>continuous random variable </a:t>
            </a:r>
            <a:r>
              <a:rPr lang="en-US" sz="2000" i="1" dirty="0" smtClean="0"/>
              <a:t>X</a:t>
            </a:r>
            <a:r>
              <a:rPr lang="en-US" sz="2000" dirty="0" smtClean="0"/>
              <a:t> can take on any value in </a:t>
            </a:r>
            <a:r>
              <a:rPr lang="en-US" sz="2000" b="1" i="1" dirty="0" smtClean="0"/>
              <a:t>an interval</a:t>
            </a:r>
            <a:r>
              <a:rPr lang="en-US" sz="2000" dirty="0" smtClean="0"/>
              <a:t> of possible values, but </a:t>
            </a:r>
            <a:r>
              <a:rPr lang="en-US" sz="2000" i="1" dirty="0" smtClean="0">
                <a:solidFill>
                  <a:srgbClr val="FF0000"/>
                </a:solidFill>
              </a:rPr>
              <a:t>the probability of any single value in the interval is </a:t>
            </a:r>
            <a:r>
              <a:rPr lang="en-US" sz="2000" b="1" i="1" dirty="0" smtClean="0">
                <a:solidFill>
                  <a:srgbClr val="FF0000"/>
                </a:solidFill>
              </a:rPr>
              <a:t>zero</a:t>
            </a:r>
            <a:r>
              <a:rPr lang="en-US" sz="2000" b="1" dirty="0" smtClean="0">
                <a:solidFill>
                  <a:srgbClr val="FF0000"/>
                </a:solidFill>
              </a:rPr>
              <a:t>!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u="sng" dirty="0" smtClean="0"/>
              <a:t>Example 1</a:t>
            </a:r>
            <a:r>
              <a:rPr lang="en-US" sz="2000" dirty="0" smtClean="0"/>
              <a:t>: If </a:t>
            </a:r>
            <a:r>
              <a:rPr lang="en-US" sz="2000" i="1" dirty="0" smtClean="0"/>
              <a:t>X </a:t>
            </a:r>
            <a:r>
              <a:rPr lang="en-US" sz="2000" dirty="0" smtClean="0"/>
              <a:t>is the number of heads in 4 tosses of a fair coin, then</a:t>
            </a:r>
          </a:p>
          <a:p>
            <a:pPr lvl="1">
              <a:buNone/>
            </a:pPr>
            <a:r>
              <a:rPr lang="en-US" sz="2000" i="1" dirty="0" smtClean="0"/>
              <a:t>X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0D16FF"/>
                </a:solidFill>
              </a:rPr>
              <a:t>discrete</a:t>
            </a:r>
            <a:r>
              <a:rPr lang="en-US" sz="2000" dirty="0" smtClean="0"/>
              <a:t>.  Its possible values are 0,1,2,3,4.  </a:t>
            </a:r>
          </a:p>
          <a:p>
            <a:pPr lvl="1">
              <a:spcAft>
                <a:spcPts val="0"/>
              </a:spcAft>
              <a:buNone/>
            </a:pPr>
            <a:r>
              <a:rPr lang="en-US" sz="2000" dirty="0" smtClean="0"/>
              <a:t>P(</a:t>
            </a:r>
            <a:r>
              <a:rPr lang="en-US" sz="2000" i="1" dirty="0" smtClean="0"/>
              <a:t>X </a:t>
            </a:r>
            <a:r>
              <a:rPr lang="en-US" sz="2000" dirty="0" smtClean="0"/>
              <a:t>= 2) = 6/16, and therefore </a:t>
            </a:r>
            <a:r>
              <a:rPr lang="en-US" sz="2000" dirty="0" smtClean="0">
                <a:solidFill>
                  <a:srgbClr val="0D16FF"/>
                </a:solidFill>
              </a:rPr>
              <a:t>P(</a:t>
            </a:r>
            <a:r>
              <a:rPr lang="en-US" sz="2000" i="1" dirty="0" smtClean="0">
                <a:solidFill>
                  <a:srgbClr val="0D16FF"/>
                </a:solidFill>
              </a:rPr>
              <a:t>X </a:t>
            </a:r>
            <a:r>
              <a:rPr lang="en-US" sz="2000" dirty="0" smtClean="0">
                <a:solidFill>
                  <a:srgbClr val="0D16FF"/>
                </a:solidFill>
              </a:rPr>
              <a:t>≥ 2) and P(</a:t>
            </a:r>
            <a:r>
              <a:rPr lang="en-US" sz="2000" i="1" dirty="0" smtClean="0">
                <a:solidFill>
                  <a:srgbClr val="0D16FF"/>
                </a:solidFill>
              </a:rPr>
              <a:t>X </a:t>
            </a:r>
            <a:r>
              <a:rPr lang="en-US" sz="2000" dirty="0" smtClean="0">
                <a:solidFill>
                  <a:srgbClr val="0D16FF"/>
                </a:solidFill>
              </a:rPr>
              <a:t>&gt; 2) are different</a:t>
            </a:r>
            <a:r>
              <a:rPr lang="en-US" sz="2000" dirty="0" smtClean="0"/>
              <a:t>. 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		(</a:t>
            </a:r>
            <a:r>
              <a:rPr lang="en-US" sz="1800" dirty="0" smtClean="0"/>
              <a:t>They differ by 6/16).  </a:t>
            </a:r>
            <a:endParaRPr lang="en-US" sz="2000" dirty="0" smtClean="0"/>
          </a:p>
          <a:p>
            <a:pPr>
              <a:buNone/>
            </a:pPr>
            <a:r>
              <a:rPr lang="en-US" sz="2000" b="1" u="sng" dirty="0" smtClean="0"/>
              <a:t>Example 2</a:t>
            </a:r>
            <a:r>
              <a:rPr lang="en-US" sz="2000" dirty="0" smtClean="0"/>
              <a:t>:  If </a:t>
            </a:r>
            <a:r>
              <a:rPr lang="en-US" sz="2000" i="1" dirty="0" smtClean="0"/>
              <a:t>X</a:t>
            </a:r>
            <a:r>
              <a:rPr lang="en-US" sz="2000" dirty="0" smtClean="0"/>
              <a:t> is the height of a randomly-chosen adult male, then </a:t>
            </a:r>
          </a:p>
          <a:p>
            <a:pPr lvl="1">
              <a:buNone/>
            </a:pPr>
            <a:r>
              <a:rPr lang="en-US" sz="2000" i="1" dirty="0" smtClean="0"/>
              <a:t>X</a:t>
            </a:r>
            <a:r>
              <a:rPr lang="en-US" sz="2000" dirty="0" smtClean="0"/>
              <a:t> is </a:t>
            </a:r>
            <a:r>
              <a:rPr lang="en-US" sz="2000" dirty="0" smtClean="0">
                <a:solidFill>
                  <a:srgbClr val="FF0000"/>
                </a:solidFill>
              </a:rPr>
              <a:t>continuous</a:t>
            </a:r>
            <a:r>
              <a:rPr lang="en-US" sz="2000" dirty="0" smtClean="0"/>
              <a:t>.  Its possible values fill an interval (from the smallest possible height to the largest).</a:t>
            </a:r>
          </a:p>
          <a:p>
            <a:pPr lvl="1">
              <a:buNone/>
            </a:pPr>
            <a:r>
              <a:rPr lang="en-US" sz="2000" dirty="0" smtClean="0"/>
              <a:t>P(</a:t>
            </a:r>
            <a:r>
              <a:rPr lang="en-US" sz="2000" i="1" dirty="0" smtClean="0"/>
              <a:t>X</a:t>
            </a:r>
            <a:r>
              <a:rPr lang="en-US" sz="2000" dirty="0" smtClean="0"/>
              <a:t> = 72”) = 0   (no one is </a:t>
            </a:r>
            <a:r>
              <a:rPr lang="en-US" sz="2000" b="1" i="1" dirty="0" smtClean="0"/>
              <a:t>exactly</a:t>
            </a:r>
            <a:r>
              <a:rPr lang="en-US" sz="2000" b="1" dirty="0" smtClean="0"/>
              <a:t> </a:t>
            </a:r>
            <a:r>
              <a:rPr lang="en-US" sz="2000" dirty="0" smtClean="0"/>
              <a:t>72.000000000000… inches tall), and therefore </a:t>
            </a:r>
            <a:r>
              <a:rPr lang="en-US" sz="2000" dirty="0" smtClean="0">
                <a:solidFill>
                  <a:srgbClr val="FF0000"/>
                </a:solidFill>
              </a:rPr>
              <a:t>P(</a:t>
            </a:r>
            <a:r>
              <a:rPr lang="en-US" sz="2000" i="1" dirty="0" smtClean="0">
                <a:solidFill>
                  <a:srgbClr val="FF0000"/>
                </a:solidFill>
              </a:rPr>
              <a:t>X ≥ </a:t>
            </a:r>
            <a:r>
              <a:rPr lang="en-US" sz="2000" dirty="0" smtClean="0">
                <a:solidFill>
                  <a:srgbClr val="FF0000"/>
                </a:solidFill>
              </a:rPr>
              <a:t>72) and P(</a:t>
            </a:r>
            <a:r>
              <a:rPr lang="en-US" sz="2000" i="1" dirty="0" smtClean="0">
                <a:solidFill>
                  <a:srgbClr val="FF0000"/>
                </a:solidFill>
              </a:rPr>
              <a:t>X</a:t>
            </a:r>
            <a:r>
              <a:rPr lang="en-US" sz="2000" dirty="0" smtClean="0">
                <a:solidFill>
                  <a:srgbClr val="FF0000"/>
                </a:solidFill>
              </a:rPr>
              <a:t> &gt; 72) are equal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9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/>
              <a:t>Example</a:t>
            </a:r>
            <a:r>
              <a:rPr lang="en-US" dirty="0" smtClean="0"/>
              <a:t>:  Suppose the distribution of </a:t>
            </a:r>
            <a:r>
              <a:rPr lang="en-US" i="1" dirty="0" smtClean="0"/>
              <a:t>X</a:t>
            </a:r>
            <a:r>
              <a:rPr lang="en-US" dirty="0" smtClean="0"/>
              <a:t> is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r>
              <a:rPr lang="en-US" sz="3000" dirty="0" smtClean="0"/>
              <a:t>If we repeat the random phenomenon many times and record all the values of </a:t>
            </a:r>
            <a:r>
              <a:rPr lang="en-US" sz="3000" i="1" dirty="0" smtClean="0"/>
              <a:t>X </a:t>
            </a:r>
            <a:r>
              <a:rPr lang="en-US" sz="3000" dirty="0" smtClean="0"/>
              <a:t>that we observe, what can we expect the </a:t>
            </a:r>
            <a:r>
              <a:rPr lang="en-US" sz="3000" b="1" i="1" dirty="0" smtClean="0"/>
              <a:t>average of our observations </a:t>
            </a:r>
            <a:r>
              <a:rPr lang="en-US" sz="3000" dirty="0" smtClean="0"/>
              <a:t>to be?</a:t>
            </a:r>
          </a:p>
          <a:p>
            <a:pPr>
              <a:buNone/>
            </a:pPr>
            <a:r>
              <a:rPr lang="en-US" sz="3000" dirty="0" smtClean="0"/>
              <a:t>Will it be the average of the possible values of </a:t>
            </a:r>
            <a:r>
              <a:rPr lang="en-US" sz="3000" i="1" dirty="0" smtClean="0"/>
              <a:t>X</a:t>
            </a:r>
            <a:r>
              <a:rPr lang="en-US" sz="3000" dirty="0" smtClean="0"/>
              <a:t>?  That is (0+1+2)/3 = 1.   Would our observations have an average of 1?  </a:t>
            </a:r>
          </a:p>
          <a:p>
            <a:pPr algn="ctr">
              <a:buNone/>
            </a:pPr>
            <a:r>
              <a:rPr lang="en-US" sz="3000" dirty="0" smtClean="0"/>
              <a:t>NO!</a:t>
            </a:r>
          </a:p>
          <a:p>
            <a:pPr>
              <a:buNone/>
            </a:pPr>
            <a:r>
              <a:rPr lang="en-US" sz="3000" dirty="0" smtClean="0"/>
              <a:t>The </a:t>
            </a:r>
            <a:r>
              <a:rPr lang="en-US" sz="3000" b="1" i="1" dirty="0" smtClean="0"/>
              <a:t>average of many observations of X </a:t>
            </a:r>
            <a:r>
              <a:rPr lang="en-US" sz="3000" dirty="0" smtClean="0"/>
              <a:t>can be expected to be close to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D16FF"/>
                </a:solidFill>
              </a:rPr>
              <a:t>				</a:t>
            </a:r>
            <a:r>
              <a:rPr lang="en-US" sz="3100" b="1" dirty="0" smtClean="0">
                <a:solidFill>
                  <a:srgbClr val="0D16FF"/>
                </a:solidFill>
              </a:rPr>
              <a:t>(0)(0.5) + (1)(0.3) + (2)(0.2)  </a:t>
            </a:r>
          </a:p>
          <a:p>
            <a:pPr lvl="1">
              <a:buNone/>
            </a:pPr>
            <a:r>
              <a:rPr lang="en-US" sz="3100" b="1" dirty="0" smtClean="0">
                <a:solidFill>
                  <a:srgbClr val="0D16FF"/>
                </a:solidFill>
              </a:rPr>
              <a:t>                  =   0         +      0.3    +     0.4      =   0.7.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2057400"/>
          <a:ext cx="3810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</a:t>
            </a:r>
            <a:r>
              <a:rPr lang="en-US" sz="3200" b="1" i="1" dirty="0" smtClean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6124" y="624840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Why? </a:t>
            </a:r>
            <a:r>
              <a:rPr lang="en-US" dirty="0" smtClean="0">
                <a:latin typeface="Arial"/>
                <a:cs typeface="Arial"/>
              </a:rPr>
              <a:t>→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4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If the distribution is </a:t>
            </a:r>
          </a:p>
          <a:p>
            <a:pPr>
              <a:spcAft>
                <a:spcPts val="1200"/>
              </a:spcAft>
              <a:buNone/>
            </a:pPr>
            <a:endParaRPr lang="en-US" sz="2000" b="1" dirty="0" smtClean="0">
              <a:solidFill>
                <a:srgbClr val="0D16FF"/>
              </a:solidFill>
            </a:endParaRPr>
          </a:p>
          <a:p>
            <a:pPr>
              <a:buNone/>
            </a:pPr>
            <a:endParaRPr lang="en-US" sz="2000" b="1" i="1" dirty="0" smtClean="0"/>
          </a:p>
          <a:p>
            <a:pPr>
              <a:buNone/>
            </a:pPr>
            <a:r>
              <a:rPr lang="en-US" sz="2000" b="1" i="1" dirty="0" smtClean="0"/>
              <a:t>why</a:t>
            </a:r>
            <a:r>
              <a:rPr lang="en-US" sz="2000" dirty="0" smtClean="0"/>
              <a:t> would we expect the average of many observations to be</a:t>
            </a:r>
            <a:r>
              <a:rPr lang="en-US" sz="2000" b="1" dirty="0" smtClean="0">
                <a:solidFill>
                  <a:srgbClr val="0D16FF"/>
                </a:solidFill>
              </a:rPr>
              <a:t>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D16FF"/>
                </a:solidFill>
              </a:rPr>
              <a:t>			(0)(0.5) + (1)(0.3) + (2)(0.2)?</a:t>
            </a:r>
            <a:r>
              <a:rPr lang="en-US" sz="2000" dirty="0" smtClean="0">
                <a:solidFill>
                  <a:srgbClr val="0D16FF"/>
                </a:solidFill>
              </a:rPr>
              <a:t> </a:t>
            </a:r>
          </a:p>
          <a:p>
            <a:pPr>
              <a:buNone/>
            </a:pPr>
            <a:r>
              <a:rPr lang="en-US" sz="2000" dirty="0" smtClean="0"/>
              <a:t>Because a large number of observations of </a:t>
            </a:r>
            <a:r>
              <a:rPr lang="en-US" sz="2000" i="1" dirty="0" smtClean="0"/>
              <a:t>X </a:t>
            </a:r>
            <a:r>
              <a:rPr lang="en-US" sz="2000" dirty="0" smtClean="0"/>
              <a:t>will include about 50% zeroes, 30% ones, and 20% twos.</a:t>
            </a:r>
          </a:p>
          <a:p>
            <a:pPr>
              <a:buNone/>
            </a:pPr>
            <a:r>
              <a:rPr lang="en-US" sz="2000" dirty="0" smtClean="0"/>
              <a:t>Imagine making 10,000 observations of </a:t>
            </a:r>
            <a:r>
              <a:rPr lang="en-US" sz="2000" i="1" dirty="0" smtClean="0"/>
              <a:t>X</a:t>
            </a:r>
            <a:r>
              <a:rPr lang="en-US" sz="2000" dirty="0" smtClean="0"/>
              <a:t> and recording the results.  The list of observed values  would include about </a:t>
            </a:r>
          </a:p>
          <a:p>
            <a:pPr algn="ctr">
              <a:buNone/>
            </a:pPr>
            <a:r>
              <a:rPr lang="en-US" sz="2000" dirty="0" smtClean="0"/>
              <a:t>________ zeroes,    ________ ones,     and ________ twos.</a:t>
            </a:r>
          </a:p>
          <a:p>
            <a:pPr>
              <a:buNone/>
            </a:pPr>
            <a:r>
              <a:rPr lang="en-US" sz="2000" dirty="0" smtClean="0"/>
              <a:t>The average of those 10,000 observed values would be about _______________________________.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52800" y="1676400"/>
          <a:ext cx="3810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787400"/>
                <a:gridCol w="787400"/>
                <a:gridCol w="787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</a:t>
            </a:r>
            <a:r>
              <a:rPr lang="en-US" sz="3200" b="1" i="1" dirty="0" smtClean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8369" y="5921514"/>
            <a:ext cx="4854213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000" b="1" i="1" dirty="0" smtClean="0">
                <a:solidFill>
                  <a:srgbClr val="0070C0"/>
                </a:solidFill>
              </a:rPr>
              <a:t>Mean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of a random variable represents its</a:t>
            </a:r>
          </a:p>
          <a:p>
            <a:pPr algn="ctr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b="1" i="1" dirty="0" smtClean="0">
                <a:solidFill>
                  <a:srgbClr val="FF0000"/>
                </a:solidFill>
              </a:rPr>
              <a:t>expected long-run average value</a:t>
            </a:r>
            <a:r>
              <a:rPr lang="en-US" sz="2000" b="1" i="1" dirty="0" smtClean="0">
                <a:solidFill>
                  <a:srgbClr val="000000"/>
                </a:solidFill>
              </a:rPr>
              <a:t>.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8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Probability models:</a:t>
            </a:r>
            <a:br>
              <a:rPr lang="en-US" sz="2800" dirty="0" smtClean="0"/>
            </a:br>
            <a:r>
              <a:rPr lang="en-US" sz="2800" dirty="0" smtClean="0"/>
              <a:t>Finite sample spaces with </a:t>
            </a:r>
            <a:r>
              <a:rPr lang="en-US" sz="2800" b="1" i="1" dirty="0" smtClean="0"/>
              <a:t>equally likely </a:t>
            </a:r>
            <a:r>
              <a:rPr lang="en-US" sz="2800" dirty="0" smtClean="0"/>
              <a:t>outcomes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we </a:t>
            </a:r>
            <a:r>
              <a:rPr lang="en-US" b="1" dirty="0" smtClean="0"/>
              <a:t>can</a:t>
            </a:r>
            <a:r>
              <a:rPr lang="en-US" dirty="0" smtClean="0"/>
              <a:t> assume that all possible outcomes are </a:t>
            </a:r>
            <a:r>
              <a:rPr lang="en-US" b="1" i="1" dirty="0" smtClean="0">
                <a:solidFill>
                  <a:srgbClr val="FF0000"/>
                </a:solidFill>
              </a:rPr>
              <a:t>equally likely</a:t>
            </a:r>
            <a:r>
              <a:rPr lang="en-US" dirty="0" smtClean="0"/>
              <a:t>, then the assignment of probabilities to individual outcomes is easy:  </a:t>
            </a:r>
          </a:p>
          <a:p>
            <a:pPr lvl="1"/>
            <a:r>
              <a:rPr lang="en-US" dirty="0" smtClean="0"/>
              <a:t>If the sample space </a:t>
            </a:r>
            <a:r>
              <a:rPr lang="en-US" i="1" dirty="0" smtClean="0"/>
              <a:t>S </a:t>
            </a:r>
            <a:r>
              <a:rPr lang="en-US" dirty="0" smtClean="0"/>
              <a:t>has </a:t>
            </a:r>
            <a:r>
              <a:rPr lang="en-US" i="1" dirty="0" smtClean="0"/>
              <a:t>k</a:t>
            </a:r>
            <a:r>
              <a:rPr lang="en-US" dirty="0" smtClean="0"/>
              <a:t> outcomes in all, then each must have probability 1/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b="1" i="1" dirty="0" smtClean="0">
                <a:solidFill>
                  <a:srgbClr val="FF0000"/>
                </a:solidFill>
              </a:rPr>
              <a:t>in the case of equally likely outcomes</a:t>
            </a:r>
            <a:r>
              <a:rPr lang="en-US" dirty="0" smtClean="0"/>
              <a:t>, if </a:t>
            </a:r>
            <a:r>
              <a:rPr lang="en-US" i="1" dirty="0" smtClean="0"/>
              <a:t>A</a:t>
            </a:r>
            <a:r>
              <a:rPr lang="en-US" dirty="0" smtClean="0"/>
              <a:t> is any event, then </a:t>
            </a:r>
          </a:p>
          <a:p>
            <a:pPr algn="ctr">
              <a:buNone/>
            </a:pPr>
            <a:r>
              <a:rPr lang="en-US" i="1" dirty="0" smtClean="0"/>
              <a:t>P(A) = </a:t>
            </a:r>
            <a:r>
              <a:rPr lang="en-US" dirty="0" smtClean="0"/>
              <a:t>(number of outcomes in </a:t>
            </a:r>
            <a:r>
              <a:rPr lang="en-US" i="1" dirty="0" smtClean="0"/>
              <a:t>A</a:t>
            </a:r>
            <a:r>
              <a:rPr lang="en-US" dirty="0" smtClean="0"/>
              <a:t>) / </a:t>
            </a:r>
            <a:r>
              <a:rPr lang="en-US" i="1" dirty="0" smtClean="0"/>
              <a:t>k</a:t>
            </a:r>
            <a:r>
              <a:rPr lang="en-US" dirty="0" smtClean="0"/>
              <a:t> . 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is a discrete random variable, the </a:t>
            </a:r>
            <a:r>
              <a:rPr lang="en-US" b="1" i="1" dirty="0" smtClean="0">
                <a:solidFill>
                  <a:srgbClr val="0D16FF"/>
                </a:solidFill>
              </a:rPr>
              <a:t>mean</a:t>
            </a:r>
            <a:r>
              <a:rPr lang="en-US" dirty="0" smtClean="0">
                <a:solidFill>
                  <a:srgbClr val="0D16FF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i="1" dirty="0" smtClean="0"/>
              <a:t>expected value</a:t>
            </a:r>
            <a:r>
              <a:rPr lang="en-US" dirty="0" smtClean="0"/>
              <a:t>) of </a:t>
            </a:r>
            <a:r>
              <a:rPr lang="en-US" i="1" dirty="0" smtClean="0"/>
              <a:t>X</a:t>
            </a:r>
            <a:r>
              <a:rPr lang="en-US" dirty="0" smtClean="0"/>
              <a:t> is denoted </a:t>
            </a:r>
            <a:r>
              <a:rPr lang="en-US" b="1" i="1" dirty="0" smtClean="0">
                <a:solidFill>
                  <a:srgbClr val="FF0000"/>
                </a:solidFill>
              </a:rPr>
              <a:t>μ</a:t>
            </a:r>
            <a:r>
              <a:rPr lang="en-US" b="1" i="1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and defined as</a:t>
            </a:r>
          </a:p>
          <a:p>
            <a:pPr>
              <a:spcAft>
                <a:spcPts val="600"/>
              </a:spcAft>
              <a:buNone/>
            </a:pPr>
            <a:r>
              <a:rPr lang="en-US" dirty="0" smtClean="0"/>
              <a:t>				</a:t>
            </a:r>
            <a:r>
              <a:rPr lang="en-US" b="1" i="1" dirty="0" smtClean="0">
                <a:solidFill>
                  <a:srgbClr val="0D16FF"/>
                </a:solidFill>
              </a:rPr>
              <a:t>μ</a:t>
            </a:r>
            <a:r>
              <a:rPr lang="en-US" b="1" i="1" baseline="-25000" dirty="0" smtClean="0">
                <a:solidFill>
                  <a:srgbClr val="0D16FF"/>
                </a:solidFill>
              </a:rPr>
              <a:t>X</a:t>
            </a:r>
            <a:r>
              <a:rPr lang="en-US" b="1" i="1" dirty="0" smtClean="0">
                <a:solidFill>
                  <a:srgbClr val="0D16FF"/>
                </a:solidFill>
              </a:rPr>
              <a:t> =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D16FF"/>
                </a:solidFill>
              </a:rPr>
              <a:t>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1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1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</a:t>
            </a:r>
            <a:r>
              <a:rPr lang="en-US" b="1" i="1" dirty="0" smtClean="0">
                <a:solidFill>
                  <a:srgbClr val="0D16FF"/>
                </a:solidFill>
              </a:rPr>
              <a:t> 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2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2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</a:t>
            </a:r>
            <a:r>
              <a:rPr lang="en-US" b="1" i="1" dirty="0" smtClean="0">
                <a:solidFill>
                  <a:srgbClr val="0D16FF"/>
                </a:solidFill>
              </a:rPr>
              <a:t> 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3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3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 ∙∙∙</a:t>
            </a:r>
            <a:r>
              <a:rPr lang="en-US" b="1" i="1" dirty="0" smtClean="0">
                <a:solidFill>
                  <a:srgbClr val="0D16FF"/>
                </a:solidFill>
              </a:rPr>
              <a:t> </a:t>
            </a:r>
            <a:r>
              <a:rPr lang="en-US" b="1" dirty="0" smtClean="0">
                <a:solidFill>
                  <a:srgbClr val="0D16FF"/>
                </a:solidFill>
              </a:rPr>
              <a:t>+</a:t>
            </a:r>
            <a:r>
              <a:rPr lang="en-US" b="1" i="1" dirty="0" smtClean="0">
                <a:solidFill>
                  <a:srgbClr val="0D16FF"/>
                </a:solidFill>
              </a:rPr>
              <a:t> x</a:t>
            </a:r>
            <a:r>
              <a:rPr lang="en-US" b="1" i="1" baseline="-25000" dirty="0" smtClean="0">
                <a:solidFill>
                  <a:srgbClr val="0D16FF"/>
                </a:solidFill>
              </a:rPr>
              <a:t>k</a:t>
            </a:r>
            <a:r>
              <a:rPr lang="en-US" b="1" i="1" dirty="0" smtClean="0">
                <a:solidFill>
                  <a:srgbClr val="0D16FF"/>
                </a:solidFill>
              </a:rPr>
              <a:t>p</a:t>
            </a:r>
            <a:r>
              <a:rPr lang="en-US" b="1" i="1" baseline="-25000" dirty="0" smtClean="0">
                <a:solidFill>
                  <a:srgbClr val="0D16FF"/>
                </a:solidFill>
              </a:rPr>
              <a:t>k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i="1" dirty="0" smtClean="0"/>
              <a:t>, x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x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are the possible values of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i="1" dirty="0" smtClean="0"/>
              <a:t>, p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p</a:t>
            </a:r>
            <a:r>
              <a:rPr lang="en-US" i="1" baseline="-25000" dirty="0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are their probabilities.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       </a:t>
            </a:r>
            <a:r>
              <a:rPr lang="en-US" sz="2800" dirty="0" smtClean="0"/>
              <a:t>The sum above is sometimes written as  </a:t>
            </a:r>
            <a:r>
              <a:rPr lang="el-GR" sz="4000" dirty="0" smtClean="0">
                <a:solidFill>
                  <a:srgbClr val="0070C0"/>
                </a:solidFill>
              </a:rPr>
              <a:t>Σ</a:t>
            </a:r>
            <a:r>
              <a:rPr lang="en-US" sz="2800" i="1" dirty="0" smtClean="0">
                <a:solidFill>
                  <a:srgbClr val="0070C0"/>
                </a:solidFill>
              </a:rPr>
              <a:t>x</a:t>
            </a:r>
            <a:r>
              <a:rPr lang="en-US" sz="2800" i="1" baseline="-25000" dirty="0" smtClean="0">
                <a:solidFill>
                  <a:srgbClr val="0070C0"/>
                </a:solidFill>
              </a:rPr>
              <a:t>i </a:t>
            </a:r>
            <a:r>
              <a:rPr lang="en-US" sz="2800" i="1" dirty="0" smtClean="0">
                <a:solidFill>
                  <a:srgbClr val="0070C0"/>
                </a:solidFill>
              </a:rPr>
              <a:t>p</a:t>
            </a:r>
            <a:r>
              <a:rPr lang="en-US" sz="2800" i="1" baseline="-25000" dirty="0" smtClean="0">
                <a:solidFill>
                  <a:srgbClr val="0070C0"/>
                </a:solidFill>
              </a:rPr>
              <a:t>i </a:t>
            </a:r>
            <a:r>
              <a:rPr lang="en-US" sz="2400" i="1" dirty="0" smtClean="0"/>
              <a:t>.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</a:t>
            </a:r>
            <a:r>
              <a:rPr lang="en-US" sz="3200" b="1" i="1" dirty="0" smtClean="0">
                <a:solidFill>
                  <a:srgbClr val="0070C0"/>
                </a:solidFill>
                <a:ea typeface="ＭＳ Ｐゴシック" charset="-128"/>
                <a:cs typeface="ＭＳ Ｐゴシック" charset="-128"/>
              </a:rPr>
              <a:t>discrete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21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000" b="1" u="sng" dirty="0" smtClean="0"/>
              <a:t>Example 1</a:t>
            </a:r>
            <a:r>
              <a:rPr lang="en-US" sz="3000" dirty="0" smtClean="0"/>
              <a:t>:  If you bet a dollar in a certain version of the game Chuck-a-luck, and </a:t>
            </a:r>
            <a:r>
              <a:rPr lang="en-US" sz="3000" i="1" dirty="0" smtClean="0"/>
              <a:t>X</a:t>
            </a:r>
            <a:r>
              <a:rPr lang="en-US" sz="3000" dirty="0" smtClean="0"/>
              <a:t> is your net gain or loss from that bet, then the distribution of </a:t>
            </a:r>
            <a:r>
              <a:rPr lang="en-US" sz="3000" i="1" dirty="0" smtClean="0"/>
              <a:t>X</a:t>
            </a:r>
            <a:r>
              <a:rPr lang="en-US" sz="3000" dirty="0" smtClean="0"/>
              <a:t> is</a:t>
            </a:r>
          </a:p>
          <a:p>
            <a:pPr>
              <a:buNone/>
            </a:pPr>
            <a:endParaRPr lang="en-US" sz="3000" dirty="0" smtClean="0"/>
          </a:p>
          <a:p>
            <a:pPr>
              <a:buNone/>
            </a:pPr>
            <a:endParaRPr lang="en-US" sz="3000" dirty="0" smtClean="0"/>
          </a:p>
          <a:p>
            <a:pPr>
              <a:spcAft>
                <a:spcPts val="600"/>
              </a:spcAft>
              <a:buNone/>
            </a:pPr>
            <a:r>
              <a:rPr lang="en-US" sz="3000" dirty="0" smtClean="0"/>
              <a:t>So your expected gain or loss is </a:t>
            </a:r>
            <a:r>
              <a:rPr lang="en-US" sz="3000" i="1" dirty="0" err="1" smtClean="0"/>
              <a:t>μ</a:t>
            </a:r>
            <a:r>
              <a:rPr lang="en-US" sz="3000" i="1" baseline="-25000" dirty="0" err="1" smtClean="0"/>
              <a:t>X</a:t>
            </a:r>
            <a:r>
              <a:rPr lang="en-US" sz="3000" i="1" baseline="-25000" dirty="0" smtClean="0"/>
              <a:t> </a:t>
            </a:r>
            <a:r>
              <a:rPr lang="en-US" sz="3000" dirty="0" smtClean="0"/>
              <a:t>= ____________.</a:t>
            </a:r>
          </a:p>
          <a:p>
            <a:pPr>
              <a:spcAft>
                <a:spcPts val="600"/>
              </a:spcAft>
              <a:buNone/>
            </a:pPr>
            <a:r>
              <a:rPr lang="en-US" sz="2600" dirty="0" smtClean="0"/>
              <a:t>If you play many times, you can expect to lose an average of about ______ per play.</a:t>
            </a:r>
          </a:p>
          <a:p>
            <a:pPr>
              <a:buNone/>
            </a:pPr>
            <a:r>
              <a:rPr lang="en-US" sz="2600" dirty="0" smtClean="0"/>
              <a:t>If you play 1000 times, you can expect to lose about __________.</a:t>
            </a:r>
            <a:endParaRPr lang="en-US" sz="2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" y="2971800"/>
          <a:ext cx="571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85850"/>
                <a:gridCol w="1085850"/>
                <a:gridCol w="1085850"/>
                <a:gridCol w="1085850"/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–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304800"/>
            <a:ext cx="8229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defRPr/>
            </a:pP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The mean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of a </a:t>
            </a:r>
            <a:r>
              <a:rPr lang="en-US" sz="3200" b="1" i="1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discrete</a:t>
            </a:r>
            <a:r>
              <a:rPr lang="en-US" sz="3200" b="1" i="1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</a:t>
            </a:r>
            <a:endParaRPr lang="en-US" sz="3200" b="1" i="1" dirty="0" smtClean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8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Analize</a:t>
            </a:r>
            <a:r>
              <a:rPr lang="en-US" dirty="0" smtClean="0"/>
              <a:t> a bet using expected value language. </a:t>
            </a:r>
          </a:p>
          <a:p>
            <a:r>
              <a:rPr lang="en-US" dirty="0" smtClean="0"/>
              <a:t>What is the expected winning/loss?</a:t>
            </a:r>
          </a:p>
          <a:p>
            <a:pPr lvl="1"/>
            <a:r>
              <a:rPr lang="en-US" dirty="0" smtClean="0"/>
              <a:t>What probability P(A)=p leads to positive expected winning? (p&gt;0.1)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6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roulette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European roulette has numbers (00) 0,1,…36.</a:t>
            </a:r>
          </a:p>
          <a:p>
            <a:r>
              <a:rPr lang="en-US" dirty="0">
                <a:hlinkClick r:id="rId2"/>
              </a:rPr>
              <a:t>https://www.youtube.com/watch?v=</a:t>
            </a:r>
            <a:r>
              <a:rPr lang="en-US" dirty="0" smtClean="0">
                <a:hlinkClick r:id="rId2"/>
              </a:rPr>
              <a:t>4OeYU3_xD0s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en.wikipedia.org/wiki/Roulette</a:t>
            </a:r>
            <a:endParaRPr lang="en-US" dirty="0" smtClean="0"/>
          </a:p>
          <a:p>
            <a:r>
              <a:rPr lang="en-US" dirty="0" smtClean="0"/>
              <a:t>If you bet x on a number you get 35x if win on –x if loss.</a:t>
            </a:r>
          </a:p>
          <a:p>
            <a:r>
              <a:rPr lang="en-US" dirty="0" smtClean="0"/>
              <a:t>What is the expected loss and </a:t>
            </a:r>
            <a:r>
              <a:rPr lang="en-US" dirty="0" err="1" smtClean="0"/>
              <a:t>s.d.</a:t>
            </a:r>
            <a:r>
              <a:rPr lang="en-US" dirty="0" smtClean="0"/>
              <a:t> of various bets?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Dubins</a:t>
            </a:r>
            <a:r>
              <a:rPr lang="en-US" dirty="0" smtClean="0"/>
              <a:t> &amp; Savage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given initial wealth $100</a:t>
            </a:r>
          </a:p>
          <a:p>
            <a:r>
              <a:rPr lang="en-US" dirty="0" smtClean="0"/>
              <a:t> You can place any bets on the simplified roulette (European)</a:t>
            </a:r>
          </a:p>
          <a:p>
            <a:r>
              <a:rPr lang="en-US" dirty="0" smtClean="0"/>
              <a:t>Play until either bust or </a:t>
            </a:r>
            <a:r>
              <a:rPr lang="en-US" smtClean="0"/>
              <a:t>reach </a:t>
            </a:r>
            <a:r>
              <a:rPr lang="en-US" smtClean="0"/>
              <a:t>$500</a:t>
            </a:r>
            <a:endParaRPr lang="en-US" dirty="0" smtClean="0"/>
          </a:p>
          <a:p>
            <a:r>
              <a:rPr lang="en-US" dirty="0" smtClean="0"/>
              <a:t>What strategy would you use?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388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69184"/>
            <a:ext cx="822960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prstClr val="black"/>
                </a:solidFill>
              </a:rPr>
              <a:t>Roll 3 fair dice, count the number of 6’s that come up.  Sample space is </a:t>
            </a:r>
            <a:r>
              <a:rPr lang="en-US" i="1" dirty="0" smtClean="0">
                <a:solidFill>
                  <a:prstClr val="black"/>
                </a:solidFill>
              </a:rPr>
              <a:t>S = </a:t>
            </a:r>
            <a:r>
              <a:rPr lang="en-US" dirty="0" smtClean="0">
                <a:solidFill>
                  <a:prstClr val="black"/>
                </a:solidFill>
              </a:rPr>
              <a:t>{0,1,2,3}.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An appropriate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assignment of probabilities to the four outcomes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96235" y="3581400"/>
          <a:ext cx="7761965" cy="914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65965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no. of 6’s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.579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.347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.005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4837093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Probability that there are 2 or 3 sixes:</a:t>
            </a:r>
          </a:p>
          <a:p>
            <a:pPr marL="457200" indent="-457200">
              <a:buFontTx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Probability that there is at least one six: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Probability models:  Example 6 </a:t>
            </a:r>
            <a:br>
              <a:rPr lang="en-US" sz="2800" dirty="0" smtClean="0"/>
            </a:br>
            <a:r>
              <a:rPr lang="en-US" sz="2800" dirty="0" smtClean="0"/>
              <a:t>Assigning probabilities when the sample space is finite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61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variables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>
          <a:xfrm>
            <a:off x="304800" y="1798637"/>
            <a:ext cx="85344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3AD24F"/>
                </a:solidFill>
              </a:rPr>
              <a:t>Random variables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probability distributions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Discrete</a:t>
            </a:r>
            <a:r>
              <a:rPr lang="en-US" dirty="0" smtClean="0"/>
              <a:t> random variables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(Continuous</a:t>
            </a:r>
            <a:r>
              <a:rPr lang="en-US" dirty="0" smtClean="0"/>
              <a:t> random variables)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0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600"/>
              </a:spcAft>
              <a:buNone/>
              <a:defRPr/>
            </a:pPr>
            <a:r>
              <a:rPr lang="en-US" dirty="0" smtClean="0">
                <a:ea typeface="+mn-ea"/>
                <a:cs typeface="+mn-cs"/>
              </a:rPr>
              <a:t>The term </a:t>
            </a:r>
            <a:r>
              <a:rPr lang="en-US" b="1" i="1" dirty="0" smtClean="0">
                <a:solidFill>
                  <a:srgbClr val="FF0000"/>
                </a:solidFill>
                <a:ea typeface="+mn-ea"/>
                <a:cs typeface="+mn-cs"/>
              </a:rPr>
              <a:t>random variable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dirty="0" smtClean="0">
                <a:ea typeface="+mn-ea"/>
                <a:cs typeface="+mn-cs"/>
              </a:rPr>
              <a:t>refers to a </a:t>
            </a:r>
            <a:r>
              <a:rPr lang="en-US" i="1" dirty="0" smtClean="0">
                <a:ea typeface="+mn-ea"/>
                <a:cs typeface="+mn-cs"/>
              </a:rPr>
              <a:t>numerical outcome of a random phenomenon</a:t>
            </a:r>
            <a:r>
              <a:rPr lang="en-US" dirty="0" smtClean="0">
                <a:ea typeface="+mn-ea"/>
                <a:cs typeface="+mn-cs"/>
              </a:rPr>
              <a:t>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u="sng" dirty="0" smtClean="0">
                <a:ea typeface="+mn-ea"/>
                <a:cs typeface="+mn-cs"/>
              </a:rPr>
              <a:t>Example A</a:t>
            </a:r>
            <a:r>
              <a:rPr lang="en-US" dirty="0" smtClean="0">
                <a:ea typeface="+mn-ea"/>
                <a:cs typeface="+mn-cs"/>
              </a:rPr>
              <a:t>:  Toss a coin 3 times and let </a:t>
            </a:r>
            <a:r>
              <a:rPr lang="en-US" i="1" dirty="0" smtClean="0">
                <a:ea typeface="+mn-ea"/>
                <a:cs typeface="+mn-cs"/>
              </a:rPr>
              <a:t>X</a:t>
            </a:r>
            <a:r>
              <a:rPr lang="en-US" dirty="0" smtClean="0">
                <a:ea typeface="+mn-ea"/>
                <a:cs typeface="+mn-cs"/>
              </a:rPr>
              <a:t> be the number of heads. </a:t>
            </a:r>
          </a:p>
          <a:p>
            <a:pPr lvl="1" fontAlgn="auto">
              <a:spcAft>
                <a:spcPts val="600"/>
              </a:spcAft>
              <a:buFont typeface="Arial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X </a:t>
            </a:r>
            <a:r>
              <a:rPr lang="en-US" dirty="0" smtClean="0">
                <a:ea typeface="+mn-ea"/>
              </a:rPr>
              <a:t>is a random variable whose possible values are 0, 1, 2, and 3.</a:t>
            </a:r>
            <a:endParaRPr lang="en-US" i="1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u="sng" dirty="0" smtClean="0">
                <a:ea typeface="+mn-ea"/>
                <a:cs typeface="+mn-cs"/>
              </a:rPr>
              <a:t>Example B</a:t>
            </a:r>
            <a:r>
              <a:rPr lang="en-US" dirty="0" smtClean="0">
                <a:ea typeface="+mn-ea"/>
                <a:cs typeface="+mn-cs"/>
              </a:rPr>
              <a:t>:  Let </a:t>
            </a:r>
            <a:r>
              <a:rPr lang="en-US" i="1" dirty="0" smtClean="0">
                <a:ea typeface="+mn-ea"/>
                <a:cs typeface="+mn-cs"/>
              </a:rPr>
              <a:t>Y </a:t>
            </a:r>
            <a:r>
              <a:rPr lang="en-US" dirty="0" smtClean="0">
                <a:ea typeface="+mn-ea"/>
                <a:cs typeface="+mn-cs"/>
              </a:rPr>
              <a:t>be a number chosen using R’s </a:t>
            </a:r>
            <a:r>
              <a:rPr lang="en-US" smtClean="0">
                <a:ea typeface="+mn-ea"/>
                <a:cs typeface="+mn-cs"/>
              </a:rPr>
              <a:t>runif(n) </a:t>
            </a:r>
            <a:r>
              <a:rPr lang="en-US" dirty="0" smtClean="0">
                <a:ea typeface="+mn-ea"/>
                <a:cs typeface="+mn-cs"/>
              </a:rPr>
              <a:t>function.</a:t>
            </a:r>
          </a:p>
          <a:p>
            <a:pPr lvl="1" fontAlgn="auto">
              <a:spcAft>
                <a:spcPts val="600"/>
              </a:spcAft>
              <a:buFont typeface="Arial"/>
              <a:buChar char="•"/>
              <a:defRPr/>
            </a:pPr>
            <a:r>
              <a:rPr lang="en-US" i="1" dirty="0" smtClean="0"/>
              <a:t>Y</a:t>
            </a:r>
            <a:r>
              <a:rPr lang="en-US" dirty="0" smtClean="0"/>
              <a:t> is a random variable whose possible values are the numbers between 0 and 1.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u="sng" dirty="0" smtClean="0">
                <a:ea typeface="+mn-ea"/>
                <a:cs typeface="+mn-cs"/>
              </a:rPr>
              <a:t>Example C</a:t>
            </a:r>
            <a:r>
              <a:rPr lang="en-US" b="1" dirty="0" smtClean="0">
                <a:ea typeface="+mn-ea"/>
                <a:cs typeface="+mn-cs"/>
              </a:rPr>
              <a:t>:  </a:t>
            </a:r>
            <a:r>
              <a:rPr lang="en-US" dirty="0" smtClean="0">
                <a:ea typeface="+mn-ea"/>
                <a:cs typeface="+mn-cs"/>
              </a:rPr>
              <a:t>Take a SRS of size 25 from the population of UNC undergrads and let </a:t>
            </a:r>
            <a:r>
              <a:rPr lang="en-US" i="1" dirty="0" smtClean="0">
                <a:ea typeface="+mn-ea"/>
                <a:cs typeface="+mn-cs"/>
              </a:rPr>
              <a:t>W </a:t>
            </a:r>
            <a:r>
              <a:rPr lang="en-US" dirty="0" smtClean="0">
                <a:ea typeface="+mn-ea"/>
                <a:cs typeface="+mn-cs"/>
              </a:rPr>
              <a:t>be the average GPA of the sampled students.</a:t>
            </a:r>
          </a:p>
          <a:p>
            <a:pPr lvl="1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i="1" dirty="0" smtClean="0">
                <a:ea typeface="+mn-ea"/>
              </a:rPr>
              <a:t>W</a:t>
            </a:r>
            <a:r>
              <a:rPr lang="en-US" dirty="0" smtClean="0">
                <a:ea typeface="+mn-ea"/>
              </a:rPr>
              <a:t> is a random variable whose possible values are the numbers in the interval from 0.00 to 4.00.</a:t>
            </a:r>
            <a:r>
              <a:rPr lang="en-US" b="1" u="sng" dirty="0" smtClean="0">
                <a:ea typeface="+mn-ea"/>
                <a:cs typeface="+mn-cs"/>
              </a:rPr>
              <a:t> 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97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Any random variable has a set of </a:t>
            </a:r>
            <a:r>
              <a:rPr lang="en-US" sz="3000" b="1" dirty="0" smtClean="0">
                <a:solidFill>
                  <a:srgbClr val="FF0000"/>
                </a:solidFill>
              </a:rPr>
              <a:t>possible values</a:t>
            </a:r>
            <a:r>
              <a:rPr lang="en-US" sz="3000" dirty="0" smtClean="0"/>
              <a:t>.  Subsets of that set are </a:t>
            </a:r>
            <a:r>
              <a:rPr lang="en-US" sz="3000" b="1" dirty="0" smtClean="0">
                <a:solidFill>
                  <a:srgbClr val="00B0F0"/>
                </a:solidFill>
              </a:rPr>
              <a:t>events</a:t>
            </a:r>
            <a:r>
              <a:rPr lang="en-US" sz="3000" dirty="0" smtClean="0"/>
              <a:t>, and </a:t>
            </a:r>
            <a:r>
              <a:rPr lang="en-US" sz="3000" b="1" dirty="0" smtClean="0">
                <a:solidFill>
                  <a:srgbClr val="00B0F0"/>
                </a:solidFill>
              </a:rPr>
              <a:t>probabilities</a:t>
            </a:r>
            <a:r>
              <a:rPr lang="en-US" sz="3000" dirty="0" smtClean="0">
                <a:solidFill>
                  <a:srgbClr val="00B0F0"/>
                </a:solidFill>
              </a:rPr>
              <a:t> </a:t>
            </a:r>
            <a:r>
              <a:rPr lang="en-US" sz="3000" dirty="0" smtClean="0"/>
              <a:t>are assigned to the events. 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Just like a probability model, except that the sample space must be a set of numbers.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This assignment of probabilities is the </a:t>
            </a:r>
            <a:r>
              <a:rPr lang="en-US" sz="3000" b="1" i="1" dirty="0" smtClean="0">
                <a:solidFill>
                  <a:srgbClr val="00B050"/>
                </a:solidFill>
              </a:rPr>
              <a:t>probability distribution</a:t>
            </a:r>
            <a:r>
              <a:rPr lang="en-US" sz="3000" dirty="0" smtClean="0">
                <a:solidFill>
                  <a:srgbClr val="00B050"/>
                </a:solidFill>
              </a:rPr>
              <a:t> </a:t>
            </a:r>
            <a:r>
              <a:rPr lang="en-US" sz="3000" dirty="0" smtClean="0"/>
              <a:t>of the random variable.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There are two kinds of random variable: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b="1" i="1" dirty="0" smtClean="0">
                <a:solidFill>
                  <a:srgbClr val="FF0000"/>
                </a:solidFill>
              </a:rPr>
              <a:t>discrete</a:t>
            </a:r>
            <a:r>
              <a:rPr lang="en-US" sz="2600" dirty="0" smtClean="0">
                <a:solidFill>
                  <a:srgbClr val="3AD24F"/>
                </a:solidFill>
              </a:rPr>
              <a:t> </a:t>
            </a:r>
            <a:r>
              <a:rPr lang="en-US" sz="2600" dirty="0" smtClean="0"/>
              <a:t>random variable has a </a:t>
            </a:r>
            <a:r>
              <a:rPr lang="en-US" sz="2600" b="1" i="1" dirty="0" smtClean="0"/>
              <a:t>finite</a:t>
            </a:r>
            <a:r>
              <a:rPr lang="en-US" sz="2600" dirty="0" smtClean="0"/>
              <a:t> set of possible values.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b="1" i="1" dirty="0" smtClean="0">
                <a:solidFill>
                  <a:srgbClr val="FF0000"/>
                </a:solidFill>
              </a:rPr>
              <a:t>continuous</a:t>
            </a:r>
            <a:r>
              <a:rPr lang="en-US" sz="2600" dirty="0" smtClean="0">
                <a:solidFill>
                  <a:srgbClr val="3AD24F"/>
                </a:solidFill>
              </a:rPr>
              <a:t> </a:t>
            </a:r>
            <a:r>
              <a:rPr lang="en-US" sz="2600" dirty="0" smtClean="0"/>
              <a:t>random variable has a set of possible values that is an </a:t>
            </a:r>
            <a:r>
              <a:rPr lang="en-US" sz="2600" b="1" i="1" dirty="0" smtClean="0"/>
              <a:t>interval</a:t>
            </a:r>
            <a:r>
              <a:rPr lang="en-US" sz="2600" dirty="0" smtClean="0"/>
              <a:t> of real numbers.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69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Random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 smtClean="0"/>
              <a:t>To specify the probability distribution of a </a:t>
            </a:r>
            <a:r>
              <a:rPr lang="en-US" sz="3000" b="1" i="1" dirty="0" smtClean="0">
                <a:solidFill>
                  <a:srgbClr val="FF0000"/>
                </a:solidFill>
              </a:rPr>
              <a:t>discrete</a:t>
            </a:r>
            <a:r>
              <a:rPr lang="en-US" sz="3000" b="1" dirty="0" smtClean="0">
                <a:solidFill>
                  <a:srgbClr val="3AD24F"/>
                </a:solidFill>
              </a:rPr>
              <a:t> </a:t>
            </a:r>
            <a:r>
              <a:rPr lang="en-US" sz="3000" dirty="0" smtClean="0"/>
              <a:t>random variable, we list the possible values along with the probability assigned to each.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Just like a finite sample space, except that with a random variable, the outcomes are always numbers.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5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400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sz="2400" b="1" u="sng" dirty="0" smtClean="0"/>
              <a:t>Example 1a</a:t>
            </a:r>
            <a:r>
              <a:rPr lang="en-US" sz="2400" b="1" dirty="0" smtClean="0"/>
              <a:t> </a:t>
            </a:r>
            <a:r>
              <a:rPr lang="en-US" sz="2400" dirty="0" smtClean="0"/>
              <a:t>(based on Ex. 4.12, p. 238): </a:t>
            </a:r>
            <a:r>
              <a:rPr lang="en-US" sz="2400" dirty="0" smtClean="0">
                <a:solidFill>
                  <a:srgbClr val="FF0000"/>
                </a:solidFill>
              </a:rPr>
              <a:t> Choose a number at random from a table of data that follows </a:t>
            </a:r>
            <a:r>
              <a:rPr lang="en-US" sz="2400" dirty="0" err="1" smtClean="0">
                <a:solidFill>
                  <a:srgbClr val="FF0000"/>
                </a:solidFill>
              </a:rPr>
              <a:t>Benford’s</a:t>
            </a:r>
            <a:r>
              <a:rPr lang="en-US" sz="2400" dirty="0" smtClean="0">
                <a:solidFill>
                  <a:srgbClr val="FF0000"/>
                </a:solidFill>
              </a:rPr>
              <a:t> Law.  Let </a:t>
            </a:r>
            <a:r>
              <a:rPr lang="en-US" sz="2400" i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 = first digit</a:t>
            </a:r>
            <a:r>
              <a:rPr lang="en-US" sz="2400" dirty="0" smtClean="0"/>
              <a:t>. 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Then </a:t>
            </a:r>
            <a:r>
              <a:rPr lang="en-US" sz="2400" i="1" dirty="0" smtClean="0"/>
              <a:t>X</a:t>
            </a:r>
            <a:r>
              <a:rPr lang="en-US" sz="2400" dirty="0" smtClean="0"/>
              <a:t> is a discrete random variable.  Its possible values </a:t>
            </a:r>
            <a:r>
              <a:rPr lang="en-US" sz="2400" i="1" dirty="0" smtClean="0"/>
              <a:t>X</a:t>
            </a:r>
            <a:r>
              <a:rPr lang="en-US" sz="2400" dirty="0" smtClean="0"/>
              <a:t> are 1,2,3,4,5,6,7,8,9, and the probability distribution is: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371850"/>
          <a:ext cx="7620000" cy="742950"/>
        </p:xfrm>
        <a:graphic>
          <a:graphicData uri="http://schemas.openxmlformats.org/drawingml/2006/table">
            <a:tbl>
              <a:tblPr/>
              <a:tblGrid>
                <a:gridCol w="1295400"/>
                <a:gridCol w="703263"/>
                <a:gridCol w="701675"/>
                <a:gridCol w="703262"/>
                <a:gridCol w="703263"/>
                <a:gridCol w="701675"/>
                <a:gridCol w="703262"/>
                <a:gridCol w="703263"/>
                <a:gridCol w="701675"/>
                <a:gridCol w="703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Value of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.301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.046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pic>
        <p:nvPicPr>
          <p:cNvPr id="46119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473624"/>
            <a:ext cx="5562600" cy="1927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20" name="TextBox 7"/>
          <p:cNvSpPr txBox="1">
            <a:spLocks noChangeArrowheads="1"/>
          </p:cNvSpPr>
          <p:nvPr/>
        </p:nvSpPr>
        <p:spPr bwMode="auto">
          <a:xfrm>
            <a:off x="685800" y="4699000"/>
            <a:ext cx="1938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A </a:t>
            </a:r>
            <a:r>
              <a:rPr lang="en-US" sz="2000" b="1" i="1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probability</a:t>
            </a:r>
          </a:p>
          <a:p>
            <a:r>
              <a:rPr lang="en-US" sz="2000" b="1" i="1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histogram</a:t>
            </a: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of</a:t>
            </a:r>
          </a:p>
          <a:p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the distribution: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Discrete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8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b="1" u="sng" dirty="0" smtClean="0"/>
              <a:t>Example 1b </a:t>
            </a:r>
            <a:r>
              <a:rPr lang="en-US" sz="2400" dirty="0" smtClean="0">
                <a:solidFill>
                  <a:srgbClr val="3366FF"/>
                </a:solidFill>
              </a:rPr>
              <a:t>:  </a:t>
            </a:r>
            <a:r>
              <a:rPr lang="en-US" sz="2400" dirty="0" smtClean="0">
                <a:solidFill>
                  <a:srgbClr val="FF0000"/>
                </a:solidFill>
              </a:rPr>
              <a:t>Choose a digit at random. If 0, discard and draw again.  Let </a:t>
            </a:r>
            <a:r>
              <a:rPr lang="en-US" sz="2400" i="1" dirty="0" smtClean="0">
                <a:solidFill>
                  <a:srgbClr val="FF0000"/>
                </a:solidFill>
              </a:rPr>
              <a:t>Y </a:t>
            </a:r>
            <a:r>
              <a:rPr lang="en-US" sz="2400" dirty="0" smtClean="0">
                <a:solidFill>
                  <a:srgbClr val="FF0000"/>
                </a:solidFill>
              </a:rPr>
              <a:t>be the digit chosen. 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Then the possible values of </a:t>
            </a:r>
            <a:r>
              <a:rPr lang="en-US" sz="2400" i="1" dirty="0" smtClean="0"/>
              <a:t>Y</a:t>
            </a:r>
            <a:r>
              <a:rPr lang="en-US" sz="2400" dirty="0" smtClean="0"/>
              <a:t> are 1,2,3,4,5,6,7,8,9, and the probability distribution is: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97238"/>
          <a:ext cx="7620000" cy="742950"/>
        </p:xfrm>
        <a:graphic>
          <a:graphicData uri="http://schemas.openxmlformats.org/drawingml/2006/table">
            <a:tbl>
              <a:tblPr/>
              <a:tblGrid>
                <a:gridCol w="1295400"/>
                <a:gridCol w="703263"/>
                <a:gridCol w="701675"/>
                <a:gridCol w="703262"/>
                <a:gridCol w="703263"/>
                <a:gridCol w="701675"/>
                <a:gridCol w="703262"/>
                <a:gridCol w="703263"/>
                <a:gridCol w="701675"/>
                <a:gridCol w="7032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Value of 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Probability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1/9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48167" name="TextBox 7"/>
          <p:cNvSpPr txBox="1">
            <a:spLocks noChangeArrowheads="1"/>
          </p:cNvSpPr>
          <p:nvPr/>
        </p:nvSpPr>
        <p:spPr bwMode="auto">
          <a:xfrm>
            <a:off x="609600" y="4775537"/>
            <a:ext cx="19223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A </a:t>
            </a:r>
            <a:r>
              <a:rPr lang="en-US" sz="2000" b="1" i="1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probability</a:t>
            </a:r>
          </a:p>
          <a:p>
            <a:r>
              <a:rPr lang="en-US" sz="2000" b="1" i="1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histogram</a:t>
            </a: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 of</a:t>
            </a:r>
          </a:p>
          <a:p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the </a:t>
            </a:r>
            <a:r>
              <a:rPr lang="en-US" sz="2000" dirty="0" smtClean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distribution:</a:t>
            </a:r>
            <a:endParaRPr lang="en-US" sz="2000" dirty="0">
              <a:solidFill>
                <a:prstClr val="black"/>
              </a:solidFill>
              <a:latin typeface="Arial" charset="0"/>
              <a:ea typeface="ＭＳ Ｐゴシック" charset="-128"/>
            </a:endParaRPr>
          </a:p>
        </p:txBody>
      </p:sp>
      <p:pic>
        <p:nvPicPr>
          <p:cNvPr id="4816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7800" y="4343400"/>
            <a:ext cx="566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Discrete random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5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DELIMITERS" val="3.1"/>
  <p:tag name="ZEROBASED" val="False"/>
  <p:tag name="AUTOADJUSTPARTRANGE" val="True"/>
  <p:tag name="ADVANCEDSETTINGSVIEW" val="True"/>
  <p:tag name="USESECONDARYMONITO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3156</TotalTime>
  <Words>1843</Words>
  <Application>Microsoft Macintosh PowerPoint</Application>
  <PresentationFormat>On-screen Show (4:3)</PresentationFormat>
  <Paragraphs>308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ＭＳ Ｐゴシック</vt:lpstr>
      <vt:lpstr>Arial</vt:lpstr>
      <vt:lpstr>2_Office Theme</vt:lpstr>
      <vt:lpstr>Lecture 8</vt:lpstr>
      <vt:lpstr>Probability models: Finite sample spaces with equally likely outcomes</vt:lpstr>
      <vt:lpstr>Probability models:  Example 6  Assigning probabilities when the sample space is finite</vt:lpstr>
      <vt:lpstr>Random variables</vt:lpstr>
      <vt:lpstr>Random variables</vt:lpstr>
      <vt:lpstr>Random variables</vt:lpstr>
      <vt:lpstr>Random variables</vt:lpstr>
      <vt:lpstr>Discrete random variables</vt:lpstr>
      <vt:lpstr>Discrete random variables</vt:lpstr>
      <vt:lpstr>Discrete random variables</vt:lpstr>
      <vt:lpstr>Discrete random variables</vt:lpstr>
      <vt:lpstr>Discrete random variables</vt:lpstr>
      <vt:lpstr>Continuous random variables</vt:lpstr>
      <vt:lpstr>Continuous random variables</vt:lpstr>
      <vt:lpstr>Continuous random variables</vt:lpstr>
      <vt:lpstr>Distributions</vt:lpstr>
      <vt:lpstr>Discrete vs. continuous random variables</vt:lpstr>
      <vt:lpstr>PowerPoint Presentation</vt:lpstr>
      <vt:lpstr>PowerPoint Presentation</vt:lpstr>
      <vt:lpstr>PowerPoint Presentation</vt:lpstr>
      <vt:lpstr>PowerPoint Presentation</vt:lpstr>
      <vt:lpstr>Example</vt:lpstr>
      <vt:lpstr>Simplified roulette</vt:lpstr>
      <vt:lpstr>Dubins &amp; Savage Problem</vt:lpstr>
    </vt:vector>
  </TitlesOfParts>
  <Company>UNC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155, Section 3 Spring 2009</dc:title>
  <dc:creator>Douglas Kelly</dc:creator>
  <cp:lastModifiedBy>Jan Hannig</cp:lastModifiedBy>
  <cp:revision>267</cp:revision>
  <dcterms:created xsi:type="dcterms:W3CDTF">2009-01-12T15:12:28Z</dcterms:created>
  <dcterms:modified xsi:type="dcterms:W3CDTF">2016-10-04T15:30:57Z</dcterms:modified>
</cp:coreProperties>
</file>