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sldIdLst>
    <p:sldId id="686" r:id="rId2"/>
    <p:sldId id="650" r:id="rId3"/>
    <p:sldId id="654" r:id="rId4"/>
    <p:sldId id="655" r:id="rId5"/>
    <p:sldId id="656" r:id="rId6"/>
    <p:sldId id="659" r:id="rId7"/>
    <p:sldId id="661" r:id="rId8"/>
    <p:sldId id="662" r:id="rId9"/>
    <p:sldId id="663" r:id="rId10"/>
    <p:sldId id="664" r:id="rId11"/>
    <p:sldId id="665" r:id="rId12"/>
    <p:sldId id="668" r:id="rId13"/>
    <p:sldId id="683" r:id="rId14"/>
    <p:sldId id="696" r:id="rId15"/>
    <p:sldId id="697" r:id="rId16"/>
    <p:sldId id="688" r:id="rId17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55" autoAdjust="0"/>
    <p:restoredTop sz="83222" autoAdjust="0"/>
  </p:normalViewPr>
  <p:slideViewPr>
    <p:cSldViewPr snapToObjects="1">
      <p:cViewPr varScale="1">
        <p:scale>
          <a:sx n="108" d="100"/>
          <a:sy n="108" d="100"/>
        </p:scale>
        <p:origin x="191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70"/>
    </p:cViewPr>
  </p:sorterViewPr>
  <p:notesViewPr>
    <p:cSldViewPr snapToObjects="1">
      <p:cViewPr varScale="1">
        <p:scale>
          <a:sx n="97" d="100"/>
          <a:sy n="97" d="100"/>
        </p:scale>
        <p:origin x="-2704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8818D-B604-0748-BE10-23DF0B723B64}" type="datetimeFigureOut">
              <a:rPr lang="en-US" smtClean="0"/>
              <a:pPr/>
              <a:t>10/6/16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65B0D-BF50-EB4D-B6B2-573992E6A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8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289C86-E31D-6F42-96EA-0D98C73B78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166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289C86-E31D-6F42-96EA-0D98C73B78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522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dirty="0" smtClean="0"/>
              <a:t>mean:  2.4</a:t>
            </a:r>
          </a:p>
          <a:p>
            <a:pPr marL="228600" indent="-228600">
              <a:buNone/>
            </a:pPr>
            <a:r>
              <a:rPr lang="en-US" sz="1200" dirty="0" smtClean="0"/>
              <a:t>standard</a:t>
            </a:r>
            <a:r>
              <a:rPr lang="en-US" sz="1200" baseline="0" dirty="0" smtClean="0"/>
              <a:t> deviation:  </a:t>
            </a:r>
            <a:r>
              <a:rPr lang="en-US" sz="1200" dirty="0" smtClean="0"/>
              <a:t>√0.84 = 0.917</a:t>
            </a: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055E9C-BC46-E24A-98CB-5AA48FC295E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47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289C86-E31D-6F42-96EA-0D98C73B78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148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83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710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289C86-E31D-6F42-96EA-0D98C73B78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94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289C86-E31D-6F42-96EA-0D98C73B78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903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289C86-E31D-6F42-96EA-0D98C73B78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355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289C86-E31D-6F42-96EA-0D98C73B78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34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289C86-E31D-6F42-96EA-0D98C73B78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962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B018DB-B396-4046-B0F6-04A039FFB594}" type="datetime1">
              <a:rPr lang="en-US"/>
              <a:pPr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492A56-911E-4049-93A6-12C906716F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ECD1F4-DAD3-440D-B207-44260D29FD59}" type="datetime1">
              <a:rPr lang="en-US"/>
              <a:pPr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6ACAFB-FF4E-456B-A369-260C8A2B49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0A7305-ECD4-49E3-9D10-9369C875403D}" type="datetime1">
              <a:rPr lang="en-US"/>
              <a:pPr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BA97F-4CB7-48AC-95D6-28A71EBA73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997599A-5EDA-4EAA-9B7B-A0802916ECC1}" type="datetime1">
              <a:rPr lang="en-US" smtClean="0">
                <a:ea typeface="ＭＳ Ｐゴシック" pitchFamily="-109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10/6/16</a:t>
            </a:fld>
            <a:endParaRPr lang="en-US" smtClean="0">
              <a:ea typeface="ＭＳ Ｐゴシック" pitchFamily="-109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ea typeface="ＭＳ Ｐゴシック" pitchFamily="-109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1150DF4-C936-4167-ACEE-02D51BF5C6B4}" type="slidenum">
              <a:rPr lang="en-US" smtClean="0">
                <a:ea typeface="ＭＳ Ｐゴシック" pitchFamily="-109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997599A-5EDA-4EAA-9B7B-A0802916ECC1}" type="datetime1">
              <a:rPr lang="en-US" smtClean="0">
                <a:ea typeface="ＭＳ Ｐゴシック" pitchFamily="-109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10/6/16</a:t>
            </a:fld>
            <a:endParaRPr lang="en-US" smtClean="0">
              <a:ea typeface="ＭＳ Ｐゴシック" pitchFamily="-109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ea typeface="ＭＳ Ｐゴシック" pitchFamily="-109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1150DF4-C936-4167-ACEE-02D51BF5C6B4}" type="slidenum">
              <a:rPr lang="en-US" smtClean="0">
                <a:ea typeface="ＭＳ Ｐゴシック" pitchFamily="-109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C6599D-8190-4EC2-8404-549DEB290EDE}" type="datetime1">
              <a:rPr lang="en-US"/>
              <a:pPr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AA3EC-6925-4131-A676-93D05FEA4E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4D243E-1A76-4C74-A584-E7611115136C}" type="datetime1">
              <a:rPr lang="en-US"/>
              <a:pPr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96462-1C03-4323-9BD8-CD98212AE6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A8CEDA-7CA2-4333-866A-443E57D972F8}" type="datetime1">
              <a:rPr lang="en-US"/>
              <a:pPr/>
              <a:t>10/6/16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37299-701D-45DA-82F4-BFA3415A68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312903-E808-4578-9E60-B3896581DA97}" type="datetime1">
              <a:rPr lang="en-US"/>
              <a:pPr/>
              <a:t>10/6/16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7488AB-A544-4A7D-A465-BECA42C045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56AE93-EF71-47E8-AF90-1F8C4187E31B}" type="datetime1">
              <a:rPr lang="en-US"/>
              <a:pPr/>
              <a:t>10/6/16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1CD7F-D7B5-4D73-876F-BAD6E5A10B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FC8A4D-F088-4192-A38B-73FFC11D5DB4}" type="datetime1">
              <a:rPr lang="en-US"/>
              <a:pPr/>
              <a:t>10/6/16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0945F6-8927-4777-BC59-310C6CDEF2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1C3A08-8132-44F3-B2F1-7FC49A53DD88}" type="datetime1">
              <a:rPr lang="en-US"/>
              <a:pPr/>
              <a:t>10/6/16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B341E6-BAA2-4C25-8FA1-58A95BAA04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0B3BB0-CBE0-4212-ABBE-0D98A22057F5}" type="datetime1">
              <a:rPr lang="en-US"/>
              <a:pPr/>
              <a:t>10/6/16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F5884-D563-4F2D-B95C-1C6536BD4C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-109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97599A-5EDA-4EAA-9B7B-A0802916ECC1}" type="datetime1">
              <a:rPr lang="en-US" smtClean="0">
                <a:ea typeface="ＭＳ Ｐゴシック" pitchFamily="-109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10/6/16</a:t>
            </a:fld>
            <a:endParaRPr lang="en-US" smtClean="0">
              <a:ea typeface="ＭＳ Ｐゴシック" pitchFamily="-109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9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ea typeface="ＭＳ Ｐゴシック" pitchFamily="-109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-109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1150DF4-C936-4167-ACEE-02D51BF5C6B4}" type="slidenum">
              <a:rPr lang="en-US" smtClean="0">
                <a:ea typeface="ＭＳ Ｐゴシック" pitchFamily="-109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ea typeface="ＭＳ Ｐゴシック" pitchFamily="-109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96" r:id="rId12"/>
    <p:sldLayoutId id="2147483697" r:id="rId1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8.jpeg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4OeYU3_xD0s" TargetMode="External"/><Relationship Id="rId3" Type="http://schemas.openxmlformats.org/officeDocument/2006/relationships/hyperlink" Target="https://en.wikipedia.org/wiki/Roulett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Martingale_(betting_system)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.jpeg"/><Relationship Id="rId5" Type="http://schemas.openxmlformats.org/officeDocument/2006/relationships/image" Target="../media/image2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3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4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5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826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 eaLnBrk="0" hangingPunct="0">
              <a:defRPr/>
            </a:pPr>
            <a:r>
              <a:rPr lang="en-US" sz="44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The variance</a:t>
            </a:r>
            <a:r>
              <a:rPr lang="en-US" sz="4400" b="1" i="1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of a random variable: </a:t>
            </a:r>
          </a:p>
          <a:p>
            <a:pPr algn="ctr" eaLnBrk="0" hangingPunct="0">
              <a:defRPr/>
            </a:pPr>
            <a:r>
              <a:rPr lang="en-US" sz="44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two examples</a:t>
            </a:r>
            <a:endParaRPr lang="en-US" sz="4400" b="1" i="1" dirty="0" smtClean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1376363"/>
            <a:ext cx="3048000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4076781"/>
            <a:ext cx="3124200" cy="270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941302" y="1413064"/>
            <a:ext cx="4326826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/>
              <a:t>Mean = </a:t>
            </a:r>
            <a:r>
              <a:rPr lang="en-US" sz="2000" b="1" dirty="0" smtClean="0">
                <a:solidFill>
                  <a:srgbClr val="0070C0"/>
                </a:solidFill>
              </a:rPr>
              <a:t>2.5</a:t>
            </a:r>
            <a:r>
              <a:rPr lang="en-US" sz="2000" dirty="0" smtClean="0"/>
              <a:t>   </a:t>
            </a:r>
          </a:p>
          <a:p>
            <a:r>
              <a:rPr lang="en-US" sz="2000" dirty="0" smtClean="0"/>
              <a:t>Variance =</a:t>
            </a:r>
          </a:p>
          <a:p>
            <a:r>
              <a:rPr lang="en-US" sz="2000" dirty="0" smtClean="0"/>
              <a:t>  (1 - 2.5)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(.1) + (2 - 2.5)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(.4)</a:t>
            </a:r>
          </a:p>
          <a:p>
            <a:r>
              <a:rPr lang="en-US" sz="2000" dirty="0" smtClean="0"/>
              <a:t>     + (3 - 2.5)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(.4) + (4 - 2.5)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(.1)</a:t>
            </a:r>
          </a:p>
          <a:p>
            <a:r>
              <a:rPr lang="en-US" sz="2000" dirty="0" smtClean="0"/>
              <a:t>              = </a:t>
            </a:r>
            <a:r>
              <a:rPr lang="en-US" sz="2000" b="1" dirty="0" smtClean="0">
                <a:solidFill>
                  <a:srgbClr val="FF0000"/>
                </a:solidFill>
              </a:rPr>
              <a:t>0.65</a:t>
            </a:r>
          </a:p>
          <a:p>
            <a:r>
              <a:rPr lang="en-US" sz="2000" dirty="0" smtClean="0"/>
              <a:t>Standard deviation = √0.65 = </a:t>
            </a:r>
            <a:r>
              <a:rPr lang="en-US" sz="2000" b="1" dirty="0" smtClean="0">
                <a:solidFill>
                  <a:srgbClr val="FF0000"/>
                </a:solidFill>
              </a:rPr>
              <a:t>0.8062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62400" y="4114800"/>
            <a:ext cx="4326826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/>
              <a:t>Mean = </a:t>
            </a:r>
            <a:r>
              <a:rPr lang="en-US" sz="2000" b="1" dirty="0" smtClean="0">
                <a:solidFill>
                  <a:srgbClr val="0070C0"/>
                </a:solidFill>
              </a:rPr>
              <a:t>2.5</a:t>
            </a:r>
            <a:r>
              <a:rPr lang="en-US" sz="2000" dirty="0" smtClean="0"/>
              <a:t>   </a:t>
            </a:r>
          </a:p>
          <a:p>
            <a:r>
              <a:rPr lang="en-US" sz="2000" dirty="0" smtClean="0"/>
              <a:t>Variance =</a:t>
            </a:r>
          </a:p>
          <a:p>
            <a:r>
              <a:rPr lang="en-US" sz="2000" dirty="0" smtClean="0"/>
              <a:t>  (0 - 2.5)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(.3) + (2 - 2.5)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(.2)</a:t>
            </a:r>
          </a:p>
          <a:p>
            <a:r>
              <a:rPr lang="en-US" sz="2000" dirty="0" smtClean="0"/>
              <a:t>     + (3 - 2.5)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(.2) + (5 - 2.5)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(.3</a:t>
            </a:r>
          </a:p>
          <a:p>
            <a:r>
              <a:rPr lang="en-US" sz="2000" dirty="0" smtClean="0"/>
              <a:t>              = </a:t>
            </a:r>
            <a:r>
              <a:rPr lang="en-US" sz="2000" b="1" dirty="0" smtClean="0">
                <a:solidFill>
                  <a:srgbClr val="FF0000"/>
                </a:solidFill>
              </a:rPr>
              <a:t>3.85</a:t>
            </a:r>
          </a:p>
          <a:p>
            <a:r>
              <a:rPr lang="en-US" sz="2000" dirty="0" smtClean="0"/>
              <a:t>Standard deviation = √3.85 = </a:t>
            </a:r>
            <a:r>
              <a:rPr lang="en-US" sz="2000" b="1" dirty="0" smtClean="0">
                <a:solidFill>
                  <a:srgbClr val="FF0000"/>
                </a:solidFill>
              </a:rPr>
              <a:t>1.9621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2400" y="6248400"/>
            <a:ext cx="4850623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Variance is a </a:t>
            </a:r>
            <a:r>
              <a:rPr lang="en-US" b="1" i="1" dirty="0" smtClean="0"/>
              <a:t>measure of spread</a:t>
            </a:r>
            <a:r>
              <a:rPr lang="en-US" dirty="0" smtClean="0"/>
              <a:t>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229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Two normal probability distributions:</a:t>
            </a:r>
            <a:endParaRPr lang="en-US" dirty="0"/>
          </a:p>
        </p:txBody>
      </p:sp>
      <p:pic>
        <p:nvPicPr>
          <p:cNvPr id="10" name="Picture 5" descr="012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025" y="2209800"/>
            <a:ext cx="8509000" cy="2246313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143000" y="4648200"/>
            <a:ext cx="2323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Larger variance</a:t>
            </a:r>
            <a:endParaRPr lang="en-US" dirty="0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01628" y="4648200"/>
            <a:ext cx="2476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Smaller variance</a:t>
            </a:r>
            <a:endParaRPr lang="en-US" dirty="0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 eaLnBrk="0" hangingPunct="0">
              <a:defRPr/>
            </a:pPr>
            <a:r>
              <a:rPr lang="en-US" sz="44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Variance is a </a:t>
            </a:r>
            <a:r>
              <a:rPr lang="en-US" sz="4400" b="1" i="1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measure of spread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0" y="5862935"/>
            <a:ext cx="5439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(same as for normal data distributions)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494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3600" dirty="0" smtClean="0"/>
              <a:t>Formulas for means and variances of </a:t>
            </a:r>
            <a:r>
              <a:rPr lang="en-US" sz="3600" dirty="0" smtClean="0">
                <a:solidFill>
                  <a:srgbClr val="0070C0"/>
                </a:solidFill>
              </a:rPr>
              <a:t>samples</a:t>
            </a:r>
            <a:r>
              <a:rPr lang="en-US" sz="3600" dirty="0" smtClean="0"/>
              <a:t> and </a:t>
            </a:r>
            <a:r>
              <a:rPr lang="en-US" sz="3600" dirty="0" smtClean="0">
                <a:solidFill>
                  <a:srgbClr val="00B050"/>
                </a:solidFill>
              </a:rPr>
              <a:t>random variables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DE3E5-C929-4D45-84A9-22CC1D7D96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676400"/>
            <a:ext cx="6715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 </a:t>
            </a:r>
            <a:r>
              <a:rPr lang="en-US" i="1" dirty="0" smtClean="0">
                <a:solidFill>
                  <a:srgbClr val="0070C0"/>
                </a:solidFill>
              </a:rPr>
              <a:t>sample</a:t>
            </a:r>
            <a:r>
              <a:rPr lang="en-US" dirty="0" smtClean="0"/>
              <a:t> consisting of values </a:t>
            </a:r>
            <a:r>
              <a:rPr lang="en-US" i="1" dirty="0" smtClean="0"/>
              <a:t>x</a:t>
            </a:r>
            <a:r>
              <a:rPr lang="en-US" i="1" baseline="-25000" dirty="0" smtClean="0"/>
              <a:t>1</a:t>
            </a:r>
            <a:r>
              <a:rPr lang="en-US" i="1" dirty="0" smtClean="0"/>
              <a:t>, x</a:t>
            </a:r>
            <a:r>
              <a:rPr lang="en-US" i="1" baseline="-25000" dirty="0" smtClean="0"/>
              <a:t>2</a:t>
            </a:r>
            <a:r>
              <a:rPr lang="en-US" i="1" dirty="0" smtClean="0"/>
              <a:t>, … ,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dirty="0" smtClean="0"/>
              <a:t> :</a:t>
            </a:r>
            <a:endParaRPr lang="en-US" baseline="-25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286000"/>
            <a:ext cx="4391025" cy="1171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43240" y="3893403"/>
            <a:ext cx="7814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 </a:t>
            </a:r>
            <a:r>
              <a:rPr lang="en-US" i="1" dirty="0" smtClean="0">
                <a:solidFill>
                  <a:srgbClr val="00B050"/>
                </a:solidFill>
              </a:rPr>
              <a:t>discrete random variable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with possible values </a:t>
            </a:r>
          </a:p>
          <a:p>
            <a:r>
              <a:rPr lang="en-US" i="1" dirty="0" smtClean="0"/>
              <a:t>x</a:t>
            </a:r>
            <a:r>
              <a:rPr lang="en-US" i="1" baseline="-25000" dirty="0" smtClean="0"/>
              <a:t>1</a:t>
            </a:r>
            <a:r>
              <a:rPr lang="en-US" i="1" dirty="0" smtClean="0"/>
              <a:t>, x</a:t>
            </a:r>
            <a:r>
              <a:rPr lang="en-US" i="1" baseline="-25000" dirty="0" smtClean="0"/>
              <a:t>2</a:t>
            </a:r>
            <a:r>
              <a:rPr lang="en-US" i="1" dirty="0" smtClean="0"/>
              <a:t>, … ,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 </a:t>
            </a:r>
            <a:r>
              <a:rPr lang="en-US" dirty="0" smtClean="0"/>
              <a:t>having probabilities </a:t>
            </a:r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r>
              <a:rPr lang="en-US" i="1" dirty="0" smtClean="0"/>
              <a:t>, p</a:t>
            </a:r>
            <a:r>
              <a:rPr lang="en-US" i="1" baseline="-25000" dirty="0" smtClean="0"/>
              <a:t>2</a:t>
            </a:r>
            <a:r>
              <a:rPr lang="en-US" i="1" dirty="0" smtClean="0"/>
              <a:t>, … ,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n</a:t>
            </a:r>
            <a:r>
              <a:rPr lang="en-US" dirty="0" smtClean="0"/>
              <a:t> :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4888328"/>
            <a:ext cx="4791075" cy="1131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309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The probability distribution of </a:t>
            </a:r>
            <a:r>
              <a:rPr lang="en-US" sz="2800" i="1" dirty="0" smtClean="0"/>
              <a:t>X</a:t>
            </a:r>
            <a:r>
              <a:rPr lang="en-US" sz="2800" dirty="0" smtClean="0"/>
              <a:t> is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 marL="514350" indent="-514350">
              <a:buNone/>
            </a:pPr>
            <a:r>
              <a:rPr lang="en-US" sz="2800" dirty="0" smtClean="0"/>
              <a:t>Find the mean and the standard deviation of </a:t>
            </a:r>
            <a:r>
              <a:rPr lang="en-US" sz="2800" i="1" dirty="0" smtClean="0"/>
              <a:t>X.</a:t>
            </a: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Exercise: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213868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3602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roulette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European roulette has numbers (00) 0,1,…36.</a:t>
            </a:r>
          </a:p>
          <a:p>
            <a:r>
              <a:rPr lang="en-US" dirty="0">
                <a:hlinkClick r:id="rId2"/>
              </a:rPr>
              <a:t>https://www.youtube.com/watch?v=</a:t>
            </a:r>
            <a:r>
              <a:rPr lang="en-US" dirty="0" smtClean="0">
                <a:hlinkClick r:id="rId2"/>
              </a:rPr>
              <a:t>4OeYU3_xD0s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en.wikipedia.org/wiki/Roulette</a:t>
            </a:r>
            <a:endParaRPr lang="en-US" dirty="0" smtClean="0"/>
          </a:p>
          <a:p>
            <a:r>
              <a:rPr lang="en-US" dirty="0" smtClean="0"/>
              <a:t>If you bet x on a number you get 35x if win on –x if loss.</a:t>
            </a:r>
          </a:p>
          <a:p>
            <a:r>
              <a:rPr lang="en-US" dirty="0" smtClean="0"/>
              <a:t>What is the expected loss and </a:t>
            </a:r>
            <a:r>
              <a:rPr lang="en-US" dirty="0" err="1" smtClean="0"/>
              <a:t>s.d.</a:t>
            </a:r>
            <a:r>
              <a:rPr lang="en-US" dirty="0" smtClean="0"/>
              <a:t> of various bets? (Notice the basket bet)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19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“Systems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Martingale: When betting on red double your bet after every loss.</a:t>
            </a:r>
          </a:p>
          <a:p>
            <a:pPr lvl="1"/>
            <a:r>
              <a:rPr lang="en-US" dirty="0" smtClean="0"/>
              <a:t>When you win you get all back and them some</a:t>
            </a:r>
          </a:p>
          <a:p>
            <a:pPr lvl="1"/>
            <a:r>
              <a:rPr lang="en-US" dirty="0" smtClean="0"/>
              <a:t>When you loose you loose everything you have</a:t>
            </a:r>
          </a:p>
          <a:p>
            <a:pPr lvl="1"/>
            <a:r>
              <a:rPr lang="en-US" dirty="0">
                <a:hlinkClick r:id="rId2"/>
              </a:rPr>
              <a:t>https://en.wikipedia.org/wiki/Martingale_(betting_system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9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Dubins</a:t>
            </a:r>
            <a:r>
              <a:rPr lang="en-US" dirty="0" smtClean="0"/>
              <a:t> &amp; Savage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given initial wealth $100</a:t>
            </a:r>
          </a:p>
          <a:p>
            <a:r>
              <a:rPr lang="en-US" dirty="0" smtClean="0"/>
              <a:t> You can place any bets on the simplified roulette (European)</a:t>
            </a:r>
          </a:p>
          <a:p>
            <a:r>
              <a:rPr lang="en-US" dirty="0" smtClean="0"/>
              <a:t>Play until either bust or reach $500</a:t>
            </a:r>
          </a:p>
          <a:p>
            <a:r>
              <a:rPr lang="en-US" dirty="0" smtClean="0"/>
              <a:t>What strategy would you use?</a:t>
            </a:r>
          </a:p>
          <a:p>
            <a:pPr lvl="1"/>
            <a:r>
              <a:rPr lang="en-US" dirty="0" smtClean="0"/>
              <a:t>Ignore </a:t>
            </a:r>
            <a:r>
              <a:rPr lang="en-US" dirty="0"/>
              <a:t>c</a:t>
            </a:r>
            <a:r>
              <a:rPr lang="en-US" dirty="0" smtClean="0"/>
              <a:t>omplications </a:t>
            </a:r>
            <a:r>
              <a:rPr lang="en-US" dirty="0"/>
              <a:t>due to minimum and maximum </a:t>
            </a:r>
            <a:r>
              <a:rPr lang="en-US" dirty="0" smtClean="0"/>
              <a:t>bet.</a:t>
            </a:r>
          </a:p>
          <a:p>
            <a:pPr lvl="1"/>
            <a:r>
              <a:rPr lang="en-US" dirty="0" smtClean="0"/>
              <a:t>R experiments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If </a:t>
            </a:r>
            <a:r>
              <a:rPr lang="en-US" i="1" dirty="0" smtClean="0"/>
              <a:t>X</a:t>
            </a:r>
            <a:r>
              <a:rPr lang="en-US" dirty="0" smtClean="0"/>
              <a:t> is a discrete random variable, the </a:t>
            </a:r>
            <a:r>
              <a:rPr lang="en-US" b="1" i="1" dirty="0" smtClean="0">
                <a:solidFill>
                  <a:srgbClr val="0D16FF"/>
                </a:solidFill>
              </a:rPr>
              <a:t>mean</a:t>
            </a:r>
            <a:r>
              <a:rPr lang="en-US" dirty="0" smtClean="0">
                <a:solidFill>
                  <a:srgbClr val="0D16FF"/>
                </a:solidFill>
              </a:rPr>
              <a:t> </a:t>
            </a:r>
            <a:r>
              <a:rPr lang="en-US" dirty="0" smtClean="0"/>
              <a:t>(or </a:t>
            </a:r>
            <a:r>
              <a:rPr lang="en-US" b="1" i="1" dirty="0" smtClean="0"/>
              <a:t>expected value</a:t>
            </a:r>
            <a:r>
              <a:rPr lang="en-US" dirty="0" smtClean="0"/>
              <a:t>) of </a:t>
            </a:r>
            <a:r>
              <a:rPr lang="en-US" i="1" dirty="0" smtClean="0"/>
              <a:t>X</a:t>
            </a:r>
            <a:r>
              <a:rPr lang="en-US" dirty="0" smtClean="0"/>
              <a:t> is denoted </a:t>
            </a:r>
            <a:r>
              <a:rPr lang="en-US" b="1" i="1" dirty="0" smtClean="0">
                <a:solidFill>
                  <a:srgbClr val="FF0000"/>
                </a:solidFill>
              </a:rPr>
              <a:t>μ</a:t>
            </a:r>
            <a:r>
              <a:rPr lang="en-US" b="1" i="1" baseline="-25000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and defined as</a:t>
            </a:r>
          </a:p>
          <a:p>
            <a:pPr>
              <a:spcAft>
                <a:spcPts val="600"/>
              </a:spcAft>
              <a:buNone/>
            </a:pPr>
            <a:r>
              <a:rPr lang="en-US" dirty="0" smtClean="0"/>
              <a:t>				</a:t>
            </a:r>
            <a:r>
              <a:rPr lang="en-US" b="1" i="1" dirty="0" smtClean="0">
                <a:solidFill>
                  <a:srgbClr val="0D16FF"/>
                </a:solidFill>
              </a:rPr>
              <a:t>μ</a:t>
            </a:r>
            <a:r>
              <a:rPr lang="en-US" b="1" i="1" baseline="-25000" dirty="0" smtClean="0">
                <a:solidFill>
                  <a:srgbClr val="0D16FF"/>
                </a:solidFill>
              </a:rPr>
              <a:t>X</a:t>
            </a:r>
            <a:r>
              <a:rPr lang="en-US" b="1" i="1" dirty="0" smtClean="0">
                <a:solidFill>
                  <a:srgbClr val="0D16FF"/>
                </a:solidFill>
              </a:rPr>
              <a:t> =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rgbClr val="0D16FF"/>
                </a:solidFill>
              </a:rPr>
              <a:t>x</a:t>
            </a:r>
            <a:r>
              <a:rPr lang="en-US" b="1" i="1" baseline="-25000" dirty="0" smtClean="0">
                <a:solidFill>
                  <a:srgbClr val="0D16FF"/>
                </a:solidFill>
              </a:rPr>
              <a:t>1</a:t>
            </a:r>
            <a:r>
              <a:rPr lang="en-US" b="1" i="1" dirty="0" smtClean="0">
                <a:solidFill>
                  <a:srgbClr val="0D16FF"/>
                </a:solidFill>
              </a:rPr>
              <a:t>p</a:t>
            </a:r>
            <a:r>
              <a:rPr lang="en-US" b="1" i="1" baseline="-25000" dirty="0" smtClean="0">
                <a:solidFill>
                  <a:srgbClr val="0D16FF"/>
                </a:solidFill>
              </a:rPr>
              <a:t>1</a:t>
            </a:r>
            <a:r>
              <a:rPr lang="en-US" b="1" i="1" dirty="0" smtClean="0">
                <a:solidFill>
                  <a:srgbClr val="0D16FF"/>
                </a:solidFill>
              </a:rPr>
              <a:t> </a:t>
            </a:r>
            <a:r>
              <a:rPr lang="en-US" b="1" dirty="0" smtClean="0">
                <a:solidFill>
                  <a:srgbClr val="0D16FF"/>
                </a:solidFill>
              </a:rPr>
              <a:t>+</a:t>
            </a:r>
            <a:r>
              <a:rPr lang="en-US" b="1" i="1" dirty="0" smtClean="0">
                <a:solidFill>
                  <a:srgbClr val="0D16FF"/>
                </a:solidFill>
              </a:rPr>
              <a:t> x</a:t>
            </a:r>
            <a:r>
              <a:rPr lang="en-US" b="1" i="1" baseline="-25000" dirty="0" smtClean="0">
                <a:solidFill>
                  <a:srgbClr val="0D16FF"/>
                </a:solidFill>
              </a:rPr>
              <a:t>2</a:t>
            </a:r>
            <a:r>
              <a:rPr lang="en-US" b="1" i="1" dirty="0" smtClean="0">
                <a:solidFill>
                  <a:srgbClr val="0D16FF"/>
                </a:solidFill>
              </a:rPr>
              <a:t>p</a:t>
            </a:r>
            <a:r>
              <a:rPr lang="en-US" b="1" i="1" baseline="-25000" dirty="0" smtClean="0">
                <a:solidFill>
                  <a:srgbClr val="0D16FF"/>
                </a:solidFill>
              </a:rPr>
              <a:t>2</a:t>
            </a:r>
            <a:r>
              <a:rPr lang="en-US" b="1" i="1" dirty="0" smtClean="0">
                <a:solidFill>
                  <a:srgbClr val="0D16FF"/>
                </a:solidFill>
              </a:rPr>
              <a:t> </a:t>
            </a:r>
            <a:r>
              <a:rPr lang="en-US" b="1" dirty="0" smtClean="0">
                <a:solidFill>
                  <a:srgbClr val="0D16FF"/>
                </a:solidFill>
              </a:rPr>
              <a:t>+</a:t>
            </a:r>
            <a:r>
              <a:rPr lang="en-US" b="1" i="1" dirty="0" smtClean="0">
                <a:solidFill>
                  <a:srgbClr val="0D16FF"/>
                </a:solidFill>
              </a:rPr>
              <a:t> x</a:t>
            </a:r>
            <a:r>
              <a:rPr lang="en-US" b="1" i="1" baseline="-25000" dirty="0" smtClean="0">
                <a:solidFill>
                  <a:srgbClr val="0D16FF"/>
                </a:solidFill>
              </a:rPr>
              <a:t>3</a:t>
            </a:r>
            <a:r>
              <a:rPr lang="en-US" b="1" i="1" dirty="0" smtClean="0">
                <a:solidFill>
                  <a:srgbClr val="0D16FF"/>
                </a:solidFill>
              </a:rPr>
              <a:t>p</a:t>
            </a:r>
            <a:r>
              <a:rPr lang="en-US" b="1" i="1" baseline="-25000" dirty="0" smtClean="0">
                <a:solidFill>
                  <a:srgbClr val="0D16FF"/>
                </a:solidFill>
              </a:rPr>
              <a:t>3</a:t>
            </a:r>
            <a:r>
              <a:rPr lang="en-US" b="1" i="1" dirty="0" smtClean="0">
                <a:solidFill>
                  <a:srgbClr val="0D16FF"/>
                </a:solidFill>
              </a:rPr>
              <a:t> </a:t>
            </a:r>
            <a:r>
              <a:rPr lang="en-US" b="1" dirty="0" smtClean="0">
                <a:solidFill>
                  <a:srgbClr val="0D16FF"/>
                </a:solidFill>
              </a:rPr>
              <a:t>+ ∙∙∙</a:t>
            </a:r>
            <a:r>
              <a:rPr lang="en-US" b="1" i="1" dirty="0" smtClean="0">
                <a:solidFill>
                  <a:srgbClr val="0D16FF"/>
                </a:solidFill>
              </a:rPr>
              <a:t> </a:t>
            </a:r>
            <a:r>
              <a:rPr lang="en-US" b="1" dirty="0" smtClean="0">
                <a:solidFill>
                  <a:srgbClr val="0D16FF"/>
                </a:solidFill>
              </a:rPr>
              <a:t>+</a:t>
            </a:r>
            <a:r>
              <a:rPr lang="en-US" b="1" i="1" dirty="0" smtClean="0">
                <a:solidFill>
                  <a:srgbClr val="0D16FF"/>
                </a:solidFill>
              </a:rPr>
              <a:t> x</a:t>
            </a:r>
            <a:r>
              <a:rPr lang="en-US" b="1" i="1" baseline="-25000" dirty="0" smtClean="0">
                <a:solidFill>
                  <a:srgbClr val="0D16FF"/>
                </a:solidFill>
              </a:rPr>
              <a:t>k</a:t>
            </a:r>
            <a:r>
              <a:rPr lang="en-US" b="1" i="1" dirty="0" smtClean="0">
                <a:solidFill>
                  <a:srgbClr val="0D16FF"/>
                </a:solidFill>
              </a:rPr>
              <a:t>p</a:t>
            </a:r>
            <a:r>
              <a:rPr lang="en-US" b="1" i="1" baseline="-25000" dirty="0" smtClean="0">
                <a:solidFill>
                  <a:srgbClr val="0D16FF"/>
                </a:solidFill>
              </a:rPr>
              <a:t>k</a:t>
            </a: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i="1" dirty="0" smtClean="0"/>
              <a:t>x</a:t>
            </a:r>
            <a:r>
              <a:rPr lang="en-US" i="1" baseline="-25000" dirty="0" smtClean="0"/>
              <a:t>1</a:t>
            </a:r>
            <a:r>
              <a:rPr lang="en-US" i="1" dirty="0" smtClean="0"/>
              <a:t>, x</a:t>
            </a:r>
            <a:r>
              <a:rPr lang="en-US" i="1" baseline="-25000" dirty="0" smtClean="0"/>
              <a:t>2</a:t>
            </a:r>
            <a:r>
              <a:rPr lang="en-US" i="1" dirty="0" smtClean="0"/>
              <a:t>, …, x</a:t>
            </a:r>
            <a:r>
              <a:rPr lang="en-US" i="1" baseline="-25000" dirty="0" smtClean="0"/>
              <a:t>k</a:t>
            </a:r>
            <a:r>
              <a:rPr lang="en-US" i="1" dirty="0" smtClean="0"/>
              <a:t> </a:t>
            </a:r>
            <a:r>
              <a:rPr lang="en-US" dirty="0" smtClean="0"/>
              <a:t>are the possible values of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r>
              <a:rPr lang="en-US" i="1" dirty="0" smtClean="0"/>
              <a:t>, p</a:t>
            </a:r>
            <a:r>
              <a:rPr lang="en-US" i="1" baseline="-25000" dirty="0" smtClean="0"/>
              <a:t>2</a:t>
            </a:r>
            <a:r>
              <a:rPr lang="en-US" i="1" dirty="0" smtClean="0"/>
              <a:t>, …, p</a:t>
            </a:r>
            <a:r>
              <a:rPr lang="en-US" i="1" baseline="-25000" dirty="0" smtClean="0"/>
              <a:t>k</a:t>
            </a:r>
            <a:r>
              <a:rPr lang="en-US" i="1" dirty="0" smtClean="0"/>
              <a:t> </a:t>
            </a:r>
            <a:r>
              <a:rPr lang="en-US" dirty="0" smtClean="0"/>
              <a:t>are their probabilities.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/>
              <a:t>       </a:t>
            </a:r>
            <a:r>
              <a:rPr lang="en-US" sz="2800" dirty="0" smtClean="0"/>
              <a:t>The sum above is sometimes written as  </a:t>
            </a:r>
            <a:r>
              <a:rPr lang="el-GR" sz="4000" dirty="0" smtClean="0">
                <a:solidFill>
                  <a:srgbClr val="0070C0"/>
                </a:solidFill>
              </a:rPr>
              <a:t>Σ</a:t>
            </a:r>
            <a:r>
              <a:rPr lang="en-US" sz="2800" i="1" dirty="0" smtClean="0">
                <a:solidFill>
                  <a:srgbClr val="0070C0"/>
                </a:solidFill>
              </a:rPr>
              <a:t>x</a:t>
            </a:r>
            <a:r>
              <a:rPr lang="en-US" sz="2800" i="1" baseline="-25000" dirty="0" smtClean="0">
                <a:solidFill>
                  <a:srgbClr val="0070C0"/>
                </a:solidFill>
              </a:rPr>
              <a:t>i </a:t>
            </a:r>
            <a:r>
              <a:rPr lang="en-US" sz="2800" i="1" dirty="0" smtClean="0">
                <a:solidFill>
                  <a:srgbClr val="0070C0"/>
                </a:solidFill>
              </a:rPr>
              <a:t>p</a:t>
            </a:r>
            <a:r>
              <a:rPr lang="en-US" sz="2800" i="1" baseline="-25000" dirty="0" smtClean="0">
                <a:solidFill>
                  <a:srgbClr val="0070C0"/>
                </a:solidFill>
              </a:rPr>
              <a:t>i </a:t>
            </a:r>
            <a:r>
              <a:rPr lang="en-US" sz="2400" i="1" dirty="0" smtClean="0"/>
              <a:t>.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304800"/>
            <a:ext cx="82296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defRPr/>
            </a:pPr>
            <a:r>
              <a:rPr lang="en-US" sz="32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The mean</a:t>
            </a:r>
            <a:r>
              <a:rPr lang="en-US" sz="3200" b="1" i="1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of a </a:t>
            </a:r>
            <a:r>
              <a:rPr lang="en-US" sz="3200" b="1" i="1" dirty="0" smtClean="0">
                <a:solidFill>
                  <a:srgbClr val="0070C0"/>
                </a:solidFill>
                <a:ea typeface="ＭＳ Ｐゴシック" charset="-128"/>
                <a:cs typeface="ＭＳ Ｐゴシック" charset="-128"/>
              </a:rPr>
              <a:t>discrete</a:t>
            </a:r>
            <a:r>
              <a:rPr lang="en-US" sz="3200" b="1" i="1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random variable</a:t>
            </a:r>
            <a:endParaRPr lang="en-US" sz="3200" b="1" i="1" dirty="0" smtClean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213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1844914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The mean of a </a:t>
            </a:r>
            <a:r>
              <a:rPr lang="en-US" sz="2800" i="1" dirty="0" smtClean="0"/>
              <a:t>continuous</a:t>
            </a:r>
            <a:r>
              <a:rPr lang="en-US" sz="2800" dirty="0" smtClean="0"/>
              <a:t> random variable is the ‘balance point’ of its density curve.  </a:t>
            </a:r>
          </a:p>
          <a:p>
            <a:pPr>
              <a:buNone/>
            </a:pPr>
            <a:r>
              <a:rPr lang="en-US" sz="2800" dirty="0" smtClean="0"/>
              <a:t>As with a discrete random variable, the mean </a:t>
            </a:r>
            <a:r>
              <a:rPr lang="en-US" sz="2400" dirty="0" smtClean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represents the </a:t>
            </a:r>
            <a:r>
              <a:rPr lang="en-US" sz="2400" b="1" i="1" dirty="0" smtClean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expected long-run average value</a:t>
            </a:r>
            <a:r>
              <a:rPr lang="en-US" sz="2800" b="1" i="1" dirty="0" smtClean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.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/>
          <a:srcRect l="26230" t="46927" r="22951" b="10226"/>
          <a:stretch>
            <a:fillRect/>
          </a:stretch>
        </p:blipFill>
        <p:spPr bwMode="auto">
          <a:xfrm>
            <a:off x="4992021" y="3352801"/>
            <a:ext cx="3161379" cy="1693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609601" y="5257800"/>
            <a:ext cx="78486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 smtClean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When the curve is </a:t>
            </a:r>
            <a:r>
              <a:rPr lang="en-US" sz="2000" b="1" dirty="0" smtClean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symmetric</a:t>
            </a:r>
            <a:r>
              <a:rPr lang="en-US" sz="2000" dirty="0" smtClean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 (as with Normal distributions), the mean is the point of symmetry.  </a:t>
            </a:r>
          </a:p>
          <a:p>
            <a:pPr algn="ctr"/>
            <a:r>
              <a:rPr lang="en-US" sz="2000" dirty="0" smtClean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(If not, it is found using integral calculus,)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3505200"/>
            <a:ext cx="3352800" cy="1684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457200" y="304800"/>
            <a:ext cx="82296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defRPr/>
            </a:pPr>
            <a:r>
              <a:rPr lang="en-US" sz="32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The mean</a:t>
            </a:r>
            <a:r>
              <a:rPr lang="en-US" sz="3200" b="1" i="1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of a </a:t>
            </a:r>
            <a:r>
              <a:rPr lang="en-US" sz="3200" b="1" i="1" dirty="0" smtClean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continuous</a:t>
            </a:r>
            <a:r>
              <a:rPr lang="en-US" sz="3200" b="1" i="1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random variable</a:t>
            </a:r>
            <a:endParaRPr lang="en-US" sz="3200" b="1" i="1" dirty="0" smtClean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245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798637"/>
            <a:ext cx="4495800" cy="40687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R’s </a:t>
            </a:r>
            <a:r>
              <a:rPr lang="en-US" dirty="0" smtClean="0">
                <a:solidFill>
                  <a:srgbClr val="00B0F0"/>
                </a:solidFill>
              </a:rPr>
              <a:t>=</a:t>
            </a:r>
            <a:r>
              <a:rPr lang="en-US" dirty="0" err="1" smtClean="0">
                <a:solidFill>
                  <a:srgbClr val="00B0F0"/>
                </a:solidFill>
              </a:rPr>
              <a:t>runif</a:t>
            </a:r>
            <a:r>
              <a:rPr lang="en-US" dirty="0" smtClean="0">
                <a:solidFill>
                  <a:srgbClr val="00B0F0"/>
                </a:solidFill>
              </a:rPr>
              <a:t>(1) </a:t>
            </a:r>
            <a:r>
              <a:rPr lang="en-US" dirty="0" smtClean="0"/>
              <a:t>function produces a random number </a:t>
            </a:r>
            <a:r>
              <a:rPr lang="en-US" i="1" dirty="0" smtClean="0"/>
              <a:t>X </a:t>
            </a:r>
            <a:r>
              <a:rPr lang="en-US" dirty="0" smtClean="0"/>
              <a:t>that is uniformly distributed between 0 and 1.  Density curve is shown.</a:t>
            </a:r>
          </a:p>
          <a:p>
            <a:pPr>
              <a:buNone/>
            </a:pPr>
            <a:r>
              <a:rPr lang="en-US" dirty="0" smtClean="0"/>
              <a:t>What is </a:t>
            </a:r>
            <a:r>
              <a:rPr lang="en-US" i="1" dirty="0" err="1" smtClean="0"/>
              <a:t>μ</a:t>
            </a:r>
            <a:r>
              <a:rPr lang="en-US" i="1" baseline="-25000" dirty="0" err="1" smtClean="0"/>
              <a:t>X</a:t>
            </a:r>
            <a:r>
              <a:rPr lang="en-US" dirty="0" smtClean="0"/>
              <a:t>?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2209800"/>
            <a:ext cx="2552700" cy="2797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 txBox="1">
            <a:spLocks/>
          </p:cNvSpPr>
          <p:nvPr/>
        </p:nvSpPr>
        <p:spPr bwMode="auto">
          <a:xfrm>
            <a:off x="457200" y="304800"/>
            <a:ext cx="82296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defRPr/>
            </a:pPr>
            <a:r>
              <a:rPr lang="en-US" sz="32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The mean</a:t>
            </a:r>
            <a:r>
              <a:rPr lang="en-US" sz="3200" b="1" i="1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of a </a:t>
            </a:r>
            <a:r>
              <a:rPr lang="en-US" sz="3200" b="1" i="1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continuous</a:t>
            </a:r>
            <a:r>
              <a:rPr lang="en-US" sz="3200" b="1" i="1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random variable</a:t>
            </a:r>
            <a:endParaRPr lang="en-US" sz="3200" b="1" i="1" dirty="0" smtClean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260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u="sng" dirty="0" smtClean="0"/>
              <a:t>Example 2</a:t>
            </a:r>
            <a:r>
              <a:rPr lang="en-US" dirty="0" smtClean="0"/>
              <a:t>:  If </a:t>
            </a:r>
            <a:r>
              <a:rPr lang="en-US" i="1" dirty="0" smtClean="0"/>
              <a:t>Y</a:t>
            </a:r>
            <a:r>
              <a:rPr lang="en-US" dirty="0" smtClean="0"/>
              <a:t> is the sum of </a:t>
            </a:r>
            <a:r>
              <a:rPr lang="en-US" b="1" i="1" dirty="0" smtClean="0"/>
              <a:t>two random </a:t>
            </a:r>
            <a:r>
              <a:rPr lang="en-US" dirty="0" smtClean="0"/>
              <a:t>numbers by R’s =sum(</a:t>
            </a:r>
            <a:r>
              <a:rPr lang="en-US" dirty="0" err="1" smtClean="0"/>
              <a:t>runif</a:t>
            </a:r>
            <a:r>
              <a:rPr lang="en-US" dirty="0" smtClean="0"/>
              <a:t>(2)), then the density curve of </a:t>
            </a:r>
            <a:r>
              <a:rPr lang="en-US" i="1" dirty="0" smtClean="0"/>
              <a:t>Y </a:t>
            </a:r>
            <a:r>
              <a:rPr lang="en-US" dirty="0" smtClean="0"/>
              <a:t>turns out to be as shown.</a:t>
            </a:r>
          </a:p>
          <a:p>
            <a:pPr>
              <a:buNone/>
            </a:pPr>
            <a:r>
              <a:rPr lang="en-US" dirty="0" smtClean="0"/>
              <a:t>What is </a:t>
            </a:r>
            <a:r>
              <a:rPr lang="en-US" i="1" dirty="0" err="1" smtClean="0"/>
              <a:t>μ</a:t>
            </a:r>
            <a:r>
              <a:rPr lang="en-US" i="1" baseline="-25000" dirty="0" err="1" smtClean="0"/>
              <a:t>Y</a:t>
            </a:r>
            <a:r>
              <a:rPr lang="en-US" dirty="0" smtClean="0"/>
              <a:t>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304800"/>
            <a:ext cx="82296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defRPr/>
            </a:pPr>
            <a:r>
              <a:rPr lang="en-US" sz="32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The mean</a:t>
            </a:r>
            <a:r>
              <a:rPr lang="en-US" sz="3200" b="1" i="1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of a </a:t>
            </a:r>
            <a:r>
              <a:rPr lang="en-US" sz="3200" b="1" i="1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continuous</a:t>
            </a:r>
            <a:r>
              <a:rPr lang="en-US" sz="3200" b="1" i="1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random variable</a:t>
            </a:r>
            <a:endParaRPr lang="en-US" sz="3200" b="1" i="1" dirty="0" smtClean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86113" y="3429000"/>
            <a:ext cx="4281487" cy="2605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4579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If </a:t>
            </a:r>
            <a:r>
              <a:rPr lang="en-US" sz="2800" i="1" dirty="0" smtClean="0">
                <a:solidFill>
                  <a:srgbClr val="FF0000"/>
                </a:solidFill>
              </a:rPr>
              <a:t>X</a:t>
            </a:r>
            <a:r>
              <a:rPr lang="en-US" sz="2800" dirty="0" smtClean="0">
                <a:solidFill>
                  <a:srgbClr val="FF0000"/>
                </a:solidFill>
              </a:rPr>
              <a:t> is the value of a variable for a random individual from a population with mean </a:t>
            </a:r>
            <a:r>
              <a:rPr lang="en-US" sz="2800" i="1" dirty="0" smtClean="0">
                <a:solidFill>
                  <a:srgbClr val="FF0000"/>
                </a:solidFill>
              </a:rPr>
              <a:t>µ</a:t>
            </a:r>
            <a:r>
              <a:rPr lang="en-US" sz="2800" dirty="0" smtClean="0">
                <a:solidFill>
                  <a:srgbClr val="FF0000"/>
                </a:solidFill>
              </a:rPr>
              <a:t>, then </a:t>
            </a:r>
            <a:r>
              <a:rPr lang="en-US" sz="2800" i="1" dirty="0" smtClean="0">
                <a:solidFill>
                  <a:srgbClr val="FF0000"/>
                </a:solidFill>
              </a:rPr>
              <a:t>µ</a:t>
            </a:r>
            <a:r>
              <a:rPr lang="en-US" sz="2800" i="1" baseline="-25000" dirty="0" smtClean="0">
                <a:solidFill>
                  <a:srgbClr val="FF0000"/>
                </a:solidFill>
              </a:rPr>
              <a:t>X</a:t>
            </a:r>
            <a:r>
              <a:rPr lang="en-US" sz="2800" i="1" dirty="0" smtClean="0">
                <a:solidFill>
                  <a:srgbClr val="FF0000"/>
                </a:solidFill>
              </a:rPr>
              <a:t> = µ.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Note that </a:t>
            </a:r>
            <a:r>
              <a:rPr lang="en-US" sz="2800" i="1" dirty="0" smtClean="0"/>
              <a:t>X </a:t>
            </a:r>
            <a:r>
              <a:rPr lang="en-US" sz="2800" dirty="0" smtClean="0"/>
              <a:t>(</a:t>
            </a:r>
            <a:r>
              <a:rPr lang="en-US" sz="2800" b="1" i="1" dirty="0" smtClean="0"/>
              <a:t>one</a:t>
            </a:r>
            <a:r>
              <a:rPr lang="en-US" sz="2800" dirty="0" smtClean="0"/>
              <a:t> random draw) cannot be expected to be close to </a:t>
            </a:r>
            <a:r>
              <a:rPr lang="en-US" sz="2800" i="1" dirty="0" smtClean="0"/>
              <a:t>μ.  X</a:t>
            </a:r>
            <a:r>
              <a:rPr lang="en-US" sz="2800" dirty="0" smtClean="0"/>
              <a:t> will have different values for different individuals, and some values may be quite far from </a:t>
            </a:r>
            <a:r>
              <a:rPr lang="en-US" sz="2800" i="1" dirty="0" smtClean="0"/>
              <a:t>μ</a:t>
            </a:r>
            <a:r>
              <a:rPr lang="en-US" sz="2800" dirty="0" smtClean="0"/>
              <a:t>.</a:t>
            </a:r>
          </a:p>
          <a:p>
            <a:pPr>
              <a:buNone/>
            </a:pPr>
            <a:r>
              <a:rPr lang="en-US" sz="2800" dirty="0" smtClean="0"/>
              <a:t>But:</a:t>
            </a:r>
            <a:endParaRPr lang="en-US" sz="2800" b="1" i="1" dirty="0" smtClean="0">
              <a:solidFill>
                <a:srgbClr val="FF0000"/>
              </a:solidFill>
            </a:endParaRPr>
          </a:p>
          <a:p>
            <a:pPr mar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i="1" dirty="0" smtClean="0">
                <a:solidFill>
                  <a:srgbClr val="FF0000"/>
                </a:solidFill>
              </a:rPr>
              <a:t>We can expect the </a:t>
            </a:r>
            <a:r>
              <a:rPr lang="en-US" sz="2800" b="1" i="1" dirty="0" smtClean="0">
                <a:solidFill>
                  <a:srgbClr val="FF0000"/>
                </a:solidFill>
              </a:rPr>
              <a:t>average of many independent observations</a:t>
            </a:r>
            <a:r>
              <a:rPr lang="en-US" sz="2800" i="1" dirty="0" smtClean="0">
                <a:solidFill>
                  <a:srgbClr val="FF0000"/>
                </a:solidFill>
              </a:rPr>
              <a:t> of X to be close to </a:t>
            </a:r>
            <a:r>
              <a:rPr lang="en-US" sz="2800" i="1" dirty="0" err="1" smtClean="0">
                <a:solidFill>
                  <a:srgbClr val="FF0000"/>
                </a:solidFill>
              </a:rPr>
              <a:t>μ</a:t>
            </a:r>
            <a:r>
              <a:rPr lang="en-US" sz="2800" i="1" baseline="-25000" dirty="0" err="1" smtClean="0">
                <a:solidFill>
                  <a:srgbClr val="FF0000"/>
                </a:solidFill>
              </a:rPr>
              <a:t>X</a:t>
            </a:r>
            <a:r>
              <a:rPr lang="en-US" sz="2800" i="1" dirty="0" smtClean="0">
                <a:solidFill>
                  <a:srgbClr val="FF0000"/>
                </a:solidFill>
              </a:rPr>
              <a:t>  –  i.e., close to μ</a:t>
            </a:r>
            <a:r>
              <a:rPr lang="en-US" sz="2800" i="1" dirty="0" smtClean="0"/>
              <a:t>.</a:t>
            </a:r>
            <a:r>
              <a:rPr lang="en-US" sz="2800" dirty="0" smtClean="0"/>
              <a:t>  </a:t>
            </a:r>
          </a:p>
          <a:p>
            <a:pPr>
              <a:spcAft>
                <a:spcPts val="600"/>
              </a:spcAft>
              <a:buNone/>
            </a:pPr>
            <a:r>
              <a:rPr lang="en-US" sz="2800" dirty="0" smtClean="0"/>
              <a:t>So the average, </a:t>
            </a:r>
            <a:r>
              <a:rPr lang="en-US" sz="2800" i="1" dirty="0" smtClean="0"/>
              <a:t>x</a:t>
            </a:r>
            <a:r>
              <a:rPr lang="en-US" sz="2800" dirty="0" smtClean="0"/>
              <a:t>, of a large sample from a population will give us an estimate of the population mean </a:t>
            </a:r>
            <a:r>
              <a:rPr lang="en-US" sz="2800" i="1" dirty="0" smtClean="0"/>
              <a:t>μ</a:t>
            </a:r>
            <a:r>
              <a:rPr lang="en-US" sz="2800" dirty="0" smtClean="0"/>
              <a:t>.</a:t>
            </a:r>
          </a:p>
          <a:p>
            <a:pPr>
              <a:buNone/>
            </a:pPr>
            <a:r>
              <a:rPr lang="en-US" sz="2800" dirty="0" smtClean="0"/>
              <a:t>The </a:t>
            </a:r>
            <a:r>
              <a:rPr lang="en-US" sz="2800" b="1" i="1" dirty="0" smtClean="0">
                <a:solidFill>
                  <a:srgbClr val="00B0F0"/>
                </a:solidFill>
              </a:rPr>
              <a:t>law of large numbers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smtClean="0"/>
              <a:t>is a theorem that makes this precise.</a:t>
            </a: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228600"/>
            <a:ext cx="8229600" cy="121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defRPr/>
            </a:pPr>
            <a:r>
              <a:rPr lang="en-US" sz="36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Statistical estimation and the </a:t>
            </a:r>
          </a:p>
          <a:p>
            <a:pPr algn="ctr" eaLnBrk="0" hangingPunct="0">
              <a:defRPr/>
            </a:pPr>
            <a:r>
              <a:rPr lang="en-US" sz="36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law of large numbers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0800" y="46196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_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497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Let </a:t>
            </a:r>
            <a:r>
              <a:rPr lang="en-US" sz="2400" i="1" dirty="0" smtClean="0"/>
              <a:t>X </a:t>
            </a:r>
            <a:r>
              <a:rPr lang="en-US" sz="2400" dirty="0" smtClean="0"/>
              <a:t>be the value of some variable for an individual drawn at random from a population. Conceptually, we have </a:t>
            </a:r>
            <a:r>
              <a:rPr lang="en-US" sz="2400" b="1" i="1" dirty="0" smtClean="0"/>
              <a:t>three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means</a:t>
            </a:r>
            <a:r>
              <a:rPr lang="en-US" sz="2400" dirty="0" smtClean="0"/>
              <a:t> to think about:</a:t>
            </a:r>
          </a:p>
          <a:p>
            <a:pPr lvl="1">
              <a:buNone/>
            </a:pPr>
            <a:r>
              <a:rPr lang="en-US" sz="2000" i="1" dirty="0" smtClean="0">
                <a:solidFill>
                  <a:srgbClr val="000000"/>
                </a:solidFill>
              </a:rPr>
              <a:t> μ        –  </a:t>
            </a:r>
            <a:r>
              <a:rPr lang="en-US" sz="2000" dirty="0" smtClean="0"/>
              <a:t>the population mean;</a:t>
            </a:r>
          </a:p>
          <a:p>
            <a:pPr lvl="1">
              <a:buNone/>
            </a:pPr>
            <a:r>
              <a:rPr lang="en-US" sz="2000" i="1" dirty="0" smtClean="0"/>
              <a:t> </a:t>
            </a:r>
            <a:r>
              <a:rPr lang="en-US" sz="2000" i="1" dirty="0" err="1" smtClean="0"/>
              <a:t>μ</a:t>
            </a:r>
            <a:r>
              <a:rPr lang="en-US" sz="2000" i="1" baseline="-25000" dirty="0" err="1" smtClean="0"/>
              <a:t>X</a:t>
            </a:r>
            <a:r>
              <a:rPr lang="en-US" sz="2000" dirty="0" smtClean="0"/>
              <a:t>      –  the mean of random variable </a:t>
            </a:r>
            <a:r>
              <a:rPr lang="en-US" sz="2000" i="1" dirty="0" smtClean="0"/>
              <a:t>X</a:t>
            </a:r>
            <a:r>
              <a:rPr lang="en-US" sz="2000" dirty="0" smtClean="0"/>
              <a:t>, a single random  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/>
              <a:t>                    draw from the population;</a:t>
            </a:r>
          </a:p>
          <a:p>
            <a:pPr lvl="1">
              <a:buNone/>
            </a:pPr>
            <a:r>
              <a:rPr lang="en-US" sz="2000" dirty="0" smtClean="0"/>
              <a:t> </a:t>
            </a:r>
            <a:r>
              <a:rPr lang="en-US" sz="2000" i="1" dirty="0" smtClean="0"/>
              <a:t>x</a:t>
            </a:r>
            <a:r>
              <a:rPr lang="en-US" sz="2000" dirty="0" smtClean="0"/>
              <a:t>        –  the sample mean of a SRS from the population.</a:t>
            </a:r>
          </a:p>
          <a:p>
            <a:pPr>
              <a:buNone/>
            </a:pPr>
            <a:r>
              <a:rPr lang="en-US" sz="2400" dirty="0" smtClean="0"/>
              <a:t>The first two are different in concept, but are always equal: </a:t>
            </a:r>
          </a:p>
          <a:p>
            <a:pPr>
              <a:buNone/>
            </a:pPr>
            <a:r>
              <a:rPr lang="en-US" sz="2400" i="1" dirty="0" smtClean="0">
                <a:solidFill>
                  <a:srgbClr val="000000"/>
                </a:solidFill>
              </a:rPr>
              <a:t>	μ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μ</a:t>
            </a:r>
            <a:r>
              <a:rPr lang="en-US" sz="2400" i="1" baseline="-25000" dirty="0" err="1" smtClean="0"/>
              <a:t>X</a:t>
            </a:r>
            <a:r>
              <a:rPr lang="en-US" sz="2400" dirty="0" smtClean="0"/>
              <a:t>.  In practice this number is </a:t>
            </a:r>
            <a:r>
              <a:rPr lang="en-US" sz="2400" b="1" i="1" dirty="0" smtClean="0"/>
              <a:t>unknown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dirty="0" smtClean="0"/>
              <a:t>The third, </a:t>
            </a:r>
            <a:r>
              <a:rPr lang="en-US" sz="2400" i="1" dirty="0" smtClean="0"/>
              <a:t>x</a:t>
            </a:r>
            <a:r>
              <a:rPr lang="en-US" sz="2400" dirty="0" smtClean="0"/>
              <a:t>, is </a:t>
            </a:r>
            <a:r>
              <a:rPr lang="en-US" sz="2400" b="1" i="1" dirty="0" smtClean="0"/>
              <a:t>known</a:t>
            </a:r>
            <a:r>
              <a:rPr lang="en-US" sz="2400" dirty="0" smtClean="0"/>
              <a:t> when we take a sample, and the law of large numbers says that it will be close to the unknown value of </a:t>
            </a:r>
            <a:r>
              <a:rPr lang="en-US" sz="2400" i="1" dirty="0" smtClean="0">
                <a:solidFill>
                  <a:srgbClr val="000000"/>
                </a:solidFill>
              </a:rPr>
              <a:t>μ </a:t>
            </a:r>
            <a:r>
              <a:rPr lang="en-US" sz="2400" dirty="0" smtClean="0"/>
              <a:t>if the sample is large enough.</a:t>
            </a:r>
            <a:endParaRPr lang="en-US" sz="2400" dirty="0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defRPr/>
            </a:pPr>
            <a:r>
              <a:rPr lang="en-US" sz="36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Statistical estimation and the </a:t>
            </a:r>
          </a:p>
          <a:p>
            <a:pPr algn="ctr" eaLnBrk="0" hangingPunct="0">
              <a:defRPr/>
            </a:pPr>
            <a:r>
              <a:rPr lang="en-US" sz="36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law of large numbers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30066" y="47814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_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68066" y="3505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_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5400" y="6324600"/>
            <a:ext cx="3868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How large is “large enough”? </a:t>
            </a:r>
            <a:r>
              <a:rPr lang="en-US" sz="2000" dirty="0" smtClean="0">
                <a:latin typeface="Arial"/>
                <a:cs typeface="Arial"/>
              </a:rPr>
              <a:t>→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849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How large is “large enough”?  That depends on the distribution of the population.</a:t>
            </a:r>
          </a:p>
          <a:p>
            <a:pPr lvl="1"/>
            <a:r>
              <a:rPr lang="en-US" dirty="0" smtClean="0"/>
              <a:t>We can only make statements about the </a:t>
            </a:r>
            <a:r>
              <a:rPr lang="en-US" i="1" dirty="0" smtClean="0"/>
              <a:t>probability </a:t>
            </a:r>
            <a:r>
              <a:rPr lang="en-US" dirty="0" smtClean="0"/>
              <a:t>that </a:t>
            </a:r>
            <a:r>
              <a:rPr lang="en-US" i="1" dirty="0" smtClean="0"/>
              <a:t>x </a:t>
            </a:r>
            <a:r>
              <a:rPr lang="en-US" dirty="0" smtClean="0"/>
              <a:t>will be within a certain tolerance of </a:t>
            </a:r>
            <a:r>
              <a:rPr lang="en-US" i="1" dirty="0" smtClean="0"/>
              <a:t>μ</a:t>
            </a:r>
            <a:r>
              <a:rPr lang="en-US" dirty="0" smtClean="0"/>
              <a:t>.  </a:t>
            </a:r>
          </a:p>
          <a:p>
            <a:pPr lvl="1"/>
            <a:r>
              <a:rPr lang="en-US" dirty="0" smtClean="0"/>
              <a:t>This depends on the sample size and on the amount of variability in the population.</a:t>
            </a:r>
          </a:p>
          <a:p>
            <a:r>
              <a:rPr lang="en-US" dirty="0" smtClean="0"/>
              <a:t>There is no “law of small numbers”.</a:t>
            </a:r>
          </a:p>
          <a:p>
            <a:pPr lvl="1"/>
            <a:r>
              <a:rPr lang="en-US" dirty="0" smtClean="0"/>
              <a:t>We cannot expect </a:t>
            </a:r>
            <a:r>
              <a:rPr lang="en-US" i="1" dirty="0" smtClean="0"/>
              <a:t>x </a:t>
            </a:r>
            <a:r>
              <a:rPr lang="en-US" dirty="0" smtClean="0"/>
              <a:t>to be close to </a:t>
            </a:r>
            <a:r>
              <a:rPr lang="en-US" i="1" dirty="0" smtClean="0"/>
              <a:t>μ</a:t>
            </a:r>
            <a:r>
              <a:rPr lang="en-US" dirty="0" smtClean="0"/>
              <a:t> for small samples.</a:t>
            </a:r>
          </a:p>
          <a:p>
            <a:pPr lvl="1"/>
            <a:r>
              <a:rPr lang="en-US" dirty="0" smtClean="0"/>
              <a:t>We cannot expect the sample mean to move closer to </a:t>
            </a:r>
            <a:r>
              <a:rPr lang="en-US" i="1" dirty="0" err="1" smtClean="0"/>
              <a:t>μ</a:t>
            </a:r>
            <a:r>
              <a:rPr lang="en-US" dirty="0" smtClean="0"/>
              <a:t> by adding a few observations.  It is only in the </a:t>
            </a:r>
            <a:r>
              <a:rPr lang="en-US" i="1" dirty="0" smtClean="0"/>
              <a:t>long run</a:t>
            </a:r>
            <a:r>
              <a:rPr lang="en-US" dirty="0" smtClean="0"/>
              <a:t> that the law of large numbers has an effect.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228600"/>
            <a:ext cx="8229600" cy="121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defRPr/>
            </a:pPr>
            <a:r>
              <a:rPr lang="en-US" sz="36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Statistical estimation and the </a:t>
            </a:r>
          </a:p>
          <a:p>
            <a:pPr algn="ctr" eaLnBrk="0" hangingPunct="0">
              <a:defRPr/>
            </a:pPr>
            <a:r>
              <a:rPr lang="en-US" sz="36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law of large numbers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06466" y="51054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_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82666" y="44196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_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21066" y="24192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_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093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Aft>
                <a:spcPts val="1200"/>
              </a:spcAft>
              <a:buNone/>
            </a:pPr>
            <a:r>
              <a:rPr lang="en-US" dirty="0" smtClean="0"/>
              <a:t>For </a:t>
            </a:r>
            <a:r>
              <a:rPr lang="en-US" b="1" dirty="0" smtClean="0">
                <a:solidFill>
                  <a:srgbClr val="FF0000"/>
                </a:solidFill>
              </a:rPr>
              <a:t>a discrete random variable </a:t>
            </a:r>
            <a:r>
              <a:rPr lang="en-US" i="1" dirty="0" smtClean="0"/>
              <a:t>X</a:t>
            </a:r>
            <a:r>
              <a:rPr lang="en-US" dirty="0" smtClean="0"/>
              <a:t> with possible values </a:t>
            </a:r>
            <a:r>
              <a:rPr lang="en-US" i="1" dirty="0" smtClean="0"/>
              <a:t>x</a:t>
            </a:r>
            <a:r>
              <a:rPr lang="en-US" i="1" baseline="-25000" dirty="0" smtClean="0"/>
              <a:t>1</a:t>
            </a:r>
            <a:r>
              <a:rPr lang="en-US" i="1" dirty="0" smtClean="0"/>
              <a:t>, x</a:t>
            </a:r>
            <a:r>
              <a:rPr lang="en-US" i="1" baseline="-25000" dirty="0" smtClean="0"/>
              <a:t>2</a:t>
            </a:r>
            <a:r>
              <a:rPr lang="en-US" i="1" dirty="0" smtClean="0"/>
              <a:t>, x</a:t>
            </a:r>
            <a:r>
              <a:rPr lang="en-US" i="1" baseline="-25000" dirty="0" smtClean="0"/>
              <a:t>3</a:t>
            </a:r>
            <a:r>
              <a:rPr lang="en-US" i="1" dirty="0" smtClean="0"/>
              <a:t>, …,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k</a:t>
            </a:r>
            <a:r>
              <a:rPr lang="en-US" dirty="0" smtClean="0"/>
              <a:t> having probabilities</a:t>
            </a:r>
            <a:r>
              <a:rPr lang="en-US" i="1" dirty="0" smtClean="0"/>
              <a:t> p</a:t>
            </a:r>
            <a:r>
              <a:rPr lang="en-US" i="1" baseline="-25000" dirty="0" smtClean="0"/>
              <a:t>1</a:t>
            </a:r>
            <a:r>
              <a:rPr lang="en-US" i="1" dirty="0" smtClean="0"/>
              <a:t>, p</a:t>
            </a:r>
            <a:r>
              <a:rPr lang="en-US" i="1" baseline="-25000" dirty="0" smtClean="0"/>
              <a:t>2</a:t>
            </a:r>
            <a:r>
              <a:rPr lang="en-US" i="1" dirty="0" smtClean="0"/>
              <a:t>, p</a:t>
            </a:r>
            <a:r>
              <a:rPr lang="en-US" i="1" baseline="-25000" dirty="0" smtClean="0"/>
              <a:t>3</a:t>
            </a:r>
            <a:r>
              <a:rPr lang="en-US" i="1" dirty="0" smtClean="0"/>
              <a:t>, …,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k</a:t>
            </a:r>
            <a:r>
              <a:rPr lang="en-US" dirty="0" smtClean="0"/>
              <a:t> , the variance is</a:t>
            </a:r>
          </a:p>
          <a:p>
            <a:pPr algn="ctr">
              <a:lnSpc>
                <a:spcPct val="110000"/>
              </a:lnSpc>
              <a:spcAft>
                <a:spcPts val="600"/>
              </a:spcAft>
              <a:buNone/>
            </a:pPr>
            <a:endParaRPr lang="en-US" dirty="0" smtClean="0"/>
          </a:p>
          <a:p>
            <a:pPr lvl="1">
              <a:spcAft>
                <a:spcPts val="600"/>
              </a:spcAft>
              <a:buNone/>
            </a:pPr>
            <a:r>
              <a:rPr lang="en-US" dirty="0" smtClean="0"/>
              <a:t>The </a:t>
            </a:r>
            <a:r>
              <a:rPr lang="en-US" i="1" dirty="0" smtClean="0"/>
              <a:t>standard deviation </a:t>
            </a:r>
            <a:r>
              <a:rPr lang="en-US" dirty="0" smtClean="0"/>
              <a:t>σ</a:t>
            </a:r>
            <a:r>
              <a:rPr lang="en-US" i="1" baseline="-25000" dirty="0" smtClean="0"/>
              <a:t>X</a:t>
            </a:r>
            <a:r>
              <a:rPr lang="en-US" dirty="0" smtClean="0"/>
              <a:t> is the square root of  σ</a:t>
            </a:r>
            <a:r>
              <a:rPr lang="en-US" i="1" baseline="30000" dirty="0" smtClean="0"/>
              <a:t>2</a:t>
            </a:r>
            <a:r>
              <a:rPr lang="en-US" i="1" baseline="-25000" dirty="0" smtClean="0"/>
              <a:t>X</a:t>
            </a:r>
            <a:r>
              <a:rPr lang="en-US" i="1" dirty="0" smtClean="0"/>
              <a:t>.</a:t>
            </a:r>
          </a:p>
          <a:p>
            <a:pPr>
              <a:spcAft>
                <a:spcPts val="600"/>
              </a:spcAft>
              <a:buNone/>
            </a:pPr>
            <a:r>
              <a:rPr lang="en-US" dirty="0" smtClean="0"/>
              <a:t>For </a:t>
            </a:r>
            <a:r>
              <a:rPr lang="en-US" b="1" dirty="0" smtClean="0">
                <a:solidFill>
                  <a:srgbClr val="13C33A"/>
                </a:solidFill>
              </a:rPr>
              <a:t>any random variable </a:t>
            </a:r>
            <a:r>
              <a:rPr lang="en-US" i="1" dirty="0" smtClean="0"/>
              <a:t>X</a:t>
            </a:r>
            <a:r>
              <a:rPr lang="en-US" dirty="0" smtClean="0"/>
              <a:t>, the variance σ</a:t>
            </a:r>
            <a:r>
              <a:rPr lang="en-US" i="1" baseline="30000" dirty="0" smtClean="0"/>
              <a:t>2</a:t>
            </a:r>
            <a:r>
              <a:rPr lang="en-US" i="1" baseline="-25000" dirty="0" smtClean="0"/>
              <a:t>X</a:t>
            </a:r>
            <a:r>
              <a:rPr lang="en-US" dirty="0" smtClean="0"/>
              <a:t> is the mean of the random variable (</a:t>
            </a:r>
            <a:r>
              <a:rPr lang="en-US" i="1" dirty="0" smtClean="0"/>
              <a:t>X – μ</a:t>
            </a:r>
            <a:r>
              <a:rPr lang="en-US" i="1" baseline="-25000" dirty="0" smtClean="0"/>
              <a:t>X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>. </a:t>
            </a:r>
          </a:p>
          <a:p>
            <a:pPr>
              <a:spcAft>
                <a:spcPts val="600"/>
              </a:spcAft>
              <a:buNone/>
            </a:pPr>
            <a:r>
              <a:rPr lang="en-US" dirty="0" smtClean="0"/>
              <a:t>For a continuous random variable the variance would be computed as an integral involving the density function.</a:t>
            </a:r>
            <a:r>
              <a:rPr lang="en-US" i="1" dirty="0" smtClean="0">
                <a:solidFill>
                  <a:srgbClr val="FF0000"/>
                </a:solidFill>
              </a:rPr>
              <a:t>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 eaLnBrk="0" hangingPunct="0">
              <a:defRPr/>
            </a:pPr>
            <a:r>
              <a:rPr lang="en-US" sz="44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The </a:t>
            </a:r>
            <a:r>
              <a:rPr lang="en-US" sz="4400" b="1" i="1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variance</a:t>
            </a:r>
            <a:r>
              <a:rPr lang="en-US" sz="44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of a random variable</a:t>
            </a:r>
            <a:endParaRPr lang="en-US" sz="4400" b="1" i="1" dirty="0" smtClean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2895600"/>
            <a:ext cx="3519487" cy="55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632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PARTICIPANTSINLEADERBOARD" val="5"/>
  <p:tag name="MULTIRESPDIVISOR" val="1"/>
  <p:tag name="SAVECSVWITHSESSION" val="Tru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DELIMITERS" val="3.1"/>
  <p:tag name="ZEROBASED" val="False"/>
  <p:tag name="AUTOADJUSTPARTRANGE" val="True"/>
  <p:tag name="ADVANCEDSETTINGSVIEW" val="True"/>
  <p:tag name="USESECONDARYMONITOR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3257</TotalTime>
  <Words>992</Words>
  <Application>Microsoft Macintosh PowerPoint</Application>
  <PresentationFormat>On-screen Show (4:3)</PresentationFormat>
  <Paragraphs>128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ＭＳ Ｐゴシック</vt:lpstr>
      <vt:lpstr>Arial</vt:lpstr>
      <vt:lpstr>2_Office Theme</vt:lpstr>
      <vt:lpstr>Lecture 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Formulas for means and variances of samples and random variables</vt:lpstr>
      <vt:lpstr>Exercise: </vt:lpstr>
      <vt:lpstr>Simplified roulette</vt:lpstr>
      <vt:lpstr> “Systems”</vt:lpstr>
      <vt:lpstr>Dubins &amp; Savage Problem</vt:lpstr>
    </vt:vector>
  </TitlesOfParts>
  <Company>UNC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 155, Section 3 Spring 2009</dc:title>
  <dc:creator>Douglas Kelly</dc:creator>
  <cp:lastModifiedBy>Jan Hannig</cp:lastModifiedBy>
  <cp:revision>291</cp:revision>
  <dcterms:created xsi:type="dcterms:W3CDTF">2009-01-12T15:12:28Z</dcterms:created>
  <dcterms:modified xsi:type="dcterms:W3CDTF">2016-10-06T14:59:33Z</dcterms:modified>
</cp:coreProperties>
</file>