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6" r:id="rId3"/>
    <p:sldId id="267" r:id="rId4"/>
    <p:sldId id="268" r:id="rId5"/>
    <p:sldId id="269" r:id="rId6"/>
    <p:sldId id="270" r:id="rId7"/>
    <p:sldId id="271" r:id="rId8"/>
    <p:sldId id="272" r:id="rId9"/>
    <p:sldId id="273" r:id="rId10"/>
    <p:sldId id="274" r:id="rId11"/>
    <p:sldId id="264" r:id="rId12"/>
    <p:sldId id="265"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74"/>
  </p:normalViewPr>
  <p:slideViewPr>
    <p:cSldViewPr snapToGrid="0" snapToObjects="1">
      <p:cViewPr varScale="1">
        <p:scale>
          <a:sx n="124" d="100"/>
          <a:sy n="124" d="100"/>
        </p:scale>
        <p:origin x="1824" y="16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ABA538F-CAC2-104D-A0CD-B13C5A7DBF7D}" type="datetimeFigureOut">
              <a:rPr lang="en-US" smtClean="0"/>
              <a:t>10/11/16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BBCE5-361E-1744-9F27-E885F7D2E45C}" type="slidenum">
              <a:rPr lang="en-US" smtClean="0"/>
              <a:t>‹#›</a:t>
            </a:fld>
            <a:endParaRPr lang="en-US"/>
          </a:p>
        </p:txBody>
      </p:sp>
    </p:spTree>
    <p:extLst>
      <p:ext uri="{BB962C8B-B14F-4D97-AF65-F5344CB8AC3E}">
        <p14:creationId xmlns:p14="http://schemas.microsoft.com/office/powerpoint/2010/main" val="2096754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BA538F-CAC2-104D-A0CD-B13C5A7DBF7D}" type="datetimeFigureOut">
              <a:rPr lang="en-US" smtClean="0"/>
              <a:t>10/11/16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BBCE5-361E-1744-9F27-E885F7D2E45C}" type="slidenum">
              <a:rPr lang="en-US" smtClean="0"/>
              <a:t>‹#›</a:t>
            </a:fld>
            <a:endParaRPr lang="en-US"/>
          </a:p>
        </p:txBody>
      </p:sp>
    </p:spTree>
    <p:extLst>
      <p:ext uri="{BB962C8B-B14F-4D97-AF65-F5344CB8AC3E}">
        <p14:creationId xmlns:p14="http://schemas.microsoft.com/office/powerpoint/2010/main" val="3299761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BA538F-CAC2-104D-A0CD-B13C5A7DBF7D}" type="datetimeFigureOut">
              <a:rPr lang="en-US" smtClean="0"/>
              <a:t>10/11/16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BBCE5-361E-1744-9F27-E885F7D2E45C}" type="slidenum">
              <a:rPr lang="en-US" smtClean="0"/>
              <a:t>‹#›</a:t>
            </a:fld>
            <a:endParaRPr lang="en-US"/>
          </a:p>
        </p:txBody>
      </p:sp>
    </p:spTree>
    <p:extLst>
      <p:ext uri="{BB962C8B-B14F-4D97-AF65-F5344CB8AC3E}">
        <p14:creationId xmlns:p14="http://schemas.microsoft.com/office/powerpoint/2010/main" val="196030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ABA538F-CAC2-104D-A0CD-B13C5A7DBF7D}" type="datetimeFigureOut">
              <a:rPr lang="en-US" smtClean="0"/>
              <a:t>10/11/16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BBCE5-361E-1744-9F27-E885F7D2E45C}" type="slidenum">
              <a:rPr lang="en-US" smtClean="0"/>
              <a:t>‹#›</a:t>
            </a:fld>
            <a:endParaRPr lang="en-US"/>
          </a:p>
        </p:txBody>
      </p:sp>
    </p:spTree>
    <p:extLst>
      <p:ext uri="{BB962C8B-B14F-4D97-AF65-F5344CB8AC3E}">
        <p14:creationId xmlns:p14="http://schemas.microsoft.com/office/powerpoint/2010/main" val="47444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6ABA538F-CAC2-104D-A0CD-B13C5A7DBF7D}" type="datetimeFigureOut">
              <a:rPr lang="en-US" smtClean="0"/>
              <a:t>10/11/16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4BBCE5-361E-1744-9F27-E885F7D2E45C}" type="slidenum">
              <a:rPr lang="en-US" smtClean="0"/>
              <a:t>‹#›</a:t>
            </a:fld>
            <a:endParaRPr lang="en-US"/>
          </a:p>
        </p:txBody>
      </p:sp>
    </p:spTree>
    <p:extLst>
      <p:ext uri="{BB962C8B-B14F-4D97-AF65-F5344CB8AC3E}">
        <p14:creationId xmlns:p14="http://schemas.microsoft.com/office/powerpoint/2010/main" val="1970902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6ABA538F-CAC2-104D-A0CD-B13C5A7DBF7D}" type="datetimeFigureOut">
              <a:rPr lang="en-US" smtClean="0"/>
              <a:t>10/11/16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4BBCE5-361E-1744-9F27-E885F7D2E45C}" type="slidenum">
              <a:rPr lang="en-US" smtClean="0"/>
              <a:t>‹#›</a:t>
            </a:fld>
            <a:endParaRPr lang="en-US"/>
          </a:p>
        </p:txBody>
      </p:sp>
    </p:spTree>
    <p:extLst>
      <p:ext uri="{BB962C8B-B14F-4D97-AF65-F5344CB8AC3E}">
        <p14:creationId xmlns:p14="http://schemas.microsoft.com/office/powerpoint/2010/main" val="2657051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6ABA538F-CAC2-104D-A0CD-B13C5A7DBF7D}" type="datetimeFigureOut">
              <a:rPr lang="en-US" smtClean="0"/>
              <a:t>10/11/16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4BBCE5-361E-1744-9F27-E885F7D2E45C}" type="slidenum">
              <a:rPr lang="en-US" smtClean="0"/>
              <a:t>‹#›</a:t>
            </a:fld>
            <a:endParaRPr lang="en-US"/>
          </a:p>
        </p:txBody>
      </p:sp>
    </p:spTree>
    <p:extLst>
      <p:ext uri="{BB962C8B-B14F-4D97-AF65-F5344CB8AC3E}">
        <p14:creationId xmlns:p14="http://schemas.microsoft.com/office/powerpoint/2010/main" val="28313566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ABA538F-CAC2-104D-A0CD-B13C5A7DBF7D}" type="datetimeFigureOut">
              <a:rPr lang="en-US" smtClean="0"/>
              <a:t>10/11/16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4BBCE5-361E-1744-9F27-E885F7D2E45C}" type="slidenum">
              <a:rPr lang="en-US" smtClean="0"/>
              <a:t>‹#›</a:t>
            </a:fld>
            <a:endParaRPr lang="en-US"/>
          </a:p>
        </p:txBody>
      </p:sp>
    </p:spTree>
    <p:extLst>
      <p:ext uri="{BB962C8B-B14F-4D97-AF65-F5344CB8AC3E}">
        <p14:creationId xmlns:p14="http://schemas.microsoft.com/office/powerpoint/2010/main" val="104291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BA538F-CAC2-104D-A0CD-B13C5A7DBF7D}" type="datetimeFigureOut">
              <a:rPr lang="en-US" smtClean="0"/>
              <a:t>10/11/16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4BBCE5-361E-1744-9F27-E885F7D2E45C}" type="slidenum">
              <a:rPr lang="en-US" smtClean="0"/>
              <a:t>‹#›</a:t>
            </a:fld>
            <a:endParaRPr lang="en-US"/>
          </a:p>
        </p:txBody>
      </p:sp>
    </p:spTree>
    <p:extLst>
      <p:ext uri="{BB962C8B-B14F-4D97-AF65-F5344CB8AC3E}">
        <p14:creationId xmlns:p14="http://schemas.microsoft.com/office/powerpoint/2010/main" val="99619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BA538F-CAC2-104D-A0CD-B13C5A7DBF7D}" type="datetimeFigureOut">
              <a:rPr lang="en-US" smtClean="0"/>
              <a:t>10/11/16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4BBCE5-361E-1744-9F27-E885F7D2E45C}" type="slidenum">
              <a:rPr lang="en-US" smtClean="0"/>
              <a:t>‹#›</a:t>
            </a:fld>
            <a:endParaRPr lang="en-US"/>
          </a:p>
        </p:txBody>
      </p:sp>
    </p:spTree>
    <p:extLst>
      <p:ext uri="{BB962C8B-B14F-4D97-AF65-F5344CB8AC3E}">
        <p14:creationId xmlns:p14="http://schemas.microsoft.com/office/powerpoint/2010/main" val="4161028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6ABA538F-CAC2-104D-A0CD-B13C5A7DBF7D}" type="datetimeFigureOut">
              <a:rPr lang="en-US" smtClean="0"/>
              <a:t>10/11/16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4BBCE5-361E-1744-9F27-E885F7D2E45C}" type="slidenum">
              <a:rPr lang="en-US" smtClean="0"/>
              <a:t>‹#›</a:t>
            </a:fld>
            <a:endParaRPr lang="en-US"/>
          </a:p>
        </p:txBody>
      </p:sp>
    </p:spTree>
    <p:extLst>
      <p:ext uri="{BB962C8B-B14F-4D97-AF65-F5344CB8AC3E}">
        <p14:creationId xmlns:p14="http://schemas.microsoft.com/office/powerpoint/2010/main" val="209460317"/>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ABA538F-CAC2-104D-A0CD-B13C5A7DBF7D}" type="datetimeFigureOut">
              <a:rPr lang="en-US" smtClean="0"/>
              <a:t>10/11/16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4BBCE5-361E-1744-9F27-E885F7D2E45C}" type="slidenum">
              <a:rPr lang="en-US" smtClean="0"/>
              <a:t>‹#›</a:t>
            </a:fld>
            <a:endParaRPr lang="en-US"/>
          </a:p>
        </p:txBody>
      </p:sp>
    </p:spTree>
    <p:extLst>
      <p:ext uri="{BB962C8B-B14F-4D97-AF65-F5344CB8AC3E}">
        <p14:creationId xmlns:p14="http://schemas.microsoft.com/office/powerpoint/2010/main" val="38581173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www.wikihow.com/Sample/Blackjack-Chart" TargetMode="External"/><Relationship Id="rId3" Type="http://schemas.openxmlformats.org/officeDocument/2006/relationships/hyperlink" Target="http://www.wikihow.com/Sample/Blackjack-Rule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Lecture 11</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39370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Useful Links</a:t>
            </a:r>
            <a:endParaRPr lang="en-US" dirty="0"/>
          </a:p>
        </p:txBody>
      </p:sp>
      <p:sp>
        <p:nvSpPr>
          <p:cNvPr id="3" name="Content Placeholder 2"/>
          <p:cNvSpPr>
            <a:spLocks noGrp="1"/>
          </p:cNvSpPr>
          <p:nvPr>
            <p:ph idx="1"/>
          </p:nvPr>
        </p:nvSpPr>
        <p:spPr/>
        <p:txBody>
          <a:bodyPr/>
          <a:lstStyle/>
          <a:p>
            <a:r>
              <a:rPr lang="en-US" dirty="0">
                <a:hlinkClick r:id="rId2"/>
              </a:rPr>
              <a:t>http://</a:t>
            </a:r>
            <a:r>
              <a:rPr lang="en-US" dirty="0" smtClean="0">
                <a:hlinkClick r:id="rId2"/>
              </a:rPr>
              <a:t>www.wikihow.com/Sample/Blackjack-Chart</a:t>
            </a:r>
            <a:endParaRPr lang="en-US" dirty="0" smtClean="0"/>
          </a:p>
          <a:p>
            <a:endParaRPr lang="en-US" dirty="0"/>
          </a:p>
          <a:p>
            <a:r>
              <a:rPr lang="en-US" dirty="0">
                <a:hlinkClick r:id="rId3"/>
              </a:rPr>
              <a:t>http://</a:t>
            </a:r>
            <a:r>
              <a:rPr lang="en-US" dirty="0" smtClean="0">
                <a:hlinkClick r:id="rId3"/>
              </a:rPr>
              <a:t>www.wikihow.com/Sample/Blackjack-Rules</a:t>
            </a:r>
            <a:endParaRPr lang="en-US" dirty="0" smtClean="0"/>
          </a:p>
          <a:p>
            <a:endParaRPr lang="en-US" dirty="0" smtClean="0"/>
          </a:p>
          <a:p>
            <a:endParaRPr lang="en-US" dirty="0"/>
          </a:p>
        </p:txBody>
      </p:sp>
    </p:spTree>
    <p:extLst>
      <p:ext uri="{BB962C8B-B14F-4D97-AF65-F5344CB8AC3E}">
        <p14:creationId xmlns:p14="http://schemas.microsoft.com/office/powerpoint/2010/main" val="21309405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Counting cards</a:t>
            </a:r>
            <a:endParaRPr lang="en-US" dirty="0"/>
          </a:p>
        </p:txBody>
      </p:sp>
      <p:sp>
        <p:nvSpPr>
          <p:cNvPr id="3" name="Content Placeholder 2"/>
          <p:cNvSpPr>
            <a:spLocks noGrp="1"/>
          </p:cNvSpPr>
          <p:nvPr>
            <p:ph idx="1"/>
          </p:nvPr>
        </p:nvSpPr>
        <p:spPr/>
        <p:txBody>
          <a:bodyPr>
            <a:normAutofit/>
          </a:bodyPr>
          <a:lstStyle/>
          <a:p>
            <a:r>
              <a:rPr lang="en-US" dirty="0" smtClean="0"/>
              <a:t>Basic counting rule: </a:t>
            </a:r>
          </a:p>
          <a:p>
            <a:pPr lvl="1"/>
            <a:r>
              <a:rPr lang="en-US" dirty="0" smtClean="0"/>
              <a:t>+1 		for 2-6</a:t>
            </a:r>
          </a:p>
          <a:p>
            <a:pPr lvl="1"/>
            <a:r>
              <a:rPr lang="en-US" dirty="0" smtClean="0"/>
              <a:t>0 		for 7-9</a:t>
            </a:r>
          </a:p>
          <a:p>
            <a:pPr lvl="1"/>
            <a:r>
              <a:rPr lang="en-US" dirty="0" smtClean="0"/>
              <a:t>-1		for 10-A</a:t>
            </a:r>
          </a:p>
          <a:p>
            <a:r>
              <a:rPr lang="en-US" dirty="0"/>
              <a:t>O</a:t>
            </a:r>
            <a:r>
              <a:rPr lang="en-US" dirty="0" smtClean="0"/>
              <a:t>nly start playing when the count becomes high (typically 17)</a:t>
            </a:r>
          </a:p>
          <a:p>
            <a:pPr marL="457200" lvl="1" indent="0">
              <a:buNone/>
            </a:pPr>
            <a:endParaRPr lang="en-US" dirty="0" smtClean="0"/>
          </a:p>
          <a:p>
            <a:endParaRPr lang="en-US" dirty="0" smtClean="0"/>
          </a:p>
        </p:txBody>
      </p:sp>
    </p:spTree>
    <p:extLst>
      <p:ext uri="{BB962C8B-B14F-4D97-AF65-F5344CB8AC3E}">
        <p14:creationId xmlns:p14="http://schemas.microsoft.com/office/powerpoint/2010/main" val="1957791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smtClean="0"/>
              <a:t>Play movie 21</a:t>
            </a:r>
            <a:endParaRPr lang="en-US"/>
          </a:p>
        </p:txBody>
      </p:sp>
    </p:spTree>
    <p:extLst>
      <p:ext uri="{BB962C8B-B14F-4D97-AF65-F5344CB8AC3E}">
        <p14:creationId xmlns:p14="http://schemas.microsoft.com/office/powerpoint/2010/main" val="210451435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Blackjack Goals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The aim of the game is to accumulate a total close to 21.</a:t>
            </a:r>
          </a:p>
          <a:p>
            <a:r>
              <a:rPr lang="en-US" dirty="0" smtClean="0"/>
              <a:t>Players play against a dealer not </a:t>
            </a:r>
            <a:r>
              <a:rPr lang="en-US" dirty="0" smtClean="0"/>
              <a:t>against </a:t>
            </a:r>
            <a:r>
              <a:rPr lang="en-US" dirty="0" smtClean="0"/>
              <a:t>each other.</a:t>
            </a:r>
          </a:p>
          <a:p>
            <a:pPr lvl="1"/>
            <a:r>
              <a:rPr lang="en-US" dirty="0" smtClean="0"/>
              <a:t> Player who has a higher point than the dealer not exceeding 21 wins. </a:t>
            </a:r>
          </a:p>
          <a:p>
            <a:r>
              <a:rPr lang="en-US" dirty="0" smtClean="0"/>
              <a:t>The best possible blackjack hand is an opening deal of an ace with any ten-point card. This is called a "blackjack".</a:t>
            </a:r>
          </a:p>
          <a:p>
            <a:r>
              <a:rPr lang="en-US" dirty="0" smtClean="0"/>
              <a:t>If the player and dealer have the same point, this is called a "push” (draw).</a:t>
            </a:r>
          </a:p>
          <a:p>
            <a:r>
              <a:rPr lang="en-US" dirty="0" smtClean="0"/>
              <a:t>Scoring higher than 21 (called "bust") results in a loss.</a:t>
            </a:r>
          </a:p>
          <a:p>
            <a:endParaRPr lang="en-US" dirty="0"/>
          </a:p>
        </p:txBody>
      </p:sp>
    </p:spTree>
    <p:extLst>
      <p:ext uri="{BB962C8B-B14F-4D97-AF65-F5344CB8AC3E}">
        <p14:creationId xmlns:p14="http://schemas.microsoft.com/office/powerpoint/2010/main" val="988853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Card Values</a:t>
            </a:r>
            <a:endParaRPr lang="en-US" dirty="0"/>
          </a:p>
        </p:txBody>
      </p:sp>
      <p:sp>
        <p:nvSpPr>
          <p:cNvPr id="3" name="Content Placeholder 2"/>
          <p:cNvSpPr>
            <a:spLocks noGrp="1"/>
          </p:cNvSpPr>
          <p:nvPr>
            <p:ph idx="1"/>
          </p:nvPr>
        </p:nvSpPr>
        <p:spPr/>
        <p:txBody>
          <a:bodyPr/>
          <a:lstStyle/>
          <a:p>
            <a:r>
              <a:rPr lang="en-US" dirty="0" smtClean="0"/>
              <a:t>Aces are valued as either 1 or 11 according to the player's choice.</a:t>
            </a:r>
          </a:p>
          <a:p>
            <a:r>
              <a:rPr lang="en-US" dirty="0" smtClean="0"/>
              <a:t>2 -- 10-value cards have its numerical values. </a:t>
            </a:r>
          </a:p>
          <a:p>
            <a:r>
              <a:rPr lang="en-US" dirty="0" smtClean="0"/>
              <a:t>The jack, queen, and king (also known as "face cards" or "pictures") count as 10.</a:t>
            </a:r>
          </a:p>
          <a:p>
            <a:endParaRPr lang="en-US" dirty="0"/>
          </a:p>
        </p:txBody>
      </p:sp>
    </p:spTree>
    <p:extLst>
      <p:ext uri="{BB962C8B-B14F-4D97-AF65-F5344CB8AC3E}">
        <p14:creationId xmlns:p14="http://schemas.microsoft.com/office/powerpoint/2010/main" val="2869648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Basic Rules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Betting is done before the players receive the cards.</a:t>
            </a:r>
          </a:p>
          <a:p>
            <a:r>
              <a:rPr lang="en-US" dirty="0" smtClean="0"/>
              <a:t>The players and the dealer receive two cards each. The dealer deals cards from her left to her far right.</a:t>
            </a:r>
          </a:p>
          <a:p>
            <a:pPr lvl="1"/>
            <a:r>
              <a:rPr lang="en-US" dirty="0" smtClean="0"/>
              <a:t>The players' cards are dealt face up.</a:t>
            </a:r>
          </a:p>
          <a:p>
            <a:pPr lvl="1"/>
            <a:r>
              <a:rPr lang="en-US" dirty="0"/>
              <a:t>T</a:t>
            </a:r>
            <a:r>
              <a:rPr lang="en-US" dirty="0" smtClean="0"/>
              <a:t>he dealer has one face down and one face up.</a:t>
            </a:r>
          </a:p>
          <a:p>
            <a:r>
              <a:rPr lang="en-US" dirty="0" smtClean="0"/>
              <a:t>Only the dealer can see the hole card (face-down card) at this point. </a:t>
            </a:r>
          </a:p>
          <a:p>
            <a:pPr lvl="1"/>
            <a:r>
              <a:rPr lang="en-US" dirty="0" smtClean="0"/>
              <a:t>If a player and the dealer each have a blackjack, the result is a push for that player. </a:t>
            </a:r>
          </a:p>
          <a:p>
            <a:pPr lvl="1"/>
            <a:r>
              <a:rPr lang="en-US" dirty="0" smtClean="0"/>
              <a:t>If the dealer has a blackjack, all players not holding a blackjack lose and the game is over.</a:t>
            </a:r>
            <a:endParaRPr lang="en-US" dirty="0"/>
          </a:p>
        </p:txBody>
      </p:sp>
    </p:spTree>
    <p:extLst>
      <p:ext uri="{BB962C8B-B14F-4D97-AF65-F5344CB8AC3E}">
        <p14:creationId xmlns:p14="http://schemas.microsoft.com/office/powerpoint/2010/main" val="1917547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of play</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If the dealer doesn't have a blackjack, the game goes on.</a:t>
            </a:r>
          </a:p>
          <a:p>
            <a:r>
              <a:rPr lang="en-US" dirty="0" smtClean="0"/>
              <a:t>If the player has a blackjack, the player wins 1.5 times of the bet.</a:t>
            </a:r>
          </a:p>
          <a:p>
            <a:r>
              <a:rPr lang="en-US" dirty="0" smtClean="0"/>
              <a:t>Otherwise the game goes on with each remaining player taking action - in clockwise order starting to dealer's left.</a:t>
            </a:r>
          </a:p>
          <a:p>
            <a:r>
              <a:rPr lang="en-US" dirty="0" smtClean="0"/>
              <a:t>The player can keep his hand as it is (stand) or take more cards from the deck (hit), one at a time, until either the player judges that the hand is strong enough to go up against the dealer's hand and stands, or until it goes over 21, in which case the player immediately loses. </a:t>
            </a:r>
            <a:endParaRPr lang="en-US" dirty="0"/>
          </a:p>
        </p:txBody>
      </p:sp>
    </p:spTree>
    <p:extLst>
      <p:ext uri="{BB962C8B-B14F-4D97-AF65-F5344CB8AC3E}">
        <p14:creationId xmlns:p14="http://schemas.microsoft.com/office/powerpoint/2010/main" val="9299940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Rules for the dealer</a:t>
            </a:r>
            <a:endParaRPr lang="en-US" dirty="0"/>
          </a:p>
        </p:txBody>
      </p:sp>
      <p:sp>
        <p:nvSpPr>
          <p:cNvPr id="3" name="Content Placeholder 2"/>
          <p:cNvSpPr>
            <a:spLocks noGrp="1"/>
          </p:cNvSpPr>
          <p:nvPr>
            <p:ph idx="1"/>
          </p:nvPr>
        </p:nvSpPr>
        <p:spPr/>
        <p:txBody>
          <a:bodyPr/>
          <a:lstStyle/>
          <a:p>
            <a:r>
              <a:rPr lang="en-US" dirty="0" smtClean="0"/>
              <a:t>The dealer must hit if the value of the hand is lower than 17, otherwise the dealer will stand. If the dealer goes bust, all players who are left in the game win and the game is over.</a:t>
            </a:r>
          </a:p>
          <a:p>
            <a:r>
              <a:rPr lang="en-US" dirty="0" smtClean="0"/>
              <a:t>If the dealer and all players don't go bust, players or dealer with higher point totals close to 21 win and the game is over. </a:t>
            </a:r>
          </a:p>
          <a:p>
            <a:endParaRPr lang="en-US" dirty="0"/>
          </a:p>
        </p:txBody>
      </p:sp>
    </p:spTree>
    <p:extLst>
      <p:ext uri="{BB962C8B-B14F-4D97-AF65-F5344CB8AC3E}">
        <p14:creationId xmlns:p14="http://schemas.microsoft.com/office/powerpoint/2010/main" val="10233432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Insurance</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If the dealer's up-card is an ace, the player is offered the option of taking "insurance". </a:t>
            </a:r>
          </a:p>
          <a:p>
            <a:pPr lvl="1"/>
            <a:r>
              <a:rPr lang="en-US" dirty="0" smtClean="0"/>
              <a:t>Insurance is a side bet that the dealer has blackjack and is treated independently of the main wager. The player may add up to half the value of their original bet to the insurance.</a:t>
            </a:r>
          </a:p>
          <a:p>
            <a:r>
              <a:rPr lang="en-US" dirty="0" smtClean="0"/>
              <a:t>After insurance, the dealer checks the hole card.</a:t>
            </a:r>
          </a:p>
          <a:p>
            <a:r>
              <a:rPr lang="en-US" dirty="0" smtClean="0"/>
              <a:t>If the hole card has a blackjack, players who are choosing an insurance receive twice the insurance bet but lose original bet.</a:t>
            </a:r>
          </a:p>
          <a:p>
            <a:r>
              <a:rPr lang="en-US" dirty="0" smtClean="0"/>
              <a:t>If not blackjack, players lose insurance bet and the game goes on.</a:t>
            </a:r>
          </a:p>
          <a:p>
            <a:endParaRPr lang="en-US" dirty="0"/>
          </a:p>
        </p:txBody>
      </p:sp>
    </p:spTree>
    <p:extLst>
      <p:ext uri="{BB962C8B-B14F-4D97-AF65-F5344CB8AC3E}">
        <p14:creationId xmlns:p14="http://schemas.microsoft.com/office/powerpoint/2010/main" val="132700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Split</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When players get two starting cards of the same face value, they have the option to split the hand in two.</a:t>
            </a:r>
          </a:p>
          <a:p>
            <a:r>
              <a:rPr lang="en-US" dirty="0" smtClean="0"/>
              <a:t>You place another bet of the same size as the original bet and play on with two hands. When you've decided to split a hand, the dealer immediately deals a second card to each hand and the game goes on.</a:t>
            </a:r>
          </a:p>
          <a:p>
            <a:r>
              <a:rPr lang="en-US" dirty="0" smtClean="0"/>
              <a:t>If players split aces, they are dealt a second card to each hand as usual, but you are not allowed to take any further cards.</a:t>
            </a:r>
          </a:p>
          <a:p>
            <a:r>
              <a:rPr lang="en-US" dirty="0" smtClean="0"/>
              <a:t>You can split again but aces can not be split again.</a:t>
            </a:r>
          </a:p>
          <a:p>
            <a:endParaRPr lang="en-US" dirty="0"/>
          </a:p>
        </p:txBody>
      </p:sp>
    </p:spTree>
    <p:extLst>
      <p:ext uri="{BB962C8B-B14F-4D97-AF65-F5344CB8AC3E}">
        <p14:creationId xmlns:p14="http://schemas.microsoft.com/office/powerpoint/2010/main" val="12144040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Double-down</a:t>
            </a:r>
            <a:endParaRPr lang="en-US" dirty="0"/>
          </a:p>
        </p:txBody>
      </p:sp>
      <p:sp>
        <p:nvSpPr>
          <p:cNvPr id="3" name="Content Placeholder 2"/>
          <p:cNvSpPr>
            <a:spLocks noGrp="1"/>
          </p:cNvSpPr>
          <p:nvPr>
            <p:ph idx="1"/>
          </p:nvPr>
        </p:nvSpPr>
        <p:spPr/>
        <p:txBody>
          <a:bodyPr/>
          <a:lstStyle/>
          <a:p>
            <a:r>
              <a:rPr lang="en-US" dirty="0" smtClean="0"/>
              <a:t>Players are allowed to double down on the initial two-card hand.</a:t>
            </a:r>
          </a:p>
          <a:p>
            <a:r>
              <a:rPr lang="en-US" dirty="0" smtClean="0"/>
              <a:t>When players have chosen to double down, they make the initial bet double and they'll only get one more card from the dealer.</a:t>
            </a:r>
          </a:p>
          <a:p>
            <a:endParaRPr lang="en-US" dirty="0"/>
          </a:p>
        </p:txBody>
      </p:sp>
    </p:spTree>
    <p:extLst>
      <p:ext uri="{BB962C8B-B14F-4D97-AF65-F5344CB8AC3E}">
        <p14:creationId xmlns:p14="http://schemas.microsoft.com/office/powerpoint/2010/main" val="8042704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191</TotalTime>
  <Words>715</Words>
  <Application>Microsoft Macintosh PowerPoint</Application>
  <PresentationFormat>On-screen Show (4:3)</PresentationFormat>
  <Paragraphs>53</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Lecture 11</vt:lpstr>
      <vt:lpstr>Blackjack Goals</vt:lpstr>
      <vt:lpstr>Card Values</vt:lpstr>
      <vt:lpstr>Basic Rules</vt:lpstr>
      <vt:lpstr>Rules of play</vt:lpstr>
      <vt:lpstr>Rules for the dealer</vt:lpstr>
      <vt:lpstr>Insurance</vt:lpstr>
      <vt:lpstr>Split</vt:lpstr>
      <vt:lpstr>Double-down</vt:lpstr>
      <vt:lpstr>Useful Links</vt:lpstr>
      <vt:lpstr>Counting cards</vt:lpstr>
      <vt:lpstr>PowerPoint Presentation</vt:lpstr>
    </vt:vector>
  </TitlesOfParts>
  <Company>Colorado State University</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11</dc:title>
  <dc:creator>Jan Hannig</dc:creator>
  <cp:lastModifiedBy>Jan Hannig</cp:lastModifiedBy>
  <cp:revision>26</cp:revision>
  <dcterms:created xsi:type="dcterms:W3CDTF">2014-03-07T16:50:03Z</dcterms:created>
  <dcterms:modified xsi:type="dcterms:W3CDTF">2016-10-11T15:59:51Z</dcterms:modified>
</cp:coreProperties>
</file>