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8" r:id="rId3"/>
    <p:sldId id="257" r:id="rId4"/>
    <p:sldId id="266" r:id="rId5"/>
    <p:sldId id="258" r:id="rId6"/>
    <p:sldId id="260" r:id="rId7"/>
    <p:sldId id="261" r:id="rId8"/>
    <p:sldId id="267" r:id="rId9"/>
    <p:sldId id="269" r:id="rId10"/>
    <p:sldId id="270" r:id="rId11"/>
    <p:sldId id="271" r:id="rId12"/>
    <p:sldId id="272" r:id="rId13"/>
    <p:sldId id="273" r:id="rId14"/>
    <p:sldId id="274" r:id="rId15"/>
    <p:sldId id="27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1"/>
  </p:normalViewPr>
  <p:slideViewPr>
    <p:cSldViewPr snapToGrid="0" snapToObjects="1">
      <p:cViewPr varScale="1">
        <p:scale>
          <a:sx n="95" d="100"/>
          <a:sy n="95" d="100"/>
        </p:scale>
        <p:origin x="158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00952-8B9D-984F-BDB1-7638D3F8494D}" type="datetimeFigureOut">
              <a:rPr lang="en-US" smtClean="0"/>
              <a:t>10/25/16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1A656-F589-F04C-99D1-2099AFAA2FA2}" type="slidenum">
              <a:rPr lang="en-US" smtClean="0"/>
              <a:t>‹#›</a:t>
            </a:fld>
            <a:endParaRPr lang="en-US"/>
          </a:p>
        </p:txBody>
      </p:sp>
    </p:spTree>
    <p:extLst>
      <p:ext uri="{BB962C8B-B14F-4D97-AF65-F5344CB8AC3E}">
        <p14:creationId xmlns:p14="http://schemas.microsoft.com/office/powerpoint/2010/main" val="10359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BA538F-CAC2-104D-A0CD-B13C5A7DBF7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209675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A538F-CAC2-104D-A0CD-B13C5A7DBF7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329976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A538F-CAC2-104D-A0CD-B13C5A7DBF7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19603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A538F-CAC2-104D-A0CD-B13C5A7DBF7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474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BA538F-CAC2-104D-A0CD-B13C5A7DBF7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19709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BA538F-CAC2-104D-A0CD-B13C5A7DBF7D}"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265705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BA538F-CAC2-104D-A0CD-B13C5A7DBF7D}" type="datetimeFigureOut">
              <a:rPr lang="en-US" smtClean="0"/>
              <a:t>10/25/16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283135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A538F-CAC2-104D-A0CD-B13C5A7DBF7D}" type="datetimeFigureOut">
              <a:rPr lang="en-US" smtClean="0"/>
              <a:t>10/25/16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10429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A538F-CAC2-104D-A0CD-B13C5A7DBF7D}" type="datetimeFigureOut">
              <a:rPr lang="en-US" smtClean="0"/>
              <a:t>10/25/16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9961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BA538F-CAC2-104D-A0CD-B13C5A7DBF7D}"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416102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BA538F-CAC2-104D-A0CD-B13C5A7DBF7D}"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2094603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A538F-CAC2-104D-A0CD-B13C5A7DBF7D}" type="datetimeFigureOut">
              <a:rPr lang="en-US" smtClean="0"/>
              <a:t>10/25/16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BBCE5-361E-1744-9F27-E885F7D2E45C}" type="slidenum">
              <a:rPr lang="en-US" smtClean="0"/>
              <a:t>‹#›</a:t>
            </a:fld>
            <a:endParaRPr lang="en-US"/>
          </a:p>
        </p:txBody>
      </p:sp>
    </p:spTree>
    <p:extLst>
      <p:ext uri="{BB962C8B-B14F-4D97-AF65-F5344CB8AC3E}">
        <p14:creationId xmlns:p14="http://schemas.microsoft.com/office/powerpoint/2010/main" val="385811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ikihow.com/Sample/Blackjack-Cha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12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9370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theory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Poker</a:t>
            </a:r>
          </a:p>
          <a:p>
            <a:pPr lvl="1"/>
            <a:r>
              <a:rPr lang="en-US" dirty="0" smtClean="0"/>
              <a:t>All the participant are following a strategy that uses the information based on the cards and </a:t>
            </a:r>
            <a:r>
              <a:rPr lang="en-US" dirty="0" err="1" smtClean="0"/>
              <a:t>behaviour</a:t>
            </a:r>
            <a:r>
              <a:rPr lang="en-US" dirty="0" smtClean="0"/>
              <a:t> other players</a:t>
            </a:r>
          </a:p>
          <a:p>
            <a:r>
              <a:rPr lang="en-US" dirty="0" smtClean="0"/>
              <a:t>What is a rational (best?) strategy?</a:t>
            </a:r>
          </a:p>
          <a:p>
            <a:r>
              <a:rPr lang="en-US" dirty="0" smtClean="0"/>
              <a:t>MAXIMIN</a:t>
            </a:r>
          </a:p>
          <a:p>
            <a:pPr lvl="1"/>
            <a:r>
              <a:rPr lang="en-US" dirty="0" smtClean="0"/>
              <a:t>Select a strategy S</a:t>
            </a:r>
          </a:p>
          <a:p>
            <a:pPr lvl="1"/>
            <a:r>
              <a:rPr lang="en-US" dirty="0" smtClean="0"/>
              <a:t>If the opponent new my strategy, what is the worst they can do to me?</a:t>
            </a:r>
          </a:p>
          <a:p>
            <a:pPr lvl="1"/>
            <a:r>
              <a:rPr lang="en-US" dirty="0"/>
              <a:t>S</a:t>
            </a:r>
            <a:r>
              <a:rPr lang="en-US" dirty="0" smtClean="0"/>
              <a:t>elect the strategy that maximizes this worst case scenario</a:t>
            </a:r>
            <a:endParaRPr lang="en-US" dirty="0"/>
          </a:p>
        </p:txBody>
      </p:sp>
    </p:spTree>
    <p:extLst>
      <p:ext uri="{BB962C8B-B14F-4D97-AF65-F5344CB8AC3E}">
        <p14:creationId xmlns:p14="http://schemas.microsoft.com/office/powerpoint/2010/main" val="179229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role of strategy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Coin matching game:</a:t>
            </a:r>
          </a:p>
          <a:p>
            <a:r>
              <a:rPr lang="en-US" dirty="0"/>
              <a:t>You and your friend each have a coin. You each secretly choose to show “heads” or “tails”. You simultaneously show your choice. The payoff: </a:t>
            </a:r>
            <a:endParaRPr lang="en-US" dirty="0" smtClean="0"/>
          </a:p>
          <a:p>
            <a:pPr lvl="1"/>
            <a:r>
              <a:rPr lang="en-US" dirty="0"/>
              <a:t>If the coins are both “heads”, your friend pays you $1. </a:t>
            </a:r>
          </a:p>
          <a:p>
            <a:pPr lvl="1"/>
            <a:r>
              <a:rPr lang="en-US" dirty="0"/>
              <a:t>If the coins are both “tails”, your friend pays you $9. </a:t>
            </a:r>
          </a:p>
          <a:p>
            <a:pPr lvl="1"/>
            <a:r>
              <a:rPr lang="en-US" dirty="0"/>
              <a:t>If the coins do not match, you pay your friend $5. </a:t>
            </a:r>
          </a:p>
          <a:p>
            <a:r>
              <a:rPr lang="en-US" dirty="0" smtClean="0"/>
              <a:t>Is this a fair game?</a:t>
            </a:r>
            <a:endParaRPr lang="en-US" dirty="0"/>
          </a:p>
        </p:txBody>
      </p:sp>
    </p:spTree>
    <p:extLst>
      <p:ext uri="{BB962C8B-B14F-4D97-AF65-F5344CB8AC3E}">
        <p14:creationId xmlns:p14="http://schemas.microsoft.com/office/powerpoint/2010/main" val="34602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matching game</a:t>
            </a:r>
            <a:endParaRPr lang="en-US" dirty="0"/>
          </a:p>
        </p:txBody>
      </p:sp>
      <p:graphicFrame>
        <p:nvGraphicFramePr>
          <p:cNvPr id="4" name="Content Placeholder 3"/>
          <p:cNvGraphicFramePr>
            <a:graphicFrameLocks noGrp="1"/>
          </p:cNvGraphicFramePr>
          <p:nvPr>
            <p:ph idx="1"/>
            <p:extLst/>
          </p:nvPr>
        </p:nvGraphicFramePr>
        <p:xfrm>
          <a:off x="457200" y="1600200"/>
          <a:ext cx="8229600" cy="11125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you\friend</a:t>
                      </a:r>
                      <a:endParaRPr lang="en-US" dirty="0"/>
                    </a:p>
                  </a:txBody>
                  <a:tcPr/>
                </a:tc>
                <a:tc>
                  <a:txBody>
                    <a:bodyPr/>
                    <a:lstStyle/>
                    <a:p>
                      <a:r>
                        <a:rPr lang="en-US" dirty="0" smtClean="0"/>
                        <a:t>H</a:t>
                      </a:r>
                      <a:endParaRPr lang="en-US" dirty="0"/>
                    </a:p>
                  </a:txBody>
                  <a:tcPr/>
                </a:tc>
                <a:tc>
                  <a:txBody>
                    <a:bodyPr/>
                    <a:lstStyle/>
                    <a:p>
                      <a:r>
                        <a:rPr lang="en-US" dirty="0" smtClean="0"/>
                        <a:t>T</a:t>
                      </a:r>
                      <a:endParaRPr lang="en-US" dirty="0"/>
                    </a:p>
                  </a:txBody>
                  <a:tcPr/>
                </a:tc>
              </a:tr>
              <a:tr h="370840">
                <a:tc>
                  <a:txBody>
                    <a:bodyPr/>
                    <a:lstStyle/>
                    <a:p>
                      <a:r>
                        <a:rPr lang="en-US" dirty="0" smtClean="0"/>
                        <a:t>H</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r>
              <a:tr h="370840">
                <a:tc>
                  <a:txBody>
                    <a:bodyPr/>
                    <a:lstStyle/>
                    <a:p>
                      <a:r>
                        <a:rPr lang="en-US" dirty="0" smtClean="0"/>
                        <a:t>T</a:t>
                      </a:r>
                      <a:endParaRPr lang="en-US" dirty="0"/>
                    </a:p>
                  </a:txBody>
                  <a:tcPr/>
                </a:tc>
                <a:tc>
                  <a:txBody>
                    <a:bodyPr/>
                    <a:lstStyle/>
                    <a:p>
                      <a:r>
                        <a:rPr lang="en-US" dirty="0" smtClean="0"/>
                        <a:t>-5</a:t>
                      </a:r>
                      <a:endParaRPr lang="en-US" dirty="0"/>
                    </a:p>
                  </a:txBody>
                  <a:tcPr/>
                </a:tc>
                <a:tc>
                  <a:txBody>
                    <a:bodyPr/>
                    <a:lstStyle/>
                    <a:p>
                      <a:r>
                        <a:rPr lang="en-US" dirty="0" smtClean="0"/>
                        <a:t>9</a:t>
                      </a:r>
                      <a:endParaRPr lang="en-US" dirty="0"/>
                    </a:p>
                  </a:txBody>
                  <a:tcPr/>
                </a:tc>
              </a:tr>
            </a:tbl>
          </a:graphicData>
        </a:graphic>
      </p:graphicFrame>
      <p:sp>
        <p:nvSpPr>
          <p:cNvPr id="6" name="TextBox 5"/>
          <p:cNvSpPr txBox="1"/>
          <p:nvPr/>
        </p:nvSpPr>
        <p:spPr>
          <a:xfrm>
            <a:off x="457200" y="2983432"/>
            <a:ext cx="8229600" cy="3416320"/>
          </a:xfrm>
          <a:prstGeom prst="rect">
            <a:avLst/>
          </a:prstGeom>
          <a:noFill/>
        </p:spPr>
        <p:txBody>
          <a:bodyPr wrap="square" rtlCol="0">
            <a:spAutoFit/>
          </a:bodyPr>
          <a:lstStyle/>
          <a:p>
            <a:r>
              <a:rPr lang="en-US" dirty="0" smtClean="0"/>
              <a:t>If both of us flip a coin:</a:t>
            </a:r>
          </a:p>
          <a:p>
            <a:pPr marL="285750" indent="-285750">
              <a:buFont typeface="Arial"/>
              <a:buChar char="•"/>
            </a:pPr>
            <a:r>
              <a:rPr lang="en-US" dirty="0" smtClean="0"/>
              <a:t>Expected gain = 1*0.5*0.5+(-5)*0.5*0.5+(-5)*0.5*0.5+9*0.5*0.5=0</a:t>
            </a:r>
          </a:p>
          <a:p>
            <a:pPr marL="285750" indent="-285750">
              <a:buFont typeface="Arial"/>
              <a:buChar char="•"/>
            </a:pPr>
            <a:r>
              <a:rPr lang="en-US" dirty="0" smtClean="0"/>
              <a:t>(</a:t>
            </a:r>
            <a:r>
              <a:rPr lang="en-US" dirty="0"/>
              <a:t>L</a:t>
            </a:r>
            <a:r>
              <a:rPr lang="en-US" dirty="0" smtClean="0"/>
              <a:t>ooks fair but is it?)</a:t>
            </a:r>
          </a:p>
          <a:p>
            <a:endParaRPr lang="en-US" dirty="0" smtClean="0"/>
          </a:p>
          <a:p>
            <a:r>
              <a:rPr lang="en-US" b="1" dirty="0" smtClean="0"/>
              <a:t>Play </a:t>
            </a:r>
            <a:r>
              <a:rPr lang="en-US" b="1" dirty="0" err="1" smtClean="0"/>
              <a:t>matlab</a:t>
            </a:r>
            <a:r>
              <a:rPr lang="en-US" b="1" dirty="0" smtClean="0"/>
              <a:t> game</a:t>
            </a:r>
          </a:p>
          <a:p>
            <a:pPr marL="285750" indent="-285750">
              <a:buFont typeface="Arial"/>
              <a:buChar char="•"/>
            </a:pPr>
            <a:endParaRPr lang="en-US" dirty="0"/>
          </a:p>
          <a:p>
            <a:r>
              <a:rPr lang="en-US" dirty="0" smtClean="0"/>
              <a:t>We do not need to flip a  fair coin – we can choose any proportion of H/T we want!</a:t>
            </a:r>
          </a:p>
          <a:p>
            <a:pPr marL="285750" indent="-285750">
              <a:buFont typeface="Arial"/>
              <a:buChar char="•"/>
            </a:pPr>
            <a:r>
              <a:rPr lang="en-US" dirty="0" smtClean="0"/>
              <a:t>Consider our proportion of H p and friends proportion of H q. For now assume independence between us and friend</a:t>
            </a:r>
          </a:p>
          <a:p>
            <a:pPr marL="285750" indent="-285750">
              <a:buFont typeface="Arial"/>
              <a:buChar char="•"/>
            </a:pPr>
            <a:r>
              <a:rPr lang="en-US" dirty="0" smtClean="0"/>
              <a:t>Expected gain = 1*p*q+(-5)*p*(1-q)+(-5)*(1-p)*q+9*(1-p)*(1-q)=9-14p-14q+20pq</a:t>
            </a:r>
          </a:p>
          <a:p>
            <a:endParaRPr lang="en-US" dirty="0"/>
          </a:p>
          <a:p>
            <a:r>
              <a:rPr lang="en-US" dirty="0" smtClean="0"/>
              <a:t>How to select p? </a:t>
            </a:r>
          </a:p>
        </p:txBody>
      </p:sp>
    </p:spTree>
    <p:extLst>
      <p:ext uri="{BB962C8B-B14F-4D97-AF65-F5344CB8AC3E}">
        <p14:creationId xmlns:p14="http://schemas.microsoft.com/office/powerpoint/2010/main" val="2415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
            </a:r>
            <a:r>
              <a:rPr lang="en-US" dirty="0" err="1" smtClean="0"/>
              <a:t>aximin</a:t>
            </a:r>
            <a:endParaRPr lang="en-US" dirty="0"/>
          </a:p>
        </p:txBody>
      </p:sp>
      <p:sp>
        <p:nvSpPr>
          <p:cNvPr id="3" name="Content Placeholder 2"/>
          <p:cNvSpPr>
            <a:spLocks noGrp="1"/>
          </p:cNvSpPr>
          <p:nvPr>
            <p:ph idx="1"/>
          </p:nvPr>
        </p:nvSpPr>
        <p:spPr/>
        <p:txBody>
          <a:bodyPr>
            <a:normAutofit/>
          </a:bodyPr>
          <a:lstStyle/>
          <a:p>
            <a:r>
              <a:rPr lang="en-US" dirty="0" smtClean="0"/>
              <a:t>Main idea:</a:t>
            </a:r>
          </a:p>
          <a:p>
            <a:pPr lvl="1"/>
            <a:r>
              <a:rPr lang="en-US" dirty="0" smtClean="0"/>
              <a:t>We want select p to maximize expected win</a:t>
            </a:r>
          </a:p>
          <a:p>
            <a:pPr lvl="2"/>
            <a:r>
              <a:rPr lang="en-US" dirty="0" smtClean="0"/>
              <a:t>if positive we might also want to minimize variance</a:t>
            </a:r>
          </a:p>
          <a:p>
            <a:pPr lvl="1"/>
            <a:r>
              <a:rPr lang="en-US" dirty="0" smtClean="0"/>
              <a:t>What is best depends on the friends strategy:</a:t>
            </a:r>
            <a:br>
              <a:rPr lang="en-US" dirty="0" smtClean="0"/>
            </a:br>
            <a:r>
              <a:rPr lang="en-US" dirty="0" smtClean="0"/>
              <a:t>(Depends on friends choices unknown to me)</a:t>
            </a:r>
          </a:p>
          <a:p>
            <a:pPr lvl="2"/>
            <a:r>
              <a:rPr lang="en-US" dirty="0" smtClean="0"/>
              <a:t>If I select p – if my friends selects </a:t>
            </a:r>
            <a:r>
              <a:rPr lang="en-US" smtClean="0"/>
              <a:t>all T  </a:t>
            </a:r>
            <a:r>
              <a:rPr lang="en-US" dirty="0" smtClean="0"/>
              <a:t>gain =9-14p							   		     </a:t>
            </a:r>
            <a:r>
              <a:rPr lang="en-US" smtClean="0"/>
              <a:t>all H </a:t>
            </a:r>
            <a:r>
              <a:rPr lang="en-US" dirty="0" smtClean="0"/>
              <a:t>gain=-5+6p</a:t>
            </a:r>
          </a:p>
        </p:txBody>
      </p:sp>
    </p:spTree>
    <p:extLst>
      <p:ext uri="{BB962C8B-B14F-4D97-AF65-F5344CB8AC3E}">
        <p14:creationId xmlns:p14="http://schemas.microsoft.com/office/powerpoint/2010/main" val="1005496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Maximin</a:t>
            </a:r>
            <a:endParaRPr lang="en-US" dirty="0"/>
          </a:p>
        </p:txBody>
      </p:sp>
      <p:pic>
        <p:nvPicPr>
          <p:cNvPr id="5" name="Content Placeholder 4" descr="Rplot01.pdf"/>
          <p:cNvPicPr>
            <a:picLocks noGrp="1" noChangeAspect="1"/>
          </p:cNvPicPr>
          <p:nvPr>
            <p:ph idx="1"/>
          </p:nvPr>
        </p:nvPicPr>
        <p:blipFill>
          <a:blip r:embed="rId2">
            <a:extLst>
              <a:ext uri="{28A0092B-C50C-407E-A947-70E740481C1C}">
                <a14:useLocalDpi xmlns:a14="http://schemas.microsoft.com/office/drawing/2010/main" val="0"/>
              </a:ext>
            </a:extLst>
          </a:blip>
          <a:srcRect t="9366" b="9366"/>
          <a:stretch>
            <a:fillRect/>
          </a:stretch>
        </p:blipFill>
        <p:spPr>
          <a:xfrm>
            <a:off x="457200" y="1144897"/>
            <a:ext cx="8229600" cy="4525963"/>
          </a:xfrm>
        </p:spPr>
      </p:pic>
      <p:sp>
        <p:nvSpPr>
          <p:cNvPr id="6" name="TextBox 5"/>
          <p:cNvSpPr txBox="1"/>
          <p:nvPr/>
        </p:nvSpPr>
        <p:spPr>
          <a:xfrm>
            <a:off x="1233976" y="5467172"/>
            <a:ext cx="7080385" cy="923330"/>
          </a:xfrm>
          <a:prstGeom prst="rect">
            <a:avLst/>
          </a:prstGeom>
          <a:noFill/>
        </p:spPr>
        <p:txBody>
          <a:bodyPr wrap="square" rtlCol="0">
            <a:spAutoFit/>
          </a:bodyPr>
          <a:lstStyle/>
          <a:p>
            <a:pPr marL="1200150" lvl="2" indent="-285750">
              <a:buFont typeface="Arial"/>
              <a:buChar char="•"/>
            </a:pPr>
            <a:r>
              <a:rPr lang="en-US" dirty="0"/>
              <a:t>Notice that smaller of the two </a:t>
            </a:r>
            <a:r>
              <a:rPr lang="en-US" dirty="0" smtClean="0"/>
              <a:t>lines is less than -0.8</a:t>
            </a:r>
          </a:p>
          <a:p>
            <a:pPr marL="1200150" lvl="2" indent="-285750">
              <a:buFont typeface="Arial"/>
              <a:buChar char="•"/>
            </a:pPr>
            <a:r>
              <a:rPr lang="en-US" dirty="0" smtClean="0"/>
              <a:t>The </a:t>
            </a:r>
            <a:r>
              <a:rPr lang="en-US" dirty="0"/>
              <a:t>best option is p=0.7 </a:t>
            </a:r>
            <a:r>
              <a:rPr lang="en-US" dirty="0" smtClean="0"/>
              <a:t>– gain </a:t>
            </a:r>
            <a:r>
              <a:rPr lang="en-US" dirty="0"/>
              <a:t>=-</a:t>
            </a:r>
            <a:r>
              <a:rPr lang="en-US" dirty="0" smtClean="0"/>
              <a:t>0.8 </a:t>
            </a:r>
            <a:r>
              <a:rPr lang="en-US" dirty="0" smtClean="0">
                <a:sym typeface="Wingdings"/>
              </a:rPr>
              <a:t></a:t>
            </a:r>
            <a:endParaRPr lang="en-US" dirty="0"/>
          </a:p>
          <a:p>
            <a:endParaRPr lang="en-US" dirty="0"/>
          </a:p>
        </p:txBody>
      </p:sp>
    </p:spTree>
    <p:extLst>
      <p:ext uri="{BB962C8B-B14F-4D97-AF65-F5344CB8AC3E}">
        <p14:creationId xmlns:p14="http://schemas.microsoft.com/office/powerpoint/2010/main" val="838840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Minimax</a:t>
            </a:r>
            <a:r>
              <a:rPr lang="en-US" dirty="0"/>
              <a:t> </a:t>
            </a:r>
            <a:r>
              <a:rPr lang="en-US" dirty="0" smtClean="0"/>
              <a:t>(</a:t>
            </a:r>
            <a:r>
              <a:rPr lang="en-US" dirty="0" err="1" smtClean="0"/>
              <a:t>maximin</a:t>
            </a:r>
            <a:r>
              <a:rPr lang="en-US" dirty="0" smtClean="0"/>
              <a:t> for friend)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Friends choices</a:t>
            </a:r>
          </a:p>
          <a:p>
            <a:pPr lvl="1"/>
            <a:r>
              <a:rPr lang="en-US" dirty="0" smtClean="0"/>
              <a:t>What is best for the friend depends on my strategy (unknown to him)</a:t>
            </a:r>
          </a:p>
          <a:p>
            <a:pPr lvl="2"/>
            <a:r>
              <a:rPr lang="en-US" dirty="0" smtClean="0"/>
              <a:t>My friends select q – if I selects all H  gain =9-14q							   		                   all T gain=-5+6q</a:t>
            </a:r>
          </a:p>
          <a:p>
            <a:pPr lvl="2"/>
            <a:r>
              <a:rPr lang="en-US" dirty="0" smtClean="0"/>
              <a:t>Notice that larger (my gain his loss!) of the two less than -0.8</a:t>
            </a:r>
          </a:p>
          <a:p>
            <a:pPr lvl="2"/>
            <a:r>
              <a:rPr lang="en-US" dirty="0" smtClean="0"/>
              <a:t>The best option is q=0.7 – expected gain =-0.8 </a:t>
            </a:r>
            <a:br>
              <a:rPr lang="en-US" dirty="0" smtClean="0"/>
            </a:br>
            <a:r>
              <a:rPr lang="en-US" dirty="0" smtClean="0"/>
              <a:t>(friend gains 0.8 on average)</a:t>
            </a:r>
          </a:p>
          <a:p>
            <a:r>
              <a:rPr lang="en-US" dirty="0" smtClean="0"/>
              <a:t>Nash equilibrium </a:t>
            </a:r>
          </a:p>
          <a:p>
            <a:pPr lvl="1"/>
            <a:r>
              <a:rPr lang="en-US" dirty="0" smtClean="0"/>
              <a:t>if the other player is playing optimally there is nothing to gain from changing strategies</a:t>
            </a:r>
            <a:endParaRPr lang="en-US" dirty="0"/>
          </a:p>
        </p:txBody>
      </p:sp>
    </p:spTree>
    <p:extLst>
      <p:ext uri="{BB962C8B-B14F-4D97-AF65-F5344CB8AC3E}">
        <p14:creationId xmlns:p14="http://schemas.microsoft.com/office/powerpoint/2010/main" val="16351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Select and analyze a game of chance</a:t>
            </a:r>
          </a:p>
          <a:p>
            <a:pPr lvl="1"/>
            <a:r>
              <a:rPr lang="en-US" dirty="0" smtClean="0"/>
              <a:t>Use calculation, R or other mean to make QUANTITATIVE observations about the game</a:t>
            </a:r>
          </a:p>
          <a:p>
            <a:pPr lvl="1"/>
            <a:r>
              <a:rPr lang="en-US" dirty="0" smtClean="0"/>
              <a:t>Write a 5 page paper. Include:</a:t>
            </a:r>
          </a:p>
          <a:p>
            <a:pPr lvl="2"/>
            <a:r>
              <a:rPr lang="en-US" dirty="0" smtClean="0"/>
              <a:t>Description of the game</a:t>
            </a:r>
          </a:p>
          <a:p>
            <a:pPr lvl="2"/>
            <a:r>
              <a:rPr lang="en-US" dirty="0" smtClean="0"/>
              <a:t>Your analysis</a:t>
            </a:r>
          </a:p>
          <a:p>
            <a:pPr lvl="2"/>
            <a:r>
              <a:rPr lang="en-US" dirty="0" smtClean="0"/>
              <a:t>Conclusions</a:t>
            </a:r>
          </a:p>
          <a:p>
            <a:pPr lvl="2"/>
            <a:r>
              <a:rPr lang="en-US" dirty="0" smtClean="0"/>
              <a:t>References</a:t>
            </a:r>
          </a:p>
          <a:p>
            <a:r>
              <a:rPr lang="en-US" dirty="0" smtClean="0"/>
              <a:t>DUE: on </a:t>
            </a:r>
            <a:r>
              <a:rPr lang="en-US" smtClean="0"/>
              <a:t>November </a:t>
            </a:r>
            <a:r>
              <a:rPr lang="en-US" smtClean="0"/>
              <a:t>10.</a:t>
            </a:r>
            <a:endParaRPr lang="en-US" dirty="0" smtClean="0"/>
          </a:p>
          <a:p>
            <a:r>
              <a:rPr lang="en-US" b="1" dirty="0" smtClean="0"/>
              <a:t>Come to my office to discuss what makes a suitable project! </a:t>
            </a:r>
          </a:p>
          <a:p>
            <a:endParaRPr lang="en-US" dirty="0"/>
          </a:p>
        </p:txBody>
      </p:sp>
    </p:spTree>
    <p:extLst>
      <p:ext uri="{BB962C8B-B14F-4D97-AF65-F5344CB8AC3E}">
        <p14:creationId xmlns:p14="http://schemas.microsoft.com/office/powerpoint/2010/main" val="243030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jack analysis</a:t>
            </a:r>
            <a:endParaRPr lang="en-US" dirty="0"/>
          </a:p>
        </p:txBody>
      </p:sp>
      <p:sp>
        <p:nvSpPr>
          <p:cNvPr id="3" name="Content Placeholder 2"/>
          <p:cNvSpPr>
            <a:spLocks noGrp="1"/>
          </p:cNvSpPr>
          <p:nvPr>
            <p:ph idx="1"/>
          </p:nvPr>
        </p:nvSpPr>
        <p:spPr/>
        <p:txBody>
          <a:bodyPr/>
          <a:lstStyle/>
          <a:p>
            <a:r>
              <a:rPr lang="en-US" dirty="0" smtClean="0"/>
              <a:t>We will use R to compute the probability of dealer going bust.</a:t>
            </a:r>
          </a:p>
          <a:p>
            <a:r>
              <a:rPr lang="en-US" dirty="0" smtClean="0"/>
              <a:t>We use hard 17 stop rule for the dealer.</a:t>
            </a:r>
          </a:p>
          <a:p>
            <a:pPr lvl="1"/>
            <a:r>
              <a:rPr lang="en-US" dirty="0" smtClean="0"/>
              <a:t>R code available on the website</a:t>
            </a:r>
          </a:p>
          <a:p>
            <a:pPr lvl="1"/>
            <a:r>
              <a:rPr lang="en-US" dirty="0" smtClean="0"/>
              <a:t>R function (</a:t>
            </a:r>
            <a:r>
              <a:rPr lang="en-US" smtClean="0"/>
              <a:t>from handout)</a:t>
            </a:r>
            <a:endParaRPr lang="en-US" dirty="0" smtClean="0"/>
          </a:p>
          <a:p>
            <a:endParaRPr lang="en-US" dirty="0"/>
          </a:p>
        </p:txBody>
      </p:sp>
    </p:spTree>
    <p:extLst>
      <p:ext uri="{BB962C8B-B14F-4D97-AF65-F5344CB8AC3E}">
        <p14:creationId xmlns:p14="http://schemas.microsoft.com/office/powerpoint/2010/main" val="4240054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function</a:t>
            </a:r>
            <a:endParaRPr lang="en-US" dirty="0"/>
          </a:p>
        </p:txBody>
      </p:sp>
      <p:sp>
        <p:nvSpPr>
          <p:cNvPr id="3" name="Content Placeholder 2"/>
          <p:cNvSpPr>
            <a:spLocks noGrp="1"/>
          </p:cNvSpPr>
          <p:nvPr>
            <p:ph idx="1"/>
          </p:nvPr>
        </p:nvSpPr>
        <p:spPr/>
        <p:txBody>
          <a:bodyPr/>
          <a:lstStyle/>
          <a:p>
            <a:r>
              <a:rPr lang="en-US" dirty="0" smtClean="0"/>
              <a:t>Function is a wrapper that allows us to write code in modules</a:t>
            </a:r>
          </a:p>
          <a:p>
            <a:r>
              <a:rPr lang="en-US" dirty="0" smtClean="0"/>
              <a:t>Back to Handout</a:t>
            </a:r>
          </a:p>
        </p:txBody>
      </p:sp>
    </p:spTree>
    <p:extLst>
      <p:ext uri="{BB962C8B-B14F-4D97-AF65-F5344CB8AC3E}">
        <p14:creationId xmlns:p14="http://schemas.microsoft.com/office/powerpoint/2010/main" val="681445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620"/>
            <a:ext cx="8229600" cy="1143000"/>
          </a:xfrm>
        </p:spPr>
        <p:txBody>
          <a:bodyPr/>
          <a:lstStyle/>
          <a:p>
            <a:r>
              <a:rPr lang="en-US" dirty="0" smtClean="0"/>
              <a:t>Estimated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3660134"/>
              </p:ext>
            </p:extLst>
          </p:nvPr>
        </p:nvGraphicFramePr>
        <p:xfrm>
          <a:off x="457200" y="1600200"/>
          <a:ext cx="8229599" cy="74168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lang="en-US" dirty="0" smtClean="0"/>
                        <a:t>17</a:t>
                      </a:r>
                      <a:endParaRPr lang="en-US" dirty="0"/>
                    </a:p>
                  </a:txBody>
                  <a:tcPr/>
                </a:tc>
                <a:tc>
                  <a:txBody>
                    <a:bodyPr/>
                    <a:lstStyle/>
                    <a:p>
                      <a:r>
                        <a:rPr lang="en-US" dirty="0" smtClean="0"/>
                        <a:t>18</a:t>
                      </a:r>
                      <a:endParaRPr lang="en-US" dirty="0"/>
                    </a:p>
                  </a:txBody>
                  <a:tcPr/>
                </a:tc>
                <a:tc>
                  <a:txBody>
                    <a:bodyPr/>
                    <a:lstStyle/>
                    <a:p>
                      <a:r>
                        <a:rPr lang="en-US" dirty="0" smtClean="0"/>
                        <a:t>19</a:t>
                      </a:r>
                      <a:endParaRPr lang="en-US" dirty="0"/>
                    </a:p>
                  </a:txBody>
                  <a:tcPr/>
                </a:tc>
                <a:tc>
                  <a:txBody>
                    <a:bodyPr/>
                    <a:lstStyle/>
                    <a:p>
                      <a:r>
                        <a:rPr lang="en-US" dirty="0" smtClean="0"/>
                        <a:t>20</a:t>
                      </a:r>
                      <a:endParaRPr lang="en-US" dirty="0"/>
                    </a:p>
                  </a:txBody>
                  <a:tcPr/>
                </a:tc>
                <a:tc>
                  <a:txBody>
                    <a:bodyPr/>
                    <a:lstStyle/>
                    <a:p>
                      <a:r>
                        <a:rPr lang="en-US" dirty="0" smtClean="0"/>
                        <a:t>21</a:t>
                      </a:r>
                      <a:endParaRPr lang="en-US" dirty="0"/>
                    </a:p>
                  </a:txBody>
                  <a:tcPr/>
                </a:tc>
                <a:tc>
                  <a:txBody>
                    <a:bodyPr/>
                    <a:lstStyle/>
                    <a:p>
                      <a:r>
                        <a:rPr lang="en-US" dirty="0" smtClean="0"/>
                        <a:t>BJ</a:t>
                      </a:r>
                      <a:endParaRPr lang="en-US" dirty="0"/>
                    </a:p>
                  </a:txBody>
                  <a:tcPr/>
                </a:tc>
                <a:tc>
                  <a:txBody>
                    <a:bodyPr/>
                    <a:lstStyle/>
                    <a:p>
                      <a:r>
                        <a:rPr lang="en-US" dirty="0" smtClean="0"/>
                        <a:t>bust</a:t>
                      </a:r>
                      <a:endParaRPr lang="en-US" dirty="0"/>
                    </a:p>
                  </a:txBody>
                  <a:tcPr/>
                </a:tc>
              </a:tr>
              <a:tr h="370840">
                <a:tc>
                  <a:txBody>
                    <a:bodyPr/>
                    <a:lstStyle/>
                    <a:p>
                      <a:r>
                        <a:rPr lang="en-US" dirty="0" smtClean="0"/>
                        <a:t>0.146</a:t>
                      </a:r>
                      <a:endParaRPr lang="en-US" dirty="0"/>
                    </a:p>
                  </a:txBody>
                  <a:tcPr/>
                </a:tc>
                <a:tc>
                  <a:txBody>
                    <a:bodyPr/>
                    <a:lstStyle/>
                    <a:p>
                      <a:r>
                        <a:rPr lang="en-US" dirty="0" smtClean="0"/>
                        <a:t>0.138</a:t>
                      </a:r>
                      <a:endParaRPr lang="en-US" dirty="0"/>
                    </a:p>
                  </a:txBody>
                  <a:tcPr/>
                </a:tc>
                <a:tc>
                  <a:txBody>
                    <a:bodyPr/>
                    <a:lstStyle/>
                    <a:p>
                      <a:r>
                        <a:rPr lang="en-US" dirty="0" smtClean="0"/>
                        <a:t>0.135</a:t>
                      </a:r>
                      <a:endParaRPr lang="en-US" dirty="0"/>
                    </a:p>
                  </a:txBody>
                  <a:tcPr/>
                </a:tc>
                <a:tc>
                  <a:txBody>
                    <a:bodyPr/>
                    <a:lstStyle/>
                    <a:p>
                      <a:r>
                        <a:rPr lang="en-US" dirty="0" smtClean="0"/>
                        <a:t>0.176</a:t>
                      </a:r>
                      <a:endParaRPr lang="en-US" dirty="0"/>
                    </a:p>
                  </a:txBody>
                  <a:tcPr/>
                </a:tc>
                <a:tc>
                  <a:txBody>
                    <a:bodyPr/>
                    <a:lstStyle/>
                    <a:p>
                      <a:r>
                        <a:rPr lang="en-US" dirty="0" smtClean="0"/>
                        <a:t>0.074</a:t>
                      </a:r>
                      <a:endParaRPr lang="en-US" dirty="0"/>
                    </a:p>
                  </a:txBody>
                  <a:tcPr/>
                </a:tc>
                <a:tc>
                  <a:txBody>
                    <a:bodyPr/>
                    <a:lstStyle/>
                    <a:p>
                      <a:r>
                        <a:rPr lang="en-US" dirty="0" smtClean="0"/>
                        <a:t>0.048</a:t>
                      </a:r>
                      <a:endParaRPr lang="en-US" dirty="0"/>
                    </a:p>
                  </a:txBody>
                  <a:tcPr/>
                </a:tc>
                <a:tc>
                  <a:txBody>
                    <a:bodyPr/>
                    <a:lstStyle/>
                    <a:p>
                      <a:r>
                        <a:rPr lang="en-US" dirty="0" smtClean="0"/>
                        <a:t>0.283</a:t>
                      </a:r>
                      <a:endParaRPr lang="en-US" dirty="0"/>
                    </a:p>
                  </a:txBody>
                  <a:tcPr/>
                </a:tc>
              </a:tr>
            </a:tbl>
          </a:graphicData>
        </a:graphic>
      </p:graphicFrame>
    </p:spTree>
    <p:extLst>
      <p:ext uri="{BB962C8B-B14F-4D97-AF65-F5344CB8AC3E}">
        <p14:creationId xmlns:p14="http://schemas.microsoft.com/office/powerpoint/2010/main" val="731609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cards</a:t>
            </a:r>
            <a:endParaRPr lang="en-US" dirty="0"/>
          </a:p>
        </p:txBody>
      </p:sp>
      <p:sp>
        <p:nvSpPr>
          <p:cNvPr id="3" name="Content Placeholder 2"/>
          <p:cNvSpPr>
            <a:spLocks noGrp="1"/>
          </p:cNvSpPr>
          <p:nvPr>
            <p:ph idx="1"/>
          </p:nvPr>
        </p:nvSpPr>
        <p:spPr/>
        <p:txBody>
          <a:bodyPr>
            <a:normAutofit/>
          </a:bodyPr>
          <a:lstStyle/>
          <a:p>
            <a:r>
              <a:rPr lang="en-US" dirty="0" smtClean="0"/>
              <a:t>Basic counting rule: </a:t>
            </a:r>
          </a:p>
          <a:p>
            <a:pPr lvl="1"/>
            <a:r>
              <a:rPr lang="en-US" dirty="0" smtClean="0"/>
              <a:t>+1 		for 2-6</a:t>
            </a:r>
          </a:p>
          <a:p>
            <a:pPr lvl="1"/>
            <a:r>
              <a:rPr lang="en-US" dirty="0" smtClean="0"/>
              <a:t>0 		for 7-9</a:t>
            </a:r>
          </a:p>
          <a:p>
            <a:pPr lvl="1"/>
            <a:r>
              <a:rPr lang="en-US" dirty="0" smtClean="0"/>
              <a:t>-1		for 10-A</a:t>
            </a:r>
          </a:p>
          <a:p>
            <a:r>
              <a:rPr lang="en-US" dirty="0" smtClean="0"/>
              <a:t>We will again use R to compute the probability of dealer going bust. </a:t>
            </a:r>
          </a:p>
          <a:p>
            <a:pPr lvl="1"/>
            <a:r>
              <a:rPr lang="en-US" dirty="0" smtClean="0"/>
              <a:t>We only start playing when the count </a:t>
            </a:r>
            <a:r>
              <a:rPr lang="en-US" smtClean="0"/>
              <a:t>becomes 17</a:t>
            </a:r>
            <a:endParaRPr lang="en-US" dirty="0" smtClean="0"/>
          </a:p>
          <a:p>
            <a:pPr lvl="2"/>
            <a:r>
              <a:rPr lang="en-US" dirty="0"/>
              <a:t>R code available in resource section of </a:t>
            </a:r>
            <a:r>
              <a:rPr lang="en-US" dirty="0" err="1"/>
              <a:t>sakai</a:t>
            </a:r>
            <a:endParaRPr lang="en-US" dirty="0"/>
          </a:p>
          <a:p>
            <a:pPr marL="457200" lvl="1" indent="0">
              <a:buNone/>
            </a:pPr>
            <a:endParaRPr lang="en-US" dirty="0" smtClean="0"/>
          </a:p>
          <a:p>
            <a:endParaRPr lang="en-US" dirty="0" smtClean="0"/>
          </a:p>
        </p:txBody>
      </p:sp>
    </p:spTree>
    <p:extLst>
      <p:ext uri="{BB962C8B-B14F-4D97-AF65-F5344CB8AC3E}">
        <p14:creationId xmlns:p14="http://schemas.microsoft.com/office/powerpoint/2010/main" val="176412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Estimated Results – Count +17</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pPr marL="0" indent="0">
              <a:buNone/>
            </a:pPr>
            <a:endParaRPr lang="en-US" dirty="0" smtClean="0"/>
          </a:p>
          <a:p>
            <a:r>
              <a:rPr lang="en-US" dirty="0" smtClean="0"/>
              <a:t>Quote from </a:t>
            </a:r>
            <a:r>
              <a:rPr lang="en-US" dirty="0" err="1" smtClean="0"/>
              <a:t>wikipedia</a:t>
            </a:r>
            <a:r>
              <a:rPr lang="en-US" dirty="0" smtClean="0"/>
              <a:t>: </a:t>
            </a:r>
          </a:p>
          <a:p>
            <a:pPr lvl="1"/>
            <a:r>
              <a:rPr lang="en-US" dirty="0" smtClean="0"/>
              <a:t>“Another </a:t>
            </a:r>
            <a:r>
              <a:rPr lang="en-US" dirty="0"/>
              <a:t>aspect of the probability of card counting is that, at higher counts, the player's probability of winning a hand is only slightly changed and still below 50%</a:t>
            </a:r>
            <a:r>
              <a:rPr lang="en-US" dirty="0" smtClean="0"/>
              <a:t>. </a:t>
            </a:r>
            <a:r>
              <a:rPr lang="en-US" dirty="0"/>
              <a:t>The player's edge over the house on such hands does not come from the player's probability of winning the hands. Instead it comes from the increased probability of blackjacks, increased gain and benefit from doubling, splitting and surrender, and the insurance side bet, which becomes profitable at high counts</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89266977"/>
              </p:ext>
            </p:extLst>
          </p:nvPr>
        </p:nvGraphicFramePr>
        <p:xfrm>
          <a:off x="457200" y="1600200"/>
          <a:ext cx="8229600" cy="111252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endParaRPr lang="en-US" dirty="0"/>
                    </a:p>
                  </a:txBody>
                  <a:tcPr/>
                </a:tc>
                <a:tc>
                  <a:txBody>
                    <a:bodyPr/>
                    <a:lstStyle/>
                    <a:p>
                      <a:r>
                        <a:rPr lang="en-US" dirty="0" smtClean="0"/>
                        <a:t>17</a:t>
                      </a:r>
                      <a:endParaRPr lang="en-US" dirty="0"/>
                    </a:p>
                  </a:txBody>
                  <a:tcPr/>
                </a:tc>
                <a:tc>
                  <a:txBody>
                    <a:bodyPr/>
                    <a:lstStyle/>
                    <a:p>
                      <a:r>
                        <a:rPr lang="en-US" dirty="0" smtClean="0"/>
                        <a:t>18</a:t>
                      </a:r>
                      <a:endParaRPr lang="en-US" dirty="0"/>
                    </a:p>
                  </a:txBody>
                  <a:tcPr/>
                </a:tc>
                <a:tc>
                  <a:txBody>
                    <a:bodyPr/>
                    <a:lstStyle/>
                    <a:p>
                      <a:r>
                        <a:rPr lang="en-US" dirty="0" smtClean="0"/>
                        <a:t>19</a:t>
                      </a:r>
                      <a:endParaRPr lang="en-US" dirty="0"/>
                    </a:p>
                  </a:txBody>
                  <a:tcPr/>
                </a:tc>
                <a:tc>
                  <a:txBody>
                    <a:bodyPr/>
                    <a:lstStyle/>
                    <a:p>
                      <a:r>
                        <a:rPr lang="en-US" dirty="0" smtClean="0"/>
                        <a:t>20</a:t>
                      </a:r>
                      <a:endParaRPr lang="en-US" dirty="0"/>
                    </a:p>
                  </a:txBody>
                  <a:tcPr/>
                </a:tc>
                <a:tc>
                  <a:txBody>
                    <a:bodyPr/>
                    <a:lstStyle/>
                    <a:p>
                      <a:r>
                        <a:rPr lang="en-US" dirty="0" smtClean="0"/>
                        <a:t>21</a:t>
                      </a:r>
                      <a:endParaRPr lang="en-US" dirty="0"/>
                    </a:p>
                  </a:txBody>
                  <a:tcPr/>
                </a:tc>
                <a:tc>
                  <a:txBody>
                    <a:bodyPr/>
                    <a:lstStyle/>
                    <a:p>
                      <a:r>
                        <a:rPr lang="en-US" dirty="0" smtClean="0"/>
                        <a:t>BJ</a:t>
                      </a:r>
                      <a:endParaRPr lang="en-US" dirty="0"/>
                    </a:p>
                  </a:txBody>
                  <a:tcPr/>
                </a:tc>
                <a:tc>
                  <a:txBody>
                    <a:bodyPr/>
                    <a:lstStyle/>
                    <a:p>
                      <a:r>
                        <a:rPr lang="en-US" dirty="0" smtClean="0"/>
                        <a:t>bust</a:t>
                      </a:r>
                      <a:endParaRPr lang="en-US" dirty="0"/>
                    </a:p>
                  </a:txBody>
                  <a:tcPr/>
                </a:tc>
              </a:tr>
              <a:tr h="370840">
                <a:tc>
                  <a:txBody>
                    <a:bodyPr/>
                    <a:lstStyle/>
                    <a:p>
                      <a:r>
                        <a:rPr lang="en-US" smtClean="0"/>
                        <a:t>Only </a:t>
                      </a:r>
                      <a:r>
                        <a:rPr lang="en-US" dirty="0" smtClean="0"/>
                        <a:t>+17</a:t>
                      </a:r>
                      <a:endParaRPr lang="en-US" dirty="0"/>
                    </a:p>
                  </a:txBody>
                  <a:tcPr/>
                </a:tc>
                <a:tc>
                  <a:txBody>
                    <a:bodyPr/>
                    <a:lstStyle/>
                    <a:p>
                      <a:r>
                        <a:rPr lang="en-US" dirty="0" smtClean="0"/>
                        <a:t>0.138</a:t>
                      </a:r>
                      <a:endParaRPr lang="en-US" dirty="0"/>
                    </a:p>
                  </a:txBody>
                  <a:tcPr/>
                </a:tc>
                <a:tc>
                  <a:txBody>
                    <a:bodyPr/>
                    <a:lstStyle/>
                    <a:p>
                      <a:r>
                        <a:rPr lang="en-US" dirty="0" smtClean="0"/>
                        <a:t>0.132</a:t>
                      </a:r>
                      <a:endParaRPr lang="en-US" dirty="0"/>
                    </a:p>
                  </a:txBody>
                  <a:tcPr/>
                </a:tc>
                <a:tc>
                  <a:txBody>
                    <a:bodyPr/>
                    <a:lstStyle/>
                    <a:p>
                      <a:r>
                        <a:rPr lang="en-US" dirty="0" smtClean="0"/>
                        <a:t>0.128</a:t>
                      </a:r>
                      <a:endParaRPr lang="en-US" dirty="0"/>
                    </a:p>
                  </a:txBody>
                  <a:tcPr/>
                </a:tc>
                <a:tc>
                  <a:txBody>
                    <a:bodyPr/>
                    <a:lstStyle/>
                    <a:p>
                      <a:r>
                        <a:rPr lang="en-US" dirty="0" smtClean="0"/>
                        <a:t>0.198</a:t>
                      </a:r>
                      <a:endParaRPr lang="en-US" dirty="0"/>
                    </a:p>
                  </a:txBody>
                  <a:tcPr/>
                </a:tc>
                <a:tc>
                  <a:txBody>
                    <a:bodyPr/>
                    <a:lstStyle/>
                    <a:p>
                      <a:r>
                        <a:rPr lang="en-US" dirty="0" smtClean="0"/>
                        <a:t>.064</a:t>
                      </a:r>
                      <a:endParaRPr lang="en-US" dirty="0"/>
                    </a:p>
                  </a:txBody>
                  <a:tcPr/>
                </a:tc>
                <a:tc>
                  <a:txBody>
                    <a:bodyPr/>
                    <a:lstStyle/>
                    <a:p>
                      <a:r>
                        <a:rPr lang="en-US" dirty="0" smtClean="0"/>
                        <a:t>.062</a:t>
                      </a:r>
                      <a:endParaRPr lang="en-US" dirty="0"/>
                    </a:p>
                  </a:txBody>
                  <a:tcPr/>
                </a:tc>
                <a:tc>
                  <a:txBody>
                    <a:bodyPr/>
                    <a:lstStyle/>
                    <a:p>
                      <a:r>
                        <a:rPr lang="en-US" dirty="0" smtClean="0"/>
                        <a:t>0.278</a:t>
                      </a:r>
                      <a:endParaRPr lang="en-US" dirty="0"/>
                    </a:p>
                  </a:txBody>
                  <a:tcPr/>
                </a:tc>
              </a:tr>
              <a:tr h="370840">
                <a:tc>
                  <a:txBody>
                    <a:bodyPr/>
                    <a:lstStyle/>
                    <a:p>
                      <a:r>
                        <a:rPr lang="en-US" dirty="0" smtClean="0"/>
                        <a:t>plain</a:t>
                      </a:r>
                      <a:endParaRPr lang="en-US" dirty="0"/>
                    </a:p>
                  </a:txBody>
                  <a:tcPr/>
                </a:tc>
                <a:tc>
                  <a:txBody>
                    <a:bodyPr/>
                    <a:lstStyle/>
                    <a:p>
                      <a:r>
                        <a:rPr lang="en-US" dirty="0" smtClean="0"/>
                        <a:t>0.146</a:t>
                      </a:r>
                      <a:endParaRPr lang="en-US" dirty="0"/>
                    </a:p>
                  </a:txBody>
                  <a:tcPr/>
                </a:tc>
                <a:tc>
                  <a:txBody>
                    <a:bodyPr/>
                    <a:lstStyle/>
                    <a:p>
                      <a:r>
                        <a:rPr lang="en-US" dirty="0" smtClean="0"/>
                        <a:t>0.138</a:t>
                      </a:r>
                      <a:endParaRPr lang="en-US" dirty="0"/>
                    </a:p>
                  </a:txBody>
                  <a:tcPr/>
                </a:tc>
                <a:tc>
                  <a:txBody>
                    <a:bodyPr/>
                    <a:lstStyle/>
                    <a:p>
                      <a:r>
                        <a:rPr lang="en-US" dirty="0" smtClean="0"/>
                        <a:t>0.135</a:t>
                      </a:r>
                      <a:endParaRPr lang="en-US" dirty="0"/>
                    </a:p>
                  </a:txBody>
                  <a:tcPr/>
                </a:tc>
                <a:tc>
                  <a:txBody>
                    <a:bodyPr/>
                    <a:lstStyle/>
                    <a:p>
                      <a:r>
                        <a:rPr lang="en-US" dirty="0" smtClean="0"/>
                        <a:t>0.176</a:t>
                      </a:r>
                      <a:endParaRPr lang="en-US" dirty="0"/>
                    </a:p>
                  </a:txBody>
                  <a:tcPr/>
                </a:tc>
                <a:tc>
                  <a:txBody>
                    <a:bodyPr/>
                    <a:lstStyle/>
                    <a:p>
                      <a:r>
                        <a:rPr lang="en-US" dirty="0" smtClean="0"/>
                        <a:t>0.074</a:t>
                      </a:r>
                      <a:endParaRPr lang="en-US" dirty="0"/>
                    </a:p>
                  </a:txBody>
                  <a:tcPr/>
                </a:tc>
                <a:tc>
                  <a:txBody>
                    <a:bodyPr/>
                    <a:lstStyle/>
                    <a:p>
                      <a:r>
                        <a:rPr lang="en-US" dirty="0" smtClean="0"/>
                        <a:t>0.048</a:t>
                      </a:r>
                      <a:endParaRPr lang="en-US" dirty="0"/>
                    </a:p>
                  </a:txBody>
                  <a:tcPr/>
                </a:tc>
                <a:tc>
                  <a:txBody>
                    <a:bodyPr/>
                    <a:lstStyle/>
                    <a:p>
                      <a:r>
                        <a:rPr lang="en-US" dirty="0" smtClean="0"/>
                        <a:t>0.283</a:t>
                      </a:r>
                      <a:endParaRPr lang="en-US" dirty="0"/>
                    </a:p>
                  </a:txBody>
                  <a:tcPr/>
                </a:tc>
              </a:tr>
            </a:tbl>
          </a:graphicData>
        </a:graphic>
      </p:graphicFrame>
    </p:spTree>
    <p:extLst>
      <p:ext uri="{BB962C8B-B14F-4D97-AF65-F5344CB8AC3E}">
        <p14:creationId xmlns:p14="http://schemas.microsoft.com/office/powerpoint/2010/main" val="288740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lnSpcReduction="10000"/>
          </a:bodyPr>
          <a:lstStyle/>
          <a:p>
            <a:r>
              <a:rPr lang="en-US" dirty="0" smtClean="0"/>
              <a:t>Modify the R code to use soft 17.</a:t>
            </a:r>
          </a:p>
          <a:p>
            <a:pPr lvl="1"/>
            <a:r>
              <a:rPr lang="en-US" dirty="0" smtClean="0"/>
              <a:t>Always stop if 18 or higher</a:t>
            </a:r>
          </a:p>
          <a:p>
            <a:pPr lvl="1"/>
            <a:r>
              <a:rPr lang="en-US" dirty="0" smtClean="0"/>
              <a:t>Stop on 17 unless there is A counted as 11</a:t>
            </a:r>
            <a:br>
              <a:rPr lang="en-US" dirty="0" smtClean="0"/>
            </a:br>
            <a:r>
              <a:rPr lang="en-US" dirty="0" smtClean="0"/>
              <a:t>(in which case dealer hit himself/herself)</a:t>
            </a:r>
          </a:p>
          <a:p>
            <a:r>
              <a:rPr lang="en-US" dirty="0" smtClean="0"/>
              <a:t>What do you expect to happen?</a:t>
            </a:r>
          </a:p>
          <a:p>
            <a:endParaRPr lang="en-US" dirty="0"/>
          </a:p>
          <a:p>
            <a:r>
              <a:rPr lang="en-US" i="1" dirty="0" smtClean="0"/>
              <a:t>Suggestion: Code the basic strategy </a:t>
            </a:r>
            <a:br>
              <a:rPr lang="en-US" i="1" dirty="0" smtClean="0"/>
            </a:br>
            <a:r>
              <a:rPr lang="en-US" i="1" dirty="0">
                <a:hlinkClick r:id="rId2"/>
              </a:rPr>
              <a:t>http://www.wikihow.com/Sample/Blackjack-Chart</a:t>
            </a:r>
            <a:endParaRPr lang="en-US" i="1" dirty="0"/>
          </a:p>
          <a:p>
            <a:endParaRPr lang="en-US" dirty="0"/>
          </a:p>
        </p:txBody>
      </p:sp>
    </p:spTree>
    <p:extLst>
      <p:ext uri="{BB962C8B-B14F-4D97-AF65-F5344CB8AC3E}">
        <p14:creationId xmlns:p14="http://schemas.microsoft.com/office/powerpoint/2010/main" val="31246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theory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 far we discussed: roulette and blackjack</a:t>
            </a:r>
          </a:p>
          <a:p>
            <a:r>
              <a:rPr lang="en-US" dirty="0" smtClean="0"/>
              <a:t>Roulette:</a:t>
            </a:r>
          </a:p>
          <a:p>
            <a:pPr lvl="1"/>
            <a:r>
              <a:rPr lang="en-US" dirty="0" smtClean="0"/>
              <a:t>Outcomes completely independent and random</a:t>
            </a:r>
          </a:p>
          <a:p>
            <a:pPr lvl="1"/>
            <a:r>
              <a:rPr lang="en-US" dirty="0" smtClean="0"/>
              <a:t>Very little strategy (even that is curbed by minimums and maximum bet rules)</a:t>
            </a:r>
          </a:p>
          <a:p>
            <a:r>
              <a:rPr lang="en-US" dirty="0" smtClean="0"/>
              <a:t>Blackjack</a:t>
            </a:r>
          </a:p>
          <a:p>
            <a:pPr lvl="1"/>
            <a:r>
              <a:rPr lang="en-US" dirty="0"/>
              <a:t>D</a:t>
            </a:r>
            <a:r>
              <a:rPr lang="en-US" dirty="0" smtClean="0"/>
              <a:t>ealers outcome completely random (no strategy)</a:t>
            </a:r>
          </a:p>
          <a:p>
            <a:pPr lvl="1"/>
            <a:r>
              <a:rPr lang="en-US" dirty="0" smtClean="0"/>
              <a:t>There is some dependence between draws</a:t>
            </a:r>
          </a:p>
          <a:p>
            <a:pPr lvl="1"/>
            <a:r>
              <a:rPr lang="en-US" dirty="0" smtClean="0"/>
              <a:t>Strategy can be useful (counting cards and adjusting play accordingly)</a:t>
            </a:r>
            <a:endParaRPr lang="en-US" dirty="0"/>
          </a:p>
        </p:txBody>
      </p:sp>
    </p:spTree>
    <p:extLst>
      <p:ext uri="{BB962C8B-B14F-4D97-AF65-F5344CB8AC3E}">
        <p14:creationId xmlns:p14="http://schemas.microsoft.com/office/powerpoint/2010/main" val="171916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699</Words>
  <Application>Microsoft Macintosh PowerPoint</Application>
  <PresentationFormat>On-screen Show (4:3)</PresentationFormat>
  <Paragraphs>141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Lecture 12</vt:lpstr>
      <vt:lpstr>Project 2</vt:lpstr>
      <vt:lpstr>Black jack analysis</vt:lpstr>
      <vt:lpstr>R function</vt:lpstr>
      <vt:lpstr>Estimated Results</vt:lpstr>
      <vt:lpstr>Counting cards</vt:lpstr>
      <vt:lpstr>Estimated Results – Count +17</vt:lpstr>
      <vt:lpstr>Homework</vt:lpstr>
      <vt:lpstr>Game theory</vt:lpstr>
      <vt:lpstr>Game theory</vt:lpstr>
      <vt:lpstr>Understanding role of strategy</vt:lpstr>
      <vt:lpstr>Coin matching game</vt:lpstr>
      <vt:lpstr>Maximin</vt:lpstr>
      <vt:lpstr>Maximin</vt:lpstr>
      <vt:lpstr>Minimax (maximin for friend)</vt:lpstr>
    </vt:vector>
  </TitlesOfParts>
  <Company>Colorado State University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Jan Hannig</dc:creator>
  <cp:lastModifiedBy>Jan Hannig</cp:lastModifiedBy>
  <cp:revision>31</cp:revision>
  <dcterms:created xsi:type="dcterms:W3CDTF">2014-03-07T16:50:03Z</dcterms:created>
  <dcterms:modified xsi:type="dcterms:W3CDTF">2016-10-25T19:42:36Z</dcterms:modified>
</cp:coreProperties>
</file>