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62" r:id="rId5"/>
    <p:sldId id="258" r:id="rId6"/>
    <p:sldId id="259" r:id="rId7"/>
    <p:sldId id="260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705CD-743A-B040-9A1D-7DA1EE7F02CB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885D8-7C3B-1B4A-8CF2-E3EFF4AE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0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4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7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5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913C-E42B-BE46-B9EE-75A1DB35CA59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E243-6EBF-1140-ABFA-3C0C21BF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basic concepts: </a:t>
            </a:r>
            <a:endParaRPr lang="en-US" dirty="0" smtClean="0"/>
          </a:p>
          <a:p>
            <a:r>
              <a:rPr lang="en-US" dirty="0" smtClean="0"/>
              <a:t>Poker </a:t>
            </a:r>
            <a:r>
              <a:rPr lang="en-US" dirty="0"/>
              <a:t>is a game of skill, not luck.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win at poker, </a:t>
            </a:r>
            <a:endParaRPr lang="en-US" dirty="0" smtClean="0"/>
          </a:p>
          <a:p>
            <a:pPr lvl="1"/>
            <a:r>
              <a:rPr lang="en-US" dirty="0" smtClean="0"/>
              <a:t>make </a:t>
            </a:r>
            <a:r>
              <a:rPr lang="en-US" dirty="0"/>
              <a:t>sure you are very skilled at the game, and </a:t>
            </a:r>
            <a:endParaRPr lang="en-US" dirty="0" smtClean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play with somebody worse than you (and who doesn’t cheat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2 players, Player A and Player B.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deck consists of </a:t>
            </a:r>
            <a:r>
              <a:rPr lang="en-US" dirty="0" smtClean="0"/>
              <a:t>only 3 </a:t>
            </a:r>
            <a:r>
              <a:rPr lang="en-US" dirty="0"/>
              <a:t>cards, </a:t>
            </a:r>
            <a:r>
              <a:rPr lang="en-US" dirty="0" smtClean="0"/>
              <a:t>(J, </a:t>
            </a:r>
            <a:r>
              <a:rPr lang="en-US" dirty="0"/>
              <a:t>Q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K). </a:t>
            </a:r>
          </a:p>
          <a:p>
            <a:r>
              <a:rPr lang="en-US" dirty="0" smtClean="0"/>
              <a:t>The </a:t>
            </a:r>
            <a:r>
              <a:rPr lang="en-US" dirty="0"/>
              <a:t>players begin by putting $1 into the pot. Each player is then dealt 1 </a:t>
            </a:r>
            <a:r>
              <a:rPr lang="en-US" dirty="0" smtClean="0"/>
              <a:t>card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(one card is left in the deck)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7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Player A goes first. </a:t>
            </a:r>
          </a:p>
          <a:p>
            <a:pPr lvl="1"/>
            <a:r>
              <a:rPr lang="en-US" dirty="0" smtClean="0"/>
              <a:t>He either opens by putting $1 into the pot, </a:t>
            </a:r>
          </a:p>
          <a:p>
            <a:pPr lvl="1"/>
            <a:r>
              <a:rPr lang="en-US" dirty="0" smtClean="0"/>
              <a:t>or passes by not betting.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B then plays. </a:t>
            </a:r>
          </a:p>
          <a:p>
            <a:pPr lvl="1"/>
            <a:r>
              <a:rPr lang="en-US" dirty="0" smtClean="0"/>
              <a:t>If Player A passed, Player B may </a:t>
            </a:r>
          </a:p>
          <a:p>
            <a:pPr lvl="2"/>
            <a:r>
              <a:rPr lang="en-US" dirty="0" smtClean="0"/>
              <a:t>also open by putting $1 into the pot,</a:t>
            </a:r>
          </a:p>
          <a:p>
            <a:pPr lvl="2"/>
            <a:r>
              <a:rPr lang="en-US" dirty="0"/>
              <a:t>o</a:t>
            </a:r>
            <a:r>
              <a:rPr lang="en-US" dirty="0" smtClean="0"/>
              <a:t>r pass</a:t>
            </a:r>
          </a:p>
          <a:p>
            <a:pPr lvl="1"/>
            <a:r>
              <a:rPr lang="en-US" dirty="0" smtClean="0"/>
              <a:t>If Player A opened, then Player B </a:t>
            </a:r>
          </a:p>
          <a:p>
            <a:pPr lvl="2"/>
            <a:r>
              <a:rPr lang="en-US" dirty="0" smtClean="0"/>
              <a:t>must either call by also putting $1 into the pot,</a:t>
            </a:r>
          </a:p>
          <a:p>
            <a:pPr lvl="2"/>
            <a:r>
              <a:rPr lang="en-US" dirty="0" smtClean="0"/>
              <a:t> or fold. </a:t>
            </a:r>
          </a:p>
          <a:p>
            <a:r>
              <a:rPr lang="en-US" dirty="0" smtClean="0"/>
              <a:t>If player B opened, then Player A (who passed the first time) must either call Player B or fold.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2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Baby poker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ends the play.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either player folds, then the other player gets everything that was put into the pot to that point.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neither player folds, then the players com- pare cards. The player with the highest card gets everything in the pot. </a:t>
            </a:r>
          </a:p>
        </p:txBody>
      </p:sp>
    </p:spTree>
    <p:extLst>
      <p:ext uri="{BB962C8B-B14F-4D97-AF65-F5344CB8AC3E}">
        <p14:creationId xmlns:p14="http://schemas.microsoft.com/office/powerpoint/2010/main" val="2270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Bluffing: Opening on a losing hand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 this case a </a:t>
            </a:r>
            <a:r>
              <a:rPr lang="en-US" dirty="0" smtClean="0"/>
              <a:t>J)</a:t>
            </a:r>
            <a:r>
              <a:rPr lang="en-US" dirty="0"/>
              <a:t>. </a:t>
            </a:r>
            <a:endParaRPr lang="en-US" dirty="0" smtClean="0">
              <a:effectLst/>
            </a:endParaRPr>
          </a:p>
          <a:p>
            <a:endParaRPr lang="en-US" dirty="0"/>
          </a:p>
          <a:p>
            <a:r>
              <a:rPr lang="en-US" dirty="0" smtClean="0"/>
              <a:t>Sandbagging</a:t>
            </a:r>
            <a:r>
              <a:rPr lang="en-US" dirty="0"/>
              <a:t>: Passing on a winning hand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in this case a </a:t>
            </a:r>
            <a:r>
              <a:rPr lang="en-US" dirty="0" smtClean="0"/>
              <a:t>K)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>
              <a:effectLst/>
            </a:endParaRPr>
          </a:p>
          <a:p>
            <a:r>
              <a:rPr lang="en-US" b="1" dirty="0" smtClean="0"/>
              <a:t>Play </a:t>
            </a:r>
            <a:r>
              <a:rPr lang="en-US" b="1" dirty="0" err="1" smtClean="0"/>
              <a:t>matlab</a:t>
            </a:r>
            <a:r>
              <a:rPr lang="en-US" b="1" dirty="0" smtClean="0"/>
              <a:t> game</a:t>
            </a:r>
            <a:endParaRPr lang="en-US" b="1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need to describe strategy for the entire game</a:t>
            </a:r>
            <a:endParaRPr lang="en-US" dirty="0"/>
          </a:p>
          <a:p>
            <a:pPr lvl="1"/>
            <a:r>
              <a:rPr lang="en-US" dirty="0" smtClean="0"/>
              <a:t>This is a list of what the player would do in all possible situations</a:t>
            </a:r>
          </a:p>
          <a:p>
            <a:r>
              <a:rPr lang="en-US" dirty="0" smtClean="0"/>
              <a:t>Player actions for Player A</a:t>
            </a:r>
          </a:p>
          <a:p>
            <a:pPr lvl="1"/>
            <a:r>
              <a:rPr lang="en-US" dirty="0" smtClean="0"/>
              <a:t>O: open initially (no further decisions for A)</a:t>
            </a:r>
          </a:p>
          <a:p>
            <a:pPr lvl="1"/>
            <a:r>
              <a:rPr lang="en-US" dirty="0" smtClean="0"/>
              <a:t>PC: pass initially, then call if B opened</a:t>
            </a:r>
          </a:p>
          <a:p>
            <a:pPr lvl="1"/>
            <a:r>
              <a:rPr lang="en-US" dirty="0" smtClean="0"/>
              <a:t>PF: pass initially, then fold if B opened</a:t>
            </a:r>
          </a:p>
        </p:txBody>
      </p:sp>
    </p:spTree>
    <p:extLst>
      <p:ext uri="{BB962C8B-B14F-4D97-AF65-F5344CB8AC3E}">
        <p14:creationId xmlns:p14="http://schemas.microsoft.com/office/powerpoint/2010/main" val="2886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actions for Player B</a:t>
            </a:r>
          </a:p>
          <a:p>
            <a:pPr lvl="1"/>
            <a:r>
              <a:rPr lang="en-US" dirty="0"/>
              <a:t>O/C: open if Player A passes and call if Player A opens </a:t>
            </a:r>
            <a:endParaRPr lang="en-US" dirty="0" smtClean="0"/>
          </a:p>
          <a:p>
            <a:pPr lvl="1"/>
            <a:r>
              <a:rPr lang="en-US" dirty="0" smtClean="0"/>
              <a:t>O</a:t>
            </a:r>
            <a:r>
              <a:rPr lang="en-US" dirty="0"/>
              <a:t>/F: open if Player A passes and fold if Player A opens 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/>
              <a:t>/C: pass if Player A passes and call if Player A opens 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en-US" dirty="0"/>
              <a:t>/F: pass if Player A passes and fold if Player A opens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of these decisions must be made based </a:t>
            </a:r>
            <a:r>
              <a:rPr lang="en-US" dirty="0" smtClean="0"/>
              <a:t>only on </a:t>
            </a:r>
            <a:r>
              <a:rPr lang="en-US" dirty="0"/>
              <a:t>the value of the card seen by </a:t>
            </a:r>
            <a:r>
              <a:rPr lang="en-US" dirty="0" smtClean="0"/>
              <a:t>the respective </a:t>
            </a:r>
            <a:r>
              <a:rPr lang="en-US" dirty="0"/>
              <a:t>player. </a:t>
            </a:r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the above strategies must occur in triples, indicating what specific plays must </a:t>
            </a:r>
            <a:r>
              <a:rPr lang="en-US" dirty="0" smtClean="0"/>
              <a:t>be made upon being dealt J, Q, or 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“Pure”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Player A strategy (P-F,P-C,O)</a:t>
            </a:r>
          </a:p>
          <a:p>
            <a:pPr lvl="1"/>
            <a:r>
              <a:rPr lang="en-US" dirty="0" smtClean="0"/>
              <a:t>Pass then fold if J</a:t>
            </a:r>
          </a:p>
          <a:p>
            <a:pPr lvl="1"/>
            <a:r>
              <a:rPr lang="en-US" dirty="0" smtClean="0"/>
              <a:t>Pass then call if Q</a:t>
            </a:r>
          </a:p>
          <a:p>
            <a:pPr lvl="1"/>
            <a:r>
              <a:rPr lang="en-US" dirty="0" smtClean="0"/>
              <a:t>Open if K</a:t>
            </a:r>
          </a:p>
          <a:p>
            <a:r>
              <a:rPr lang="en-US" dirty="0" smtClean="0"/>
              <a:t>Possible Player B strategy (P/F, O/F,O/C)</a:t>
            </a:r>
          </a:p>
          <a:p>
            <a:pPr lvl="1"/>
            <a:r>
              <a:rPr lang="en-US" dirty="0" smtClean="0"/>
              <a:t>Pass or fold if J</a:t>
            </a:r>
          </a:p>
          <a:p>
            <a:pPr lvl="1"/>
            <a:r>
              <a:rPr lang="en-US" dirty="0" smtClean="0"/>
              <a:t>Open or fold if Q</a:t>
            </a:r>
          </a:p>
          <a:p>
            <a:pPr lvl="1"/>
            <a:r>
              <a:rPr lang="en-US" dirty="0" smtClean="0"/>
              <a:t>Open or call if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and analyze a game of chance</a:t>
            </a:r>
          </a:p>
          <a:p>
            <a:pPr lvl="1"/>
            <a:r>
              <a:rPr lang="en-US" dirty="0" smtClean="0"/>
              <a:t>Use calculation, R or other mean to make QUANTITATIVE observations about the game</a:t>
            </a:r>
          </a:p>
          <a:p>
            <a:pPr lvl="1"/>
            <a:r>
              <a:rPr lang="en-US" dirty="0" smtClean="0"/>
              <a:t>Write a 5 page paper. Include:</a:t>
            </a:r>
          </a:p>
          <a:p>
            <a:pPr lvl="2"/>
            <a:r>
              <a:rPr lang="en-US" dirty="0" smtClean="0"/>
              <a:t>Description of the game</a:t>
            </a:r>
          </a:p>
          <a:p>
            <a:pPr lvl="2"/>
            <a:r>
              <a:rPr lang="en-US" dirty="0" smtClean="0"/>
              <a:t>Your analysis</a:t>
            </a:r>
          </a:p>
          <a:p>
            <a:pPr lvl="2"/>
            <a:r>
              <a:rPr lang="en-US" dirty="0" smtClean="0"/>
              <a:t>Conclusions</a:t>
            </a:r>
          </a:p>
          <a:p>
            <a:pPr lvl="2"/>
            <a:r>
              <a:rPr lang="en-US" dirty="0" smtClean="0"/>
              <a:t>References</a:t>
            </a:r>
          </a:p>
          <a:p>
            <a:r>
              <a:rPr lang="en-US" dirty="0" smtClean="0"/>
              <a:t>DUE: on November </a:t>
            </a:r>
            <a:r>
              <a:rPr lang="en-US" dirty="0" smtClean="0"/>
              <a:t>10.</a:t>
            </a:r>
            <a:endParaRPr lang="en-US" dirty="0" smtClean="0"/>
          </a:p>
          <a:p>
            <a:r>
              <a:rPr lang="en-US" b="1" dirty="0" smtClean="0"/>
              <a:t>Come to my office to discuss what makes a suitable project!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6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bluffing strategies are the ones where </a:t>
            </a:r>
            <a:r>
              <a:rPr lang="en-US" dirty="0" smtClean="0"/>
              <a:t>an </a:t>
            </a:r>
            <a:r>
              <a:rPr lang="en-US" dirty="0"/>
              <a:t>O appears in the 1 slot. </a:t>
            </a:r>
            <a:endParaRPr lang="en-US" dirty="0" smtClean="0"/>
          </a:p>
          <a:p>
            <a:r>
              <a:rPr lang="en-US" dirty="0"/>
              <a:t>The sandbagging strategies are the ones where a P appears in the 3 slot. </a:t>
            </a:r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Strategy (</a:t>
            </a:r>
            <a:r>
              <a:rPr lang="en-US" dirty="0"/>
              <a:t>O,P − C,P − C</a:t>
            </a:r>
            <a:r>
              <a:rPr lang="en-US" dirty="0" smtClean="0"/>
              <a:t>) for player A is both bluffing and sandbagging</a:t>
            </a:r>
          </a:p>
          <a:p>
            <a:pPr lvl="1"/>
            <a:r>
              <a:rPr lang="en-US" dirty="0" smtClean="0"/>
              <a:t>Strategy </a:t>
            </a:r>
            <a:r>
              <a:rPr lang="en-US" dirty="0"/>
              <a:t>(O/F, P/C, O/C) </a:t>
            </a:r>
            <a:r>
              <a:rPr lang="en-US" dirty="0" smtClean="0"/>
              <a:t>for B is bluffing (sandbagging is ineffectual for B in this simple game)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58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Probabilistic mixture of pure strategies.</a:t>
            </a:r>
          </a:p>
          <a:p>
            <a:r>
              <a:rPr lang="en-US" dirty="0" smtClean="0"/>
              <a:t>Example Player </a:t>
            </a:r>
            <a:r>
              <a:rPr lang="en-US" dirty="0"/>
              <a:t>A: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P-F,P-F,P-C) with probability 1/3 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/>
              <a:t>P-F,P-C,O) with probability 1</a:t>
            </a:r>
            <a:r>
              <a:rPr lang="en-US" dirty="0" smtClean="0"/>
              <a:t>/3 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O,P-F,P-C) with probability 1</a:t>
            </a:r>
            <a:r>
              <a:rPr lang="en-US" dirty="0" smtClean="0"/>
              <a:t>/3 </a:t>
            </a:r>
          </a:p>
          <a:p>
            <a:pPr lvl="1"/>
            <a:endParaRPr lang="en-US" dirty="0"/>
          </a:p>
          <a:p>
            <a:r>
              <a:rPr lang="en-US" dirty="0" smtClean="0"/>
              <a:t>Might be useful to bluff/sandbag sometimes but not all the time!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outcome of a particular round of poker </a:t>
            </a:r>
            <a:r>
              <a:rPr lang="en-US" dirty="0" smtClean="0"/>
              <a:t>depends </a:t>
            </a:r>
            <a:r>
              <a:rPr lang="en-US" dirty="0"/>
              <a:t>upon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strategies chosen by each of the players</a:t>
            </a:r>
            <a:r>
              <a:rPr lang="en-US" dirty="0" smtClean="0"/>
              <a:t>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 </a:t>
            </a:r>
            <a:r>
              <a:rPr lang="en-US" dirty="0"/>
              <a:t>the cards dealt to each of the </a:t>
            </a:r>
            <a:r>
              <a:rPr lang="en-US" dirty="0" smtClean="0"/>
              <a:t>players </a:t>
            </a:r>
            <a:br>
              <a:rPr lang="en-US" dirty="0" smtClean="0"/>
            </a:br>
            <a:r>
              <a:rPr lang="en-US" dirty="0" smtClean="0"/>
              <a:t>(this component is random) </a:t>
            </a:r>
            <a:endParaRPr lang="en-US" dirty="0"/>
          </a:p>
          <a:p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Strategies </a:t>
            </a:r>
            <a:r>
              <a:rPr lang="en-US" dirty="0"/>
              <a:t>(P-F,P-C,O</a:t>
            </a:r>
            <a:r>
              <a:rPr lang="en-US" dirty="0" smtClean="0"/>
              <a:t>)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(P/F, O/F,O/C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Cards dealt Q </a:t>
            </a:r>
            <a:r>
              <a:rPr lang="en-US" dirty="0" err="1" smtClean="0"/>
              <a:t>vs</a:t>
            </a:r>
            <a:r>
              <a:rPr lang="en-US" dirty="0" smtClean="0"/>
              <a:t> K</a:t>
            </a:r>
          </a:p>
          <a:p>
            <a:pPr lvl="1"/>
            <a:r>
              <a:rPr lang="en-US" dirty="0" smtClean="0"/>
              <a:t>Game will develop as Pass, Open, Call</a:t>
            </a:r>
          </a:p>
          <a:p>
            <a:pPr lvl="1"/>
            <a:r>
              <a:rPr lang="en-US" dirty="0" smtClean="0"/>
              <a:t>The pot will be $4 at the end, </a:t>
            </a:r>
            <a:r>
              <a:rPr lang="en-US" dirty="0" err="1" smtClean="0"/>
              <a:t>noone</a:t>
            </a:r>
            <a:r>
              <a:rPr lang="en-US" dirty="0" smtClean="0"/>
              <a:t> folded</a:t>
            </a:r>
          </a:p>
          <a:p>
            <a:pPr lvl="2"/>
            <a:r>
              <a:rPr lang="en-US" dirty="0" smtClean="0"/>
              <a:t> B wins $2, equivalently A wins -$2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Cards are random; given both strategies we can compute expected gain for player A</a:t>
            </a:r>
          </a:p>
          <a:p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Strategies </a:t>
            </a:r>
            <a:r>
              <a:rPr lang="en-US" dirty="0"/>
              <a:t>(P-F,P-C,O) </a:t>
            </a:r>
            <a:r>
              <a:rPr lang="en-US" dirty="0" err="1"/>
              <a:t>vs</a:t>
            </a:r>
            <a:r>
              <a:rPr lang="en-US" dirty="0"/>
              <a:t> (P/F, O/F,O/C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Expected gain for A = -$1/6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62094" y="3781352"/>
          <a:ext cx="64579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763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(J,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(J, 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 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(Q, 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(K, 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(K, 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1/6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gains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Abbreviated Game matrix</a:t>
            </a:r>
            <a:endParaRPr lang="en-US" dirty="0"/>
          </a:p>
        </p:txBody>
      </p:sp>
      <p:pic>
        <p:nvPicPr>
          <p:cNvPr id="6" name="Content Placeholder 5" descr="latex-image-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36" r="-13836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57199" y="6218479"/>
            <a:ext cx="779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removed obviously bad strategies to fit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8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</a:t>
            </a:r>
            <a:r>
              <a:rPr lang="en-US" dirty="0" err="1" smtClean="0"/>
              <a:t>maximin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strategy S</a:t>
            </a:r>
          </a:p>
          <a:p>
            <a:pPr lvl="1"/>
            <a:r>
              <a:rPr lang="en-US" dirty="0" smtClean="0"/>
              <a:t>Here a probabilistic mixture of pure strategies</a:t>
            </a:r>
          </a:p>
          <a:p>
            <a:r>
              <a:rPr lang="en-US" dirty="0" smtClean="0"/>
              <a:t>If </a:t>
            </a:r>
            <a:r>
              <a:rPr lang="en-US" dirty="0"/>
              <a:t>the opponent </a:t>
            </a:r>
            <a:r>
              <a:rPr lang="en-US" dirty="0" smtClean="0"/>
              <a:t>knew </a:t>
            </a:r>
            <a:r>
              <a:rPr lang="en-US" dirty="0"/>
              <a:t>my strategy, what is the worst they can do to 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will be one of the pure strategies (Why?)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dirty="0" smtClean="0"/>
              <a:t>probabilistic strategy </a:t>
            </a:r>
            <a:r>
              <a:rPr lang="en-US" dirty="0"/>
              <a:t>that maximizes this worst case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Player A: </a:t>
            </a:r>
            <a:endParaRPr lang="en-US" dirty="0" smtClean="0"/>
          </a:p>
          <a:p>
            <a:r>
              <a:rPr lang="en-US" dirty="0" smtClean="0"/>
              <a:t>Play</a:t>
            </a:r>
          </a:p>
          <a:p>
            <a:pPr lvl="2"/>
            <a:r>
              <a:rPr lang="en-US" dirty="0" smtClean="0"/>
              <a:t>(</a:t>
            </a:r>
            <a:r>
              <a:rPr lang="en-US" dirty="0"/>
              <a:t>P-F,P-F,P-C) with probability 1/3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P-F,P-C,O) with probability 1/2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O,P-F,P-C) with probability 1/6 </a:t>
            </a:r>
          </a:p>
          <a:p>
            <a:r>
              <a:rPr lang="en-US" dirty="0"/>
              <a:t>In layman’s terms 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/>
              <a:t>holding a 1: open 1/6 of the time, </a:t>
            </a:r>
            <a:r>
              <a:rPr lang="en-US" dirty="0" smtClean="0"/>
              <a:t> and </a:t>
            </a:r>
            <a:r>
              <a:rPr lang="en-US" dirty="0"/>
              <a:t>pass and fold 5/6 of the time </a:t>
            </a:r>
          </a:p>
          <a:p>
            <a:pPr lvl="2"/>
            <a:r>
              <a:rPr lang="en-US" dirty="0"/>
              <a:t>holding a 2: always pass initially, and then call 1/2 of the time and fold the </a:t>
            </a:r>
            <a:r>
              <a:rPr lang="en-US" dirty="0" smtClean="0"/>
              <a:t>other </a:t>
            </a:r>
            <a:r>
              <a:rPr lang="en-US" dirty="0"/>
              <a:t>1/2 </a:t>
            </a:r>
          </a:p>
          <a:p>
            <a:pPr lvl="2"/>
            <a:r>
              <a:rPr lang="en-US" dirty="0"/>
              <a:t>holding a 3: open 1/2 of the time </a:t>
            </a:r>
            <a:r>
              <a:rPr lang="en-US" dirty="0" smtClean="0"/>
              <a:t>and </a:t>
            </a:r>
            <a:r>
              <a:rPr lang="en-US" dirty="0"/>
              <a:t>pass and call the other 1/2.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Player B: </a:t>
            </a:r>
            <a:endParaRPr lang="en-US" dirty="0" smtClean="0"/>
          </a:p>
          <a:p>
            <a:r>
              <a:rPr lang="en-US" dirty="0" smtClean="0"/>
              <a:t>Play</a:t>
            </a:r>
            <a:endParaRPr lang="en-US" dirty="0"/>
          </a:p>
          <a:p>
            <a:pPr lvl="2"/>
            <a:r>
              <a:rPr lang="en-US" dirty="0" smtClean="0"/>
              <a:t>(</a:t>
            </a:r>
            <a:r>
              <a:rPr lang="en-US" dirty="0"/>
              <a:t>P/F,P/F,O/C) with probability 2/3 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/>
              <a:t>O/F,P/C,O/C) with probability 1/3 </a:t>
            </a:r>
          </a:p>
          <a:p>
            <a:r>
              <a:rPr lang="en-US" dirty="0"/>
              <a:t>In layman’s terms </a:t>
            </a:r>
          </a:p>
          <a:p>
            <a:pPr lvl="2"/>
            <a:r>
              <a:rPr lang="en-US" dirty="0"/>
              <a:t>holding a 1: always fold if B opens, </a:t>
            </a:r>
            <a:r>
              <a:rPr lang="en-US" dirty="0" smtClean="0"/>
              <a:t>but </a:t>
            </a:r>
            <a:r>
              <a:rPr lang="en-US" dirty="0"/>
              <a:t>open 1/3 of the time, and pass </a:t>
            </a:r>
            <a:r>
              <a:rPr lang="en-US" dirty="0" smtClean="0"/>
              <a:t>2</a:t>
            </a:r>
            <a:r>
              <a:rPr lang="en-US" dirty="0"/>
              <a:t>/3 of the time if A passes. </a:t>
            </a:r>
            <a:endParaRPr lang="en-US" dirty="0" smtClean="0"/>
          </a:p>
          <a:p>
            <a:pPr lvl="2"/>
            <a:r>
              <a:rPr lang="en-US" dirty="0" smtClean="0"/>
              <a:t>holding </a:t>
            </a:r>
            <a:r>
              <a:rPr lang="en-US" dirty="0"/>
              <a:t>a 2: always pass if A passes, but call 1/3 of the time and fold 2/3 </a:t>
            </a:r>
            <a:r>
              <a:rPr lang="en-US" dirty="0" smtClean="0"/>
              <a:t>of </a:t>
            </a:r>
            <a:r>
              <a:rPr lang="en-US" dirty="0"/>
              <a:t>the time if A opens </a:t>
            </a:r>
            <a:endParaRPr lang="en-US" dirty="0" smtClean="0"/>
          </a:p>
          <a:p>
            <a:pPr lvl="2"/>
            <a:r>
              <a:rPr lang="en-US" dirty="0" smtClean="0"/>
              <a:t>holding </a:t>
            </a:r>
            <a:r>
              <a:rPr lang="en-US" dirty="0"/>
              <a:t>a 3: always open or call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Optimal strategy is not unique! Can you </a:t>
            </a:r>
            <a:r>
              <a:rPr lang="en-US" smtClean="0"/>
              <a:t>find another one?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08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Nash Equilibrium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game: -1/18, i.e. Player A loses $1/18 per game to player 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80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``Reward’’ for being honest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Player A cannot bluff or </a:t>
            </a:r>
            <a:r>
              <a:rPr lang="en-US" dirty="0" smtClean="0"/>
              <a:t>sandbag: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game is -1/9: Player A now loses $1/9 to Player B </a:t>
            </a:r>
          </a:p>
          <a:p>
            <a:r>
              <a:rPr lang="en-US" dirty="0"/>
              <a:t>If Player B cannot </a:t>
            </a:r>
            <a:r>
              <a:rPr lang="en-US" dirty="0" smtClean="0"/>
              <a:t>bluff: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game is 1/18: Player B now loses $1/18 to Player A </a:t>
            </a:r>
          </a:p>
          <a:p>
            <a:r>
              <a:rPr lang="en-US" dirty="0"/>
              <a:t>If neither player can bluff or </a:t>
            </a:r>
            <a:r>
              <a:rPr lang="en-US" dirty="0" smtClean="0"/>
              <a:t>sandbag: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of game is 0: it is an even game (and a pretty boring one; both players </a:t>
            </a:r>
            <a:r>
              <a:rPr lang="en-US" dirty="0" smtClean="0"/>
              <a:t>always </a:t>
            </a:r>
            <a:r>
              <a:rPr lang="en-US" dirty="0"/>
              <a:t>open with a </a:t>
            </a:r>
            <a:r>
              <a:rPr lang="en-US" dirty="0" smtClean="0"/>
              <a:t>K </a:t>
            </a:r>
            <a:r>
              <a:rPr lang="en-US" dirty="0"/>
              <a:t>and pass-fold with a </a:t>
            </a:r>
            <a:r>
              <a:rPr lang="en-US" dirty="0" smtClean="0"/>
              <a:t>J </a:t>
            </a:r>
            <a:r>
              <a:rPr lang="en-US" dirty="0"/>
              <a:t>or </a:t>
            </a:r>
            <a:r>
              <a:rPr lang="en-US" dirty="0" smtClean="0"/>
              <a:t>Q)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3963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far we discussed: roulette and blackjack</a:t>
            </a:r>
          </a:p>
          <a:p>
            <a:r>
              <a:rPr lang="en-US" dirty="0" smtClean="0"/>
              <a:t>Roulette:</a:t>
            </a:r>
          </a:p>
          <a:p>
            <a:pPr lvl="1"/>
            <a:r>
              <a:rPr lang="en-US" dirty="0" smtClean="0"/>
              <a:t>Outcomes completely independent and random</a:t>
            </a:r>
          </a:p>
          <a:p>
            <a:pPr lvl="1"/>
            <a:r>
              <a:rPr lang="en-US" dirty="0" smtClean="0"/>
              <a:t>Very little strategy (even that is curbed by minimums and maximum bet rules)</a:t>
            </a:r>
          </a:p>
          <a:p>
            <a:r>
              <a:rPr lang="en-US" dirty="0" smtClean="0"/>
              <a:t>Blackjack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ealers outcome completely random (no strategy)</a:t>
            </a:r>
          </a:p>
          <a:p>
            <a:pPr lvl="1"/>
            <a:r>
              <a:rPr lang="en-US" dirty="0" smtClean="0"/>
              <a:t>There is some dependence between draws</a:t>
            </a:r>
          </a:p>
          <a:p>
            <a:pPr lvl="1"/>
            <a:r>
              <a:rPr lang="en-US" dirty="0" smtClean="0"/>
              <a:t>Strategy can be useful (counting cards and adjusting play accordingly)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Poker</a:t>
            </a:r>
          </a:p>
          <a:p>
            <a:pPr lvl="1"/>
            <a:r>
              <a:rPr lang="en-US" dirty="0" smtClean="0"/>
              <a:t>All the participant are following a strategy that uses the information based on the cards and </a:t>
            </a:r>
            <a:r>
              <a:rPr lang="en-US" dirty="0" err="1" smtClean="0"/>
              <a:t>behaviour</a:t>
            </a:r>
            <a:r>
              <a:rPr lang="en-US" dirty="0" smtClean="0"/>
              <a:t> other players</a:t>
            </a:r>
          </a:p>
          <a:p>
            <a:r>
              <a:rPr lang="en-US" dirty="0" smtClean="0"/>
              <a:t>What is a rational (best?) strategy?</a:t>
            </a:r>
          </a:p>
          <a:p>
            <a:r>
              <a:rPr lang="en-US" dirty="0" smtClean="0"/>
              <a:t>MAXIMIN</a:t>
            </a:r>
          </a:p>
          <a:p>
            <a:pPr lvl="1"/>
            <a:r>
              <a:rPr lang="en-US" dirty="0" smtClean="0"/>
              <a:t>Select a strategy S</a:t>
            </a:r>
          </a:p>
          <a:p>
            <a:pPr lvl="1"/>
            <a:r>
              <a:rPr lang="en-US" dirty="0" smtClean="0"/>
              <a:t>If the opponent new my strategy, what is the worst they can do to me?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 the strategy that maximizes this worst case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role of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Coin matching game:</a:t>
            </a:r>
          </a:p>
          <a:p>
            <a:r>
              <a:rPr lang="en-US" dirty="0"/>
              <a:t>You and your friend each have a coin. You each secretly choose to show “heads” or “tails”. You simultaneously show your choice. The payoff: </a:t>
            </a:r>
            <a:endParaRPr lang="en-US" dirty="0" smtClean="0"/>
          </a:p>
          <a:p>
            <a:pPr lvl="1"/>
            <a:r>
              <a:rPr lang="en-US" dirty="0"/>
              <a:t>If the coins are both “heads”, your friend pays you $1. </a:t>
            </a:r>
          </a:p>
          <a:p>
            <a:pPr lvl="1"/>
            <a:r>
              <a:rPr lang="en-US" dirty="0"/>
              <a:t>If the coins are both “tails”, your friend pays you $9. </a:t>
            </a:r>
          </a:p>
          <a:p>
            <a:pPr lvl="1"/>
            <a:r>
              <a:rPr lang="en-US" dirty="0"/>
              <a:t>If the coins do not match, you pay your friend $5. </a:t>
            </a:r>
          </a:p>
          <a:p>
            <a:r>
              <a:rPr lang="en-US" dirty="0" smtClean="0"/>
              <a:t>Is this a fair game?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matching game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024358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you\friend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983432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both of us flip a coin: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Expected gain = 1*0.5*0.5+(-5)*0.5*0.5+(-5)*0.5*0.5+9*0.5*0.5=0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en-US" dirty="0" smtClean="0"/>
              <a:t>ooks fair but is it?)</a:t>
            </a:r>
          </a:p>
          <a:p>
            <a:endParaRPr lang="en-US" dirty="0" smtClean="0"/>
          </a:p>
          <a:p>
            <a:r>
              <a:rPr lang="en-US" b="1" dirty="0" smtClean="0"/>
              <a:t>Play </a:t>
            </a:r>
            <a:r>
              <a:rPr lang="en-US" b="1" dirty="0" err="1" smtClean="0"/>
              <a:t>matlab</a:t>
            </a:r>
            <a:r>
              <a:rPr lang="en-US" b="1" dirty="0" smtClean="0"/>
              <a:t> game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We do not need to flip a  fair coin – we can choose any proportion of H/T we want!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Consider our proportion of H p and friends proportion of H q. For now assume independence between us and friend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Expected gain = 1*p*q+(-5)*p*(1-q)+(-5)*(1-p)*q+9*(1-p)*(1-q)=9-14p-14q+20pq</a:t>
            </a:r>
          </a:p>
          <a:p>
            <a:endParaRPr lang="en-US" dirty="0"/>
          </a:p>
          <a:p>
            <a:r>
              <a:rPr lang="en-US" dirty="0" smtClean="0"/>
              <a:t>How to select p? </a:t>
            </a:r>
          </a:p>
        </p:txBody>
      </p:sp>
    </p:spTree>
    <p:extLst>
      <p:ext uri="{BB962C8B-B14F-4D97-AF65-F5344CB8AC3E}">
        <p14:creationId xmlns:p14="http://schemas.microsoft.com/office/powerpoint/2010/main" val="144472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aximin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idea:</a:t>
            </a:r>
          </a:p>
          <a:p>
            <a:pPr lvl="1"/>
            <a:r>
              <a:rPr lang="en-US" dirty="0" smtClean="0"/>
              <a:t>We want select p to maximize expected win</a:t>
            </a:r>
          </a:p>
          <a:p>
            <a:pPr lvl="2"/>
            <a:r>
              <a:rPr lang="en-US" dirty="0" smtClean="0"/>
              <a:t>if positive we might also want to minimize variance</a:t>
            </a:r>
          </a:p>
          <a:p>
            <a:pPr lvl="1"/>
            <a:r>
              <a:rPr lang="en-US" dirty="0" smtClean="0"/>
              <a:t>What is best depends on the friends strategy:</a:t>
            </a:r>
            <a:br>
              <a:rPr lang="en-US" dirty="0" smtClean="0"/>
            </a:br>
            <a:r>
              <a:rPr lang="en-US" dirty="0" smtClean="0"/>
              <a:t>(Depends on friends choices unknown to me)</a:t>
            </a:r>
          </a:p>
          <a:p>
            <a:pPr lvl="2"/>
            <a:r>
              <a:rPr lang="en-US" dirty="0" smtClean="0"/>
              <a:t>If I select p – if my friends selects </a:t>
            </a:r>
            <a:r>
              <a:rPr lang="en-US" smtClean="0"/>
              <a:t>all T  </a:t>
            </a:r>
            <a:r>
              <a:rPr lang="en-US" dirty="0" smtClean="0"/>
              <a:t>gain =9-14p							   		     </a:t>
            </a:r>
            <a:r>
              <a:rPr lang="en-US" smtClean="0"/>
              <a:t>all H </a:t>
            </a:r>
            <a:r>
              <a:rPr lang="en-US" dirty="0" smtClean="0"/>
              <a:t>gain=-5+6p</a:t>
            </a:r>
          </a:p>
        </p:txBody>
      </p:sp>
    </p:spTree>
    <p:extLst>
      <p:ext uri="{BB962C8B-B14F-4D97-AF65-F5344CB8AC3E}">
        <p14:creationId xmlns:p14="http://schemas.microsoft.com/office/powerpoint/2010/main" val="15298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Maximin</a:t>
            </a:r>
            <a:endParaRPr lang="en-US" dirty="0"/>
          </a:p>
        </p:txBody>
      </p:sp>
      <p:pic>
        <p:nvPicPr>
          <p:cNvPr id="5" name="Content Placeholder 4" descr="Rplot01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6" b="9366"/>
          <a:stretch>
            <a:fillRect/>
          </a:stretch>
        </p:blipFill>
        <p:spPr>
          <a:xfrm>
            <a:off x="457200" y="1144897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1233976" y="5467172"/>
            <a:ext cx="7080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/>
              <a:buChar char="•"/>
            </a:pPr>
            <a:r>
              <a:rPr lang="en-US" dirty="0"/>
              <a:t>Notice that smaller of the two </a:t>
            </a:r>
            <a:r>
              <a:rPr lang="en-US" dirty="0" smtClean="0"/>
              <a:t>lines is less than -0.8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best option is p=0.7 </a:t>
            </a:r>
            <a:r>
              <a:rPr lang="en-US" dirty="0" smtClean="0"/>
              <a:t>– gain </a:t>
            </a:r>
            <a:r>
              <a:rPr lang="en-US" dirty="0"/>
              <a:t>=-</a:t>
            </a:r>
            <a:r>
              <a:rPr lang="en-US" dirty="0" smtClean="0"/>
              <a:t>0.8 </a:t>
            </a:r>
            <a:r>
              <a:rPr lang="en-US" dirty="0" smtClean="0">
                <a:sym typeface="Wingdings"/>
              </a:rPr>
              <a:t>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Minimax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maximin</a:t>
            </a:r>
            <a:r>
              <a:rPr lang="en-US" dirty="0" smtClean="0"/>
              <a:t> for friend)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Friends choices</a:t>
            </a:r>
          </a:p>
          <a:p>
            <a:pPr lvl="1"/>
            <a:r>
              <a:rPr lang="en-US" dirty="0" smtClean="0"/>
              <a:t>What is best for the friend depends on my strategy (unknown to him)</a:t>
            </a:r>
          </a:p>
          <a:p>
            <a:pPr lvl="2"/>
            <a:r>
              <a:rPr lang="en-US" dirty="0" smtClean="0"/>
              <a:t>My friends select q – if I selects all H  gain =9-14q							   		                   all T gain=-5+6q</a:t>
            </a:r>
          </a:p>
          <a:p>
            <a:pPr lvl="2"/>
            <a:r>
              <a:rPr lang="en-US" dirty="0" smtClean="0"/>
              <a:t>Notice that larger (my gain his loss!) of the two less than -0.8</a:t>
            </a:r>
          </a:p>
          <a:p>
            <a:pPr lvl="2"/>
            <a:r>
              <a:rPr lang="en-US" dirty="0" smtClean="0"/>
              <a:t>The best option is q=0.7 – expected gain =-0.8 </a:t>
            </a:r>
            <a:br>
              <a:rPr lang="en-US" dirty="0" smtClean="0"/>
            </a:br>
            <a:r>
              <a:rPr lang="en-US" dirty="0" smtClean="0"/>
              <a:t>(friend gains 0.8 on average)</a:t>
            </a:r>
          </a:p>
          <a:p>
            <a:r>
              <a:rPr lang="en-US" dirty="0" smtClean="0"/>
              <a:t>Nash equilibrium </a:t>
            </a:r>
          </a:p>
          <a:p>
            <a:pPr lvl="1"/>
            <a:r>
              <a:rPr lang="en-US" dirty="0" smtClean="0"/>
              <a:t>if the other player is playing optimally there is nothing to gain from changing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0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1531</Words>
  <Application>Microsoft Macintosh PowerPoint</Application>
  <PresentationFormat>On-screen Show (4:3)</PresentationFormat>
  <Paragraphs>224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Lecture 13</vt:lpstr>
      <vt:lpstr>Project 2</vt:lpstr>
      <vt:lpstr>Game theory</vt:lpstr>
      <vt:lpstr>Game theory</vt:lpstr>
      <vt:lpstr>Understanding role of strategy</vt:lpstr>
      <vt:lpstr>Coin matching game</vt:lpstr>
      <vt:lpstr>Maximin</vt:lpstr>
      <vt:lpstr>Maximin</vt:lpstr>
      <vt:lpstr>Minimax (maximin for friend)</vt:lpstr>
      <vt:lpstr>Poker</vt:lpstr>
      <vt:lpstr>Baby poker</vt:lpstr>
      <vt:lpstr>Baby poker</vt:lpstr>
      <vt:lpstr>Baby poker</vt:lpstr>
      <vt:lpstr>Baby poker</vt:lpstr>
      <vt:lpstr>Ploys</vt:lpstr>
      <vt:lpstr>Game play</vt:lpstr>
      <vt:lpstr>strategies</vt:lpstr>
      <vt:lpstr>Using Strategies</vt:lpstr>
      <vt:lpstr>“Pure” strategies</vt:lpstr>
      <vt:lpstr>Ploys</vt:lpstr>
      <vt:lpstr>Probabilistic strategies</vt:lpstr>
      <vt:lpstr>Assessing Strategies</vt:lpstr>
      <vt:lpstr>Expected gain</vt:lpstr>
      <vt:lpstr>Abbreviated Game matrix</vt:lpstr>
      <vt:lpstr>Recall maximin</vt:lpstr>
      <vt:lpstr>Optimal strategies</vt:lpstr>
      <vt:lpstr>Optimal strategies</vt:lpstr>
      <vt:lpstr>Value of game</vt:lpstr>
      <vt:lpstr>``Reward’’ for being honest</vt:lpstr>
    </vt:vector>
  </TitlesOfParts>
  <Company>Colorado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Jan Hannig</dc:creator>
  <cp:lastModifiedBy>Jan Hannig</cp:lastModifiedBy>
  <cp:revision>39</cp:revision>
  <dcterms:created xsi:type="dcterms:W3CDTF">2014-03-20T14:50:03Z</dcterms:created>
  <dcterms:modified xsi:type="dcterms:W3CDTF">2016-10-27T14:40:14Z</dcterms:modified>
</cp:coreProperties>
</file>