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3" r:id="rId3"/>
    <p:sldId id="284" r:id="rId4"/>
    <p:sldId id="257" r:id="rId5"/>
    <p:sldId id="258" r:id="rId6"/>
    <p:sldId id="259" r:id="rId7"/>
    <p:sldId id="263" r:id="rId8"/>
    <p:sldId id="264" r:id="rId9"/>
    <p:sldId id="265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4A987A-92AA-0448-9E61-399B2F182E35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DB450-7608-1C44-A064-04E5C5484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2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25DC-014C-B94A-9A9C-AA3A6C74AB9D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E3C-97DE-7E48-B8FC-5122A10C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25DC-014C-B94A-9A9C-AA3A6C74AB9D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E3C-97DE-7E48-B8FC-5122A10C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2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25DC-014C-B94A-9A9C-AA3A6C74AB9D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E3C-97DE-7E48-B8FC-5122A10C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1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25DC-014C-B94A-9A9C-AA3A6C74AB9D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E3C-97DE-7E48-B8FC-5122A10C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5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25DC-014C-B94A-9A9C-AA3A6C74AB9D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E3C-97DE-7E48-B8FC-5122A10C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25DC-014C-B94A-9A9C-AA3A6C74AB9D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E3C-97DE-7E48-B8FC-5122A10C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25DC-014C-B94A-9A9C-AA3A6C74AB9D}" type="datetimeFigureOut">
              <a:rPr lang="en-US" smtClean="0"/>
              <a:t>11/1/16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E3C-97DE-7E48-B8FC-5122A10C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6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25DC-014C-B94A-9A9C-AA3A6C74AB9D}" type="datetimeFigureOut">
              <a:rPr lang="en-US" smtClean="0"/>
              <a:t>11/1/16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E3C-97DE-7E48-B8FC-5122A10C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3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25DC-014C-B94A-9A9C-AA3A6C74AB9D}" type="datetimeFigureOut">
              <a:rPr lang="en-US" smtClean="0"/>
              <a:t>11/1/16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E3C-97DE-7E48-B8FC-5122A10C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25DC-014C-B94A-9A9C-AA3A6C74AB9D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E3C-97DE-7E48-B8FC-5122A10C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7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25DC-014C-B94A-9A9C-AA3A6C74AB9D}" type="datetimeFigureOut">
              <a:rPr lang="en-US" smtClean="0"/>
              <a:t>11/1/16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D6E3C-97DE-7E48-B8FC-5122A10C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125DC-014C-B94A-9A9C-AA3A6C74AB9D}" type="datetimeFigureOut">
              <a:rPr lang="en-US" smtClean="0"/>
              <a:t>11/1/16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D6E3C-97DE-7E48-B8FC-5122A10C3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5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harlotteobserver.com/news/special-reports/against-all-odds/article103038972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th.ucsd.edu/~crypto/Monty/monty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7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ottery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</a:t>
            </a:r>
            <a:r>
              <a:rPr lang="en-US" dirty="0" smtClean="0"/>
              <a:t>the people who design lotteries </a:t>
            </a:r>
            <a:r>
              <a:rPr lang="en-US" dirty="0" smtClean="0"/>
              <a:t>need to consider?</a:t>
            </a:r>
          </a:p>
          <a:p>
            <a:pPr lvl="1"/>
            <a:r>
              <a:rPr lang="en-US" dirty="0" smtClean="0"/>
              <a:t>Random structure</a:t>
            </a:r>
          </a:p>
          <a:p>
            <a:pPr lvl="1"/>
            <a:r>
              <a:rPr lang="en-US" dirty="0" smtClean="0"/>
              <a:t>Prices</a:t>
            </a:r>
          </a:p>
          <a:p>
            <a:pPr lvl="1"/>
            <a:r>
              <a:rPr lang="en-US" dirty="0" smtClean="0"/>
              <a:t>Risk</a:t>
            </a:r>
          </a:p>
          <a:p>
            <a:pPr lvl="1"/>
            <a:r>
              <a:rPr lang="en-US" dirty="0" smtClean="0"/>
              <a:t>Making it attractive for consumers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63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Formats of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Genoese type</a:t>
            </a:r>
          </a:p>
          <a:p>
            <a:pPr lvl="1"/>
            <a:r>
              <a:rPr lang="en-US" dirty="0" smtClean="0"/>
              <a:t>Draw m balls out of M; players also select m numbers</a:t>
            </a:r>
          </a:p>
          <a:p>
            <a:pPr lvl="2"/>
            <a:r>
              <a:rPr lang="en-US" dirty="0" smtClean="0"/>
              <a:t>UK National lottery 6/49</a:t>
            </a:r>
          </a:p>
          <a:p>
            <a:pPr lvl="2"/>
            <a:r>
              <a:rPr lang="en-US" dirty="0" smtClean="0"/>
              <a:t>NC Cash 5: 5/39 (most prices are pari-mutuel)</a:t>
            </a:r>
          </a:p>
          <a:p>
            <a:pPr lvl="2"/>
            <a:r>
              <a:rPr lang="en-US" dirty="0" smtClean="0"/>
              <a:t>Powerball 5/59&amp;1/35 (most prices with fixed, jackpot pari-mutuel)</a:t>
            </a:r>
          </a:p>
          <a:p>
            <a:r>
              <a:rPr lang="en-US" dirty="0" smtClean="0"/>
              <a:t>Keno type</a:t>
            </a:r>
          </a:p>
          <a:p>
            <a:pPr lvl="1"/>
            <a:r>
              <a:rPr lang="en-US" dirty="0" smtClean="0"/>
              <a:t>Draw m balls out of M with players select k numbers </a:t>
            </a:r>
          </a:p>
          <a:p>
            <a:r>
              <a:rPr lang="en-US" dirty="0" smtClean="0"/>
              <a:t>Number type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 digits (0,1,…,9) drawn with replacement – players try to match numbers in order or out of order</a:t>
            </a:r>
          </a:p>
          <a:p>
            <a:pPr lvl="2"/>
            <a:r>
              <a:rPr lang="en-US" dirty="0" smtClean="0"/>
              <a:t>NC pick 3, NC pick 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4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Fixed price – the winning is determined ahead of time</a:t>
            </a:r>
          </a:p>
          <a:p>
            <a:pPr lvl="1"/>
            <a:r>
              <a:rPr lang="en-US" dirty="0" smtClean="0"/>
              <a:t>Simpler to understand / higher risk for lottery</a:t>
            </a:r>
          </a:p>
          <a:p>
            <a:r>
              <a:rPr lang="en-US" dirty="0" err="1" smtClean="0"/>
              <a:t>Pari</a:t>
            </a:r>
            <a:r>
              <a:rPr lang="en-US" dirty="0" smtClean="0"/>
              <a:t>-mutual – the winners split a predetermined portion of the pot</a:t>
            </a:r>
          </a:p>
          <a:p>
            <a:pPr lvl="1"/>
            <a:r>
              <a:rPr lang="en-US" dirty="0" smtClean="0"/>
              <a:t>Harder to sell / no risk to lottery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8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large fixed prizes – we have higher risk</a:t>
            </a:r>
          </a:p>
          <a:p>
            <a:pPr lvl="1"/>
            <a:r>
              <a:rPr lang="en-US" dirty="0" smtClean="0"/>
              <a:t>Larger variance means that we need to keep money on hand to cover unusual occurrences</a:t>
            </a:r>
            <a:endParaRPr lang="en-US" dirty="0"/>
          </a:p>
          <a:p>
            <a:pPr lvl="1"/>
            <a:r>
              <a:rPr lang="en-US" dirty="0" smtClean="0"/>
              <a:t>Will </a:t>
            </a:r>
            <a:r>
              <a:rPr lang="en-US" smtClean="0"/>
              <a:t>use computer </a:t>
            </a:r>
            <a:r>
              <a:rPr lang="en-US" dirty="0" smtClean="0"/>
              <a:t>to investigate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9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 cash 5 - 5/39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Match	Prize 	</a:t>
            </a:r>
            <a:r>
              <a:rPr lang="en-US" b="1" dirty="0" smtClean="0"/>
              <a:t>        % </a:t>
            </a:r>
            <a:r>
              <a:rPr lang="en-US" b="1" dirty="0"/>
              <a:t>of Prize Pool	Odds 1 in	</a:t>
            </a:r>
          </a:p>
          <a:p>
            <a:r>
              <a:rPr lang="en-US" dirty="0"/>
              <a:t>5 of 5	Pari-</a:t>
            </a:r>
            <a:r>
              <a:rPr lang="en-US" dirty="0" smtClean="0"/>
              <a:t>mutuel</a:t>
            </a:r>
            <a:r>
              <a:rPr lang="en-US" dirty="0"/>
              <a:t>		</a:t>
            </a:r>
            <a:r>
              <a:rPr lang="en-US" dirty="0" smtClean="0"/>
              <a:t>54.71</a:t>
            </a:r>
            <a:r>
              <a:rPr lang="en-US" dirty="0"/>
              <a:t>%	</a:t>
            </a:r>
            <a:r>
              <a:rPr lang="en-US" dirty="0" smtClean="0"/>
              <a:t>	575,757.0</a:t>
            </a:r>
            <a:r>
              <a:rPr lang="en-US" dirty="0"/>
              <a:t>	</a:t>
            </a:r>
          </a:p>
          <a:p>
            <a:r>
              <a:rPr lang="en-US" dirty="0"/>
              <a:t>4 of 5	Pari-</a:t>
            </a:r>
            <a:r>
              <a:rPr lang="en-US" dirty="0" smtClean="0"/>
              <a:t>mutuel</a:t>
            </a:r>
            <a:r>
              <a:rPr lang="en-US" dirty="0"/>
              <a:t>	</a:t>
            </a:r>
            <a:r>
              <a:rPr lang="en-US" dirty="0" smtClean="0"/>
              <a:t>	14.76</a:t>
            </a:r>
            <a:r>
              <a:rPr lang="en-US" dirty="0"/>
              <a:t>%	</a:t>
            </a:r>
            <a:r>
              <a:rPr lang="en-US" dirty="0" smtClean="0"/>
              <a:t>	3,387.0</a:t>
            </a:r>
            <a:r>
              <a:rPr lang="en-US" dirty="0"/>
              <a:t>	</a:t>
            </a:r>
          </a:p>
          <a:p>
            <a:r>
              <a:rPr lang="en-US" dirty="0"/>
              <a:t>3 of 5	Pari-</a:t>
            </a:r>
            <a:r>
              <a:rPr lang="en-US" dirty="0" smtClean="0"/>
              <a:t>mutuel</a:t>
            </a:r>
            <a:r>
              <a:rPr lang="en-US" dirty="0"/>
              <a:t>	</a:t>
            </a:r>
            <a:r>
              <a:rPr lang="en-US" dirty="0" smtClean="0"/>
              <a:t>	9.74</a:t>
            </a:r>
            <a:r>
              <a:rPr lang="en-US" dirty="0"/>
              <a:t>%	</a:t>
            </a:r>
            <a:r>
              <a:rPr lang="en-US" dirty="0" smtClean="0"/>
              <a:t>	103.0</a:t>
            </a:r>
            <a:r>
              <a:rPr lang="en-US" dirty="0"/>
              <a:t>	</a:t>
            </a:r>
          </a:p>
          <a:p>
            <a:r>
              <a:rPr lang="en-US" dirty="0"/>
              <a:t>2 of 5	$</a:t>
            </a:r>
            <a:r>
              <a:rPr lang="en-US" dirty="0" smtClean="0"/>
              <a:t>1.00		</a:t>
            </a:r>
            <a:r>
              <a:rPr lang="en-US" dirty="0"/>
              <a:t>	</a:t>
            </a:r>
            <a:r>
              <a:rPr lang="en-US" dirty="0" smtClean="0"/>
              <a:t>	 20.79</a:t>
            </a:r>
            <a:r>
              <a:rPr lang="en-US" dirty="0"/>
              <a:t>%	</a:t>
            </a:r>
            <a:r>
              <a:rPr lang="en-US" dirty="0" smtClean="0"/>
              <a:t>	9.6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It costs $1 to play</a:t>
            </a:r>
          </a:p>
          <a:p>
            <a:endParaRPr lang="en-US" smtClean="0"/>
          </a:p>
          <a:p>
            <a:r>
              <a:rPr lang="en-US" dirty="0" smtClean="0"/>
              <a:t>The distribution of prices is skewed towards higher prizes. Because prices are pari-mutuel there is almost no risk to the lottery.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75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many ways to select balls?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ways </a:t>
            </a:r>
            <a:r>
              <a:rPr lang="en-US" dirty="0" smtClean="0"/>
              <a:t>one can select m balls out of M?</a:t>
            </a:r>
          </a:p>
          <a:p>
            <a:pPr lvl="1"/>
            <a:r>
              <a:rPr lang="en-US" dirty="0" smtClean="0"/>
              <a:t>When ordered:</a:t>
            </a:r>
          </a:p>
          <a:p>
            <a:pPr lvl="3"/>
            <a:r>
              <a:rPr lang="en-US" dirty="0" smtClean="0"/>
              <a:t>M(M-1)(M-2)…(M-m+1)</a:t>
            </a:r>
          </a:p>
          <a:p>
            <a:pPr lvl="1"/>
            <a:r>
              <a:rPr lang="en-US" dirty="0" smtClean="0"/>
              <a:t>Drop the order</a:t>
            </a:r>
          </a:p>
          <a:p>
            <a:pPr lvl="3"/>
            <a:r>
              <a:rPr lang="en-US"/>
              <a:t>M(M-1)(M-2)…(M-m+1</a:t>
            </a:r>
            <a:r>
              <a:rPr lang="en-US" smtClean="0"/>
              <a:t>)/{m(m-1)…2 1}</a:t>
            </a:r>
            <a:endParaRPr lang="en-US"/>
          </a:p>
          <a:p>
            <a:pPr marL="1371600"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0551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 Pick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 4 digit number (0000,</a:t>
            </a:r>
            <a:r>
              <a:rPr lang="is-IS" dirty="0" smtClean="0"/>
              <a:t>…,9999). Win if matches number drawn</a:t>
            </a:r>
          </a:p>
          <a:p>
            <a:r>
              <a:rPr lang="is-IS" dirty="0" smtClean="0"/>
              <a:t>Cost $0.5 or $1 – prize $2500 or $5000</a:t>
            </a:r>
          </a:p>
          <a:p>
            <a:r>
              <a:rPr lang="is-IS" dirty="0" smtClean="0"/>
              <a:t>Expected payout $.5 for every $1 placed</a:t>
            </a:r>
          </a:p>
          <a:p>
            <a:pPr lvl="1"/>
            <a:r>
              <a:rPr lang="en-US" dirty="0" smtClean="0"/>
              <a:t>S</a:t>
            </a:r>
            <a:r>
              <a:rPr lang="is-IS" dirty="0" smtClean="0"/>
              <a:t>ome other ways to place bets with the </a:t>
            </a:r>
            <a:r>
              <a:rPr lang="is-IS" dirty="0" smtClean="0"/>
              <a:t>the </a:t>
            </a:r>
            <a:r>
              <a:rPr lang="is-IS" dirty="0" smtClean="0"/>
              <a:t>same </a:t>
            </a:r>
            <a:r>
              <a:rPr lang="is-IS" dirty="0" smtClean="0"/>
              <a:t>expected payout</a:t>
            </a:r>
            <a:endParaRPr lang="is-I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93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Weird stuff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people are winning way too often!</a:t>
            </a:r>
          </a:p>
          <a:p>
            <a:r>
              <a:rPr lang="en-US" dirty="0" smtClean="0"/>
              <a:t>Most likely issue:</a:t>
            </a:r>
          </a:p>
          <a:p>
            <a:pPr lvl="1"/>
            <a:r>
              <a:rPr lang="en-US" dirty="0" smtClean="0"/>
              <a:t>Cashing tickets for someone else </a:t>
            </a:r>
            <a:br>
              <a:rPr lang="en-US" dirty="0" smtClean="0"/>
            </a:br>
            <a:r>
              <a:rPr lang="en-US" dirty="0" smtClean="0"/>
              <a:t>(usually to avoid debt payment)</a:t>
            </a:r>
          </a:p>
          <a:p>
            <a:pPr lvl="1"/>
            <a:r>
              <a:rPr lang="en-US" dirty="0" smtClean="0"/>
              <a:t>Lottery operators have been caught lying to people when checking if a ticket is a winner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www.charlotteobserver.com/news/special-reports/against-all-odds/article103038972.html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007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game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Genoese Type</a:t>
            </a:r>
          </a:p>
          <a:p>
            <a:pPr lvl="1"/>
            <a:r>
              <a:rPr lang="en-US" dirty="0" smtClean="0"/>
              <a:t>Select m/M</a:t>
            </a:r>
          </a:p>
          <a:p>
            <a:r>
              <a:rPr lang="en-US" dirty="0" smtClean="0"/>
              <a:t>How many people will play?</a:t>
            </a:r>
          </a:p>
          <a:p>
            <a:r>
              <a:rPr lang="en-US" dirty="0" smtClean="0"/>
              <a:t>Select the payouts</a:t>
            </a:r>
          </a:p>
          <a:p>
            <a:pPr lvl="1"/>
            <a:r>
              <a:rPr lang="en-US" dirty="0" smtClean="0"/>
              <a:t>What is the proportion we target to pay out in prices (usually 50-60%)?</a:t>
            </a:r>
          </a:p>
          <a:p>
            <a:pPr lvl="1"/>
            <a:r>
              <a:rPr lang="en-US" dirty="0" smtClean="0"/>
              <a:t>How much to roll over for jackpot? </a:t>
            </a:r>
          </a:p>
          <a:p>
            <a:pPr lvl="2"/>
            <a:r>
              <a:rPr lang="en-US" dirty="0" smtClean="0"/>
              <a:t>Small prices – more predictable; people win more often</a:t>
            </a:r>
          </a:p>
          <a:p>
            <a:pPr lvl="2"/>
            <a:r>
              <a:rPr lang="en-US" dirty="0" smtClean="0"/>
              <a:t>Large prices – less predictable; people get more excited about them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4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it attractive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People prefer huge sums of money</a:t>
            </a:r>
          </a:p>
          <a:p>
            <a:pPr lvl="1"/>
            <a:r>
              <a:rPr lang="en-US" dirty="0" smtClean="0"/>
              <a:t>Rollover in jackpot increases excitement</a:t>
            </a:r>
          </a:p>
          <a:p>
            <a:pPr lvl="2"/>
            <a:r>
              <a:rPr lang="en-US" dirty="0" smtClean="0"/>
              <a:t>Rollover requires to have the jackpot split by winners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pari</a:t>
            </a:r>
            <a:r>
              <a:rPr lang="en-US" dirty="0" smtClean="0"/>
              <a:t>-mutual: a fixed amount is split)</a:t>
            </a:r>
          </a:p>
          <a:p>
            <a:pPr lvl="2"/>
            <a:r>
              <a:rPr lang="en-US" dirty="0" smtClean="0"/>
              <a:t>Smaller prices are not usually split – each winner gets the same amount (this creates extra risk for the lottery)</a:t>
            </a:r>
          </a:p>
          <a:p>
            <a:r>
              <a:rPr lang="en-US" dirty="0" smtClean="0"/>
              <a:t>The top price must be won often enough</a:t>
            </a:r>
          </a:p>
          <a:p>
            <a:pPr lvl="1"/>
            <a:r>
              <a:rPr lang="en-US" dirty="0" smtClean="0"/>
              <a:t>This depends on number of players (target audience)</a:t>
            </a:r>
          </a:p>
          <a:p>
            <a:r>
              <a:rPr lang="en-US" dirty="0" smtClean="0"/>
              <a:t>Usually there is some “good cause” for which the proceeds are targeted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4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Select and analyze a game of chance</a:t>
            </a:r>
          </a:p>
          <a:p>
            <a:pPr lvl="1"/>
            <a:r>
              <a:rPr lang="en-US" dirty="0" smtClean="0"/>
              <a:t>Use calculation, R or other mean to make QUANTITATIVE observations about the game</a:t>
            </a:r>
          </a:p>
          <a:p>
            <a:pPr lvl="1"/>
            <a:r>
              <a:rPr lang="en-US" dirty="0" smtClean="0"/>
              <a:t>Write a 5 page paper. Include:</a:t>
            </a:r>
          </a:p>
          <a:p>
            <a:pPr lvl="2"/>
            <a:r>
              <a:rPr lang="en-US" dirty="0" smtClean="0"/>
              <a:t>Description of the game</a:t>
            </a:r>
          </a:p>
          <a:p>
            <a:pPr lvl="2"/>
            <a:r>
              <a:rPr lang="en-US" dirty="0" smtClean="0"/>
              <a:t>Your analysis</a:t>
            </a:r>
          </a:p>
          <a:p>
            <a:pPr lvl="2"/>
            <a:r>
              <a:rPr lang="en-US" dirty="0" smtClean="0"/>
              <a:t>Conclusions</a:t>
            </a:r>
          </a:p>
          <a:p>
            <a:pPr lvl="2"/>
            <a:r>
              <a:rPr lang="en-US" dirty="0" smtClean="0"/>
              <a:t>References</a:t>
            </a:r>
          </a:p>
          <a:p>
            <a:r>
              <a:rPr lang="en-US" dirty="0" smtClean="0"/>
              <a:t>DUE: on November 10.</a:t>
            </a:r>
          </a:p>
          <a:p>
            <a:r>
              <a:rPr lang="en-US" b="1" dirty="0" smtClean="0"/>
              <a:t>Come to my office to discuss what makes a suitable project!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54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hour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Office hour </a:t>
            </a:r>
            <a:r>
              <a:rPr lang="en-US" b="1" dirty="0" smtClean="0"/>
              <a:t>this Wednesday only </a:t>
            </a:r>
          </a:p>
          <a:p>
            <a:r>
              <a:rPr lang="en-US" dirty="0" smtClean="0"/>
              <a:t>10:30—11:30am</a:t>
            </a:r>
          </a:p>
          <a:p>
            <a:r>
              <a:rPr lang="en-US" dirty="0" smtClean="0"/>
              <a:t>Sorry for any inconvenience.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4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Monty </a:t>
            </a:r>
            <a:r>
              <a:rPr lang="en-US" dirty="0" smtClean="0"/>
              <a:t>Hall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doors, one prize</a:t>
            </a:r>
          </a:p>
          <a:p>
            <a:pPr lvl="1"/>
            <a:r>
              <a:rPr lang="en-US" dirty="0" smtClean="0"/>
              <a:t>Select one door</a:t>
            </a:r>
          </a:p>
          <a:p>
            <a:pPr lvl="1"/>
            <a:r>
              <a:rPr lang="en-US" dirty="0" smtClean="0"/>
              <a:t>Host show opens one of the other two doors that do not contain the prize</a:t>
            </a:r>
          </a:p>
          <a:p>
            <a:pPr lvl="1"/>
            <a:r>
              <a:rPr lang="en-US" dirty="0" smtClean="0"/>
              <a:t>You are given a chance to keep the door you selected or switch to the other non-open door.</a:t>
            </a:r>
          </a:p>
          <a:p>
            <a:r>
              <a:rPr lang="en-US" dirty="0" smtClean="0"/>
              <a:t>What shall I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69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 on-line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http://math.ucsd.edu/~crypto/Monty/monty.html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30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Assumptions:</a:t>
            </a:r>
          </a:p>
          <a:p>
            <a:pPr lvl="1"/>
            <a:r>
              <a:rPr lang="en-US" dirty="0" smtClean="0"/>
              <a:t>Initially, each door has the same chance to contain the price</a:t>
            </a:r>
          </a:p>
          <a:p>
            <a:pPr lvl="1"/>
            <a:r>
              <a:rPr lang="en-US" dirty="0" smtClean="0"/>
              <a:t>If selected door contains the price, Monty selects the door to open at random with equal probability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59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can </a:t>
            </a:r>
            <a:r>
              <a:rPr lang="en-US" dirty="0" err="1" smtClean="0"/>
              <a:t>relabel</a:t>
            </a:r>
            <a:r>
              <a:rPr lang="en-US" dirty="0" smtClean="0"/>
              <a:t> the doors: 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 – the one I selected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 – left door out of the remaining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 – right door out of the remaining</a:t>
            </a:r>
          </a:p>
          <a:p>
            <a:r>
              <a:rPr lang="en-US" dirty="0" smtClean="0"/>
              <a:t>P(Prize in M)=P(prize in L)=P(prize </a:t>
            </a:r>
            <a:r>
              <a:rPr lang="en-US" dirty="0" err="1" smtClean="0"/>
              <a:t>inR</a:t>
            </a:r>
            <a:r>
              <a:rPr lang="en-US" dirty="0" smtClean="0"/>
              <a:t>)=1/3</a:t>
            </a:r>
          </a:p>
          <a:p>
            <a:r>
              <a:rPr lang="en-US" dirty="0" smtClean="0"/>
              <a:t>Two events: Open </a:t>
            </a:r>
            <a:r>
              <a:rPr lang="en-US" dirty="0"/>
              <a:t>L</a:t>
            </a:r>
            <a:r>
              <a:rPr lang="en-US" dirty="0" smtClean="0"/>
              <a:t>, Open R</a:t>
            </a:r>
          </a:p>
          <a:p>
            <a:pPr lvl="1"/>
            <a:r>
              <a:rPr lang="en-US" dirty="0" smtClean="0"/>
              <a:t>We need P(Prize in M | Open 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6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Draw a tree – explain the situation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4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Possible modification:</a:t>
            </a:r>
          </a:p>
          <a:p>
            <a:pPr lvl="1"/>
            <a:r>
              <a:rPr lang="en-US" dirty="0" smtClean="0"/>
              <a:t>Monty favors a door: </a:t>
            </a:r>
            <a:br>
              <a:rPr lang="en-US" dirty="0" smtClean="0"/>
            </a:br>
            <a:r>
              <a:rPr lang="en-US" dirty="0" smtClean="0"/>
              <a:t>What changes is P(Open L | Price in R) ≠ 1/2</a:t>
            </a:r>
          </a:p>
          <a:p>
            <a:pPr lvl="1"/>
            <a:r>
              <a:rPr lang="en-US" dirty="0" smtClean="0"/>
              <a:t>Monty can goof (open a door with the price in it)</a:t>
            </a:r>
            <a:br>
              <a:rPr lang="en-US" dirty="0" smtClean="0"/>
            </a:br>
            <a:r>
              <a:rPr lang="en-US" dirty="0" smtClean="0"/>
              <a:t>The tree changes</a:t>
            </a:r>
          </a:p>
          <a:p>
            <a:r>
              <a:rPr lang="en-US" dirty="0" smtClean="0"/>
              <a:t>In any case switching never hurts</a:t>
            </a:r>
          </a:p>
        </p:txBody>
      </p:sp>
    </p:spTree>
    <p:extLst>
      <p:ext uri="{BB962C8B-B14F-4D97-AF65-F5344CB8AC3E}">
        <p14:creationId xmlns:p14="http://schemas.microsoft.com/office/powerpoint/2010/main" val="38580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619</Words>
  <Application>Microsoft Macintosh PowerPoint</Application>
  <PresentationFormat>On-screen Show (4:3)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Arial</vt:lpstr>
      <vt:lpstr>Office Theme</vt:lpstr>
      <vt:lpstr>Lecture 14</vt:lpstr>
      <vt:lpstr>Project 2</vt:lpstr>
      <vt:lpstr>Office hour </vt:lpstr>
      <vt:lpstr>Monty Hall Problem</vt:lpstr>
      <vt:lpstr>Play on-line</vt:lpstr>
      <vt:lpstr>Analysis</vt:lpstr>
      <vt:lpstr>Setup is important</vt:lpstr>
      <vt:lpstr>Calculation</vt:lpstr>
      <vt:lpstr>Modifications</vt:lpstr>
      <vt:lpstr>Lottery</vt:lpstr>
      <vt:lpstr>Formats of games</vt:lpstr>
      <vt:lpstr>Prices</vt:lpstr>
      <vt:lpstr>Risk</vt:lpstr>
      <vt:lpstr>NC cash 5 - 5/39</vt:lpstr>
      <vt:lpstr>How many ways to select balls?</vt:lpstr>
      <vt:lpstr>NC Pick 4</vt:lpstr>
      <vt:lpstr>Weird stuff</vt:lpstr>
      <vt:lpstr>Our game</vt:lpstr>
      <vt:lpstr>Making it attractive</vt:lpstr>
    </vt:vector>
  </TitlesOfParts>
  <Company>Colorado State University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</dc:title>
  <dc:creator>Jan Hannig</dc:creator>
  <cp:lastModifiedBy>Jan Hannig</cp:lastModifiedBy>
  <cp:revision>30</cp:revision>
  <dcterms:created xsi:type="dcterms:W3CDTF">2014-03-26T17:44:08Z</dcterms:created>
  <dcterms:modified xsi:type="dcterms:W3CDTF">2016-11-01T14:34:07Z</dcterms:modified>
</cp:coreProperties>
</file>