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4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5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5F923-6DC7-234A-A23A-9955F1B6D3C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BFCFF-D353-1D44-AAA9-701EA569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55E9C-BC46-E24A-98CB-5AA48FC295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8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3FF1F6-9D45-C84C-88C8-AF39DC2420A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287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DEAB60-C94F-AC4C-A8E6-C026D954E18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DEAB60-C94F-AC4C-A8E6-C026D954E18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8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Response bias</a:t>
            </a: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	exit polls</a:t>
            </a: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	race or sex of interviewer can influence response</a:t>
            </a: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dirty="0" err="1" smtClean="0">
                <a:ea typeface="ＭＳ Ｐゴシック" pitchFamily="-108" charset="-128"/>
                <a:cs typeface="ＭＳ Ｐゴシック" pitchFamily="-108" charset="-128"/>
              </a:rPr>
              <a:t>Wisians</a:t>
            </a: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A7F389-EF45-684C-97A5-10DC6043DE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5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050" baseline="0" dirty="0" smtClean="0">
                <a:ea typeface="ＭＳ Ｐゴシック" pitchFamily="-108" charset="-128"/>
                <a:cs typeface="ＭＳ Ｐゴシック" pitchFamily="-108" charset="-128"/>
              </a:rPr>
              <a:t>Ex. 3.30:  Heterosexual, homosexual, or bisexual?  “It’s just me and my husband, so bisexual.”</a:t>
            </a:r>
          </a:p>
          <a:p>
            <a:endParaRPr lang="en-US" sz="1050" baseline="0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US" sz="1050" baseline="0" dirty="0" err="1" smtClean="0">
                <a:ea typeface="ＭＳ Ｐゴシック" pitchFamily="-108" charset="-128"/>
                <a:cs typeface="ＭＳ Ｐゴシック" pitchFamily="-108" charset="-128"/>
              </a:rPr>
              <a:t>Wisians</a:t>
            </a:r>
            <a:r>
              <a:rPr lang="en-US" sz="1050" baseline="0" dirty="0" smtClean="0">
                <a:ea typeface="ＭＳ Ｐゴシック" pitchFamily="-108" charset="-128"/>
                <a:cs typeface="ＭＳ Ｐゴシック" pitchFamily="-108" charset="-128"/>
              </a:rPr>
              <a:t>:  When asked for impressions of various ethnic groups, 30% had an opinion about the </a:t>
            </a:r>
            <a:r>
              <a:rPr lang="en-US" sz="1050" baseline="0" dirty="0" err="1" smtClean="0">
                <a:ea typeface="ＭＳ Ｐゴシック" pitchFamily="-108" charset="-128"/>
                <a:cs typeface="ＭＳ Ｐゴシック" pitchFamily="-108" charset="-128"/>
              </a:rPr>
              <a:t>Wisians</a:t>
            </a:r>
            <a:r>
              <a:rPr lang="en-US" sz="1050" baseline="0" dirty="0" smtClean="0">
                <a:ea typeface="ＭＳ Ｐゴシック" pitchFamily="-108" charset="-128"/>
                <a:cs typeface="ＭＳ Ｐゴシック" pitchFamily="-108" charset="-128"/>
              </a:rPr>
              <a:t>, ranking them above several other real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A7F389-EF45-684C-97A5-10DC6043DEA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2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</a:t>
            </a:r>
            <a:r>
              <a:rPr lang="en-US" baseline="0" dirty="0" smtClean="0"/>
              <a:t> approval rating rose 1%, from 46% to 47%.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55E9C-BC46-E24A-98CB-5AA48FC295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2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4471A-A10D-AA48-BB56-A7FC6EED957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1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E8B05B-0186-D743-A7E3-C2118DF81E9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000" dirty="0" smtClean="0">
                <a:ea typeface="ＭＳ Ｐゴシック" pitchFamily="-108" charset="-128"/>
                <a:cs typeface="ＭＳ Ｐゴシック" pitchFamily="-108" charset="-128"/>
              </a:rPr>
              <a:t>Both types sample a population that isn’t the one </a:t>
            </a:r>
            <a:r>
              <a:rPr lang="en-US" sz="1000" baseline="0" dirty="0" smtClean="0">
                <a:ea typeface="ＭＳ Ｐゴシック" pitchFamily="-108" charset="-128"/>
                <a:cs typeface="ＭＳ Ｐゴシック" pitchFamily="-108" charset="-128"/>
              </a:rPr>
              <a:t>we might want to study</a:t>
            </a:r>
            <a:endParaRPr lang="en-US" sz="1000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endParaRPr lang="en-US" sz="1000" baseline="0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US" sz="1000" baseline="0" dirty="0" smtClean="0">
                <a:ea typeface="ＭＳ Ｐゴシック" pitchFamily="-108" charset="-128"/>
                <a:cs typeface="ＭＳ Ｐゴシック" pitchFamily="-108" charset="-128"/>
              </a:rPr>
              <a:t>Example:  AFA online poll on same-sex marriage.  After liberal groups found out about it, AFA got about 850,000 responses, 60% in favor.</a:t>
            </a:r>
            <a:r>
              <a:rPr lang="en-US" sz="1000" dirty="0" smtClean="0"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endParaRPr lang="en-US" sz="1000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US" sz="1000" dirty="0" smtClean="0">
                <a:ea typeface="ＭＳ Ｐゴシック" pitchFamily="-108" charset="-128"/>
                <a:cs typeface="ＭＳ Ｐゴシック" pitchFamily="-108" charset="-128"/>
              </a:rPr>
              <a:t>Ann Landers:  about 10,000 responses.  70% said they wouldn’t.  In a later</a:t>
            </a:r>
            <a:r>
              <a:rPr lang="en-US" sz="1000" baseline="0" dirty="0" smtClean="0">
                <a:ea typeface="ＭＳ Ｐゴシック" pitchFamily="-108" charset="-128"/>
                <a:cs typeface="ＭＳ Ｐゴシック" pitchFamily="-108" charset="-128"/>
              </a:rPr>
              <a:t> random sample, 91% said they would.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F09C5A-A64B-6642-893C-D524E200D1D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0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41077-4012-5444-A10E-72EC0E326F5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2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015A91-E8E6-3441-9B66-6F575B13EFC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60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Experiment:</a:t>
            </a:r>
            <a:r>
              <a:rPr lang="en-US" baseline="0" dirty="0" smtClean="0">
                <a:ea typeface="ＭＳ Ｐゴシック" pitchFamily="-108" charset="-128"/>
                <a:cs typeface="ＭＳ Ｐゴシック" pitchFamily="-108" charset="-128"/>
              </a:rPr>
              <a:t>  population of size 10,000 of about 20% rural, 80% urban households.  Took several samples of size 100 from this population.  Most had around 20 rural, but one had just 14.  </a:t>
            </a: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06023-6C23-CE4C-B866-819538833E3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3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3FF1F6-9D45-C84C-88C8-AF39DC2420A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0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9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0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97599A-5EDA-4EAA-9B7B-A0802916ECC1}" type="datetime1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11/3/16</a:t>
            </a:fld>
            <a:endParaRPr lang="en-US" smtClean="0">
              <a:ea typeface="ＭＳ Ｐゴシック" pitchFamily="-109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150DF4-C936-4167-ACEE-02D51BF5C6B4}" type="slidenum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5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3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6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9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2A00-4071-E14D-A5B5-624492BCD4C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8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3.2  Sampling design:  Terminology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-109" charset="0"/>
              <a:buChar char="•"/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Sample survey</a:t>
            </a:r>
            <a:r>
              <a:rPr lang="en-US" dirty="0" smtClean="0"/>
              <a:t>:  Take a </a:t>
            </a:r>
            <a:r>
              <a:rPr lang="en-US" b="1" i="1" dirty="0" smtClean="0">
                <a:solidFill>
                  <a:schemeClr val="accent1"/>
                </a:solidFill>
              </a:rPr>
              <a:t>sample</a:t>
            </a:r>
            <a:r>
              <a:rPr lang="en-US" i="1" dirty="0" smtClean="0"/>
              <a:t> </a:t>
            </a:r>
            <a:r>
              <a:rPr lang="en-US" dirty="0" smtClean="0"/>
              <a:t>from a </a:t>
            </a:r>
            <a:r>
              <a:rPr lang="en-US" b="1" i="1" dirty="0" smtClean="0">
                <a:solidFill>
                  <a:schemeClr val="accent1"/>
                </a:solidFill>
              </a:rPr>
              <a:t>population</a:t>
            </a:r>
            <a:r>
              <a:rPr lang="en-US" dirty="0" smtClean="0"/>
              <a:t> and measure the values of one or more variables (usually categorical).  Examples:</a:t>
            </a:r>
          </a:p>
          <a:p>
            <a:pPr>
              <a:buFont typeface="Arial" pitchFamily="-109" charset="0"/>
              <a:buChar char="•"/>
              <a:defRPr/>
            </a:pPr>
            <a:r>
              <a:rPr lang="en-US" dirty="0" smtClean="0"/>
              <a:t>Opinion polls.  (Sampling units are people, variables are opinions.)  </a:t>
            </a:r>
          </a:p>
          <a:p>
            <a:pPr>
              <a:buFont typeface="Arial" pitchFamily="-109" charset="0"/>
              <a:buChar char="•"/>
              <a:defRPr/>
            </a:pPr>
            <a:r>
              <a:rPr lang="en-US" dirty="0" smtClean="0"/>
              <a:t>Sample items off an assembly line, inspect for defects (variable: defective or not)</a:t>
            </a:r>
          </a:p>
          <a:p>
            <a:pPr>
              <a:buFont typeface="Arial" pitchFamily="-109" charset="0"/>
              <a:buChar char="•"/>
              <a:defRPr/>
            </a:pPr>
            <a:r>
              <a:rPr lang="en-US" dirty="0" smtClean="0"/>
              <a:t>Take a sample of grocery stores in a city and measure the prices of certain ‘market-basket’ items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8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3.2  Sampling design: kinds of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2250"/>
            <a:ext cx="8229600" cy="4984750"/>
          </a:xfrm>
        </p:spPr>
        <p:txBody>
          <a:bodyPr>
            <a:normAutofit/>
          </a:bodyPr>
          <a:lstStyle/>
          <a:p>
            <a:pPr>
              <a:buFont typeface="Arial" pitchFamily="-109" charset="0"/>
              <a:buChar char="•"/>
              <a:defRPr/>
            </a:pPr>
            <a:r>
              <a:rPr lang="en-US" dirty="0" smtClean="0"/>
              <a:t>Key questions for a sample survey:  </a:t>
            </a:r>
          </a:p>
          <a:p>
            <a:pPr lvl="1">
              <a:buFont typeface="Arial" pitchFamily="-109" charset="0"/>
              <a:buChar char="•"/>
              <a:defRPr/>
            </a:pPr>
            <a:r>
              <a:rPr lang="en-US" dirty="0" smtClean="0"/>
              <a:t>What is the </a:t>
            </a:r>
            <a:r>
              <a:rPr lang="en-US" b="1" i="1" dirty="0" smtClean="0"/>
              <a:t>population</a:t>
            </a:r>
            <a:r>
              <a:rPr lang="en-US" dirty="0" smtClean="0"/>
              <a:t> from which individuals are sampled?</a:t>
            </a:r>
          </a:p>
          <a:p>
            <a:pPr lvl="1">
              <a:buFont typeface="Arial" pitchFamily="-109" charset="0"/>
              <a:buChar char="•"/>
              <a:defRPr/>
            </a:pPr>
            <a:r>
              <a:rPr lang="en-US" dirty="0" smtClean="0"/>
              <a:t>What </a:t>
            </a:r>
            <a:r>
              <a:rPr lang="en-US" b="1" i="1" dirty="0" smtClean="0"/>
              <a:t>variables</a:t>
            </a:r>
            <a:r>
              <a:rPr lang="en-US" dirty="0" smtClean="0"/>
              <a:t> are measured?</a:t>
            </a:r>
          </a:p>
          <a:p>
            <a:pPr lvl="1">
              <a:buFont typeface="Arial" pitchFamily="-109" charset="0"/>
              <a:buChar char="•"/>
              <a:defRPr/>
            </a:pPr>
            <a:r>
              <a:rPr lang="en-US" dirty="0" smtClean="0"/>
              <a:t>What’s the </a:t>
            </a:r>
            <a:r>
              <a:rPr lang="en-US" b="1" i="1" dirty="0" smtClean="0"/>
              <a:t>design</a:t>
            </a:r>
            <a:r>
              <a:rPr lang="en-US" dirty="0" smtClean="0"/>
              <a:t>?  That is, how was the sample selected?</a:t>
            </a:r>
          </a:p>
          <a:p>
            <a:pPr algn="ctr">
              <a:buNone/>
              <a:defRPr/>
            </a:pPr>
            <a:r>
              <a:rPr lang="en-US" dirty="0" smtClean="0"/>
              <a:t>                      </a:t>
            </a:r>
          </a:p>
          <a:p>
            <a:pPr>
              <a:buFont typeface="Arial" pitchFamily="-109" charset="0"/>
              <a:buNone/>
              <a:defRPr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0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3.2  Sampling design:  </a:t>
            </a:r>
            <a:br>
              <a:rPr lang="en-US" sz="36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36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Examples of </a:t>
            </a:r>
            <a:r>
              <a:rPr lang="en-US" sz="3600" b="1" i="1" dirty="0" smtClean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bad</a:t>
            </a:r>
            <a:r>
              <a:rPr lang="en-US" sz="36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 designs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-109" charset="0"/>
              <a:buChar char="•"/>
              <a:defRPr/>
            </a:pPr>
            <a:r>
              <a:rPr lang="en-US" sz="2600" b="1" i="1" dirty="0" smtClean="0"/>
              <a:t>Convenience</a:t>
            </a:r>
            <a:r>
              <a:rPr lang="en-US" sz="2600" dirty="0" smtClean="0"/>
              <a:t> sampling – e. g., choose people in the Pit between noon and 1 pm some day.</a:t>
            </a:r>
          </a:p>
          <a:p>
            <a:pPr lvl="1">
              <a:buFont typeface="Arial" pitchFamily="-109" charset="0"/>
              <a:buChar char="–"/>
              <a:defRPr/>
            </a:pPr>
            <a:r>
              <a:rPr lang="en-US" sz="2200" dirty="0" smtClean="0"/>
              <a:t>Why bad?</a:t>
            </a:r>
          </a:p>
          <a:p>
            <a:pPr>
              <a:buFont typeface="Arial" pitchFamily="-109" charset="0"/>
              <a:buChar char="•"/>
              <a:defRPr/>
            </a:pPr>
            <a:r>
              <a:rPr lang="en-US" sz="2600" dirty="0" smtClean="0"/>
              <a:t>Nonrandom sampling by someone with an interest in the outcome</a:t>
            </a:r>
          </a:p>
          <a:p>
            <a:pPr lvl="1">
              <a:buFont typeface="Arial" pitchFamily="-109" charset="0"/>
              <a:buChar char="–"/>
              <a:defRPr/>
            </a:pPr>
            <a:r>
              <a:rPr lang="en-US" sz="2200" dirty="0"/>
              <a:t>T</a:t>
            </a:r>
            <a:r>
              <a:rPr lang="en-US" sz="2200" dirty="0" smtClean="0"/>
              <a:t>echnician sampling steel for quality control avoids bad looking samples</a:t>
            </a:r>
          </a:p>
          <a:p>
            <a:pPr lvl="1">
              <a:buFont typeface="Arial" pitchFamily="-109" charset="0"/>
              <a:buChar char="–"/>
              <a:defRPr/>
            </a:pPr>
            <a:r>
              <a:rPr lang="en-US" sz="2200" dirty="0" smtClean="0"/>
              <a:t>Political organization stops ‘random’ people on the street to ask opinions</a:t>
            </a:r>
          </a:p>
          <a:p>
            <a:pPr>
              <a:buFont typeface="Arial" pitchFamily="-109" charset="0"/>
              <a:buChar char="•"/>
              <a:defRPr/>
            </a:pPr>
            <a:r>
              <a:rPr lang="en-US" sz="2600" b="1" i="1" dirty="0" smtClean="0"/>
              <a:t>Voluntary</a:t>
            </a:r>
            <a:r>
              <a:rPr lang="en-US" sz="2600" dirty="0" smtClean="0"/>
              <a:t> </a:t>
            </a:r>
            <a:r>
              <a:rPr lang="en-US" sz="2600" b="1" i="1" dirty="0" smtClean="0"/>
              <a:t>response</a:t>
            </a:r>
            <a:r>
              <a:rPr lang="en-US" sz="2600" dirty="0" smtClean="0"/>
              <a:t> samples – </a:t>
            </a:r>
            <a:r>
              <a:rPr lang="en-US" sz="2600" b="1" i="1" dirty="0" smtClean="0">
                <a:solidFill>
                  <a:srgbClr val="FF0000"/>
                </a:solidFill>
              </a:rPr>
              <a:t>the worst</a:t>
            </a:r>
            <a:r>
              <a:rPr lang="en-US" sz="2600" b="1" dirty="0" smtClean="0"/>
              <a:t>!!</a:t>
            </a:r>
            <a:r>
              <a:rPr lang="en-US" sz="2600" dirty="0"/>
              <a:t> </a:t>
            </a:r>
            <a:r>
              <a:rPr lang="en-US" sz="2600" dirty="0" smtClean="0"/>
              <a:t> Examples:</a:t>
            </a:r>
          </a:p>
          <a:p>
            <a:pPr lvl="1">
              <a:buFont typeface="Arial" pitchFamily="-109" charset="0"/>
              <a:buChar char="–"/>
              <a:defRPr/>
            </a:pPr>
            <a:r>
              <a:rPr lang="en-US" sz="2200" dirty="0" smtClean="0"/>
              <a:t>CNN.com “Quick Vote” or ESPN.com “</a:t>
            </a:r>
            <a:r>
              <a:rPr lang="en-US" sz="2200" dirty="0" err="1" smtClean="0"/>
              <a:t>SportsNation</a:t>
            </a:r>
            <a:r>
              <a:rPr lang="en-US" sz="2200" dirty="0" smtClean="0"/>
              <a:t>”</a:t>
            </a:r>
          </a:p>
          <a:p>
            <a:pPr lvl="1">
              <a:buFont typeface="Arial" pitchFamily="-109" charset="0"/>
              <a:buChar char="–"/>
              <a:defRPr/>
            </a:pPr>
            <a:r>
              <a:rPr lang="en-US" sz="2200" dirty="0" smtClean="0"/>
              <a:t>Ann Landers “poll” of parents:  If you had it to do over again, would you have children?</a:t>
            </a:r>
          </a:p>
          <a:p>
            <a:pPr lvl="1">
              <a:buFont typeface="Arial" pitchFamily="-109" charset="0"/>
              <a:buChar char="–"/>
              <a:defRPr/>
            </a:pPr>
            <a:r>
              <a:rPr lang="en-US" sz="2200" dirty="0" smtClean="0"/>
              <a:t>American Family Association poll (2004) on gay marriage</a:t>
            </a:r>
          </a:p>
          <a:p>
            <a:pPr>
              <a:buNone/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5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3.2  Sampling design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Random sampling</a:t>
            </a:r>
            <a:r>
              <a:rPr lang="en-US" dirty="0" smtClean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is necessary to reduce bias of different kinds:</a:t>
            </a:r>
          </a:p>
          <a:p>
            <a:pPr lvl="1"/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experimenter bias</a:t>
            </a:r>
          </a:p>
          <a:p>
            <a:pPr lvl="1"/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bias due to effects of lurking variables</a:t>
            </a:r>
          </a:p>
          <a:p>
            <a:pPr lvl="1"/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etc.</a:t>
            </a: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Kinds of random sampling:</a:t>
            </a:r>
          </a:p>
          <a:p>
            <a:pPr lvl="1"/>
            <a:r>
              <a:rPr lang="en-US" dirty="0" smtClean="0"/>
              <a:t>Simple random sampling</a:t>
            </a:r>
          </a:p>
          <a:p>
            <a:pPr lvl="1"/>
            <a:r>
              <a:rPr lang="en-US" dirty="0" smtClean="0"/>
              <a:t>Stratified sampling</a:t>
            </a:r>
          </a:p>
          <a:p>
            <a:pPr lvl="1"/>
            <a:r>
              <a:rPr lang="en-US" dirty="0" smtClean="0"/>
              <a:t>Multistage sampling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12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Simple random sampling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5105400"/>
          </a:xfrm>
        </p:spPr>
        <p:txBody>
          <a:bodyPr/>
          <a:lstStyle/>
          <a:p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Simple random sample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(SRS) of size </a:t>
            </a:r>
            <a:r>
              <a:rPr lang="en-US" i="1" dirty="0" smtClean="0">
                <a:ea typeface="ＭＳ Ｐゴシック" pitchFamily="-108" charset="-128"/>
                <a:cs typeface="ＭＳ Ｐゴシック" pitchFamily="-108" charset="-128"/>
              </a:rPr>
              <a:t>n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: chosen in such a way that every set of </a:t>
            </a:r>
            <a:r>
              <a:rPr lang="en-US" i="1" dirty="0" smtClean="0">
                <a:ea typeface="ＭＳ Ｐゴシック" pitchFamily="-108" charset="-128"/>
                <a:cs typeface="ＭＳ Ｐゴシック" pitchFamily="-108" charset="-128"/>
              </a:rPr>
              <a:t>n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individuals in the population has the same chance to be the sample selected.</a:t>
            </a:r>
          </a:p>
          <a:p>
            <a:pPr lvl="1"/>
            <a:r>
              <a:rPr lang="en-US" dirty="0" smtClean="0"/>
              <a:t>Conceptually:  Put all names in the population on slips of paper in a hat, mix them, and draw out </a:t>
            </a:r>
            <a:r>
              <a:rPr lang="en-US" i="1" dirty="0" smtClean="0"/>
              <a:t>n</a:t>
            </a:r>
            <a:r>
              <a:rPr lang="en-US" dirty="0" smtClean="0"/>
              <a:t> of them.</a:t>
            </a:r>
          </a:p>
          <a:p>
            <a:pPr lvl="1"/>
            <a:r>
              <a:rPr lang="en-US" dirty="0" smtClean="0"/>
              <a:t>In practice:  use random digit tables, computer-generated random numbers, or other methods.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629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-108" charset="-128"/>
                <a:cs typeface="ＭＳ Ｐゴシック" pitchFamily="-108" charset="-128"/>
              </a:rPr>
              <a:t>Problem:  a SRS from a large population spread over a wide area may (just by chance) </a:t>
            </a:r>
            <a:r>
              <a:rPr lang="en-US" sz="2400" dirty="0" err="1" smtClean="0">
                <a:ea typeface="ＭＳ Ｐゴシック" pitchFamily="-108" charset="-128"/>
                <a:cs typeface="ＭＳ Ｐゴシック" pitchFamily="-108" charset="-128"/>
              </a:rPr>
              <a:t>underrepresent</a:t>
            </a:r>
            <a:r>
              <a:rPr lang="en-US" sz="2400" dirty="0" smtClean="0">
                <a:ea typeface="ＭＳ Ｐゴシック" pitchFamily="-108" charset="-128"/>
                <a:cs typeface="ＭＳ Ｐゴシック" pitchFamily="-108" charset="-128"/>
              </a:rPr>
              <a:t> some demographic category.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E.g., rural voters may be underrepresented compared to urban and suburban.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-108" charset="-128"/>
                <a:cs typeface="ＭＳ Ｐゴシック" pitchFamily="-108" charset="-128"/>
              </a:rPr>
              <a:t>Solution:  first divide the population into </a:t>
            </a:r>
            <a:r>
              <a:rPr lang="en-US" sz="2400" b="1" i="1" dirty="0" smtClean="0">
                <a:solidFill>
                  <a:schemeClr val="accent1"/>
                </a:solidFill>
                <a:ea typeface="ＭＳ Ｐゴシック" pitchFamily="-108" charset="-128"/>
                <a:cs typeface="ＭＳ Ｐゴシック" pitchFamily="-108" charset="-128"/>
              </a:rPr>
              <a:t>strata</a:t>
            </a:r>
            <a:r>
              <a:rPr lang="en-US" sz="2400" dirty="0" smtClean="0"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-108" charset="-128"/>
                <a:cs typeface="ＭＳ Ｐゴシック" pitchFamily="-108" charset="-128"/>
              </a:rPr>
              <a:t>Examples of stratification:  into geographical areas, ethnic groups, genders, economic categories, etc.)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-108" charset="-128"/>
                <a:cs typeface="ＭＳ Ｐゴシック" pitchFamily="-108" charset="-128"/>
              </a:rPr>
              <a:t>Then take a SRS from each </a:t>
            </a:r>
            <a:r>
              <a:rPr lang="en-US" sz="2400" b="1" i="1" dirty="0" smtClean="0">
                <a:solidFill>
                  <a:schemeClr val="accent1"/>
                </a:solidFill>
                <a:ea typeface="ＭＳ Ｐゴシック" pitchFamily="-108" charset="-128"/>
                <a:cs typeface="ＭＳ Ｐゴシック" pitchFamily="-108" charset="-128"/>
              </a:rPr>
              <a:t>stratum</a:t>
            </a:r>
            <a:r>
              <a:rPr lang="en-US" sz="2400" dirty="0" smtClean="0">
                <a:ea typeface="ＭＳ Ｐゴシック" pitchFamily="-108" charset="-128"/>
                <a:cs typeface="ＭＳ Ｐゴシック" pitchFamily="-108" charset="-128"/>
              </a:rPr>
              <a:t>, and combine them to make the sample.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The sizes of the samples can be adjusted to reflect the population shares of the strata. 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-108" charset="-128"/>
                <a:cs typeface="ＭＳ Ｐゴシック" pitchFamily="-108" charset="-128"/>
              </a:rPr>
              <a:t>Note similarity to block designs in comparative experiments.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Both control for a categorical variable.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34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Multistage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Commonly used to get samples from the population of all households or people in the nation, where SRS would be essentially impossible.  </a:t>
            </a: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One form of multistage sampling is used by the US Bureau of the Census in its Current Population Survey.  </a:t>
            </a:r>
          </a:p>
          <a:p>
            <a:pPr lvl="1"/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Examples of results from 2010 survey:</a:t>
            </a:r>
          </a:p>
          <a:p>
            <a:pPr lvl="2"/>
            <a:r>
              <a:rPr lang="en-US" sz="2000" dirty="0" smtClean="0">
                <a:ea typeface="ＭＳ Ｐゴシック" pitchFamily="-108" charset="-128"/>
                <a:cs typeface="ＭＳ Ｐゴシック" pitchFamily="-108" charset="-128"/>
              </a:rPr>
              <a:t>2009 poverty rate was 14.3%, up from 13.2% in 2008</a:t>
            </a:r>
          </a:p>
          <a:p>
            <a:pPr lvl="2"/>
            <a:r>
              <a:rPr lang="en-US" sz="2000" dirty="0" smtClean="0">
                <a:ea typeface="ＭＳ Ｐゴシック" pitchFamily="-108" charset="-128"/>
                <a:cs typeface="ＭＳ Ｐゴシック" pitchFamily="-108" charset="-128"/>
              </a:rPr>
              <a:t>Median household income in 2009 was $49,777, about the same as in 2008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1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The Census Bureau’s multistage sampling method for the Current Population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Divide the nation into a large number of </a:t>
            </a:r>
            <a:r>
              <a:rPr lang="en-US" sz="2200" b="1" i="1" dirty="0" smtClean="0"/>
              <a:t>primary sampling units 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PSUs</a:t>
            </a:r>
            <a:r>
              <a:rPr lang="en-US" sz="2200" b="1" dirty="0" smtClean="0"/>
              <a:t>).</a:t>
            </a:r>
            <a:r>
              <a:rPr lang="en-US" sz="2200" dirty="0" smtClean="0"/>
              <a:t>  These are counties or sometimes other geographic units; they do not cross state lines.  </a:t>
            </a:r>
          </a:p>
          <a:p>
            <a:r>
              <a:rPr lang="en-US" sz="2200" b="1" dirty="0" smtClean="0">
                <a:solidFill>
                  <a:srgbClr val="3366FF"/>
                </a:solidFill>
              </a:rPr>
              <a:t>Take a SRS of PSUs</a:t>
            </a:r>
            <a:r>
              <a:rPr lang="en-US" sz="2200" dirty="0" smtClean="0"/>
              <a:t>.  Within each sampled PSU:</a:t>
            </a:r>
          </a:p>
          <a:p>
            <a:r>
              <a:rPr lang="en-US" sz="2200" dirty="0" smtClean="0">
                <a:ea typeface="ＭＳ Ｐゴシック" pitchFamily="-108" charset="-128"/>
              </a:rPr>
              <a:t>Divide the PSUs into </a:t>
            </a:r>
            <a:r>
              <a:rPr lang="en-US" sz="2200" b="1" i="1" dirty="0" smtClean="0">
                <a:ea typeface="ＭＳ Ｐゴシック" pitchFamily="-108" charset="-128"/>
              </a:rPr>
              <a:t>blocks </a:t>
            </a:r>
            <a:r>
              <a:rPr lang="en-US" sz="2200" dirty="0" smtClean="0">
                <a:ea typeface="ＭＳ Ｐゴシック" pitchFamily="-108" charset="-128"/>
              </a:rPr>
              <a:t>(actual city blocks, or other divisions in smaller towns or rural areas).  Organize the blocks into </a:t>
            </a:r>
            <a:r>
              <a:rPr lang="en-US" sz="2200" b="1" i="1" dirty="0" smtClean="0">
                <a:ea typeface="ＭＳ Ｐゴシック" pitchFamily="-108" charset="-128"/>
              </a:rPr>
              <a:t>strata</a:t>
            </a:r>
            <a:r>
              <a:rPr lang="en-US" sz="2200" dirty="0" smtClean="0">
                <a:ea typeface="ＭＳ Ｐゴシック" pitchFamily="-108" charset="-128"/>
              </a:rPr>
              <a:t> (based on urban </a:t>
            </a:r>
            <a:r>
              <a:rPr lang="en-US" sz="2200" i="1" dirty="0" smtClean="0">
                <a:ea typeface="ＭＳ Ｐゴシック" pitchFamily="-108" charset="-128"/>
              </a:rPr>
              <a:t>vs.</a:t>
            </a:r>
            <a:r>
              <a:rPr lang="en-US" sz="2200" dirty="0" smtClean="0">
                <a:ea typeface="ＭＳ Ｐゴシック" pitchFamily="-108" charset="-128"/>
              </a:rPr>
              <a:t> rural</a:t>
            </a:r>
            <a:r>
              <a:rPr lang="en-US" sz="2200" dirty="0">
                <a:ea typeface="ＭＳ Ｐゴシック" pitchFamily="-108" charset="-128"/>
              </a:rPr>
              <a:t> </a:t>
            </a:r>
            <a:r>
              <a:rPr lang="en-US" sz="2200" dirty="0" smtClean="0">
                <a:ea typeface="ＭＳ Ｐゴシック" pitchFamily="-108" charset="-128"/>
              </a:rPr>
              <a:t>and on racial or ethnic characteristics).</a:t>
            </a:r>
          </a:p>
          <a:p>
            <a:r>
              <a:rPr lang="en-US" sz="2200" b="1" dirty="0" smtClean="0">
                <a:solidFill>
                  <a:srgbClr val="3366FF"/>
                </a:solidFill>
                <a:ea typeface="ＭＳ Ｐゴシック" pitchFamily="-108" charset="-128"/>
              </a:rPr>
              <a:t>Take a stratified sample of blocks</a:t>
            </a:r>
            <a:r>
              <a:rPr lang="en-US" sz="2200" dirty="0" smtClean="0">
                <a:ea typeface="ＭＳ Ｐゴシック" pitchFamily="-108" charset="-128"/>
              </a:rPr>
              <a:t>.  Within each sampled block:</a:t>
            </a:r>
          </a:p>
          <a:p>
            <a:r>
              <a:rPr lang="en-US" sz="2200" dirty="0" smtClean="0">
                <a:ea typeface="ＭＳ Ｐゴシック" pitchFamily="-108" charset="-128"/>
              </a:rPr>
              <a:t>Divide the block into </a:t>
            </a:r>
            <a:r>
              <a:rPr lang="en-US" sz="2200" b="1" i="1" dirty="0" smtClean="0">
                <a:ea typeface="ＭＳ Ｐゴシック" pitchFamily="-108" charset="-128"/>
              </a:rPr>
              <a:t>clusters</a:t>
            </a:r>
            <a:r>
              <a:rPr lang="en-US" sz="2200" b="1" dirty="0" smtClean="0">
                <a:ea typeface="ＭＳ Ｐゴシック" pitchFamily="-108" charset="-128"/>
              </a:rPr>
              <a:t>.  </a:t>
            </a:r>
            <a:r>
              <a:rPr lang="en-US" sz="2200" dirty="0" smtClean="0">
                <a:ea typeface="ＭＳ Ｐゴシック" pitchFamily="-108" charset="-128"/>
              </a:rPr>
              <a:t>Each cluster consists of four nearby housing units.</a:t>
            </a:r>
            <a:r>
              <a:rPr lang="en-US" sz="2200" b="1" dirty="0" smtClean="0">
                <a:ea typeface="ＭＳ Ｐゴシック" pitchFamily="-108" charset="-128"/>
              </a:rPr>
              <a:t>  </a:t>
            </a:r>
          </a:p>
          <a:p>
            <a:r>
              <a:rPr lang="en-US" sz="2200" b="1" dirty="0" smtClean="0">
                <a:solidFill>
                  <a:srgbClr val="3366FF"/>
                </a:solidFill>
                <a:ea typeface="ＭＳ Ｐゴシック" pitchFamily="-108" charset="-128"/>
              </a:rPr>
              <a:t>Take a SRS of clusters</a:t>
            </a:r>
            <a:r>
              <a:rPr lang="en-US" sz="2200" dirty="0" smtClean="0">
                <a:ea typeface="ＭＳ Ｐゴシック" pitchFamily="-108" charset="-128"/>
              </a:rPr>
              <a:t>.  Within each sampled cluster, interview</a:t>
            </a:r>
            <a:r>
              <a:rPr lang="en-US" sz="2200" b="1" i="1" dirty="0">
                <a:ea typeface="ＭＳ Ｐゴシック" pitchFamily="-108" charset="-128"/>
              </a:rPr>
              <a:t> </a:t>
            </a:r>
            <a:r>
              <a:rPr lang="en-US" sz="2200" dirty="0" smtClean="0">
                <a:ea typeface="ＭＳ Ｐゴシック" pitchFamily="-108" charset="-128"/>
              </a:rPr>
              <a:t>all four households.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2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3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9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Random-digit dialing </a:t>
            </a:r>
            <a:br>
              <a:rPr lang="en-US" sz="29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29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(another kind of multistage sampling)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250"/>
            <a:ext cx="8229600" cy="506095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-109" charset="0"/>
              <a:buChar char="•"/>
              <a:defRPr/>
            </a:pPr>
            <a:r>
              <a:rPr lang="en-US" sz="3027" dirty="0" smtClean="0"/>
              <a:t>Used by most major public-opinion polling organizations (Gallup, Harris, NORC, Pew, Zogby, etc.)  </a:t>
            </a:r>
          </a:p>
          <a:p>
            <a:pPr>
              <a:buFont typeface="Arial" pitchFamily="-109" charset="0"/>
              <a:buChar char="•"/>
              <a:defRPr/>
            </a:pPr>
            <a:r>
              <a:rPr lang="en-US" sz="3027" dirty="0" smtClean="0"/>
              <a:t>Goal is to get a random sample of all US households that have telephones.</a:t>
            </a:r>
          </a:p>
          <a:p>
            <a:pPr>
              <a:buFont typeface="Arial" pitchFamily="-109" charset="0"/>
              <a:buChar char="•"/>
              <a:defRPr/>
            </a:pPr>
            <a:r>
              <a:rPr lang="en-US" dirty="0" smtClean="0"/>
              <a:t>Based on phone numbers:  1-XXX-YYY-ZZWW</a:t>
            </a:r>
          </a:p>
          <a:p>
            <a:pPr lvl="1">
              <a:buFont typeface="Arial" pitchFamily="-109" charset="0"/>
              <a:buChar char="•"/>
              <a:defRPr/>
            </a:pPr>
            <a:r>
              <a:rPr lang="en-US" dirty="0" smtClean="0"/>
              <a:t>XXX-YYY is the 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exchange</a:t>
            </a:r>
          </a:p>
          <a:p>
            <a:pPr lvl="1">
              <a:buFont typeface="Arial" pitchFamily="-109" charset="0"/>
              <a:buChar char="•"/>
              <a:defRPr/>
            </a:pPr>
            <a:r>
              <a:rPr lang="en-US" dirty="0" smtClean="0"/>
              <a:t>ZZ is the 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bank</a:t>
            </a:r>
            <a:r>
              <a:rPr lang="en-US" dirty="0" smtClean="0"/>
              <a:t> (up to 100 telephones in a bank)</a:t>
            </a:r>
            <a:endParaRPr lang="en-US" b="1" i="1" dirty="0" smtClean="0"/>
          </a:p>
          <a:p>
            <a:pPr>
              <a:buFont typeface="Arial" pitchFamily="-109" charset="0"/>
              <a:buChar char="•"/>
              <a:defRPr/>
            </a:pPr>
            <a:r>
              <a:rPr lang="en-US" dirty="0" smtClean="0"/>
              <a:t>Start with </a:t>
            </a:r>
          </a:p>
          <a:p>
            <a:pPr lvl="1">
              <a:buFont typeface="Arial" pitchFamily="-109" charset="0"/>
              <a:buChar char="•"/>
              <a:defRPr/>
            </a:pPr>
            <a:r>
              <a:rPr lang="en-US" dirty="0" smtClean="0"/>
              <a:t>a list of all exchanges</a:t>
            </a:r>
          </a:p>
          <a:p>
            <a:pPr lvl="1">
              <a:buFont typeface="Arial" pitchFamily="-109" charset="0"/>
              <a:buChar char="•"/>
              <a:defRPr/>
            </a:pPr>
            <a:r>
              <a:rPr lang="en-US" dirty="0" smtClean="0"/>
              <a:t>a list of all banks in each exchange, with number of telephones in each bank</a:t>
            </a:r>
          </a:p>
          <a:p>
            <a:pPr>
              <a:buFont typeface="Arial" pitchFamily="-109" charset="0"/>
              <a:buChar char="•"/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5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3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9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Random-digit dialing </a:t>
            </a:r>
            <a:br>
              <a:rPr lang="en-US" sz="29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29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based on 1-XXX-YYY-ZZWW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5060950"/>
          </a:xfrm>
        </p:spPr>
        <p:txBody>
          <a:bodyPr>
            <a:normAutofit/>
          </a:bodyPr>
          <a:lstStyle/>
          <a:p>
            <a:pPr>
              <a:buFont typeface="Arial" pitchFamily="-109" charset="0"/>
              <a:buChar char="•"/>
              <a:defRPr/>
            </a:pPr>
            <a:r>
              <a:rPr lang="en-US" b="1" dirty="0" smtClean="0">
                <a:solidFill>
                  <a:srgbClr val="0070C0"/>
                </a:solidFill>
              </a:rPr>
              <a:t>Take a SRS of exchanges</a:t>
            </a:r>
            <a:r>
              <a:rPr lang="en-US" dirty="0" smtClean="0"/>
              <a:t> (XXX-YYY).</a:t>
            </a:r>
          </a:p>
          <a:p>
            <a:pPr>
              <a:buFont typeface="Arial" pitchFamily="-109" charset="0"/>
              <a:buChar char="•"/>
              <a:defRPr/>
            </a:pPr>
            <a:r>
              <a:rPr lang="en-US" dirty="0" smtClean="0"/>
              <a:t>Within each sampled exchange, </a:t>
            </a:r>
            <a:r>
              <a:rPr lang="en-US" b="1" dirty="0" smtClean="0">
                <a:solidFill>
                  <a:srgbClr val="0070C0"/>
                </a:solidFill>
              </a:rPr>
              <a:t>take a SRS of banks</a:t>
            </a:r>
            <a:r>
              <a:rPr lang="en-US" b="1" dirty="0" smtClean="0"/>
              <a:t> </a:t>
            </a:r>
            <a:r>
              <a:rPr lang="en-US" dirty="0" smtClean="0"/>
              <a:t>(ZZ).</a:t>
            </a:r>
            <a:r>
              <a:rPr lang="en-US" b="1" dirty="0" smtClean="0"/>
              <a:t>  </a:t>
            </a:r>
          </a:p>
          <a:p>
            <a:pPr lvl="1">
              <a:buFont typeface="Arial" pitchFamily="-109" charset="0"/>
              <a:buChar char="•"/>
              <a:defRPr/>
            </a:pPr>
            <a:r>
              <a:rPr lang="en-US" dirty="0" smtClean="0"/>
              <a:t>Number of banks sampled depends on number of banks in the exchange.  </a:t>
            </a:r>
          </a:p>
          <a:p>
            <a:pPr>
              <a:buFont typeface="Arial" pitchFamily="-109" charset="0"/>
              <a:buChar char="•"/>
              <a:defRPr/>
            </a:pPr>
            <a:r>
              <a:rPr lang="en-US" dirty="0" smtClean="0"/>
              <a:t>Within each sampled bank, </a:t>
            </a:r>
            <a:r>
              <a:rPr lang="en-US" b="1" dirty="0" smtClean="0">
                <a:solidFill>
                  <a:srgbClr val="0070C0"/>
                </a:solidFill>
              </a:rPr>
              <a:t>take a SRS of telephones </a:t>
            </a:r>
            <a:r>
              <a:rPr lang="en-US" dirty="0" smtClean="0"/>
              <a:t>(WW).  </a:t>
            </a:r>
          </a:p>
          <a:p>
            <a:pPr lvl="1">
              <a:buFont typeface="Arial" pitchFamily="-109" charset="0"/>
              <a:buChar char="•"/>
              <a:defRPr/>
            </a:pPr>
            <a:r>
              <a:rPr lang="en-US" dirty="0" smtClean="0"/>
              <a:t>Number of phones sampled depends on no. of phones in the bank.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Select and analyze a game of chance</a:t>
            </a:r>
          </a:p>
          <a:p>
            <a:pPr lvl="1"/>
            <a:r>
              <a:rPr lang="en-US" dirty="0" smtClean="0"/>
              <a:t>Use calculation, R or other mean to make QUANTITATIVE observations about the game</a:t>
            </a:r>
          </a:p>
          <a:p>
            <a:pPr lvl="1"/>
            <a:r>
              <a:rPr lang="en-US" dirty="0" smtClean="0"/>
              <a:t>Write a 5 page paper. Include:</a:t>
            </a:r>
          </a:p>
          <a:p>
            <a:pPr lvl="2"/>
            <a:r>
              <a:rPr lang="en-US" dirty="0" smtClean="0"/>
              <a:t>Description of the game</a:t>
            </a:r>
          </a:p>
          <a:p>
            <a:pPr lvl="2"/>
            <a:r>
              <a:rPr lang="en-US" dirty="0" smtClean="0"/>
              <a:t>Your analysis</a:t>
            </a:r>
          </a:p>
          <a:p>
            <a:pPr lvl="2"/>
            <a:r>
              <a:rPr lang="en-US" dirty="0" smtClean="0"/>
              <a:t>Conclusions</a:t>
            </a:r>
          </a:p>
          <a:p>
            <a:pPr lvl="2"/>
            <a:r>
              <a:rPr lang="en-US" dirty="0" smtClean="0"/>
              <a:t>References</a:t>
            </a:r>
          </a:p>
          <a:p>
            <a:r>
              <a:rPr lang="en-US" dirty="0" smtClean="0"/>
              <a:t>DUE: on November 10.</a:t>
            </a:r>
          </a:p>
          <a:p>
            <a:r>
              <a:rPr lang="en-US" b="1" dirty="0" smtClean="0"/>
              <a:t>Come to my office to discuss what makes a suitable project!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nternet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Monkey (with targeted audience)</a:t>
            </a:r>
          </a:p>
          <a:p>
            <a:pPr lvl="1"/>
            <a:r>
              <a:rPr lang="en-US" dirty="0" smtClean="0"/>
              <a:t>Sample from people who have take </a:t>
            </a:r>
            <a:r>
              <a:rPr lang="en-US" dirty="0" err="1" smtClean="0"/>
              <a:t>suveymonkey</a:t>
            </a:r>
            <a:r>
              <a:rPr lang="en-US" dirty="0" smtClean="0"/>
              <a:t> poll in the past</a:t>
            </a:r>
          </a:p>
          <a:p>
            <a:pPr lvl="1"/>
            <a:r>
              <a:rPr lang="en-US" dirty="0" smtClean="0"/>
              <a:t>reweights</a:t>
            </a:r>
          </a:p>
          <a:p>
            <a:r>
              <a:rPr lang="en-US" dirty="0" err="1" smtClean="0"/>
              <a:t>Qualtrics</a:t>
            </a:r>
            <a:endParaRPr lang="en-US" dirty="0" smtClean="0"/>
          </a:p>
          <a:p>
            <a:r>
              <a:rPr lang="en-US" dirty="0" smtClean="0"/>
              <a:t>Mechanical Turk (amazon)</a:t>
            </a:r>
          </a:p>
          <a:p>
            <a:pPr lvl="1"/>
            <a:r>
              <a:rPr lang="en-US" dirty="0" smtClean="0"/>
              <a:t>People bid on jobs – get paid for answering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93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What can go wrong in sample surveys </a:t>
            </a:r>
            <a:br>
              <a:rPr lang="en-US" sz="32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32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(even when sampling is random)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-109" charset="0"/>
              <a:buChar char="•"/>
              <a:defRPr/>
            </a:pPr>
            <a:r>
              <a:rPr lang="en-US" b="1" i="1" dirty="0" smtClean="0"/>
              <a:t>Undercoverage</a:t>
            </a:r>
          </a:p>
          <a:p>
            <a:pPr lvl="1">
              <a:buFont typeface="Arial" pitchFamily="-109" charset="0"/>
              <a:buChar char="–"/>
              <a:defRPr/>
            </a:pPr>
            <a:r>
              <a:rPr lang="en-US" dirty="0" smtClean="0"/>
              <a:t>when one or more groups in the population are left out or underrepresented in the sampling process. For example, unless care is taken</a:t>
            </a:r>
          </a:p>
          <a:p>
            <a:pPr lvl="2">
              <a:buFont typeface="Arial" pitchFamily="-109" charset="0"/>
              <a:buChar char="–"/>
              <a:defRPr/>
            </a:pPr>
            <a:r>
              <a:rPr lang="en-US" dirty="0" smtClean="0"/>
              <a:t>Sampling by housing units may miss the homeless</a:t>
            </a:r>
          </a:p>
          <a:p>
            <a:pPr lvl="2">
              <a:buFont typeface="Arial" pitchFamily="-109" charset="0"/>
              <a:buChar char="–"/>
              <a:defRPr/>
            </a:pPr>
            <a:r>
              <a:rPr lang="en-US" dirty="0" smtClean="0"/>
              <a:t>Sampling by telephone may miss mobile-phone users without landlines</a:t>
            </a:r>
          </a:p>
          <a:p>
            <a:pPr>
              <a:buFont typeface="Arial" pitchFamily="-109" charset="0"/>
              <a:buChar char="•"/>
              <a:defRPr/>
            </a:pPr>
            <a:r>
              <a:rPr lang="en-US" b="1" i="1" dirty="0" smtClean="0"/>
              <a:t>Nonresponse</a:t>
            </a:r>
          </a:p>
          <a:p>
            <a:pPr lvl="1">
              <a:buFont typeface="Arial" pitchFamily="-109" charset="0"/>
              <a:buChar char="–"/>
              <a:defRPr/>
            </a:pPr>
            <a:r>
              <a:rPr lang="en-US" dirty="0" smtClean="0"/>
              <a:t>when sampled individuals can’t be contacted or refuse to respond</a:t>
            </a:r>
          </a:p>
          <a:p>
            <a:pPr>
              <a:buFont typeface="Arial" pitchFamily="-109" charset="0"/>
              <a:buChar char="•"/>
              <a:defRPr/>
            </a:pPr>
            <a:r>
              <a:rPr lang="en-US" b="1" i="1" dirty="0" smtClean="0"/>
              <a:t>Response bias</a:t>
            </a:r>
          </a:p>
          <a:p>
            <a:pPr lvl="1">
              <a:buFont typeface="Arial" pitchFamily="-109" charset="0"/>
              <a:buChar char="–"/>
              <a:defRPr/>
            </a:pPr>
            <a:r>
              <a:rPr lang="en-US" dirty="0" smtClean="0"/>
              <a:t>when respondents lie (to please the interviewer, to hide certain behaviors, etc.)</a:t>
            </a:r>
          </a:p>
          <a:p>
            <a:pPr>
              <a:buFont typeface="Arial" pitchFamily="-109" charset="0"/>
              <a:buChar char="•"/>
              <a:defRPr/>
            </a:pPr>
            <a:r>
              <a:rPr lang="en-US" b="1" i="1" dirty="0" smtClean="0"/>
              <a:t>Poor wording </a:t>
            </a:r>
            <a:r>
              <a:rPr lang="en-US" dirty="0" smtClean="0"/>
              <a:t>of questions</a:t>
            </a:r>
          </a:p>
          <a:p>
            <a:pPr lvl="1">
              <a:buFont typeface="Arial" pitchFamily="-109" charset="0"/>
              <a:buChar char="–"/>
              <a:defRPr/>
            </a:pPr>
            <a:endParaRPr lang="en-US" dirty="0" smtClean="0"/>
          </a:p>
          <a:p>
            <a:pPr>
              <a:buFont typeface="Arial" pitchFamily="-109" charset="0"/>
              <a:buChar char="•"/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7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ea typeface="ＭＳ Ｐゴシック" pitchFamily="-108" charset="-128"/>
                <a:cs typeface="ＭＳ Ｐゴシック" pitchFamily="-108" charset="-128"/>
              </a:rPr>
              <a:t>Importance of wording of 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Survey of high-school students:</a:t>
            </a:r>
          </a:p>
          <a:p>
            <a:pPr lvl="1"/>
            <a:r>
              <a:rPr lang="en-US" dirty="0" smtClean="0"/>
              <a:t>“Which is easier for someone of your age to </a:t>
            </a:r>
            <a:r>
              <a:rPr lang="en-US" i="1" dirty="0" smtClean="0"/>
              <a:t>buy</a:t>
            </a:r>
            <a:r>
              <a:rPr lang="en-US" dirty="0" smtClean="0"/>
              <a:t>:  cigarettes, beer, or marijuana?”  (35%, 18%, 34%)</a:t>
            </a:r>
          </a:p>
          <a:p>
            <a:pPr lvl="1"/>
            <a:r>
              <a:rPr lang="en-US" dirty="0" smtClean="0"/>
              <a:t>“Which is easier for someone of your age to </a:t>
            </a:r>
            <a:r>
              <a:rPr lang="en-US" i="1" dirty="0" smtClean="0"/>
              <a:t>obtain</a:t>
            </a:r>
            <a:r>
              <a:rPr lang="en-US" dirty="0" smtClean="0"/>
              <a:t>: cigarettes, beer, or marijuana?” (39%, 27%, 19%)</a:t>
            </a:r>
          </a:p>
          <a:p>
            <a:r>
              <a:rPr lang="en-US" dirty="0" smtClean="0"/>
              <a:t>Ex. 3.27, p. 197:  </a:t>
            </a:r>
          </a:p>
          <a:p>
            <a:pPr lvl="1"/>
            <a:r>
              <a:rPr lang="en-US" dirty="0" smtClean="0"/>
              <a:t>“Is US spending too much on assistance to the poor?” (13%)</a:t>
            </a:r>
          </a:p>
          <a:p>
            <a:pPr lvl="1"/>
            <a:r>
              <a:rPr lang="en-US" dirty="0" smtClean="0"/>
              <a:t>“Is US spending too much on welfare?” (44%)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44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Note on stratified </a:t>
            </a:r>
            <a:r>
              <a:rPr lang="en-US" sz="3600" i="1" dirty="0" smtClean="0"/>
              <a:t>vs.</a:t>
            </a:r>
            <a:r>
              <a:rPr lang="en-US" sz="3600" dirty="0" smtClean="0"/>
              <a:t> multistage sampling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</a:t>
            </a:r>
            <a:r>
              <a:rPr lang="en-US" b="1" i="1" dirty="0" smtClean="0"/>
              <a:t>stratified sampling</a:t>
            </a:r>
            <a:r>
              <a:rPr lang="en-US" b="1" dirty="0" smtClean="0"/>
              <a:t> </a:t>
            </a:r>
            <a:r>
              <a:rPr lang="en-US" dirty="0" smtClean="0"/>
              <a:t>we divide the population into strata and </a:t>
            </a:r>
            <a:r>
              <a:rPr lang="en-US" b="1" i="1" dirty="0" smtClean="0"/>
              <a:t>take a SRS from every stratum</a:t>
            </a:r>
            <a:r>
              <a:rPr lang="en-US" dirty="0" smtClean="0"/>
              <a:t>. (Not a random selection of strata.)</a:t>
            </a:r>
          </a:p>
          <a:p>
            <a:r>
              <a:rPr lang="en-US" dirty="0" smtClean="0"/>
              <a:t>In </a:t>
            </a:r>
            <a:r>
              <a:rPr lang="en-US" b="1" i="1" dirty="0" smtClean="0"/>
              <a:t>multistage sampling.</a:t>
            </a:r>
            <a:r>
              <a:rPr lang="en-US" dirty="0" smtClean="0"/>
              <a:t> there is random selection at every stage.  Examples:</a:t>
            </a:r>
          </a:p>
          <a:p>
            <a:pPr lvl="1"/>
            <a:r>
              <a:rPr lang="en-US" dirty="0" smtClean="0"/>
              <a:t>Divide population into blocks.  Choose a SRS of blocks, then a SRS from each block in the SRS</a:t>
            </a:r>
          </a:p>
          <a:p>
            <a:pPr lvl="1"/>
            <a:r>
              <a:rPr lang="en-US" dirty="0" smtClean="0"/>
              <a:t>Method used </a:t>
            </a:r>
            <a:r>
              <a:rPr lang="en-US" smtClean="0"/>
              <a:t>by CPS:  </a:t>
            </a:r>
            <a:r>
              <a:rPr lang="en-US" dirty="0" smtClean="0"/>
              <a:t>PSU’s, blocks within PSU’s, clusters within blocks.  Interview every individual in a cluster</a:t>
            </a:r>
          </a:p>
          <a:p>
            <a:pPr lvl="1"/>
            <a:r>
              <a:rPr lang="en-US" dirty="0" smtClean="0"/>
              <a:t>Random-digit dialing:  Exchanges, banks, phones within banks.  Call a SRS of phones in each bank.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381000"/>
            <a:ext cx="8534400" cy="2857500"/>
            <a:chOff x="192" y="1419"/>
            <a:chExt cx="5376" cy="1800"/>
          </a:xfrm>
          <a:noFill/>
        </p:grpSpPr>
        <p:sp>
          <p:nvSpPr>
            <p:cNvPr id="25603" name="Text Box 3"/>
            <p:cNvSpPr txBox="1">
              <a:spLocks noChangeArrowheads="1"/>
            </p:cNvSpPr>
            <p:nvPr/>
          </p:nvSpPr>
          <p:spPr bwMode="auto">
            <a:xfrm>
              <a:off x="192" y="2920"/>
              <a:ext cx="1607" cy="2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rIns="0" bIns="0">
              <a:spAutoFit/>
            </a:bodyPr>
            <a:lstStyle/>
            <a:p>
              <a:pPr defTabSz="914400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1100" b="1" dirty="0" smtClean="0">
                  <a:solidFill>
                    <a:srgbClr val="000000"/>
                  </a:solidFill>
                  <a:latin typeface="Frutiger 67BoldCn" pitchFamily="1" charset="0"/>
                  <a:ea typeface="ＭＳ Ｐゴシック" charset="-128"/>
                  <a:cs typeface="+mn-cs"/>
                </a:rPr>
                <a:t>Definition, pg 204</a:t>
              </a:r>
            </a:p>
            <a:p>
              <a:pPr defTabSz="914400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800" dirty="0" smtClean="0">
                  <a:solidFill>
                    <a:srgbClr val="000000"/>
                  </a:solidFill>
                  <a:latin typeface="BI Frutiger BoldItalic" pitchFamily="1" charset="0"/>
                  <a:ea typeface="ＭＳ Ｐゴシック" charset="-128"/>
                  <a:cs typeface="+mn-cs"/>
                </a:rPr>
                <a:t>Introduction to the Practice of Statistics, Sixth Edition</a:t>
              </a:r>
            </a:p>
            <a:p>
              <a:pPr defTabSz="914400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900" dirty="0" smtClean="0">
                  <a:solidFill>
                    <a:srgbClr val="000000"/>
                  </a:solidFill>
                  <a:latin typeface="R Frutiger Roman" pitchFamily="1" charset="0"/>
                  <a:ea typeface="ＭＳ Ｐゴシック" charset="-128"/>
                  <a:cs typeface="+mn-cs"/>
                </a:rPr>
                <a:t>© 2009 W.H. Freeman and Company</a:t>
              </a:r>
            </a:p>
          </p:txBody>
        </p:sp>
        <p:pic>
          <p:nvPicPr>
            <p:cNvPr id="25604" name="Picture 5" descr="ISP_Ch03_Bx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" y="1419"/>
              <a:ext cx="5376" cy="14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457200" y="3475672"/>
            <a:ext cx="8229600" cy="147732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If the sampling design fails to include a way to survey them, then there is likely to be </a:t>
            </a:r>
            <a:r>
              <a:rPr lang="en-US" sz="2000" b="1" i="1" dirty="0" err="1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undercoverage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bias.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If the design does include a way to survey them, but some of them can’t be found or don’t respond, then there may be </a:t>
            </a:r>
            <a:r>
              <a:rPr lang="en-US" sz="2000" b="1" i="1" dirty="0" err="1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nonresponse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bias.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232737"/>
            <a:ext cx="7696200" cy="1015663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Example: “Some of the units chosen for a sample cannot be found or contacted.  There are some of these missing units in all segments of the population.”  This is </a:t>
            </a:r>
            <a:r>
              <a:rPr lang="en-US" sz="2000" b="1" i="1" dirty="0" err="1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nonresponse</a:t>
            </a:r>
            <a:r>
              <a:rPr lang="en-US" sz="2000" b="1" i="1" dirty="0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3105090"/>
            <a:ext cx="3200400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Example:  </a:t>
            </a:r>
            <a:r>
              <a:rPr lang="en-US" sz="2000" i="1" dirty="0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the homeless.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69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3 -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previous part of the course we learned the ideas of probability:</a:t>
            </a:r>
          </a:p>
          <a:p>
            <a:pPr lvl="1"/>
            <a:r>
              <a:rPr lang="en-US" dirty="0" smtClean="0"/>
              <a:t>Describe a random phenomenon using mathematical or software tools</a:t>
            </a:r>
          </a:p>
          <a:p>
            <a:pPr lvl="1"/>
            <a:r>
              <a:rPr lang="en-US" dirty="0" smtClean="0"/>
              <a:t>Given a random phenomenon (game,…) find the best strategy.</a:t>
            </a:r>
          </a:p>
          <a:p>
            <a:pPr lvl="1"/>
            <a:r>
              <a:rPr lang="en-US" dirty="0" smtClean="0"/>
              <a:t>Investigate risks (variance, probability something bad happens)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7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ideas of statistics</a:t>
            </a:r>
          </a:p>
          <a:p>
            <a:pPr lvl="1"/>
            <a:r>
              <a:rPr lang="en-US" dirty="0" smtClean="0"/>
              <a:t>Given multiple plausible models select one (or several) that is (are) the most consistent with the observed data</a:t>
            </a:r>
          </a:p>
          <a:p>
            <a:pPr lvl="1"/>
            <a:r>
              <a:rPr lang="en-US" dirty="0" smtClean="0"/>
              <a:t>Quantify a measure of belief in our solution</a:t>
            </a:r>
          </a:p>
          <a:p>
            <a:r>
              <a:rPr lang="en-US" dirty="0" smtClean="0"/>
              <a:t>The main idea is that if something looks like a very unlikely coincidence we would prefer another more likely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7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790700"/>
            <a:ext cx="5219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Chapter 3  Introduction:  </a:t>
            </a:r>
            <a:r>
              <a:rPr lang="en-US" sz="3600" b="1" dirty="0" smtClean="0">
                <a:solidFill>
                  <a:srgbClr val="FF0000"/>
                </a:solidFill>
              </a:rPr>
              <a:t>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6629400" cy="3733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Anecdotal data</a:t>
            </a:r>
          </a:p>
          <a:p>
            <a:r>
              <a:rPr lang="en-US" sz="3600" dirty="0" smtClean="0"/>
              <a:t>Available data</a:t>
            </a:r>
          </a:p>
          <a:p>
            <a:r>
              <a:rPr lang="en-US" sz="3600" dirty="0" smtClean="0"/>
              <a:t>Observational studies</a:t>
            </a:r>
          </a:p>
          <a:p>
            <a:r>
              <a:rPr lang="en-US" sz="3600" dirty="0" smtClean="0"/>
              <a:t>Experiments (not covered)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4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Chapter 3  Introduction:  </a:t>
            </a:r>
            <a:r>
              <a:rPr lang="en-US" sz="3600" b="1" dirty="0" smtClean="0">
                <a:solidFill>
                  <a:srgbClr val="FF0000"/>
                </a:solidFill>
              </a:rPr>
              <a:t>Sources of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724561"/>
            <a:ext cx="7772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457200">
              <a:spcAft>
                <a:spcPts val="1200"/>
              </a:spcAft>
            </a:pPr>
            <a:r>
              <a:rPr lang="en-US" sz="2800" b="1" dirty="0" smtClean="0"/>
              <a:t>Anecdotal data</a:t>
            </a:r>
            <a:r>
              <a:rPr lang="en-US" sz="2800" dirty="0" smtClean="0"/>
              <a:t>:  Individual cases that we recall or learn about.  </a:t>
            </a:r>
          </a:p>
          <a:p>
            <a:pPr marL="365760" indent="-457200">
              <a:spcAft>
                <a:spcPts val="1200"/>
              </a:spcAft>
            </a:pPr>
            <a:r>
              <a:rPr lang="en-US" sz="2800" dirty="0" smtClean="0"/>
              <a:t>Examples:</a:t>
            </a:r>
          </a:p>
          <a:p>
            <a:pPr marL="914400" indent="-457200">
              <a:spcAft>
                <a:spcPts val="1200"/>
              </a:spcAft>
            </a:pPr>
            <a:r>
              <a:rPr lang="en-US" dirty="0" smtClean="0"/>
              <a:t>“Several of my friends text while driving and</a:t>
            </a:r>
            <a:r>
              <a:rPr lang="en-US" dirty="0"/>
              <a:t> </a:t>
            </a:r>
            <a:r>
              <a:rPr lang="en-US" dirty="0" smtClean="0"/>
              <a:t>none of them has had an accident.”</a:t>
            </a:r>
          </a:p>
          <a:p>
            <a:pPr marL="914400" indent="-457200">
              <a:spcAft>
                <a:spcPts val="1200"/>
              </a:spcAft>
            </a:pPr>
            <a:r>
              <a:rPr lang="en-US" dirty="0" smtClean="0"/>
              <a:t>Newspaper article about a person who suffered complications of arthroscopic knee surgery</a:t>
            </a:r>
          </a:p>
          <a:p>
            <a:endParaRPr lang="en-US" dirty="0" smtClean="0"/>
          </a:p>
          <a:p>
            <a:r>
              <a:rPr lang="en-US" sz="2400" dirty="0" smtClean="0"/>
              <a:t>More examples?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41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Chapter 3  Introduction:  </a:t>
            </a:r>
            <a:r>
              <a:rPr lang="en-US" sz="3600" b="1" dirty="0" smtClean="0">
                <a:solidFill>
                  <a:srgbClr val="FF0000"/>
                </a:solidFill>
              </a:rPr>
              <a:t>Sources of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524000"/>
            <a:ext cx="82296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 smtClean="0"/>
              <a:t>Available data</a:t>
            </a:r>
            <a:r>
              <a:rPr lang="en-US" sz="2800" dirty="0" smtClean="0"/>
              <a:t>:  Found on the Web, in magazines and newspapers, etc.</a:t>
            </a:r>
          </a:p>
          <a:p>
            <a:r>
              <a:rPr lang="en-US" sz="2800" dirty="0" smtClean="0"/>
              <a:t>May or may not be useful for the question at hand…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290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Example:  Obamacare enrolled 12.7 million people.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Various interest groups might point to this as “things are working”.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The rise might be due to various combinations of reasons, and more study would be needed to discover what is going on.  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5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Chapter 3  Introduction:  </a:t>
            </a:r>
            <a:r>
              <a:rPr lang="en-US" sz="3600" b="1" dirty="0" smtClean="0">
                <a:solidFill>
                  <a:srgbClr val="FF0000"/>
                </a:solidFill>
              </a:rPr>
              <a:t>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Observational studies </a:t>
            </a:r>
            <a:r>
              <a:rPr lang="en-US" dirty="0" smtClean="0"/>
              <a:t>and </a:t>
            </a:r>
            <a:r>
              <a:rPr lang="en-US" b="1" i="1" dirty="0" smtClean="0"/>
              <a:t>experiments</a:t>
            </a:r>
          </a:p>
          <a:p>
            <a:pPr lvl="1"/>
            <a:r>
              <a:rPr lang="en-US" dirty="0" smtClean="0"/>
              <a:t>Data from both include values of explanatory and response variables for a number of subjects.</a:t>
            </a:r>
          </a:p>
          <a:p>
            <a:pPr lvl="1"/>
            <a:r>
              <a:rPr lang="en-US" dirty="0" smtClean="0"/>
              <a:t>The difference:  in an </a:t>
            </a:r>
            <a:r>
              <a:rPr lang="en-US" b="1" i="1" dirty="0" smtClean="0"/>
              <a:t>experiment, </a:t>
            </a:r>
            <a:r>
              <a:rPr lang="en-US" dirty="0" smtClean="0"/>
              <a:t> the values of one or more of the explanatory variables are </a:t>
            </a:r>
            <a:r>
              <a:rPr lang="en-US" b="1" i="1" dirty="0" smtClean="0"/>
              <a:t>controlled</a:t>
            </a:r>
            <a:r>
              <a:rPr lang="en-US" dirty="0" smtClean="0"/>
              <a:t> by the experimenter.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3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1805</Words>
  <Application>Microsoft Macintosh PowerPoint</Application>
  <PresentationFormat>On-screen Show (4:3)</PresentationFormat>
  <Paragraphs>180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BI Frutiger BoldItalic</vt:lpstr>
      <vt:lpstr>Calibri</vt:lpstr>
      <vt:lpstr>Frutiger 67BoldCn</vt:lpstr>
      <vt:lpstr>ＭＳ Ｐゴシック</vt:lpstr>
      <vt:lpstr>R Frutiger Roman</vt:lpstr>
      <vt:lpstr>Wingdings</vt:lpstr>
      <vt:lpstr>Arial</vt:lpstr>
      <vt:lpstr>Office Theme</vt:lpstr>
      <vt:lpstr>Lecture 16</vt:lpstr>
      <vt:lpstr>Project 2</vt:lpstr>
      <vt:lpstr>Part 3 - statistics</vt:lpstr>
      <vt:lpstr>Statistics</vt:lpstr>
      <vt:lpstr></vt:lpstr>
      <vt:lpstr>Chapter 3  Introduction:  Sources of data</vt:lpstr>
      <vt:lpstr>Chapter 3  Introduction:  Sources of data</vt:lpstr>
      <vt:lpstr>Chapter 3  Introduction:  Sources of data</vt:lpstr>
      <vt:lpstr>Chapter 3  Introduction:  Sources of data</vt:lpstr>
      <vt:lpstr>3.2  Sampling design:  Terminology</vt:lpstr>
      <vt:lpstr>3.2  Sampling design: kinds of design</vt:lpstr>
      <vt:lpstr>3.2  Sampling design:   Examples of bad designs</vt:lpstr>
      <vt:lpstr>3.2  Sampling design</vt:lpstr>
      <vt:lpstr>Simple random sampling</vt:lpstr>
      <vt:lpstr>Stratified sampling</vt:lpstr>
      <vt:lpstr>Multistage sampling</vt:lpstr>
      <vt:lpstr>The Census Bureau’s multistage sampling method for the Current Population Survey</vt:lpstr>
      <vt:lpstr>Random-digit dialing  (another kind of multistage sampling)</vt:lpstr>
      <vt:lpstr>Random-digit dialing  based on 1-XXX-YYY-ZZWW</vt:lpstr>
      <vt:lpstr>Internet polling</vt:lpstr>
      <vt:lpstr>What can go wrong in sample surveys  (even when sampling is random)</vt:lpstr>
      <vt:lpstr>Importance of wording of questions</vt:lpstr>
      <vt:lpstr>Note on stratified vs. multistage sampling</vt:lpstr>
      <vt:lpstr>PowerPoint Presentation</vt:lpstr>
    </vt:vector>
  </TitlesOfParts>
  <Company>Colorado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</dc:title>
  <dc:creator>Jan Hannig</dc:creator>
  <cp:lastModifiedBy>Jan Hannig</cp:lastModifiedBy>
  <cp:revision>33</cp:revision>
  <dcterms:created xsi:type="dcterms:W3CDTF">2014-04-02T16:50:43Z</dcterms:created>
  <dcterms:modified xsi:type="dcterms:W3CDTF">2016-11-03T17:16:27Z</dcterms:modified>
</cp:coreProperties>
</file>