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136DB-8A86-D844-98BA-611B0DA4204E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23BB7-A7D0-604C-BB3F-76677AB9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2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3C366-A04F-3042-8ABF-B9DA26F07120}" type="slidenum">
              <a:rPr lang="en-US"/>
              <a:pPr/>
              <a:t>5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Balance between b and </a:t>
            </a:r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22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27E57-4363-B94F-97DD-C0F5970C8238}" type="slidenum">
              <a:rPr lang="en-US"/>
              <a:pPr/>
              <a:t>15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 Vague quantifiers.  Strongly disagree. What is the difference between disagree and strongly disagree?  Will it be the same difference for all participants?</a:t>
            </a:r>
          </a:p>
          <a:p>
            <a:r>
              <a:rPr lang="en-US" dirty="0"/>
              <a:t>c. Less than twice per week (low end) to at least once each day (high end) vs. less than once per month (low) to more than once per week (high)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49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77975A-75C6-A840-BC39-046FF352642B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1-7 scale, 1 = strongly disagree, 7 = strongly agree (except where noted by R).</a:t>
            </a:r>
          </a:p>
          <a:p>
            <a:r>
              <a:rPr lang="en-US" dirty="0"/>
              <a:t>Australia</a:t>
            </a:r>
          </a:p>
          <a:p>
            <a:endParaRPr lang="en-US" dirty="0"/>
          </a:p>
          <a:p>
            <a:r>
              <a:rPr lang="en-US" dirty="0"/>
              <a:t>Social conservatism in Australia</a:t>
            </a:r>
          </a:p>
        </p:txBody>
      </p:sp>
    </p:spTree>
    <p:extLst>
      <p:ext uri="{BB962C8B-B14F-4D97-AF65-F5344CB8AC3E}">
        <p14:creationId xmlns:p14="http://schemas.microsoft.com/office/powerpoint/2010/main" val="417331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D4399-E17B-5F44-99AA-03BEC88BEA14}" type="slidenum">
              <a:rPr lang="en-US"/>
              <a:pPr/>
              <a:t>18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 – 1-4, with 1 = agree a lot, 2 = agree a little, 3 = disagree a little, 4 = disagree a lot.</a:t>
            </a:r>
          </a:p>
          <a:p>
            <a:r>
              <a:rPr lang="en-US" dirty="0"/>
              <a:t>Used for </a:t>
            </a:r>
            <a:r>
              <a:rPr lang="en-US" dirty="0" err="1"/>
              <a:t>latino</a:t>
            </a:r>
            <a:r>
              <a:rPr lang="en-US" dirty="0"/>
              <a:t> samples.</a:t>
            </a:r>
          </a:p>
        </p:txBody>
      </p:sp>
    </p:spTree>
    <p:extLst>
      <p:ext uri="{BB962C8B-B14F-4D97-AF65-F5344CB8AC3E}">
        <p14:creationId xmlns:p14="http://schemas.microsoft.com/office/powerpoint/2010/main" val="402694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4D26AC-CE06-7546-B435-6B7E4AA27D24}" type="slidenum">
              <a:rPr lang="en-US"/>
              <a:pPr/>
              <a:t>19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Eysenck's (1958) Neuroticism scale correlated -.094 with economic conservatism, -.114 with social conservatism, .041 with intended vote in a Federal election, </a:t>
            </a:r>
          </a:p>
          <a:p>
            <a:r>
              <a:rPr lang="en-US" dirty="0"/>
              <a:t>GO OVER REQUIREMENTS FOR PROJECT 1 IN TERMS OF QUESTIONS TO ASK FOR REQUIRED STATS (CORR, T-TESTS).</a:t>
            </a:r>
          </a:p>
        </p:txBody>
      </p:sp>
    </p:spTree>
    <p:extLst>
      <p:ext uri="{BB962C8B-B14F-4D97-AF65-F5344CB8AC3E}">
        <p14:creationId xmlns:p14="http://schemas.microsoft.com/office/powerpoint/2010/main" val="1357103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79DD8-BD2A-5849-B572-0CC497EBA9F5}" type="slidenum">
              <a:rPr lang="en-US"/>
              <a:pPr/>
              <a:t>6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Single </a:t>
            </a:r>
            <a:r>
              <a:rPr lang="en-US" dirty="0"/>
              <a:t>administration should closely approximate someone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true score.  Use the most highly reliable test possible</a:t>
            </a:r>
            <a:r>
              <a:rPr lang="en-US" dirty="0" smtClean="0"/>
              <a:t>. (If repeated hopefully similar</a:t>
            </a:r>
            <a:r>
              <a:rPr lang="en-US" baseline="0" dirty="0" smtClean="0"/>
              <a:t> answer)</a:t>
            </a:r>
            <a:endParaRPr lang="en-US" dirty="0"/>
          </a:p>
          <a:p>
            <a:r>
              <a:rPr lang="en-US" dirty="0"/>
              <a:t>B2 – need at least 2 scores on the measure from many individuals.  If reliable, the two scores should be similar = high pos. corr.</a:t>
            </a:r>
          </a:p>
        </p:txBody>
      </p:sp>
    </p:spTree>
    <p:extLst>
      <p:ext uri="{BB962C8B-B14F-4D97-AF65-F5344CB8AC3E}">
        <p14:creationId xmlns:p14="http://schemas.microsoft.com/office/powerpoint/2010/main" val="125357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6F917-0AF3-8D45-9088-EA363367F8E9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Bi. </a:t>
            </a:r>
            <a:r>
              <a:rPr lang="en-US" dirty="0" err="1"/>
              <a:t>Corr</a:t>
            </a:r>
            <a:r>
              <a:rPr lang="en-US" dirty="0"/>
              <a:t> of an </a:t>
            </a:r>
            <a:r>
              <a:rPr lang="en-US" dirty="0" err="1"/>
              <a:t>indiv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total score one ½ of the test with the total score on the other half.  Problems with this?</a:t>
            </a:r>
          </a:p>
          <a:p>
            <a:r>
              <a:rPr lang="en-US" dirty="0" err="1"/>
              <a:t>Bii</a:t>
            </a:r>
            <a:r>
              <a:rPr lang="en-US" dirty="0"/>
              <a:t>. </a:t>
            </a:r>
            <a:r>
              <a:rPr lang="en-US" dirty="0" err="1"/>
              <a:t>Corr</a:t>
            </a:r>
            <a:r>
              <a:rPr lang="en-US" dirty="0"/>
              <a:t> of each item with every other item. Alpha = average of all correlations.  Benefit – items that do not </a:t>
            </a:r>
            <a:r>
              <a:rPr lang="en-US" dirty="0" err="1"/>
              <a:t>corr</a:t>
            </a:r>
            <a:r>
              <a:rPr lang="en-US" dirty="0"/>
              <a:t> well with others can be dropped.</a:t>
            </a:r>
          </a:p>
          <a:p>
            <a:r>
              <a:rPr lang="en-US" dirty="0"/>
              <a:t>c. Extent to which raters agree.  Cohen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Kappa.</a:t>
            </a:r>
          </a:p>
          <a:p>
            <a:r>
              <a:rPr lang="en-US" dirty="0"/>
              <a:t>You will need to create a scale for Project 1 and test its reliability.</a:t>
            </a:r>
          </a:p>
        </p:txBody>
      </p:sp>
    </p:spTree>
    <p:extLst>
      <p:ext uri="{BB962C8B-B14F-4D97-AF65-F5344CB8AC3E}">
        <p14:creationId xmlns:p14="http://schemas.microsoft.com/office/powerpoint/2010/main" val="1985405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E7DD6F-FFD4-AE43-A835-8913A7E7E999}" type="slidenum">
              <a:rPr lang="en-US"/>
              <a:pPr/>
              <a:t>8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dirty="0"/>
              <a:t>b. Content appears to reflect construct.</a:t>
            </a:r>
          </a:p>
          <a:p>
            <a:pPr marL="228600" indent="-228600"/>
            <a:r>
              <a:rPr lang="en-US" dirty="0"/>
              <a:t>C – scores relate to an indicator of the construct (criterion)</a:t>
            </a:r>
          </a:p>
          <a:p>
            <a:pPr marL="228600" indent="-228600">
              <a:buFontTx/>
              <a:buChar char="•"/>
            </a:pPr>
            <a:r>
              <a:rPr lang="en-US" dirty="0"/>
              <a:t>Scores predict </a:t>
            </a:r>
            <a:r>
              <a:rPr lang="en-US" dirty="0" err="1"/>
              <a:t>beh</a:t>
            </a:r>
            <a:r>
              <a:rPr lang="en-US" dirty="0"/>
              <a:t>.  SAT pred. College.  GRE predict grad school.</a:t>
            </a:r>
          </a:p>
          <a:p>
            <a:pPr marL="228600" indent="-228600">
              <a:buFontTx/>
              <a:buChar char="•"/>
            </a:pPr>
            <a:r>
              <a:rPr lang="en-US" dirty="0"/>
              <a:t> groups differ in expected ways.  AP Calculus exam – expect those who have taken Calculus to do better than those who did not.</a:t>
            </a:r>
          </a:p>
          <a:p>
            <a:pPr marL="228600" indent="-228600">
              <a:buFontTx/>
              <a:buChar char="•"/>
            </a:pPr>
            <a:r>
              <a:rPr lang="en-US" dirty="0"/>
              <a:t>Two measures of the same construct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converge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or agree.  Your new measure should </a:t>
            </a:r>
            <a:r>
              <a:rPr lang="en-US" dirty="0" err="1"/>
              <a:t>corr</a:t>
            </a:r>
            <a:r>
              <a:rPr lang="en-US" dirty="0"/>
              <a:t> highly with another established measure.  When is this method not useful?</a:t>
            </a:r>
          </a:p>
          <a:p>
            <a:pPr marL="228600" indent="-228600">
              <a:buFontTx/>
              <a:buChar char="•"/>
            </a:pPr>
            <a:r>
              <a:rPr lang="en-US" dirty="0"/>
              <a:t>Measure should not be related to variables with which it should not be related.  What would the expected correlation coefficient value be?  EXAMPLE: spelling and IQ.</a:t>
            </a:r>
          </a:p>
        </p:txBody>
      </p:sp>
    </p:spTree>
    <p:extLst>
      <p:ext uri="{BB962C8B-B14F-4D97-AF65-F5344CB8AC3E}">
        <p14:creationId xmlns:p14="http://schemas.microsoft.com/office/powerpoint/2010/main" val="71627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21C58-0221-A448-9C97-8AD8DBE4D39D}" type="slidenum">
              <a:rPr lang="en-US"/>
              <a:pPr/>
              <a:t>9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dirty="0"/>
              <a:t>1 is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higher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than 2, but the distance between 1 and 2 could be very different than that between 2 and 3.</a:t>
            </a:r>
          </a:p>
          <a:p>
            <a:pPr marL="228600" indent="-228600"/>
            <a:r>
              <a:rPr lang="en-US" dirty="0"/>
              <a:t>c. Generally have 5+ quantitative levels.  EXAMPLE: clothing sizes, shoe sizes.  0 does not mean absence of size!</a:t>
            </a:r>
          </a:p>
          <a:p>
            <a:pPr marL="228600" indent="-228600"/>
            <a:r>
              <a:rPr lang="en-US" dirty="0"/>
              <a:t>D – height.</a:t>
            </a:r>
          </a:p>
          <a:p>
            <a:pPr marL="228600" indent="-228600"/>
            <a:r>
              <a:rPr lang="en-US" dirty="0"/>
              <a:t>Stats tests for c and d are the same.</a:t>
            </a:r>
          </a:p>
        </p:txBody>
      </p:sp>
    </p:spTree>
    <p:extLst>
      <p:ext uri="{BB962C8B-B14F-4D97-AF65-F5344CB8AC3E}">
        <p14:creationId xmlns:p14="http://schemas.microsoft.com/office/powerpoint/2010/main" val="180477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EF075-EA62-3047-B6E1-71C81ED1C3A5}" type="slidenum">
              <a:rPr lang="en-US"/>
              <a:pPr/>
              <a:t>10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lphaLcPeriod"/>
            </a:pPr>
            <a:r>
              <a:rPr lang="en-US"/>
              <a:t>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go overboard with questions – keep them focused.</a:t>
            </a:r>
          </a:p>
          <a:p>
            <a:pPr marL="228600" indent="-228600">
              <a:buFontTx/>
              <a:buAutoNum type="alphaLcPeriod"/>
            </a:pPr>
            <a:r>
              <a:rPr lang="en-US"/>
              <a:t>B2 – necessary to adequately describe your sample.</a:t>
            </a:r>
          </a:p>
          <a:p>
            <a:pPr marL="228600" indent="-228600">
              <a:buFontTx/>
              <a:buAutoNum type="alphaLcPeriod"/>
            </a:pPr>
            <a:r>
              <a:rPr lang="en-US"/>
              <a:t>B3 – past, present or future behs.</a:t>
            </a:r>
          </a:p>
        </p:txBody>
      </p:sp>
    </p:spTree>
    <p:extLst>
      <p:ext uri="{BB962C8B-B14F-4D97-AF65-F5344CB8AC3E}">
        <p14:creationId xmlns:p14="http://schemas.microsoft.com/office/powerpoint/2010/main" val="1759368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2C60D-B57E-C143-9106-E040ECE33B08}" type="slidenum">
              <a:rPr lang="en-US"/>
              <a:pPr/>
              <a:t>11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dirty="0"/>
              <a:t>Think of why you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like some exams.  Do you think the prof. is trying to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trick you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with misleading information or vagueness?  </a:t>
            </a:r>
          </a:p>
          <a:p>
            <a:pPr marL="228600" indent="-228600"/>
            <a:r>
              <a:rPr lang="en-US" dirty="0"/>
              <a:t>f. Ask more than one thing at once.</a:t>
            </a:r>
          </a:p>
          <a:p>
            <a:pPr marL="228600" indent="-228600"/>
            <a:r>
              <a:rPr lang="en-US" dirty="0"/>
              <a:t>g. Emotionally charged words (waste, dangerous, unethical)</a:t>
            </a:r>
          </a:p>
          <a:p>
            <a:pPr marL="228600" indent="-228600"/>
            <a:r>
              <a:rPr lang="en-US" dirty="0"/>
              <a:t>h. Avoid negative wording – social security should not be privatized.  Someone who agrees with </a:t>
            </a:r>
            <a:r>
              <a:rPr lang="en-US" dirty="0" err="1"/>
              <a:t>privitization</a:t>
            </a:r>
            <a:r>
              <a:rPr lang="en-US" dirty="0"/>
              <a:t> would need to select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disagree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, which can be confusing </a:t>
            </a:r>
          </a:p>
          <a:p>
            <a:pPr marL="228600" indent="-228600"/>
            <a:r>
              <a:rPr lang="en-US" dirty="0" err="1"/>
              <a:t>i</a:t>
            </a:r>
            <a:r>
              <a:rPr lang="en-US" dirty="0"/>
              <a:t>. If you ask lots of questions on the same topic…. Agreeing or disagreeing with anything you ask based on a response set.  If yes to all questions indicates the same thing (e.g., happiness), they may consciously or otherwise just keep on agreeing regardless of the question.</a:t>
            </a:r>
          </a:p>
        </p:txBody>
      </p:sp>
    </p:spTree>
    <p:extLst>
      <p:ext uri="{BB962C8B-B14F-4D97-AF65-F5344CB8AC3E}">
        <p14:creationId xmlns:p14="http://schemas.microsoft.com/office/powerpoint/2010/main" val="1012178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201011-9BD0-7F4C-9653-C7AB5412B178}" type="slidenum">
              <a:rPr lang="en-US"/>
              <a:pPr/>
              <a:t>13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 – without using negative wording, when possible</a:t>
            </a:r>
          </a:p>
        </p:txBody>
      </p:sp>
    </p:spTree>
    <p:extLst>
      <p:ext uri="{BB962C8B-B14F-4D97-AF65-F5344CB8AC3E}">
        <p14:creationId xmlns:p14="http://schemas.microsoft.com/office/powerpoint/2010/main" val="146683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9747D0-EBE5-4543-949A-F9CAAA6B90E6}" type="slidenum">
              <a:rPr lang="en-US"/>
              <a:pPr/>
              <a:t>14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3. Dichotomy (yes/no, disagree/agree), or 5-7 point scales.</a:t>
            </a:r>
          </a:p>
          <a:p>
            <a:r>
              <a:rPr lang="en-US"/>
              <a:t>4a. Making a mark along a line.</a:t>
            </a:r>
          </a:p>
          <a:p>
            <a:r>
              <a:rPr lang="en-US"/>
              <a:t>4b. Good/bad, strong/weak, active/passive.  Evaluation, potency, activity</a:t>
            </a:r>
          </a:p>
          <a:p>
            <a:r>
              <a:rPr lang="en-US"/>
              <a:t>4c. Nonverbal.  Good for research with kids , but also of abstract topics.  Power within a couple.</a:t>
            </a:r>
          </a:p>
        </p:txBody>
      </p:sp>
    </p:spTree>
    <p:extLst>
      <p:ext uri="{BB962C8B-B14F-4D97-AF65-F5344CB8AC3E}">
        <p14:creationId xmlns:p14="http://schemas.microsoft.com/office/powerpoint/2010/main" val="3278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89DA-83C0-E64E-B17A-6B13D4D634CB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82E-5CBF-3240-B082-C1C6FB7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9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89DA-83C0-E64E-B17A-6B13D4D634CB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82E-5CBF-3240-B082-C1C6FB7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4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89DA-83C0-E64E-B17A-6B13D4D634CB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82E-5CBF-3240-B082-C1C6FB7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6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89DA-83C0-E64E-B17A-6B13D4D634CB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82E-5CBF-3240-B082-C1C6FB7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6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89DA-83C0-E64E-B17A-6B13D4D634CB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82E-5CBF-3240-B082-C1C6FB7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5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89DA-83C0-E64E-B17A-6B13D4D634CB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82E-5CBF-3240-B082-C1C6FB7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6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89DA-83C0-E64E-B17A-6B13D4D634CB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82E-5CBF-3240-B082-C1C6FB7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6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89DA-83C0-E64E-B17A-6B13D4D634CB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82E-5CBF-3240-B082-C1C6FB7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3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89DA-83C0-E64E-B17A-6B13D4D634CB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82E-5CBF-3240-B082-C1C6FB7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3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89DA-83C0-E64E-B17A-6B13D4D634CB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82E-5CBF-3240-B082-C1C6FB7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89DA-83C0-E64E-B17A-6B13D4D634CB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682E-5CBF-3240-B082-C1C6FB7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7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589DA-83C0-E64E-B17A-6B13D4D634CB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682E-5CBF-3240-B082-C1C6FB7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1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6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A. Match questions to research objectives</a:t>
            </a:r>
          </a:p>
          <a:p>
            <a:r>
              <a:rPr lang="en-US"/>
              <a:t>B. Types of questions:</a:t>
            </a:r>
          </a:p>
          <a:p>
            <a:pPr lvl="1"/>
            <a:r>
              <a:rPr lang="en-US"/>
              <a:t>1. attitudes and beliefs</a:t>
            </a:r>
          </a:p>
          <a:p>
            <a:pPr lvl="1"/>
            <a:r>
              <a:rPr lang="en-US"/>
              <a:t>2. facts and demographics</a:t>
            </a:r>
          </a:p>
          <a:p>
            <a:pPr lvl="1"/>
            <a:r>
              <a:rPr lang="en-US"/>
              <a:t>3. behaviors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C. Question wording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910137"/>
          </a:xfrm>
        </p:spPr>
        <p:txBody>
          <a:bodyPr>
            <a:normAutofit lnSpcReduction="10000"/>
          </a:bodyPr>
          <a:lstStyle/>
          <a:p>
            <a:r>
              <a:rPr lang="en-US"/>
              <a:t>1. Avoid:</a:t>
            </a:r>
          </a:p>
          <a:p>
            <a:pPr lvl="1"/>
            <a:r>
              <a:rPr lang="en-US"/>
              <a:t>a. technical terms</a:t>
            </a:r>
          </a:p>
          <a:p>
            <a:pPr lvl="1"/>
            <a:r>
              <a:rPr lang="en-US"/>
              <a:t>b. vagueness</a:t>
            </a:r>
          </a:p>
          <a:p>
            <a:pPr lvl="1"/>
            <a:r>
              <a:rPr lang="en-US"/>
              <a:t>c. grammatical errors</a:t>
            </a:r>
          </a:p>
          <a:p>
            <a:pPr lvl="1"/>
            <a:r>
              <a:rPr lang="en-US"/>
              <a:t>d. memory overload</a:t>
            </a:r>
          </a:p>
          <a:p>
            <a:pPr lvl="1"/>
            <a:r>
              <a:rPr lang="en-US"/>
              <a:t>e. misleading information</a:t>
            </a:r>
          </a:p>
          <a:p>
            <a:pPr lvl="1"/>
            <a:r>
              <a:rPr lang="en-US"/>
              <a:t>f. double-barreled questions</a:t>
            </a:r>
          </a:p>
          <a:p>
            <a:pPr lvl="1"/>
            <a:r>
              <a:rPr lang="en-US"/>
              <a:t>g. loaded questions</a:t>
            </a:r>
          </a:p>
          <a:p>
            <a:pPr lvl="1"/>
            <a:r>
              <a:rPr lang="en-US"/>
              <a:t>h. negative wording</a:t>
            </a:r>
          </a:p>
          <a:p>
            <a:pPr lvl="1"/>
            <a:r>
              <a:rPr lang="en-US"/>
              <a:t>i. yea-saying and nay-saying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2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685800" y="1828800"/>
            <a:ext cx="79248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b="1"/>
              <a:t>CRITIQUE (from Quaid)</a:t>
            </a:r>
          </a:p>
          <a:p>
            <a:r>
              <a:rPr lang="en-US" b="1"/>
              <a:t>1. Unfamiliar technical term : sibling .</a:t>
            </a:r>
            <a:r>
              <a:rPr lang="en-US"/>
              <a:t> </a:t>
            </a:r>
            <a:br>
              <a:rPr lang="en-US"/>
            </a:br>
            <a:r>
              <a:rPr lang="en-US"/>
              <a:t>The following term may be unfamiliar to some respondents: "sibling" in the first sentence. </a:t>
            </a:r>
          </a:p>
          <a:p>
            <a:r>
              <a:rPr lang="en-US" b="1"/>
              <a:t>2. Complex syntax</a:t>
            </a:r>
            <a:r>
              <a:rPr lang="en-US"/>
              <a:t> </a:t>
            </a:r>
            <a:br>
              <a:rPr lang="en-US"/>
            </a:br>
            <a:r>
              <a:rPr lang="en-US"/>
              <a:t>Sentence 1: The question is either ungrammatical or difficult to parse syntactically. </a:t>
            </a:r>
            <a:r>
              <a:rPr lang="en-US" b="1"/>
              <a:t>(4 modifiers for a noun are counted.)</a:t>
            </a:r>
            <a:r>
              <a:rPr lang="en-US"/>
              <a:t> </a:t>
            </a:r>
          </a:p>
          <a:p>
            <a:r>
              <a:rPr lang="en-US" b="1"/>
              <a:t>3. Unfamiliar technical term : environmental .</a:t>
            </a:r>
            <a:r>
              <a:rPr lang="en-US"/>
              <a:t> </a:t>
            </a:r>
            <a:br>
              <a:rPr lang="en-US"/>
            </a:br>
            <a:r>
              <a:rPr lang="en-US"/>
              <a:t>The following term may be unfamiliar to some respondents: "environmental" in the first sentence. </a:t>
            </a:r>
          </a:p>
          <a:p>
            <a:r>
              <a:rPr lang="en-US" b="1"/>
              <a:t>4. Unfamiliar technical term : you</a:t>
            </a:r>
            <a:r>
              <a:rPr lang="ja-JP" altLang="en-US" b="1">
                <a:latin typeface="Arial"/>
              </a:rPr>
              <a:t>’</a:t>
            </a:r>
            <a:r>
              <a:rPr lang="en-US" b="1"/>
              <a:t>re .</a:t>
            </a:r>
            <a:r>
              <a:rPr lang="en-US"/>
              <a:t> </a:t>
            </a:r>
            <a:br>
              <a:rPr lang="en-US"/>
            </a:br>
            <a:r>
              <a:rPr lang="en-US"/>
              <a:t>The following term may be unfamiliar to some respondents: "you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re" in the first sentence. 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609600" y="685800"/>
            <a:ext cx="6858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sz="2400"/>
              <a:t>Example (bad): Did or did not you</a:t>
            </a:r>
            <a:r>
              <a:rPr lang="ja-JP" altLang="en-US" sz="2400">
                <a:latin typeface="Arial"/>
              </a:rPr>
              <a:t>’</a:t>
            </a:r>
            <a:r>
              <a:rPr lang="en-US" sz="2400"/>
              <a:t>re monozygotic, genetically identical sibling have the same environmental resources as you?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533400" y="5715000"/>
            <a:ext cx="8272463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en-US" sz="2400" dirty="0"/>
              <a:t>Example (better): Were you raised in the same household as your twin?</a:t>
            </a:r>
          </a:p>
        </p:txBody>
      </p:sp>
    </p:spTree>
    <p:extLst>
      <p:ext uri="{BB962C8B-B14F-4D97-AF65-F5344CB8AC3E}">
        <p14:creationId xmlns:p14="http://schemas.microsoft.com/office/powerpoint/2010/main" val="240209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21861" grpId="0"/>
      <p:bldP spid="1218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2. Do: </a:t>
            </a:r>
          </a:p>
          <a:p>
            <a:pPr lvl="1"/>
            <a:r>
              <a:rPr lang="en-US"/>
              <a:t>a. keep it simple</a:t>
            </a:r>
          </a:p>
          <a:p>
            <a:pPr lvl="1"/>
            <a:r>
              <a:rPr lang="en-US"/>
              <a:t>b. reverse the direction of some items</a:t>
            </a:r>
          </a:p>
          <a:p>
            <a:pPr lvl="1"/>
            <a:r>
              <a:rPr lang="en-US"/>
              <a:t>c. make items emotionally neutral</a:t>
            </a:r>
          </a:p>
        </p:txBody>
      </p:sp>
    </p:spTree>
    <p:extLst>
      <p:ext uri="{BB962C8B-B14F-4D97-AF65-F5344CB8AC3E}">
        <p14:creationId xmlns:p14="http://schemas.microsoft.com/office/powerpoint/2010/main" val="91713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D. Responses to questions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Closed-ended</a:t>
            </a:r>
          </a:p>
          <a:p>
            <a:r>
              <a:rPr lang="en-US"/>
              <a:t>2. Open-ended</a:t>
            </a:r>
          </a:p>
          <a:p>
            <a:r>
              <a:rPr lang="en-US"/>
              <a:t>3. Number of response alternatives</a:t>
            </a:r>
          </a:p>
          <a:p>
            <a:r>
              <a:rPr lang="en-US"/>
              <a:t>4. Rating scales: labeled extremes</a:t>
            </a:r>
          </a:p>
          <a:p>
            <a:pPr lvl="1"/>
            <a:r>
              <a:rPr lang="en-US"/>
              <a:t>a. graphic</a:t>
            </a:r>
          </a:p>
          <a:p>
            <a:pPr lvl="1"/>
            <a:r>
              <a:rPr lang="en-US"/>
              <a:t>b. semantic differential</a:t>
            </a:r>
          </a:p>
          <a:p>
            <a:pPr lvl="1"/>
            <a:r>
              <a:rPr lang="en-US"/>
              <a:t>c. non-verbal</a:t>
            </a:r>
          </a:p>
        </p:txBody>
      </p:sp>
    </p:spTree>
    <p:extLst>
      <p:ext uri="{BB962C8B-B14F-4D97-AF65-F5344CB8AC3E}">
        <p14:creationId xmlns:p14="http://schemas.microsoft.com/office/powerpoint/2010/main" val="423427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5. Labeling response alternatives (cont)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a. vague quantifiers</a:t>
            </a:r>
          </a:p>
          <a:p>
            <a:r>
              <a:rPr lang="en-US"/>
              <a:t>b. odd vs. even numbers of responses</a:t>
            </a:r>
          </a:p>
          <a:p>
            <a:r>
              <a:rPr lang="en-US"/>
              <a:t>c. quantitative differences between intervals</a:t>
            </a:r>
          </a:p>
        </p:txBody>
      </p:sp>
    </p:spTree>
    <p:extLst>
      <p:ext uri="{BB962C8B-B14F-4D97-AF65-F5344CB8AC3E}">
        <p14:creationId xmlns:p14="http://schemas.microsoft.com/office/powerpoint/2010/main" val="178465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E. Formatting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PROOFREAD!!!</a:t>
            </a:r>
          </a:p>
          <a:p>
            <a:r>
              <a:rPr lang="en-US"/>
              <a:t>2. consider the sequence</a:t>
            </a:r>
          </a:p>
          <a:p>
            <a:r>
              <a:rPr lang="en-US"/>
              <a:t>3. clearly demarcate questions/items and responses</a:t>
            </a:r>
          </a:p>
          <a:p>
            <a:r>
              <a:rPr lang="en-US"/>
              <a:t>4. keep response formats consistent within a scale</a:t>
            </a:r>
          </a:p>
        </p:txBody>
      </p:sp>
    </p:spTree>
    <p:extLst>
      <p:ext uri="{BB962C8B-B14F-4D97-AF65-F5344CB8AC3E}">
        <p14:creationId xmlns:p14="http://schemas.microsoft.com/office/powerpoint/2010/main" val="32741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19263"/>
            <a:ext cx="8686800" cy="48339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 b="1" dirty="0"/>
              <a:t>FAMILISM SCALE</a:t>
            </a:r>
            <a:r>
              <a:rPr lang="en-US" sz="1700" dirty="0"/>
              <a:t> </a:t>
            </a:r>
            <a:br>
              <a:rPr lang="en-US" sz="1700" dirty="0"/>
            </a:br>
            <a:r>
              <a:rPr lang="en-US" sz="1700" dirty="0"/>
              <a:t/>
            </a:r>
            <a:br>
              <a:rPr lang="en-US" sz="1700" dirty="0"/>
            </a:br>
            <a:r>
              <a:rPr lang="en-US" sz="2000" dirty="0"/>
              <a:t>(Reliability .84; Mean 47.77; S.D. 8.89)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1. Generally we don't all have meals at the same time in our family. R </a:t>
            </a:r>
            <a:br>
              <a:rPr lang="en-US" sz="2000" dirty="0"/>
            </a:br>
            <a:r>
              <a:rPr lang="en-US" sz="2000" dirty="0"/>
              <a:t>2. Our family discuss a lot of things together. </a:t>
            </a:r>
            <a:br>
              <a:rPr lang="en-US" sz="2000" dirty="0"/>
            </a:br>
            <a:r>
              <a:rPr lang="en-US" sz="2000" dirty="0"/>
              <a:t>3. We usually go out together at least once a week in our family. </a:t>
            </a:r>
            <a:br>
              <a:rPr lang="en-US" sz="2000" dirty="0"/>
            </a:br>
            <a:r>
              <a:rPr lang="en-US" sz="2000" dirty="0"/>
              <a:t>4. I care about my family above everything else. </a:t>
            </a:r>
            <a:br>
              <a:rPr lang="en-US" sz="2000" dirty="0"/>
            </a:br>
            <a:r>
              <a:rPr lang="en-US" sz="2000" dirty="0"/>
              <a:t>5. Our family has always been a close-knit family. </a:t>
            </a:r>
            <a:br>
              <a:rPr lang="en-US" sz="2000" dirty="0"/>
            </a:br>
            <a:r>
              <a:rPr lang="en-US" sz="2000" dirty="0"/>
              <a:t>6. I am very proud of my family. </a:t>
            </a:r>
            <a:br>
              <a:rPr lang="en-US" sz="2000" dirty="0"/>
            </a:br>
            <a:r>
              <a:rPr lang="en-US" sz="2000" dirty="0"/>
              <a:t>7. Members of our family have tended to grow away from one another. R</a:t>
            </a:r>
            <a:br>
              <a:rPr lang="en-US" sz="2000" dirty="0"/>
            </a:br>
            <a:r>
              <a:rPr lang="en-US" sz="2000" dirty="0"/>
              <a:t>8. We're not as close as we used to be in our family. R</a:t>
            </a:r>
            <a:br>
              <a:rPr lang="en-US" sz="2000" dirty="0"/>
            </a:br>
            <a:r>
              <a:rPr lang="en-US" sz="2000" dirty="0"/>
              <a:t>9. Our family does a lot of things together. </a:t>
            </a:r>
            <a:br>
              <a:rPr lang="en-US" sz="2000" dirty="0"/>
            </a:br>
            <a:r>
              <a:rPr lang="en-US" sz="2000" dirty="0"/>
              <a:t>10. We always co-operate with one another in our family. </a:t>
            </a:r>
            <a:br>
              <a:rPr lang="en-US" sz="2000" dirty="0"/>
            </a:br>
            <a:r>
              <a:rPr lang="en-US" sz="2000" dirty="0"/>
              <a:t>11. Family life can be terribly dull and boring. R</a:t>
            </a:r>
            <a:br>
              <a:rPr lang="en-US" sz="2000" dirty="0"/>
            </a:br>
            <a:r>
              <a:rPr lang="en-US" sz="2000" dirty="0"/>
              <a:t>12. I sometimes feel like a stranger in my family. R</a:t>
            </a:r>
            <a:br>
              <a:rPr lang="en-US" sz="2000" dirty="0"/>
            </a:br>
            <a:r>
              <a:rPr lang="en-US" sz="2000" dirty="0"/>
              <a:t>13. Family life these days is not what it used to be.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648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Familism scale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If someone has the chance to help a person get a job, it is always better to choose a relative rather than a friend.</a:t>
            </a:r>
          </a:p>
          <a:p>
            <a:r>
              <a:rPr lang="en-US"/>
              <a:t>2. When someone has a serious problem, only relatives can help.</a:t>
            </a:r>
          </a:p>
          <a:p>
            <a:r>
              <a:rPr lang="en-US"/>
              <a:t>3. When looking for a job a person should find a job near his/her parents even if it means losing a better job somewhere else.	</a:t>
            </a:r>
          </a:p>
        </p:txBody>
      </p:sp>
    </p:spTree>
    <p:extLst>
      <p:ext uri="{BB962C8B-B14F-4D97-AF65-F5344CB8AC3E}">
        <p14:creationId xmlns:p14="http://schemas.microsoft.com/office/powerpoint/2010/main" val="58792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533400" y="174625"/>
            <a:ext cx="7086600" cy="668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b="1"/>
              <a:t>ECONOMIC CONSERVATISM SCALE (Perhaps better referred to as a "Socialism" scale)</a:t>
            </a:r>
            <a:r>
              <a:rPr lang="en-US"/>
              <a:t>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(Reliability .82; Mean 41.14; S.D. 9.84)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"Am satisfied with" </a:t>
            </a:r>
            <a:br>
              <a:rPr lang="en-US"/>
            </a:br>
            <a:r>
              <a:rPr lang="en-US"/>
              <a:t>1. Existing levels of foreign ownership of Australian industry. </a:t>
            </a:r>
            <a:br>
              <a:rPr lang="en-US"/>
            </a:br>
            <a:r>
              <a:rPr lang="en-US"/>
              <a:t>2. The housing and land situation.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"Am in favour of": </a:t>
            </a:r>
            <a:br>
              <a:rPr lang="en-US"/>
            </a:br>
            <a:r>
              <a:rPr lang="en-US"/>
              <a:t>3. Moves to control poverty in Australia. R</a:t>
            </a:r>
            <a:br>
              <a:rPr lang="en-US"/>
            </a:br>
            <a:r>
              <a:rPr lang="en-US"/>
              <a:t>4. Increased government spending on pensions and other social service payments. R</a:t>
            </a:r>
            <a:br>
              <a:rPr lang="en-US"/>
            </a:br>
            <a:r>
              <a:rPr lang="en-US"/>
              <a:t>5. Moves towards government control of the health insurance schemes. R</a:t>
            </a:r>
            <a:br>
              <a:rPr lang="en-US"/>
            </a:br>
            <a:r>
              <a:rPr lang="en-US"/>
              <a:t>6. Greater control of the unions by the government. </a:t>
            </a:r>
            <a:br>
              <a:rPr lang="en-US"/>
            </a:br>
            <a:r>
              <a:rPr lang="en-US"/>
              <a:t>7. Power for the Federal government to control prices. R</a:t>
            </a:r>
            <a:br>
              <a:rPr lang="en-US"/>
            </a:br>
            <a:r>
              <a:rPr lang="en-US"/>
              <a:t>8. Power for the Federal government to control incomes. R</a:t>
            </a:r>
            <a:br>
              <a:rPr lang="en-US"/>
            </a:br>
            <a:r>
              <a:rPr lang="en-US"/>
              <a:t>9. A free dental service provided by the government. R</a:t>
            </a:r>
            <a:br>
              <a:rPr lang="en-US"/>
            </a:br>
            <a:r>
              <a:rPr lang="en-US"/>
              <a:t>10. Government control of the big industries such as steel. R</a:t>
            </a:r>
            <a:br>
              <a:rPr lang="en-US"/>
            </a:br>
            <a:r>
              <a:rPr lang="en-US"/>
              <a:t>11. Higher rate of taxation on the large income earner. R</a:t>
            </a:r>
            <a:br>
              <a:rPr lang="en-US"/>
            </a:br>
            <a:r>
              <a:rPr lang="en-US"/>
              <a:t>12. Government power to control big businesses and monopolies. R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 </a:t>
            </a:r>
            <a:r>
              <a:rPr lang="en-US" dirty="0" smtClean="0"/>
              <a:t>cancelled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Wednesday only!</a:t>
            </a:r>
          </a:p>
          <a:p>
            <a:pPr lvl="1"/>
            <a:r>
              <a:rPr lang="en-US" dirty="0" smtClean="0"/>
              <a:t>I was asked to represent our department at SAMSI panel.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8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your own survey!</a:t>
            </a:r>
          </a:p>
          <a:p>
            <a:pPr lvl="1"/>
            <a:r>
              <a:rPr lang="en-US" dirty="0" smtClean="0"/>
              <a:t>Find an interesting question and population</a:t>
            </a:r>
          </a:p>
          <a:p>
            <a:pPr lvl="1"/>
            <a:r>
              <a:rPr lang="en-US" dirty="0" smtClean="0"/>
              <a:t>Design your sampling plan</a:t>
            </a:r>
          </a:p>
          <a:p>
            <a:pPr lvl="1"/>
            <a:r>
              <a:rPr lang="en-US" dirty="0" smtClean="0"/>
              <a:t>Collect Data</a:t>
            </a:r>
          </a:p>
          <a:p>
            <a:pPr lvl="1"/>
            <a:r>
              <a:rPr lang="en-US" dirty="0" smtClean="0"/>
              <a:t>Analyze using R</a:t>
            </a:r>
          </a:p>
          <a:p>
            <a:r>
              <a:rPr lang="en-US" dirty="0" smtClean="0"/>
              <a:t>Write 5 page paper on your results</a:t>
            </a:r>
          </a:p>
          <a:p>
            <a:r>
              <a:rPr lang="en-US" dirty="0" smtClean="0"/>
              <a:t>Due December 1</a:t>
            </a:r>
          </a:p>
        </p:txBody>
      </p:sp>
    </p:spTree>
    <p:extLst>
      <p:ext uri="{BB962C8B-B14F-4D97-AF65-F5344CB8AC3E}">
        <p14:creationId xmlns:p14="http://schemas.microsoft.com/office/powerpoint/2010/main" val="760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are required to give a short presentation</a:t>
            </a:r>
          </a:p>
          <a:p>
            <a:r>
              <a:rPr lang="en-US" smtClean="0"/>
              <a:t>Last two </a:t>
            </a:r>
            <a:r>
              <a:rPr lang="en-US" dirty="0"/>
              <a:t>classes (December 1 and 6)</a:t>
            </a:r>
            <a:endParaRPr lang="en-US" dirty="0" smtClean="0"/>
          </a:p>
          <a:p>
            <a:pPr lvl="1"/>
            <a:r>
              <a:rPr lang="en-US" dirty="0" smtClean="0"/>
              <a:t>Select one of the three projects</a:t>
            </a:r>
          </a:p>
          <a:p>
            <a:pPr lvl="1"/>
            <a:r>
              <a:rPr lang="en-US" dirty="0" smtClean="0"/>
              <a:t>Make a </a:t>
            </a:r>
            <a:r>
              <a:rPr lang="en-US" dirty="0" err="1" smtClean="0"/>
              <a:t>powerpoint</a:t>
            </a:r>
            <a:r>
              <a:rPr lang="en-US" dirty="0" smtClean="0"/>
              <a:t> presentation (no more than 3-5 slides)</a:t>
            </a:r>
          </a:p>
          <a:p>
            <a:pPr lvl="1"/>
            <a:r>
              <a:rPr lang="en-US" dirty="0" smtClean="0"/>
              <a:t>Present your results to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Dr. </a:t>
            </a:r>
            <a:r>
              <a:rPr lang="en-US" dirty="0" err="1" smtClean="0"/>
              <a:t>Neupert</a:t>
            </a:r>
            <a:r>
              <a:rPr lang="en-US" dirty="0" smtClean="0"/>
              <a:t> (my wife) for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8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Survey:</a:t>
            </a:r>
          </a:p>
          <a:p>
            <a:r>
              <a:rPr lang="en-US" dirty="0"/>
              <a:t>  Questionnaire &amp; Interview</a:t>
            </a:r>
          </a:p>
          <a:p>
            <a:pPr marL="742950" lvl="1" indent="-285750"/>
            <a:r>
              <a:rPr lang="en-US" dirty="0"/>
              <a:t>Positive:  People can be the best  </a:t>
            </a:r>
            <a:r>
              <a:rPr lang="en-US" dirty="0" smtClean="0"/>
              <a:t>experts </a:t>
            </a:r>
            <a:r>
              <a:rPr lang="en-US" dirty="0"/>
              <a:t>on their own behavior</a:t>
            </a:r>
          </a:p>
          <a:p>
            <a:pPr marL="1143000" lvl="2" indent="-228600"/>
            <a:r>
              <a:rPr lang="en-US" dirty="0"/>
              <a:t>Unobservable data  </a:t>
            </a:r>
            <a:r>
              <a:rPr lang="en-US" dirty="0" smtClean="0"/>
              <a:t>(</a:t>
            </a:r>
            <a:r>
              <a:rPr lang="en-US" dirty="0"/>
              <a:t>i.e. opinions &amp; beliefs) </a:t>
            </a:r>
          </a:p>
          <a:p>
            <a:pPr marL="742950" lvl="1" indent="-285750"/>
            <a:r>
              <a:rPr lang="en-US" dirty="0"/>
              <a:t>Negative:  Social desirability, memory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3399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Validity</a:t>
            </a: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A. Construct: does the operational definition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fit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?</a:t>
            </a:r>
          </a:p>
          <a:p>
            <a:r>
              <a:rPr lang="en-US"/>
              <a:t>B. Internal: causal conclusions</a:t>
            </a:r>
          </a:p>
          <a:p>
            <a:r>
              <a:rPr lang="en-US"/>
              <a:t>C. External: generalizability</a:t>
            </a:r>
          </a:p>
        </p:txBody>
      </p:sp>
    </p:spTree>
    <p:extLst>
      <p:ext uri="{BB962C8B-B14F-4D97-AF65-F5344CB8AC3E}">
        <p14:creationId xmlns:p14="http://schemas.microsoft.com/office/powerpoint/2010/main" val="120742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0"/>
            <a:ext cx="7793037" cy="1462088"/>
          </a:xfrm>
        </p:spPr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458200" cy="4800600"/>
          </a:xfrm>
        </p:spPr>
        <p:txBody>
          <a:bodyPr/>
          <a:lstStyle/>
          <a:p>
            <a:r>
              <a:rPr lang="en-US" dirty="0"/>
              <a:t>A. Consistency or stability of a measure</a:t>
            </a:r>
          </a:p>
          <a:p>
            <a:pPr lvl="1"/>
            <a:r>
              <a:rPr lang="en-US" dirty="0"/>
              <a:t>1. True score</a:t>
            </a:r>
          </a:p>
          <a:p>
            <a:pPr lvl="1"/>
            <a:r>
              <a:rPr lang="en-US" dirty="0"/>
              <a:t>2. Measurement error</a:t>
            </a:r>
          </a:p>
          <a:p>
            <a:pPr lvl="1"/>
            <a:r>
              <a:rPr lang="en-US" dirty="0"/>
              <a:t>Observed score = True score + Measurement error		</a:t>
            </a:r>
          </a:p>
          <a:p>
            <a:r>
              <a:rPr lang="en-US" dirty="0"/>
              <a:t>B. Assessment</a:t>
            </a:r>
          </a:p>
          <a:p>
            <a:pPr lvl="1"/>
            <a:r>
              <a:rPr lang="en-US" dirty="0"/>
              <a:t>1. Not directly observed/tested</a:t>
            </a:r>
          </a:p>
          <a:p>
            <a:pPr lvl="1"/>
            <a:r>
              <a:rPr lang="en-US" dirty="0"/>
              <a:t>2. Pearson </a:t>
            </a:r>
            <a:r>
              <a:rPr lang="en-US" dirty="0" smtClean="0"/>
              <a:t>correlation (measure of similarity)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Pearson correlation (cont)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/>
              <a:t>a. test-retest reliability: 2 points in time</a:t>
            </a:r>
          </a:p>
          <a:p>
            <a:pPr lvl="2"/>
            <a:r>
              <a:rPr lang="en-US"/>
              <a:t>b. internal consistency: 1 point in time</a:t>
            </a:r>
          </a:p>
          <a:p>
            <a:pPr lvl="3"/>
            <a:r>
              <a:rPr lang="en-US"/>
              <a:t>i. split-half</a:t>
            </a:r>
          </a:p>
          <a:p>
            <a:pPr lvl="3"/>
            <a:r>
              <a:rPr lang="en-US"/>
              <a:t>ii. Cronbach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alpha</a:t>
            </a:r>
          </a:p>
          <a:p>
            <a:pPr lvl="2"/>
            <a:r>
              <a:rPr lang="en-US"/>
              <a:t>c. interrater reliability</a:t>
            </a:r>
          </a:p>
          <a:p>
            <a:pPr lvl="1">
              <a:buFont typeface="Wingdings" charset="0"/>
              <a:buNone/>
            </a:pPr>
            <a:endParaRPr lang="en-US" i="1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</a:t>
            </a:r>
            <a:r>
              <a:rPr lang="en-US" dirty="0"/>
              <a:t>validity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A. How well does the operational definition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fit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?</a:t>
            </a:r>
          </a:p>
          <a:p>
            <a:r>
              <a:rPr lang="en-US" dirty="0"/>
              <a:t>B. Face validity</a:t>
            </a:r>
          </a:p>
          <a:p>
            <a:r>
              <a:rPr lang="en-US" dirty="0"/>
              <a:t>C. Criterion-oriented validity</a:t>
            </a:r>
          </a:p>
          <a:p>
            <a:pPr lvl="1"/>
            <a:r>
              <a:rPr lang="en-US" dirty="0"/>
              <a:t>1. Predictive validity</a:t>
            </a:r>
          </a:p>
          <a:p>
            <a:pPr lvl="1"/>
            <a:r>
              <a:rPr lang="en-US" dirty="0"/>
              <a:t>2. Concurrent validity</a:t>
            </a:r>
          </a:p>
          <a:p>
            <a:pPr lvl="1"/>
            <a:r>
              <a:rPr lang="en-US" dirty="0"/>
              <a:t>3. Convergent </a:t>
            </a:r>
            <a:r>
              <a:rPr lang="en-US" dirty="0" smtClean="0"/>
              <a:t>validity (positive control)</a:t>
            </a:r>
            <a:endParaRPr lang="en-US" dirty="0"/>
          </a:p>
          <a:p>
            <a:pPr lvl="1"/>
            <a:r>
              <a:rPr lang="en-US" dirty="0"/>
              <a:t>4. Discriminant </a:t>
            </a:r>
            <a:r>
              <a:rPr lang="en-US" dirty="0" smtClean="0"/>
              <a:t>validity (negative control)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</a:t>
            </a:r>
            <a:r>
              <a:rPr lang="en-US" dirty="0"/>
              <a:t>scales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A. Nominal: no numeric properties</a:t>
            </a:r>
          </a:p>
          <a:p>
            <a:r>
              <a:rPr lang="en-US" dirty="0"/>
              <a:t>B. Ordinal: rank order</a:t>
            </a:r>
          </a:p>
          <a:p>
            <a:r>
              <a:rPr lang="en-US" dirty="0"/>
              <a:t>C. Interval: difference is meaningful</a:t>
            </a:r>
          </a:p>
          <a:p>
            <a:r>
              <a:rPr lang="en-US" dirty="0"/>
              <a:t>D. Ratio: absolute zero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1381</Words>
  <Application>Microsoft Macintosh PowerPoint</Application>
  <PresentationFormat>On-screen Show (4:3)</PresentationFormat>
  <Paragraphs>162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ＭＳ Ｐゴシック</vt:lpstr>
      <vt:lpstr>Wingdings</vt:lpstr>
      <vt:lpstr>Office Theme</vt:lpstr>
      <vt:lpstr>Lecture 16</vt:lpstr>
      <vt:lpstr>Office hour cancelled</vt:lpstr>
      <vt:lpstr>Survey validity</vt:lpstr>
      <vt:lpstr>PowerPoint Presentation</vt:lpstr>
      <vt:lpstr>Validity</vt:lpstr>
      <vt:lpstr>Reliability</vt:lpstr>
      <vt:lpstr>2. Pearson correlation (cont)</vt:lpstr>
      <vt:lpstr>Construct validity</vt:lpstr>
      <vt:lpstr>Measurement scales</vt:lpstr>
      <vt:lpstr>Surveys</vt:lpstr>
      <vt:lpstr>C. Question wording</vt:lpstr>
      <vt:lpstr>PowerPoint Presentation</vt:lpstr>
      <vt:lpstr>PowerPoint Presentation</vt:lpstr>
      <vt:lpstr>D. Responses to questions</vt:lpstr>
      <vt:lpstr>5. Labeling response alternatives (cont)</vt:lpstr>
      <vt:lpstr>E. Formatting</vt:lpstr>
      <vt:lpstr>Examples</vt:lpstr>
      <vt:lpstr>Familism scale</vt:lpstr>
      <vt:lpstr>PowerPoint Presentation</vt:lpstr>
      <vt:lpstr>Final Project</vt:lpstr>
      <vt:lpstr>Final presentation</vt:lpstr>
    </vt:vector>
  </TitlesOfParts>
  <Company>University of North Carolina at Chapel Hill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</dc:title>
  <dc:creator>Jan Hannig</dc:creator>
  <cp:lastModifiedBy>Jan Hannig</cp:lastModifiedBy>
  <cp:revision>21</cp:revision>
  <dcterms:created xsi:type="dcterms:W3CDTF">2014-04-22T00:09:11Z</dcterms:created>
  <dcterms:modified xsi:type="dcterms:W3CDTF">2016-11-10T17:49:37Z</dcterms:modified>
</cp:coreProperties>
</file>