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2" r:id="rId4"/>
    <p:sldId id="282" r:id="rId5"/>
    <p:sldId id="283" r:id="rId6"/>
    <p:sldId id="269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9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8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3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6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9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5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2A00-4071-E14D-A5B5-624492BCD4C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32A00-4071-E14D-A5B5-624492BCD4C5}" type="datetimeFigureOut">
              <a:rPr lang="en-US" smtClean="0"/>
              <a:t>11/10/16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74A7-81A8-1849-A476-945220374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8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2006%E2%80%9307_Premier_Leagu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vethirtyeight.com/" TargetMode="External"/><Relationship Id="rId3" Type="http://schemas.openxmlformats.org/officeDocument/2006/relationships/hyperlink" Target="http://en.wikipedia.org/wiki/Air_France_Flight_44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Worksheet1.xlsx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1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Loterry1240.R</a:t>
            </a:r>
          </a:p>
          <a:p>
            <a:r>
              <a:rPr lang="en-US" dirty="0" smtClean="0"/>
              <a:t>What is our conclusion?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4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Premier League 2006/2007 </a:t>
            </a:r>
          </a:p>
          <a:p>
            <a:pPr lvl="1"/>
            <a:r>
              <a:rPr lang="en-US" dirty="0" smtClean="0"/>
              <a:t>20 teams – playing home and away (total 380 matches)</a:t>
            </a:r>
          </a:p>
          <a:p>
            <a:pPr lvl="1"/>
            <a:r>
              <a:rPr lang="en-US" dirty="0" smtClean="0"/>
              <a:t>3 points for victory, 1 point each for a draw</a:t>
            </a:r>
          </a:p>
          <a:p>
            <a:pPr lvl="1"/>
            <a:r>
              <a:rPr lang="en-US" dirty="0" smtClean="0"/>
              <a:t>At the end Manchester United ended up with 89 points, Chelsea with 83, Watford with 28</a:t>
            </a:r>
          </a:p>
          <a:p>
            <a:r>
              <a:rPr lang="en-US" dirty="0" smtClean="0"/>
              <a:t>Could we view this as random</a:t>
            </a:r>
          </a:p>
          <a:p>
            <a:r>
              <a:rPr lang="en-US" dirty="0"/>
              <a:t>http://</a:t>
            </a:r>
            <a:r>
              <a:rPr lang="en-US" dirty="0" err="1"/>
              <a:t>plus.maths.org</a:t>
            </a:r>
            <a:r>
              <a:rPr lang="en-US" dirty="0"/>
              <a:t>/content/</a:t>
            </a:r>
            <a:r>
              <a:rPr lang="en-US" dirty="0" err="1"/>
              <a:t>understanding-uncertainty-premier-league?src</a:t>
            </a:r>
            <a:r>
              <a:rPr lang="en-US" dirty="0"/>
              <a:t>=</a:t>
            </a:r>
            <a:r>
              <a:rPr lang="en-US" dirty="0" err="1"/>
              <a:t>aop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6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>
                <a:hlinkClick r:id="rId2"/>
              </a:rPr>
              <a:t>http://en.wikipedia.org/wiki/2006–</a:t>
            </a:r>
            <a:r>
              <a:rPr lang="en-US" dirty="0" smtClean="0">
                <a:hlinkClick r:id="rId2"/>
              </a:rPr>
              <a:t>07_Premier_League</a:t>
            </a:r>
            <a:endParaRPr lang="en-US" dirty="0" smtClean="0"/>
          </a:p>
          <a:p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Max (89), min (28), variance (238.7)</a:t>
            </a:r>
          </a:p>
          <a:p>
            <a:r>
              <a:rPr lang="en-US" dirty="0" smtClean="0"/>
              <a:t>Issue </a:t>
            </a:r>
          </a:p>
          <a:p>
            <a:pPr lvl="1"/>
            <a:r>
              <a:rPr lang="en-US" dirty="0" smtClean="0"/>
              <a:t>it is known that there is a big difference between home and away. </a:t>
            </a:r>
          </a:p>
          <a:p>
            <a:pPr lvl="1"/>
            <a:r>
              <a:rPr lang="en-US" dirty="0" smtClean="0"/>
              <a:t>Simple model: (p-</a:t>
            </a:r>
            <a:r>
              <a:rPr lang="en-US" dirty="0" err="1" smtClean="0"/>
              <a:t>home,p</a:t>
            </a:r>
            <a:r>
              <a:rPr lang="en-US" dirty="0" smtClean="0"/>
              <a:t>-</a:t>
            </a:r>
            <a:r>
              <a:rPr lang="en-US" dirty="0" err="1" smtClean="0"/>
              <a:t>draw,p</a:t>
            </a:r>
            <a:r>
              <a:rPr lang="en-US" dirty="0" smtClean="0"/>
              <a:t>-away)</a:t>
            </a:r>
          </a:p>
          <a:p>
            <a:pPr lvl="2"/>
            <a:r>
              <a:rPr lang="en-US" dirty="0" smtClean="0"/>
              <a:t>If all things were equal we can estimate this to be </a:t>
            </a:r>
            <a:br>
              <a:rPr lang="en-US" dirty="0" smtClean="0"/>
            </a:br>
            <a:r>
              <a:rPr lang="en-US" dirty="0" smtClean="0"/>
              <a:t>(48%,26%,26%)</a:t>
            </a:r>
          </a:p>
          <a:p>
            <a:r>
              <a:rPr lang="en-US" dirty="0" smtClean="0"/>
              <a:t>Conclusion?</a:t>
            </a:r>
          </a:p>
        </p:txBody>
      </p:sp>
    </p:spTree>
    <p:extLst>
      <p:ext uri="{BB962C8B-B14F-4D97-AF65-F5344CB8AC3E}">
        <p14:creationId xmlns:p14="http://schemas.microsoft.com/office/powerpoint/2010/main" val="10905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sports – successive trials are probably not independent</a:t>
            </a:r>
          </a:p>
          <a:p>
            <a:r>
              <a:rPr lang="en-US" dirty="0" smtClean="0"/>
              <a:t>Can we test this? What would we need?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Statistics (numerical measurement that caries information about the feature we are interested in)</a:t>
            </a:r>
          </a:p>
          <a:p>
            <a:pPr lvl="1"/>
            <a:r>
              <a:rPr lang="en-US" dirty="0" smtClean="0"/>
              <a:t>Simulation scheme/model</a:t>
            </a:r>
          </a:p>
        </p:txBody>
      </p:sp>
    </p:spTree>
    <p:extLst>
      <p:ext uri="{BB962C8B-B14F-4D97-AF65-F5344CB8AC3E}">
        <p14:creationId xmlns:p14="http://schemas.microsoft.com/office/powerpoint/2010/main" val="2479073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statistical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several models and deciding how likely each model is given data.</a:t>
            </a:r>
          </a:p>
          <a:p>
            <a:r>
              <a:rPr lang="en-US" dirty="0" smtClean="0"/>
              <a:t>Bayesian statistics</a:t>
            </a:r>
          </a:p>
          <a:p>
            <a:pPr lvl="1"/>
            <a:r>
              <a:rPr lang="en-US" dirty="0" smtClean="0"/>
              <a:t>Need prior believe in each model</a:t>
            </a:r>
          </a:p>
          <a:p>
            <a:pPr lvl="1"/>
            <a:r>
              <a:rPr lang="en-US" dirty="0" smtClean="0"/>
              <a:t>Update the believe based 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7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between several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option is to use Bayesian approach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616200"/>
            <a:ext cx="2540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9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for updating and combining information expressed in terms of probabilities (data and prior believes)</a:t>
            </a:r>
          </a:p>
          <a:p>
            <a:r>
              <a:rPr lang="en-US" dirty="0" smtClean="0"/>
              <a:t>Recent notable uses</a:t>
            </a:r>
          </a:p>
          <a:p>
            <a:pPr lvl="1"/>
            <a:r>
              <a:rPr lang="en-US" dirty="0" smtClean="0"/>
              <a:t>Nate </a:t>
            </a:r>
            <a:r>
              <a:rPr lang="en-US" dirty="0"/>
              <a:t>Silver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fivethirtyeight.com</a:t>
            </a:r>
            <a:endParaRPr lang="en-US" dirty="0" smtClean="0"/>
          </a:p>
          <a:p>
            <a:pPr lvl="1"/>
            <a:r>
              <a:rPr lang="en-US" dirty="0" smtClean="0"/>
              <a:t>Search for Air </a:t>
            </a:r>
            <a:r>
              <a:rPr lang="en-US" dirty="0"/>
              <a:t>France Flight 447 </a:t>
            </a:r>
            <a:r>
              <a:rPr lang="en-US" dirty="0">
                <a:hlinkClick r:id="rId3"/>
              </a:rPr>
              <a:t>http://en.wikipedia.org/wiki/</a:t>
            </a:r>
            <a:r>
              <a:rPr lang="en-US" dirty="0" smtClean="0">
                <a:hlinkClick r:id="rId3"/>
              </a:rPr>
              <a:t>Air_France_Flight_447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15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for disease or drug.</a:t>
            </a:r>
          </a:p>
          <a:p>
            <a:pPr lvl="1"/>
            <a:r>
              <a:rPr lang="en-US" dirty="0"/>
              <a:t>Two models: </a:t>
            </a:r>
          </a:p>
          <a:p>
            <a:pPr lvl="2"/>
            <a:r>
              <a:rPr lang="en-US" dirty="0"/>
              <a:t>Subject has the disease (uses drugs) – Test is positive with probability q1 (sensitivity)</a:t>
            </a:r>
          </a:p>
          <a:p>
            <a:pPr lvl="2"/>
            <a:r>
              <a:rPr lang="en-US" dirty="0"/>
              <a:t>Subject does not have the disease (is clean) – Test is negative with probability q2 (specificity)</a:t>
            </a:r>
          </a:p>
          <a:p>
            <a:pPr lvl="1"/>
            <a:r>
              <a:rPr lang="en-US" dirty="0"/>
              <a:t>Prior information</a:t>
            </a:r>
          </a:p>
          <a:p>
            <a:pPr lvl="2"/>
            <a:r>
              <a:rPr lang="en-US" dirty="0"/>
              <a:t>Certain proportion p of the population has the disease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8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claimed that a DrugWipe5 has sensitivity of 91% and specificity of 95%</a:t>
            </a:r>
          </a:p>
          <a:p>
            <a:r>
              <a:rPr lang="en-US" dirty="0" smtClean="0"/>
              <a:t>About 4% of the population uses</a:t>
            </a:r>
          </a:p>
          <a:p>
            <a:r>
              <a:rPr lang="en-US" dirty="0" smtClean="0"/>
              <a:t>A randomly selected worker tested positive.</a:t>
            </a:r>
          </a:p>
          <a:p>
            <a:pPr lvl="1"/>
            <a:r>
              <a:rPr lang="en-US" dirty="0" smtClean="0"/>
              <a:t>What is the chance he is a user?</a:t>
            </a:r>
          </a:p>
          <a:p>
            <a:r>
              <a:rPr lang="en-US" dirty="0"/>
              <a:t>http://</a:t>
            </a:r>
            <a:r>
              <a:rPr lang="en-US" dirty="0" err="1"/>
              <a:t>www.drugwarfacts.org</a:t>
            </a:r>
            <a:r>
              <a:rPr lang="en-US" dirty="0"/>
              <a:t>/</a:t>
            </a:r>
            <a:r>
              <a:rPr lang="en-US" dirty="0" err="1"/>
              <a:t>cms</a:t>
            </a:r>
            <a:r>
              <a:rPr lang="en-US" dirty="0"/>
              <a:t>/</a:t>
            </a:r>
            <a:r>
              <a:rPr lang="en-US" dirty="0" err="1"/>
              <a:t>Drug_Testing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9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Excel Calculation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095375" y="1893887"/>
          <a:ext cx="7350125" cy="7477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4" imgW="9448800" imgH="9613900" progId="Excel.Sheet.12">
                  <p:embed/>
                </p:oleObj>
              </mc:Choice>
              <mc:Fallback>
                <p:oleObj name="Worksheet" r:id="rId4" imgW="9448800" imgH="9613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5375" y="1893887"/>
                        <a:ext cx="7350125" cy="7477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30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your own survey!</a:t>
            </a:r>
          </a:p>
          <a:p>
            <a:pPr lvl="1"/>
            <a:r>
              <a:rPr lang="en-US" dirty="0" smtClean="0"/>
              <a:t>Find an interesting question and population</a:t>
            </a:r>
          </a:p>
          <a:p>
            <a:pPr lvl="1"/>
            <a:r>
              <a:rPr lang="en-US" dirty="0" smtClean="0"/>
              <a:t>Design your sampling plan</a:t>
            </a:r>
          </a:p>
          <a:p>
            <a:pPr lvl="1"/>
            <a:r>
              <a:rPr lang="en-US" dirty="0" smtClean="0"/>
              <a:t>Collect Data</a:t>
            </a:r>
          </a:p>
          <a:p>
            <a:pPr lvl="1"/>
            <a:r>
              <a:rPr lang="en-US" dirty="0" smtClean="0"/>
              <a:t>Analyze using R</a:t>
            </a:r>
          </a:p>
          <a:p>
            <a:r>
              <a:rPr lang="en-US" dirty="0" smtClean="0"/>
              <a:t>Write 5 page paper on your results</a:t>
            </a:r>
          </a:p>
          <a:p>
            <a:r>
              <a:rPr lang="en-US" dirty="0" smtClean="0"/>
              <a:t>Due April 21</a:t>
            </a:r>
          </a:p>
        </p:txBody>
      </p:sp>
    </p:spTree>
    <p:extLst>
      <p:ext uri="{BB962C8B-B14F-4D97-AF65-F5344CB8AC3E}">
        <p14:creationId xmlns:p14="http://schemas.microsoft.com/office/powerpoint/2010/main" val="11847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spotter has a 30% success rate in spotting workers who use. A person selected by a spotter was tested positive. Is there a difference?  </a:t>
            </a:r>
          </a:p>
          <a:p>
            <a:r>
              <a:rPr lang="en-US" dirty="0" smtClean="0"/>
              <a:t>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60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 of 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by Laplace (1814)</a:t>
            </a:r>
          </a:p>
          <a:p>
            <a:r>
              <a:rPr lang="en-US" dirty="0" smtClean="0"/>
              <a:t>We have an experiment that can end up in success or failure</a:t>
            </a:r>
          </a:p>
          <a:p>
            <a:r>
              <a:rPr lang="en-US" dirty="0" smtClean="0"/>
              <a:t>We performed n experiments and all of them were successes. What is the chance that the next one will be 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70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N models</a:t>
            </a:r>
          </a:p>
          <a:p>
            <a:r>
              <a:rPr lang="en-US" dirty="0" smtClean="0"/>
              <a:t>Chance of success </a:t>
            </a:r>
          </a:p>
          <a:p>
            <a:pPr lvl="1"/>
            <a:r>
              <a:rPr lang="en-US" dirty="0" smtClean="0"/>
              <a:t>p=0/(N-1),1/(N-1),…,(N-1)/(N-1)</a:t>
            </a:r>
          </a:p>
          <a:p>
            <a:r>
              <a:rPr lang="en-US" dirty="0" smtClean="0"/>
              <a:t>Observed data n out of n successes</a:t>
            </a:r>
          </a:p>
          <a:p>
            <a:r>
              <a:rPr lang="en-US" dirty="0" smtClean="0"/>
              <a:t>Prior – all models equally likely</a:t>
            </a:r>
          </a:p>
          <a:p>
            <a:r>
              <a:rPr lang="en-US" dirty="0" smtClean="0"/>
              <a:t>Posterior probability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5067300"/>
            <a:ext cx="67437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32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observed s out of n successes?</a:t>
            </a:r>
          </a:p>
          <a:p>
            <a:r>
              <a:rPr lang="en-US" dirty="0" smtClean="0"/>
              <a:t> </a:t>
            </a:r>
            <a:r>
              <a:rPr lang="en-US" smtClean="0"/>
              <a:t>Other priors?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9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the last class (April 26) all students will be required to give a short presentation</a:t>
            </a:r>
          </a:p>
          <a:p>
            <a:pPr lvl="1"/>
            <a:r>
              <a:rPr lang="en-US" dirty="0" smtClean="0"/>
              <a:t>Select one of the three projects</a:t>
            </a:r>
          </a:p>
          <a:p>
            <a:pPr lvl="1"/>
            <a:r>
              <a:rPr lang="en-US" dirty="0" smtClean="0"/>
              <a:t>Make a </a:t>
            </a:r>
            <a:r>
              <a:rPr lang="en-US" dirty="0" err="1" smtClean="0"/>
              <a:t>powerpoint</a:t>
            </a:r>
            <a:r>
              <a:rPr lang="en-US" dirty="0" smtClean="0"/>
              <a:t> presentation (no more than 3-5 slides)</a:t>
            </a:r>
          </a:p>
          <a:p>
            <a:pPr lvl="1"/>
            <a:r>
              <a:rPr lang="en-US" dirty="0" smtClean="0"/>
              <a:t>Present your results to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your own survey!</a:t>
            </a:r>
          </a:p>
          <a:p>
            <a:pPr lvl="1"/>
            <a:r>
              <a:rPr lang="en-US" dirty="0" smtClean="0"/>
              <a:t>Find an interesting question and population</a:t>
            </a:r>
          </a:p>
          <a:p>
            <a:pPr lvl="1"/>
            <a:r>
              <a:rPr lang="en-US" dirty="0" smtClean="0"/>
              <a:t>Design your sampling plan</a:t>
            </a:r>
          </a:p>
          <a:p>
            <a:pPr lvl="1"/>
            <a:r>
              <a:rPr lang="en-US" dirty="0" smtClean="0"/>
              <a:t>Collect Data</a:t>
            </a:r>
          </a:p>
          <a:p>
            <a:pPr lvl="1"/>
            <a:r>
              <a:rPr lang="en-US" dirty="0" smtClean="0"/>
              <a:t>Analyze using R</a:t>
            </a:r>
          </a:p>
          <a:p>
            <a:r>
              <a:rPr lang="en-US" dirty="0" smtClean="0"/>
              <a:t>Write 5 page paper on your results</a:t>
            </a:r>
          </a:p>
          <a:p>
            <a:r>
              <a:rPr lang="en-US" dirty="0" smtClean="0"/>
              <a:t>Due December 1</a:t>
            </a:r>
          </a:p>
        </p:txBody>
      </p:sp>
    </p:spTree>
    <p:extLst>
      <p:ext uri="{BB962C8B-B14F-4D97-AF65-F5344CB8AC3E}">
        <p14:creationId xmlns:p14="http://schemas.microsoft.com/office/powerpoint/2010/main" val="12320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are required to give a short presentation</a:t>
            </a:r>
          </a:p>
          <a:p>
            <a:r>
              <a:rPr lang="en-US" smtClean="0"/>
              <a:t>Last two </a:t>
            </a:r>
            <a:r>
              <a:rPr lang="en-US" dirty="0"/>
              <a:t>classes (December 1 and 6)</a:t>
            </a:r>
            <a:endParaRPr lang="en-US" dirty="0" smtClean="0"/>
          </a:p>
          <a:p>
            <a:pPr lvl="1"/>
            <a:r>
              <a:rPr lang="en-US" dirty="0" smtClean="0"/>
              <a:t>Select one of the three projects</a:t>
            </a:r>
          </a:p>
          <a:p>
            <a:pPr lvl="1"/>
            <a:r>
              <a:rPr lang="en-US" dirty="0" smtClean="0"/>
              <a:t>Make a </a:t>
            </a:r>
            <a:r>
              <a:rPr lang="en-US" dirty="0" err="1" smtClean="0"/>
              <a:t>powerpoint</a:t>
            </a:r>
            <a:r>
              <a:rPr lang="en-US" dirty="0" smtClean="0"/>
              <a:t> presentation (no more than 3-5 slides)</a:t>
            </a:r>
          </a:p>
          <a:p>
            <a:pPr lvl="1"/>
            <a:r>
              <a:rPr lang="en-US" dirty="0" smtClean="0"/>
              <a:t>Present your results to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ideas of statistics</a:t>
            </a:r>
          </a:p>
          <a:p>
            <a:pPr lvl="1"/>
            <a:r>
              <a:rPr lang="en-US" dirty="0" smtClean="0"/>
              <a:t>Given multiple plausible models select one (or several) that is (are) the most consistent with the observed data</a:t>
            </a:r>
          </a:p>
          <a:p>
            <a:pPr lvl="1"/>
            <a:r>
              <a:rPr lang="en-US" dirty="0" smtClean="0"/>
              <a:t>Quantify a measure of belief in our solution</a:t>
            </a:r>
          </a:p>
          <a:p>
            <a:r>
              <a:rPr lang="en-US" dirty="0" smtClean="0"/>
              <a:t>The main idea is that if something looks like a very unlikely coincidence we would prefer another more likely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6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1790700"/>
            <a:ext cx="5219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5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is one model we favor and want to check if a particular feature of the data is consistent with it (hypotheses testing).</a:t>
            </a:r>
          </a:p>
          <a:p>
            <a:r>
              <a:rPr lang="en-US" dirty="0" smtClean="0"/>
              <a:t>The UK National Lottery is 6/49 Genoese lottery. </a:t>
            </a:r>
          </a:p>
          <a:p>
            <a:pPr lvl="1"/>
            <a:r>
              <a:rPr lang="en-US" dirty="0" smtClean="0"/>
              <a:t>In the first 1240 drawings since 2000 there has been a lucky number 38 (drawn 181 times) and unlucky number 20 (drawn 122 times). [All things being equal we would expect each number to be drawn 151.8]</a:t>
            </a:r>
          </a:p>
          <a:p>
            <a:pPr lvl="1"/>
            <a:r>
              <a:rPr lang="en-US" dirty="0" smtClean="0"/>
              <a:t>Similarly number 17 took a staggering break of 72 drawings in a row!</a:t>
            </a:r>
          </a:p>
          <a:p>
            <a:r>
              <a:rPr lang="en-US" dirty="0" smtClean="0"/>
              <a:t>Is this consistent with the assumption that the lottery is random and all numbers are equally likely?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9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similar data from the known distribution and compare with the results observed.</a:t>
            </a:r>
          </a:p>
          <a:p>
            <a:r>
              <a:rPr lang="en-US" dirty="0" smtClean="0"/>
              <a:t>Statistics: number of times “luckiest number” drawn, </a:t>
            </a:r>
            <a:r>
              <a:rPr lang="en-US" dirty="0"/>
              <a:t>number of times </a:t>
            </a:r>
            <a:r>
              <a:rPr lang="en-US" dirty="0" smtClean="0"/>
              <a:t>“unluckiest number” drawn, size of the biggest 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8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820</Words>
  <Application>Microsoft Macintosh PowerPoint</Application>
  <PresentationFormat>On-screen Show (4:3)</PresentationFormat>
  <Paragraphs>109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Wingdings</vt:lpstr>
      <vt:lpstr>Arial</vt:lpstr>
      <vt:lpstr>Office Theme</vt:lpstr>
      <vt:lpstr>Worksheet</vt:lpstr>
      <vt:lpstr>Lecture 17</vt:lpstr>
      <vt:lpstr>Final Project</vt:lpstr>
      <vt:lpstr>Final presentation</vt:lpstr>
      <vt:lpstr>Final Project</vt:lpstr>
      <vt:lpstr>Final presentation</vt:lpstr>
      <vt:lpstr>Statistics</vt:lpstr>
      <vt:lpstr></vt:lpstr>
      <vt:lpstr>Example 1</vt:lpstr>
      <vt:lpstr>Idea</vt:lpstr>
      <vt:lpstr>R simulation</vt:lpstr>
      <vt:lpstr>Example 2</vt:lpstr>
      <vt:lpstr>R simulation</vt:lpstr>
      <vt:lpstr>Other issues</vt:lpstr>
      <vt:lpstr>Other statistical problems</vt:lpstr>
      <vt:lpstr>Deciding between several models</vt:lpstr>
      <vt:lpstr>Bayesian statistics</vt:lpstr>
      <vt:lpstr>Example 1: </vt:lpstr>
      <vt:lpstr>PowerPoint Presentation</vt:lpstr>
      <vt:lpstr>Excel Calculation</vt:lpstr>
      <vt:lpstr>PowerPoint Presentation</vt:lpstr>
      <vt:lpstr>The rule of succession</vt:lpstr>
      <vt:lpstr>PowerPoint Presentation</vt:lpstr>
      <vt:lpstr>Example 2b</vt:lpstr>
    </vt:vector>
  </TitlesOfParts>
  <Company>Colorado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</dc:title>
  <dc:creator>Jan Hannig</dc:creator>
  <cp:lastModifiedBy>Jan Hannig</cp:lastModifiedBy>
  <cp:revision>32</cp:revision>
  <dcterms:created xsi:type="dcterms:W3CDTF">2014-04-02T16:50:43Z</dcterms:created>
  <dcterms:modified xsi:type="dcterms:W3CDTF">2016-11-10T17:51:24Z</dcterms:modified>
</cp:coreProperties>
</file>