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2" r:id="rId4"/>
    <p:sldId id="273" r:id="rId5"/>
    <p:sldId id="274" r:id="rId6"/>
    <p:sldId id="275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DA898-BE54-4E40-93AE-6AD393E56DCE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7F339-2878-9548-AC37-34871DEEC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7F339-2878-9548-AC37-34871DEECC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8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7E75-463D-B24E-A40F-AA846BEAE997}" type="datetimeFigureOut">
              <a:rPr lang="en-US" smtClean="0"/>
              <a:t>11/17/16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slope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Slope [3.2,4.7]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2512470"/>
            <a:ext cx="5002823" cy="29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intercept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[-29.0,-7.9]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077" y="2557744"/>
            <a:ext cx="5325208" cy="31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missfit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Intercept is </a:t>
            </a:r>
            <a:r>
              <a:rPr lang="en-US" b="1" dirty="0" smtClean="0"/>
              <a:t>negative</a:t>
            </a:r>
            <a:r>
              <a:rPr lang="en-US" dirty="0" smtClean="0"/>
              <a:t> ?!?</a:t>
            </a:r>
          </a:p>
          <a:p>
            <a:r>
              <a:rPr lang="en-US" dirty="0" smtClean="0"/>
              <a:t>Based </a:t>
            </a:r>
            <a:r>
              <a:rPr lang="en-US" dirty="0"/>
              <a:t>on physics </a:t>
            </a:r>
            <a:r>
              <a:rPr lang="en-US" dirty="0" smtClean="0"/>
              <a:t>the relationship </a:t>
            </a:r>
            <a:r>
              <a:rPr lang="en-US" dirty="0"/>
              <a:t>should be </a:t>
            </a:r>
            <a:r>
              <a:rPr lang="en-US" dirty="0" smtClean="0"/>
              <a:t>quadratic!</a:t>
            </a:r>
          </a:p>
          <a:p>
            <a:r>
              <a:rPr lang="en-US" dirty="0" smtClean="0"/>
              <a:t>Bootstrap confidence intervals</a:t>
            </a:r>
          </a:p>
          <a:p>
            <a:pPr lvl="1"/>
            <a:r>
              <a:rPr lang="en-US" dirty="0" smtClean="0"/>
              <a:t>Intercept [-19.5,24.9]</a:t>
            </a:r>
          </a:p>
          <a:p>
            <a:pPr lvl="1"/>
            <a:r>
              <a:rPr lang="en-US" dirty="0" smtClean="0"/>
              <a:t>Linear [-2.49, 4.46]</a:t>
            </a:r>
          </a:p>
          <a:p>
            <a:pPr lvl="1"/>
            <a:r>
              <a:rPr lang="en-US" dirty="0" smtClean="0"/>
              <a:t>Quadratic [-0.03, 0.22]</a:t>
            </a:r>
          </a:p>
          <a:p>
            <a:pPr lvl="2"/>
            <a:r>
              <a:rPr lang="en-US" smtClean="0"/>
              <a:t>Shall we </a:t>
            </a:r>
            <a:r>
              <a:rPr lang="en-US" dirty="0" smtClean="0"/>
              <a:t>drop linear </a:t>
            </a:r>
            <a:r>
              <a:rPr lang="en-US" smtClean="0"/>
              <a:t>&amp; intercept term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Compartison</a:t>
            </a:r>
            <a:r>
              <a:rPr lang="en-US" dirty="0" smtClean="0"/>
              <a:t> of two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two groups (treatment/control)</a:t>
            </a:r>
          </a:p>
          <a:p>
            <a:r>
              <a:rPr lang="en-US" dirty="0" smtClean="0"/>
              <a:t>Question: Is there a difference between groups?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G</a:t>
            </a:r>
            <a:r>
              <a:rPr lang="is-IS" dirty="0" smtClean="0"/>
              <a:t>roup1: 1,4,3,2,5,3,2,4</a:t>
            </a:r>
          </a:p>
          <a:p>
            <a:pPr lvl="1"/>
            <a:r>
              <a:rPr lang="is-IS" dirty="0" smtClean="0"/>
              <a:t>Group 2: 4,5,3,4,5,6,7,4,8</a:t>
            </a:r>
          </a:p>
          <a:p>
            <a:pPr lvl="1"/>
            <a:r>
              <a:rPr lang="is-IS" dirty="0" smtClean="0"/>
              <a:t>Difference between means -2.11 </a:t>
            </a:r>
          </a:p>
          <a:p>
            <a:pPr lvl="2"/>
            <a:r>
              <a:rPr lang="is-IS" dirty="0" smtClean="0"/>
              <a:t>Is this due chance?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(permutation)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the two groups are the same, we can randomly reassign people.</a:t>
            </a:r>
          </a:p>
          <a:p>
            <a:pPr lvl="1"/>
            <a:r>
              <a:rPr lang="en-US" sz="2400" dirty="0" smtClean="0"/>
              <a:t>The value of the test statistics should not change too much!</a:t>
            </a:r>
          </a:p>
          <a:p>
            <a:r>
              <a:rPr lang="en-US" sz="2400" dirty="0" smtClean="0"/>
              <a:t>Compare the observed difference and many reassigned differences.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19" y="4092089"/>
            <a:ext cx="4572001" cy="20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for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about what to do if our data is categorical (yes/no)</a:t>
            </a:r>
          </a:p>
          <a:p>
            <a:r>
              <a:rPr lang="en-US" dirty="0" smtClean="0"/>
              <a:t>A lot of data are numerical measurements</a:t>
            </a:r>
          </a:p>
          <a:p>
            <a:pPr lvl="1"/>
            <a:r>
              <a:rPr lang="en-US" dirty="0" smtClean="0"/>
              <a:t>What is the population average?</a:t>
            </a:r>
          </a:p>
          <a:p>
            <a:pPr lvl="1"/>
            <a:r>
              <a:rPr lang="en-US" dirty="0" smtClean="0"/>
              <a:t>What is the relationship between several variables? </a:t>
            </a:r>
          </a:p>
          <a:p>
            <a:pPr lvl="1"/>
            <a:r>
              <a:rPr lang="en-US" dirty="0" smtClean="0"/>
              <a:t>How to compare two groups?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1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for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data: </a:t>
            </a:r>
            <a:r>
              <a:rPr lang="en-US" dirty="0" smtClean="0"/>
              <a:t>height</a:t>
            </a:r>
            <a:r>
              <a:rPr lang="en-US" dirty="0" smtClean="0"/>
              <a:t>, speed, temperature…</a:t>
            </a:r>
          </a:p>
          <a:p>
            <a:pPr lvl="1"/>
            <a:r>
              <a:rPr lang="en-US" dirty="0" smtClean="0"/>
              <a:t>Mean and standard deviation is meaningful</a:t>
            </a:r>
          </a:p>
          <a:p>
            <a:r>
              <a:rPr lang="en-US" dirty="0" smtClean="0"/>
              <a:t>Example: speed of cars in 1920</a:t>
            </a:r>
          </a:p>
          <a:p>
            <a:r>
              <a:rPr lang="en-US" dirty="0"/>
              <a:t> </a:t>
            </a:r>
            <a:r>
              <a:rPr lang="en-US" sz="1000" dirty="0"/>
              <a:t>4  4  7  7  8  9 10 10 10 11 11 12 12 12 12 13 13 13 13 14 14 14 14 15 15 15 16 </a:t>
            </a:r>
            <a:r>
              <a:rPr lang="en-US" sz="1000" dirty="0" smtClean="0"/>
              <a:t>16 17 </a:t>
            </a:r>
            <a:r>
              <a:rPr lang="en-US" sz="1000" dirty="0"/>
              <a:t>17 17 18 18 18 18 19 19 19 20 20 20 20 20 22 23 24 24 24 24 </a:t>
            </a:r>
            <a:r>
              <a:rPr lang="en-US" sz="1000" dirty="0" smtClean="0"/>
              <a:t>25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Sample mean = 15.4 mph </a:t>
            </a:r>
          </a:p>
          <a:p>
            <a:pPr marL="457200" lvl="1" indent="0">
              <a:buNone/>
            </a:pPr>
            <a:r>
              <a:rPr lang="en-US" dirty="0" smtClean="0"/>
              <a:t>Population mean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T based confidence interval </a:t>
            </a:r>
          </a:p>
          <a:p>
            <a:endParaRPr lang="en-US" dirty="0"/>
          </a:p>
        </p:txBody>
      </p:sp>
      <p:pic>
        <p:nvPicPr>
          <p:cNvPr id="4" name="Picture 3" descr="Gosset-plaque-Hollyville-Park-Dublin-Ireland-20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98" y="3011210"/>
            <a:ext cx="6400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Pretend a population is like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bootstrap samples by sampling from the fake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each bootstrap sample compute mean</a:t>
            </a:r>
          </a:p>
          <a:p>
            <a:pPr lvl="1"/>
            <a:r>
              <a:rPr lang="en-US" dirty="0" smtClean="0"/>
              <a:t>Idea: The variability in the bootstrap samples is similar to the uncertainty in the original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Interval [13.9, 16.8]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71" y="2619517"/>
            <a:ext cx="5768278" cy="33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5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member of the population has two measurements 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 speed and distance to stop</a:t>
            </a:r>
          </a:p>
          <a:p>
            <a:r>
              <a:rPr lang="en-US" dirty="0" smtClean="0"/>
              <a:t>We are interested in a linear relationship between the variables</a:t>
            </a:r>
          </a:p>
          <a:p>
            <a:pPr lvl="1"/>
            <a:r>
              <a:rPr lang="en-US" dirty="0" smtClean="0"/>
              <a:t>Use lm(</a:t>
            </a:r>
            <a:r>
              <a:rPr lang="en-US" dirty="0" err="1" smtClean="0"/>
              <a:t>distance~speed</a:t>
            </a:r>
            <a:r>
              <a:rPr lang="en-US" dirty="0" smtClean="0"/>
              <a:t>) to fit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abline</a:t>
            </a:r>
            <a:r>
              <a:rPr lang="en-US" dirty="0" smtClean="0"/>
              <a:t> to draw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collected in 1920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t="3142" b="3142"/>
          <a:stretch>
            <a:fillRect/>
          </a:stretch>
        </p:blipFill>
        <p:spPr>
          <a:xfrm>
            <a:off x="1289539" y="2339764"/>
            <a:ext cx="6547338" cy="36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linear fit distance </a:t>
            </a:r>
            <a:br>
              <a:rPr lang="en-US" dirty="0" smtClean="0"/>
            </a:br>
            <a:r>
              <a:rPr lang="en-US" dirty="0" smtClean="0"/>
              <a:t>         distance = -17.5+3.9*speed</a:t>
            </a:r>
          </a:p>
          <a:p>
            <a:r>
              <a:rPr lang="en-US" dirty="0" smtClean="0"/>
              <a:t>To assess uncertainty – we will use bootstrap.</a:t>
            </a:r>
          </a:p>
          <a:p>
            <a:pPr lvl="1"/>
            <a:r>
              <a:rPr lang="en-US" dirty="0" smtClean="0"/>
              <a:t>Resample individuals (pairs of measurement) from the sample.</a:t>
            </a:r>
          </a:p>
          <a:p>
            <a:pPr lvl="1"/>
            <a:r>
              <a:rPr lang="en-US" dirty="0" smtClean="0"/>
              <a:t>For each bootstrap sample fit a line</a:t>
            </a:r>
          </a:p>
          <a:p>
            <a:pPr lvl="1"/>
            <a:r>
              <a:rPr lang="en-US" dirty="0" smtClean="0"/>
              <a:t>Get a bootstrap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1149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373</Words>
  <Application>Microsoft Macintosh PowerPoint</Application>
  <PresentationFormat>On-screen Show (4:3)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Arial</vt:lpstr>
      <vt:lpstr>Office Theme</vt:lpstr>
      <vt:lpstr>Lecture 19</vt:lpstr>
      <vt:lpstr>Bootstrap for mean</vt:lpstr>
      <vt:lpstr>Inference for Mean</vt:lpstr>
      <vt:lpstr>T solution</vt:lpstr>
      <vt:lpstr>Bootstrap solution</vt:lpstr>
      <vt:lpstr>Solution</vt:lpstr>
      <vt:lpstr>Linear regression</vt:lpstr>
      <vt:lpstr>Data</vt:lpstr>
      <vt:lpstr>Fit</vt:lpstr>
      <vt:lpstr>Bootstrap slope</vt:lpstr>
      <vt:lpstr>Bootstrap intercept</vt:lpstr>
      <vt:lpstr>Model missfit</vt:lpstr>
      <vt:lpstr>Compartison of two groups</vt:lpstr>
      <vt:lpstr>Bootstrap (permutation) solution</vt:lpstr>
    </vt:vector>
  </TitlesOfParts>
  <Company>Colorado State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Jan Hannig</dc:creator>
  <cp:lastModifiedBy>Jan Hannig</cp:lastModifiedBy>
  <cp:revision>56</cp:revision>
  <dcterms:created xsi:type="dcterms:W3CDTF">2014-04-16T15:24:55Z</dcterms:created>
  <dcterms:modified xsi:type="dcterms:W3CDTF">2016-11-17T18:04:36Z</dcterms:modified>
</cp:coreProperties>
</file>