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8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0" r:id="rId12"/>
    <p:sldId id="275" r:id="rId13"/>
    <p:sldId id="271" r:id="rId14"/>
    <p:sldId id="260" r:id="rId15"/>
    <p:sldId id="263" r:id="rId16"/>
    <p:sldId id="274" r:id="rId17"/>
    <p:sldId id="267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8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7E75-463D-B24E-A40F-AA846BEAE99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4531-9997-364A-8D0F-7E5E24D4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2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10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estimated fake truth </a:t>
            </a:r>
            <a:r>
              <a:rPr lang="en-US" dirty="0" err="1" smtClean="0"/>
              <a:t>Nfish</a:t>
            </a:r>
            <a:r>
              <a:rPr lang="en-US" dirty="0" smtClean="0"/>
              <a:t>=20*30/5=120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Estimated number of fish [66,300]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78" y="2150422"/>
            <a:ext cx="5410701" cy="30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7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these problems have Bayesian solutions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Consider all the models and give them prior probability</a:t>
            </a:r>
          </a:p>
          <a:p>
            <a:pPr lvl="1"/>
            <a:r>
              <a:rPr lang="en-US" dirty="0" smtClean="0"/>
              <a:t>Compute the posterior probability given the data (see the tree on the board for calculation)</a:t>
            </a:r>
          </a:p>
          <a:p>
            <a:pPr lvl="1"/>
            <a:r>
              <a:rPr lang="en-US" dirty="0" smtClean="0"/>
              <a:t>Plot or find </a:t>
            </a:r>
            <a:r>
              <a:rPr lang="en-US" i="1" dirty="0" smtClean="0"/>
              <a:t>credible</a:t>
            </a:r>
            <a:r>
              <a:rPr lang="en-US" dirty="0" smtClean="0"/>
              <a:t>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9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SRS problem:</a:t>
            </a:r>
          </a:p>
          <a:p>
            <a:pPr lvl="1"/>
            <a:r>
              <a:rPr lang="en-US" dirty="0" smtClean="0"/>
              <a:t>2016 </a:t>
            </a:r>
            <a:r>
              <a:rPr lang="en-US" dirty="0"/>
              <a:t>estimate of the number  of eligible voters is </a:t>
            </a:r>
            <a:r>
              <a:rPr lang="en-US" dirty="0"/>
              <a:t>225,778,000. 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We sampled 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603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 </a:t>
            </a:r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people at random and got 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314 dog lovers</a:t>
            </a:r>
            <a:endParaRPr lang="en-US" dirty="0">
              <a:solidFill>
                <a:srgbClr val="000000"/>
              </a:solidFill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9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Bayes approach: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several </a:t>
            </a:r>
            <a:r>
              <a:rPr lang="en-US" dirty="0">
                <a:solidFill>
                  <a:srgbClr val="000000"/>
                </a:solidFill>
                <a:ea typeface="Lucida Grande"/>
                <a:cs typeface="Lucida Grande"/>
              </a:rPr>
              <a:t>possible models 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(p=.001,.002,…,.999)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Assign prior – equally likely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Compute posterior: Credible interval [.</a:t>
            </a:r>
            <a:r>
              <a:rPr lang="en-US" dirty="0" smtClean="0">
                <a:solidFill>
                  <a:srgbClr val="000000"/>
                </a:solidFill>
                <a:ea typeface="Lucida Grande"/>
                <a:cs typeface="Lucida Grande"/>
              </a:rPr>
              <a:t>481,.559]</a:t>
            </a:r>
            <a:endParaRPr lang="en-US" dirty="0" smtClean="0">
              <a:solidFill>
                <a:srgbClr val="000000"/>
              </a:solidFill>
              <a:ea typeface="Lucida Grande"/>
              <a:cs typeface="Lucida Grande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688422"/>
            <a:ext cx="6324600" cy="30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fish in a pond?</a:t>
            </a:r>
          </a:p>
          <a:p>
            <a:r>
              <a:rPr lang="en-US" dirty="0" smtClean="0"/>
              <a:t>First stage: we capture and mark 20 fish.</a:t>
            </a:r>
          </a:p>
          <a:p>
            <a:r>
              <a:rPr lang="en-US" dirty="0" smtClean="0"/>
              <a:t>Second stage: catch 30 fish and 5 are marked.</a:t>
            </a:r>
          </a:p>
          <a:p>
            <a:pPr lvl="1"/>
            <a:r>
              <a:rPr lang="en-US" dirty="0" smtClean="0"/>
              <a:t>Point estimator: 20/N ≈ 5/30; N ≈ 120</a:t>
            </a:r>
          </a:p>
          <a:p>
            <a:pPr lvl="1"/>
            <a:r>
              <a:rPr lang="en-US" dirty="0" smtClean="0"/>
              <a:t>Uncertainty?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24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10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estimated fake truth </a:t>
            </a:r>
            <a:r>
              <a:rPr lang="en-US" dirty="0" err="1" smtClean="0"/>
              <a:t>Nfish</a:t>
            </a:r>
            <a:r>
              <a:rPr lang="en-US" dirty="0" smtClean="0"/>
              <a:t>=20*30/5=120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Bootstrap is somewhat imprecise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78" y="2150422"/>
            <a:ext cx="5410701" cy="30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0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Recapture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approach</a:t>
            </a:r>
          </a:p>
          <a:p>
            <a:pPr lvl="1"/>
            <a:r>
              <a:rPr lang="en-US" dirty="0" smtClean="0"/>
              <a:t>Possible models (N=40, 41, …, 1000)</a:t>
            </a:r>
          </a:p>
          <a:p>
            <a:pPr lvl="1"/>
            <a:r>
              <a:rPr lang="en-US" dirty="0" smtClean="0"/>
              <a:t>Assign prior (equally likely)</a:t>
            </a:r>
          </a:p>
          <a:p>
            <a:pPr lvl="1"/>
            <a:r>
              <a:rPr lang="en-US" dirty="0" smtClean="0"/>
              <a:t>Compute posterior: Credible interval [79,454]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61576"/>
            <a:ext cx="6400800" cy="31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72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prior</a:t>
            </a:r>
          </a:p>
          <a:p>
            <a:pPr lvl="1"/>
            <a:r>
              <a:rPr lang="en-US" dirty="0" smtClean="0"/>
              <a:t>If 40,41,…,10000; credible interval [79,462]</a:t>
            </a:r>
          </a:p>
          <a:p>
            <a:pPr lvl="1"/>
            <a:r>
              <a:rPr lang="en-US" dirty="0" smtClean="0"/>
              <a:t>Problem: equally likely is not quite right</a:t>
            </a:r>
          </a:p>
        </p:txBody>
      </p:sp>
    </p:spTree>
    <p:extLst>
      <p:ext uri="{BB962C8B-B14F-4D97-AF65-F5344CB8AC3E}">
        <p14:creationId xmlns:p14="http://schemas.microsoft.com/office/powerpoint/2010/main" val="359798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prior </a:t>
            </a:r>
            <a:endParaRPr lang="en-US" dirty="0"/>
          </a:p>
          <a:p>
            <a:pPr lvl="1"/>
            <a:r>
              <a:rPr lang="en-US" dirty="0"/>
              <a:t>Big values are not trusted the same as small</a:t>
            </a:r>
          </a:p>
          <a:p>
            <a:pPr lvl="1"/>
            <a:r>
              <a:rPr lang="en-US" dirty="0" err="1"/>
              <a:t>q^N</a:t>
            </a:r>
            <a:r>
              <a:rPr lang="en-US" dirty="0"/>
              <a:t> (q should be close to 1 – try 1-q=1/120)  Credible set  [74,273]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072"/>
            <a:ext cx="8229600" cy="32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 own survey!</a:t>
            </a:r>
          </a:p>
          <a:p>
            <a:pPr lvl="1"/>
            <a:r>
              <a:rPr lang="en-US" dirty="0" smtClean="0"/>
              <a:t>Find an interesting question and population</a:t>
            </a:r>
          </a:p>
          <a:p>
            <a:pPr lvl="1"/>
            <a:r>
              <a:rPr lang="en-US" dirty="0" smtClean="0"/>
              <a:t>Design your sampling plan</a:t>
            </a:r>
          </a:p>
          <a:p>
            <a:pPr lvl="1"/>
            <a:r>
              <a:rPr lang="en-US" dirty="0" smtClean="0"/>
              <a:t>Collect Data</a:t>
            </a:r>
          </a:p>
          <a:p>
            <a:pPr lvl="1"/>
            <a:r>
              <a:rPr lang="en-US" dirty="0" smtClean="0"/>
              <a:t>Analyze using R</a:t>
            </a:r>
          </a:p>
          <a:p>
            <a:r>
              <a:rPr lang="en-US" dirty="0" smtClean="0"/>
              <a:t>Write 5 page paper on your results</a:t>
            </a:r>
          </a:p>
          <a:p>
            <a:r>
              <a:rPr lang="en-US" dirty="0" smtClean="0"/>
              <a:t>Due December 1</a:t>
            </a:r>
          </a:p>
        </p:txBody>
      </p:sp>
    </p:spTree>
    <p:extLst>
      <p:ext uri="{BB962C8B-B14F-4D97-AF65-F5344CB8AC3E}">
        <p14:creationId xmlns:p14="http://schemas.microsoft.com/office/powerpoint/2010/main" val="1233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are required to give a short presentation</a:t>
            </a:r>
          </a:p>
          <a:p>
            <a:r>
              <a:rPr lang="en-US" smtClean="0"/>
              <a:t>Last two </a:t>
            </a:r>
            <a:r>
              <a:rPr lang="en-US" dirty="0"/>
              <a:t>classes (December 1 and 6)</a:t>
            </a:r>
            <a:endParaRPr lang="en-US" dirty="0" smtClean="0"/>
          </a:p>
          <a:p>
            <a:pPr lvl="1"/>
            <a:r>
              <a:rPr lang="en-US" dirty="0" smtClean="0"/>
              <a:t>Select one of the three projects</a:t>
            </a:r>
          </a:p>
          <a:p>
            <a:pPr lvl="1"/>
            <a:r>
              <a:rPr lang="en-US" dirty="0" smtClean="0"/>
              <a:t>Make a </a:t>
            </a:r>
            <a:r>
              <a:rPr lang="en-US" dirty="0" err="1" smtClean="0"/>
              <a:t>powerpoint</a:t>
            </a:r>
            <a:r>
              <a:rPr lang="en-US" dirty="0" smtClean="0"/>
              <a:t> presentation (no more than 3-5 slides)</a:t>
            </a:r>
          </a:p>
          <a:p>
            <a:pPr lvl="1"/>
            <a:r>
              <a:rPr lang="en-US" dirty="0" smtClean="0"/>
              <a:t>Present your results to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3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recapture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fish are in the lake?</a:t>
            </a:r>
          </a:p>
          <a:p>
            <a:r>
              <a:rPr lang="en-US" dirty="0" smtClean="0"/>
              <a:t>How many bighorn sheep live in a given area?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7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stage sampling procedure:</a:t>
            </a:r>
          </a:p>
          <a:p>
            <a:pPr lvl="1"/>
            <a:r>
              <a:rPr lang="en-US" dirty="0" smtClean="0"/>
              <a:t>Trying to estimate unknown population size N</a:t>
            </a:r>
          </a:p>
          <a:p>
            <a:pPr lvl="1"/>
            <a:r>
              <a:rPr lang="en-US" dirty="0" smtClean="0"/>
              <a:t>Capture K members of the population; mark them and release</a:t>
            </a:r>
          </a:p>
          <a:p>
            <a:pPr lvl="1"/>
            <a:r>
              <a:rPr lang="en-US" dirty="0" smtClean="0"/>
              <a:t>Let them mix well with the rest of the population</a:t>
            </a:r>
          </a:p>
          <a:p>
            <a:pPr lvl="1"/>
            <a:r>
              <a:rPr lang="en-US" dirty="0" smtClean="0"/>
              <a:t>Capture n members at random and count the number of marked ones k in the sample</a:t>
            </a:r>
          </a:p>
          <a:p>
            <a:pPr lvl="1"/>
            <a:endParaRPr lang="en-US" dirty="0"/>
          </a:p>
          <a:p>
            <a:r>
              <a:rPr lang="en-US" dirty="0" smtClean="0"/>
              <a:t>Notice K/N ≈ k/n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lincoln_index_me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7" r="-44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7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fish in a pond?</a:t>
            </a:r>
          </a:p>
          <a:p>
            <a:r>
              <a:rPr lang="en-US" dirty="0" smtClean="0"/>
              <a:t>First stage: we capture and mark 20 fish.</a:t>
            </a:r>
          </a:p>
          <a:p>
            <a:r>
              <a:rPr lang="en-US" dirty="0" smtClean="0"/>
              <a:t>Second stage: catch 30 fish and 5 are marked.</a:t>
            </a:r>
          </a:p>
          <a:p>
            <a:pPr lvl="1"/>
            <a:r>
              <a:rPr lang="en-US" dirty="0" smtClean="0"/>
              <a:t>Point estimator: 20/N ≈ 5/30; N ≈ 120</a:t>
            </a:r>
          </a:p>
          <a:p>
            <a:pPr lvl="1"/>
            <a:r>
              <a:rPr lang="en-US" dirty="0" smtClean="0"/>
              <a:t>Uncertainty?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3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models agree?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various models – </a:t>
            </a:r>
            <a:r>
              <a:rPr lang="en-US" dirty="0" err="1" smtClean="0"/>
              <a:t>Nfish</a:t>
            </a:r>
            <a:r>
              <a:rPr lang="en-US" dirty="0" smtClean="0"/>
              <a:t>=50,51,…,400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98" y="2137328"/>
            <a:ext cx="3817456" cy="38174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84" y="2137328"/>
            <a:ext cx="3817456" cy="38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cutoffs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Models selected using cutoffs .025 and .975 </a:t>
            </a:r>
            <a:r>
              <a:rPr lang="en-US" dirty="0" err="1" smtClean="0"/>
              <a:t>Nfish</a:t>
            </a:r>
            <a:r>
              <a:rPr lang="en-US" dirty="0" smtClean="0"/>
              <a:t>=[66,240</a:t>
            </a:r>
            <a:r>
              <a:rPr lang="en-US" dirty="0"/>
              <a:t>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6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8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465</Words>
  <Application>Microsoft Macintosh PowerPoint</Application>
  <PresentationFormat>On-screen Show (4:3)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Lucida Grande</vt:lpstr>
      <vt:lpstr>Arial</vt:lpstr>
      <vt:lpstr>Office Theme</vt:lpstr>
      <vt:lpstr>Lecture 20</vt:lpstr>
      <vt:lpstr>Final Project</vt:lpstr>
      <vt:lpstr>Final presentation</vt:lpstr>
      <vt:lpstr>Capture recapture</vt:lpstr>
      <vt:lpstr>Idea</vt:lpstr>
      <vt:lpstr>PowerPoint Presentation</vt:lpstr>
      <vt:lpstr>Example</vt:lpstr>
      <vt:lpstr>Which models agree?</vt:lpstr>
      <vt:lpstr>Find cutoffs</vt:lpstr>
      <vt:lpstr>Bootstrap solution</vt:lpstr>
      <vt:lpstr>Bayesian solutions</vt:lpstr>
      <vt:lpstr>SRS Example</vt:lpstr>
      <vt:lpstr>Bayes</vt:lpstr>
      <vt:lpstr>Recall Example</vt:lpstr>
      <vt:lpstr>Bootstrap solution</vt:lpstr>
      <vt:lpstr>Capture Recapture</vt:lpstr>
      <vt:lpstr>Issues </vt:lpstr>
      <vt:lpstr>Prior selection</vt:lpstr>
    </vt:vector>
  </TitlesOfParts>
  <Company>Colorado State University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</dc:title>
  <dc:creator>Jan Hannig</dc:creator>
  <cp:lastModifiedBy>Jan Hannig</cp:lastModifiedBy>
  <cp:revision>41</cp:revision>
  <dcterms:created xsi:type="dcterms:W3CDTF">2014-04-16T15:24:55Z</dcterms:created>
  <dcterms:modified xsi:type="dcterms:W3CDTF">2016-11-22T16:30:52Z</dcterms:modified>
</cp:coreProperties>
</file>