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34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7" r:id="rId4"/>
    <p:sldId id="265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A6B74-0292-0C4D-A24C-1DFD195E3A52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8512-3E2C-6C4D-99EC-87EBC720F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16FF2-1BEA-0E46-AF33-7CEE768E2269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086ED-E7A1-8B43-99AC-A392F97F39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39804E-D0E9-6546-9A02-8BEC5C5E1637}" type="slidenum">
              <a:rPr lang="en-US"/>
              <a:pPr/>
              <a:t>6</a:t>
            </a:fld>
            <a:endParaRPr lang="en-US"/>
          </a:p>
        </p:txBody>
      </p:sp>
      <p:sp>
        <p:nvSpPr>
          <p:cNvPr id="43010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3714"/>
            <a:ext cx="5028161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5" tIns="45713" rIns="91425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2541-8AAE-0648-9735-B59B5CCE6047}" type="slidenum">
              <a:rPr lang="en-US"/>
              <a:pPr/>
              <a:t>7</a:t>
            </a:fld>
            <a:endParaRPr lang="en-US"/>
          </a:p>
        </p:txBody>
      </p:sp>
      <p:sp>
        <p:nvSpPr>
          <p:cNvPr id="46082" name="Rectangle 205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3714"/>
            <a:ext cx="5028161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5" tIns="45713" rIns="91425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58FCB9-8361-8940-B2DC-0F583887D9D3}" type="slidenum">
              <a:rPr lang="en-US"/>
              <a:pPr/>
              <a:t>8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07A81-38CB-DA49-90F5-5B2CAE5DA7D5}" type="slidenum">
              <a:rPr lang="en-US"/>
              <a:pPr/>
              <a:t>9</a:t>
            </a:fld>
            <a:endParaRPr lang="en-US"/>
          </a:p>
        </p:txBody>
      </p:sp>
      <p:sp>
        <p:nvSpPr>
          <p:cNvPr id="46082" name="Rectangle 2050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3714"/>
            <a:ext cx="5028161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5" tIns="45713" rIns="91425" bIns="45713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299019-9DCA-8040-90B8-181A185BDE49}" type="slidenum">
              <a:rPr lang="en-US"/>
              <a:pPr/>
              <a:t>10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0AAEB-3E04-E941-A8B1-5C54E635B256}" type="slidenum">
              <a:rPr lang="en-US"/>
              <a:pPr/>
              <a:t>11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0675-EB84-C84D-A4F6-AA45CB5F9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0675-EB84-C84D-A4F6-AA45CB5F9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0675-EB84-C84D-A4F6-AA45CB5F9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0675-EB84-C84D-A4F6-AA45CB5F9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0675-EB84-C84D-A4F6-AA45CB5F9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0675-EB84-C84D-A4F6-AA45CB5F9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0675-EB84-C84D-A4F6-AA45CB5F9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0675-EB84-C84D-A4F6-AA45CB5F9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0675-EB84-C84D-A4F6-AA45CB5F9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0675-EB84-C84D-A4F6-AA45CB5F9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E0675-EB84-C84D-A4F6-AA45CB5F9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8/24/10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STOR455 Lecture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E0675-EB84-C84D-A4F6-AA45CB5F986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video" Target="file://localhost/Users/janhannig/Documents/Teaching/STOR455/statz%20rappers.mp4" TargetMode="Externa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unc.edu/~hannig/STOR45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haipeng@email.unc.edu" TargetMode="External"/><Relationship Id="rId3" Type="http://schemas.openxmlformats.org/officeDocument/2006/relationships/hyperlink" Target="http://www.unc.edu/~hanni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e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audio" Target="file://localhost/Users/janhannig/Documents/Teaching/STOR455/Czech%20National%20Anthem.mp3" TargetMode="Externa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 455</a:t>
            </a:r>
            <a:br>
              <a:rPr lang="en-US" dirty="0" smtClean="0"/>
            </a:br>
            <a:r>
              <a:rPr lang="en-US" b="1" dirty="0"/>
              <a:t>STATISTICAL METHODS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 Hannig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Interests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Skiing</a:t>
            </a:r>
          </a:p>
          <a:p>
            <a:r>
              <a:rPr lang="en-US" sz="2400" dirty="0"/>
              <a:t>Mountain biking</a:t>
            </a:r>
          </a:p>
          <a:p>
            <a:r>
              <a:rPr lang="en-US" sz="2400" dirty="0"/>
              <a:t>My church </a:t>
            </a:r>
            <a:r>
              <a:rPr lang="en-US" sz="2400" dirty="0" smtClean="0"/>
              <a:t>(Greenleaf Vineyard)</a:t>
            </a:r>
            <a:endParaRPr lang="en-US" sz="2400" dirty="0"/>
          </a:p>
          <a:p>
            <a:r>
              <a:rPr lang="en-US" sz="2400" dirty="0"/>
              <a:t>Of course</a:t>
            </a:r>
          </a:p>
          <a:p>
            <a:pPr lvl="3"/>
            <a:r>
              <a:rPr lang="en-US" sz="4000" dirty="0"/>
              <a:t>Research</a:t>
            </a:r>
          </a:p>
          <a:p>
            <a:pPr lvl="3"/>
            <a:r>
              <a:rPr lang="en-US" sz="4000" dirty="0"/>
              <a:t>Teaching</a:t>
            </a:r>
          </a:p>
          <a:p>
            <a:pPr lvl="3">
              <a:buFont typeface="Monotype Sorts" charset="2"/>
              <a:buNone/>
            </a:pP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Cello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  <p:pic>
        <p:nvPicPr>
          <p:cNvPr id="5124" name="Picture 4" descr="testore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5925" y="1905000"/>
            <a:ext cx="1514475" cy="4038600"/>
          </a:xfrm>
          <a:prstGeom prst="rect">
            <a:avLst/>
          </a:prstGeom>
          <a:noFill/>
        </p:spPr>
      </p:pic>
      <p:pic>
        <p:nvPicPr>
          <p:cNvPr id="5125" name="Picture 5" descr="testor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1900" y="1981200"/>
            <a:ext cx="1485900" cy="4038600"/>
          </a:xfrm>
          <a:prstGeom prst="rect">
            <a:avLst/>
          </a:prstGeom>
          <a:noFill/>
        </p:spPr>
      </p:pic>
      <p:pic>
        <p:nvPicPr>
          <p:cNvPr id="5126" name="Picture 6" descr="testore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800" y="1905000"/>
            <a:ext cx="1543050" cy="411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-111" charset="0"/>
                <a:ea typeface="Arial" pitchFamily="-111" charset="0"/>
                <a:cs typeface="Arial" pitchFamily="-111" charset="0"/>
              </a:rPr>
              <a:t>STOR455 Lecture 1</a:t>
            </a: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</a:t>
            </a:r>
            <a:r>
              <a:rPr lang="en-US">
                <a:solidFill>
                  <a:srgbClr val="FF3300"/>
                </a:solidFill>
              </a:rPr>
              <a:t>Statistics</a:t>
            </a:r>
            <a:r>
              <a:rPr lang="en-US"/>
              <a:t>?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 eaLnBrk="1" hangingPunct="1"/>
            <a:r>
              <a:rPr lang="en-US" sz="3400" dirty="0">
                <a:solidFill>
                  <a:srgbClr val="FF3300"/>
                </a:solidFill>
              </a:rPr>
              <a:t>Statistics</a:t>
            </a:r>
            <a:r>
              <a:rPr lang="en-US" sz="3400" dirty="0"/>
              <a:t>: the science of collecting, organizing, and interpreting </a:t>
            </a:r>
            <a:r>
              <a:rPr lang="en-US" sz="3400" i="1" dirty="0">
                <a:solidFill>
                  <a:srgbClr val="FF3300"/>
                </a:solidFill>
              </a:rPr>
              <a:t>data</a:t>
            </a:r>
            <a:r>
              <a:rPr lang="en-US" sz="3400" i="1" dirty="0"/>
              <a:t>.</a:t>
            </a:r>
          </a:p>
          <a:p>
            <a:pPr eaLnBrk="1" hangingPunct="1"/>
            <a:endParaRPr lang="en-US" sz="3400" i="1" dirty="0"/>
          </a:p>
          <a:p>
            <a:pPr eaLnBrk="1" hangingPunct="1"/>
            <a:endParaRPr lang="en-US" sz="3400" i="1" dirty="0"/>
          </a:p>
          <a:p>
            <a:pPr eaLnBrk="1" hangingPunct="1"/>
            <a:endParaRPr lang="en-US" sz="3400" i="1" dirty="0"/>
          </a:p>
          <a:p>
            <a:pPr eaLnBrk="1" hangingPunct="1"/>
            <a:endParaRPr lang="en-US" sz="3400" i="1" dirty="0" smtClean="0"/>
          </a:p>
          <a:p>
            <a:pPr eaLnBrk="1" hangingPunct="1"/>
            <a:endParaRPr lang="en-US" sz="3400" i="1" dirty="0" smtClean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76400" y="2438400"/>
            <a:ext cx="6248400" cy="2835275"/>
            <a:chOff x="1344" y="1824"/>
            <a:chExt cx="3936" cy="1786"/>
          </a:xfrm>
        </p:grpSpPr>
        <p:sp>
          <p:nvSpPr>
            <p:cNvPr id="13320" name="Text Box 5"/>
            <p:cNvSpPr txBox="1">
              <a:spLocks noChangeArrowheads="1"/>
            </p:cNvSpPr>
            <p:nvPr/>
          </p:nvSpPr>
          <p:spPr bwMode="auto">
            <a:xfrm>
              <a:off x="3264" y="2352"/>
              <a:ext cx="20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Inference about population (using </a:t>
              </a:r>
              <a:r>
                <a:rPr lang="en-US" sz="2000">
                  <a:solidFill>
                    <a:srgbClr val="FF3300"/>
                  </a:solidFill>
                </a:rPr>
                <a:t>statistical</a:t>
              </a:r>
              <a:r>
                <a:rPr lang="en-US" sz="2000"/>
                <a:t> tools)</a:t>
              </a:r>
            </a:p>
          </p:txBody>
        </p:sp>
        <p:sp>
          <p:nvSpPr>
            <p:cNvPr id="13321" name="Text Box 6"/>
            <p:cNvSpPr txBox="1">
              <a:spLocks noChangeArrowheads="1"/>
            </p:cNvSpPr>
            <p:nvPr/>
          </p:nvSpPr>
          <p:spPr bwMode="auto">
            <a:xfrm>
              <a:off x="1344" y="1824"/>
              <a:ext cx="11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Population</a:t>
              </a:r>
            </a:p>
          </p:txBody>
        </p:sp>
        <p:sp>
          <p:nvSpPr>
            <p:cNvPr id="13322" name="Text Box 7"/>
            <p:cNvSpPr txBox="1">
              <a:spLocks noChangeArrowheads="1"/>
            </p:cNvSpPr>
            <p:nvPr/>
          </p:nvSpPr>
          <p:spPr bwMode="auto">
            <a:xfrm>
              <a:off x="1584" y="3168"/>
              <a:ext cx="115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Sample of data</a:t>
              </a:r>
            </a:p>
          </p:txBody>
        </p:sp>
        <p:sp>
          <p:nvSpPr>
            <p:cNvPr id="13323" name="Line 8"/>
            <p:cNvSpPr>
              <a:spLocks noChangeShapeType="1"/>
            </p:cNvSpPr>
            <p:nvPr/>
          </p:nvSpPr>
          <p:spPr bwMode="auto">
            <a:xfrm>
              <a:off x="1776" y="2160"/>
              <a:ext cx="19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" name="Line 9"/>
            <p:cNvSpPr>
              <a:spLocks noChangeShapeType="1"/>
            </p:cNvSpPr>
            <p:nvPr/>
          </p:nvSpPr>
          <p:spPr bwMode="auto">
            <a:xfrm flipV="1">
              <a:off x="2544" y="2880"/>
              <a:ext cx="96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" name="Line 10"/>
            <p:cNvSpPr>
              <a:spLocks noChangeShapeType="1"/>
            </p:cNvSpPr>
            <p:nvPr/>
          </p:nvSpPr>
          <p:spPr bwMode="auto">
            <a:xfrm flipH="1" flipV="1">
              <a:off x="2256" y="2016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8/24/10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stats</a:t>
            </a:r>
            <a:endParaRPr lang="en-US" dirty="0"/>
          </a:p>
        </p:txBody>
      </p:sp>
      <p:pic>
        <p:nvPicPr>
          <p:cNvPr id="4" name="statz rappers.mp4">
            <a:hlinkClick r:id="" action="ppaction://media"/>
          </p:cNvPr>
          <p:cNvPicPr/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99001" y="1254466"/>
            <a:ext cx="6249808" cy="5101884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STOR455 Lecture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Stats</a:t>
            </a:r>
          </a:p>
          <a:p>
            <a:pPr lvl="1"/>
            <a:r>
              <a:rPr lang="en-US" dirty="0" smtClean="0"/>
              <a:t>Population/sample</a:t>
            </a:r>
          </a:p>
          <a:p>
            <a:pPr lvl="1"/>
            <a:r>
              <a:rPr lang="en-US" dirty="0" smtClean="0"/>
              <a:t>Point Estimation</a:t>
            </a:r>
          </a:p>
          <a:p>
            <a:pPr lvl="1"/>
            <a:r>
              <a:rPr lang="en-US" dirty="0" smtClean="0"/>
              <a:t>Confidence Intervals</a:t>
            </a:r>
          </a:p>
          <a:p>
            <a:pPr lvl="1"/>
            <a:r>
              <a:rPr lang="en-US" dirty="0" smtClean="0"/>
              <a:t>Hypothesis Tests</a:t>
            </a:r>
          </a:p>
          <a:p>
            <a:pPr lvl="1"/>
            <a:r>
              <a:rPr lang="en-US" dirty="0" smtClean="0"/>
              <a:t>Gaussian (Normal) Distribution</a:t>
            </a:r>
          </a:p>
          <a:p>
            <a:r>
              <a:rPr lang="en-US" dirty="0" smtClean="0"/>
              <a:t>Math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Elementary matrix arithmetic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-111" charset="0"/>
                <a:ea typeface="Arial" pitchFamily="-111" charset="0"/>
                <a:cs typeface="Arial" pitchFamily="-111" charset="0"/>
              </a:rPr>
              <a:t>STOR455 Lecture 1</a:t>
            </a: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Fundamental </a:t>
            </a:r>
            <a:r>
              <a:rPr lang="en-US" dirty="0" smtClean="0"/>
              <a:t>Concepts (Section 1.2)</a:t>
            </a:r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3300"/>
                </a:solidFill>
              </a:rPr>
              <a:t>Population</a:t>
            </a:r>
            <a:r>
              <a:rPr lang="en-US" sz="2400" dirty="0"/>
              <a:t>: the entire group of individuals that we want information about.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All students (who are about to take SAT)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3300"/>
                </a:solidFill>
              </a:rPr>
              <a:t>Sample</a:t>
            </a:r>
            <a:r>
              <a:rPr lang="en-US" sz="2400" dirty="0"/>
              <a:t>: a part of the population that we actually examine in order to gather information.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those students selected into the study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3300"/>
                </a:solidFill>
              </a:rPr>
              <a:t>Sample size</a:t>
            </a:r>
            <a:r>
              <a:rPr lang="en-US" sz="2400" dirty="0">
                <a:solidFill>
                  <a:schemeClr val="accent2"/>
                </a:solidFill>
              </a:rPr>
              <a:t>:</a:t>
            </a:r>
            <a:r>
              <a:rPr lang="en-US" sz="2400" dirty="0"/>
              <a:t> number of observations/individuals in a sample.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50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3300"/>
                </a:solidFill>
              </a:rPr>
              <a:t>Statistical inference</a:t>
            </a:r>
            <a:r>
              <a:rPr lang="en-US" sz="2400" dirty="0"/>
              <a:t>: to make an inference about a population based on the information contained in a sample.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Based on the data from the study, to infer whether a stricter classroom atmosphere increases SAT scores in general.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8/24/10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-111" charset="0"/>
                <a:ea typeface="Arial" pitchFamily="-111" charset="0"/>
                <a:cs typeface="Arial" pitchFamily="-111" charset="0"/>
              </a:rPr>
              <a:t>STOR455 Lecture 1</a:t>
            </a: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Fundamental Concepts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sz="2800" dirty="0" smtClean="0"/>
              <a:t>A </a:t>
            </a:r>
            <a:r>
              <a:rPr lang="en-GB" sz="2800" i="1" dirty="0" smtClean="0">
                <a:solidFill>
                  <a:srgbClr val="C0504D"/>
                </a:solidFill>
              </a:rPr>
              <a:t>model</a:t>
            </a:r>
            <a:r>
              <a:rPr lang="en-GB" sz="2800" dirty="0" smtClean="0"/>
              <a:t> is mathematical description of the quantities of interest</a:t>
            </a:r>
          </a:p>
          <a:p>
            <a:pPr lvl="1"/>
            <a:r>
              <a:rPr lang="en-GB" sz="2400" dirty="0" smtClean="0"/>
              <a:t>Gaussian with unknown mean and variance </a:t>
            </a:r>
          </a:p>
          <a:p>
            <a:pPr eaLnBrk="1" hangingPunct="1"/>
            <a:r>
              <a:rPr lang="en-GB" sz="2800" dirty="0" smtClean="0"/>
              <a:t>A </a:t>
            </a:r>
            <a:r>
              <a:rPr lang="en-GB" sz="2800" i="1" dirty="0">
                <a:solidFill>
                  <a:srgbClr val="FF3300"/>
                </a:solidFill>
              </a:rPr>
              <a:t>parameter</a:t>
            </a:r>
            <a:r>
              <a:rPr lang="en-GB" sz="2800" dirty="0"/>
              <a:t> is a value that describes the population. It’s fixed but unknown in practice.</a:t>
            </a:r>
          </a:p>
          <a:p>
            <a:pPr lvl="1" eaLnBrk="1" hangingPunct="1"/>
            <a:r>
              <a:rPr lang="en-US" sz="2400" dirty="0"/>
              <a:t>the</a:t>
            </a:r>
            <a:r>
              <a:rPr lang="en-US" sz="2400" dirty="0" smtClean="0"/>
              <a:t> mean and variance of the </a:t>
            </a:r>
            <a:r>
              <a:rPr lang="en-US" sz="2400" dirty="0"/>
              <a:t>SAT score of all the students, who are about to take</a:t>
            </a:r>
            <a:r>
              <a:rPr lang="en-US" sz="2400" dirty="0" smtClean="0"/>
              <a:t> it.</a:t>
            </a:r>
            <a:endParaRPr lang="en-GB" sz="2400" dirty="0"/>
          </a:p>
          <a:p>
            <a:pPr eaLnBrk="1" hangingPunct="1"/>
            <a:r>
              <a:rPr lang="en-GB" sz="2800" dirty="0"/>
              <a:t>A </a:t>
            </a:r>
            <a:r>
              <a:rPr lang="en-GB" sz="2800" i="1" dirty="0">
                <a:solidFill>
                  <a:srgbClr val="FF3300"/>
                </a:solidFill>
              </a:rPr>
              <a:t>statistic</a:t>
            </a:r>
            <a:r>
              <a:rPr lang="en-GB" sz="2800" dirty="0"/>
              <a:t> is a value that describes a sample. It’s known once a sample is obtained.</a:t>
            </a:r>
            <a:endParaRPr lang="en-GB" sz="2800" dirty="0" smtClean="0"/>
          </a:p>
          <a:p>
            <a:pPr lvl="1" eaLnBrk="1" hangingPunct="1"/>
            <a:r>
              <a:rPr lang="en-US" sz="2400" dirty="0" smtClean="0"/>
              <a:t>The mean and variance </a:t>
            </a:r>
            <a:r>
              <a:rPr lang="en-US" sz="2400" dirty="0"/>
              <a:t>SAT score of all the students, who are selected into the study.</a:t>
            </a:r>
          </a:p>
          <a:p>
            <a:pPr lvl="1" eaLnBrk="1" hangingPunct="1"/>
            <a:r>
              <a:rPr lang="en-GB" sz="2400" dirty="0"/>
              <a:t>A sample analogy of the parameter.</a:t>
            </a:r>
          </a:p>
          <a:p>
            <a:r>
              <a:rPr lang="en-GB" dirty="0">
                <a:solidFill>
                  <a:srgbClr val="FF3300"/>
                </a:solidFill>
              </a:rPr>
              <a:t>Statistics is a course about lots of statistics!!</a:t>
            </a:r>
            <a:r>
              <a:rPr lang="en-GB" dirty="0" smtClean="0">
                <a:solidFill>
                  <a:srgbClr val="FF3300"/>
                </a:solidFill>
              </a:rPr>
              <a:t>! </a:t>
            </a:r>
            <a:r>
              <a:rPr lang="en-US" dirty="0" err="1" smtClean="0">
                <a:solidFill>
                  <a:srgbClr val="FF3300"/>
                </a:solidFill>
                <a:sym typeface="Wingdings"/>
              </a:rPr>
              <a:t></a:t>
            </a:r>
            <a:endParaRPr lang="en-US" dirty="0" smtClean="0">
              <a:solidFill>
                <a:srgbClr val="FF3300"/>
              </a:solidFill>
              <a:sym typeface="Wingdings"/>
            </a:endParaRPr>
          </a:p>
          <a:p>
            <a:pPr>
              <a:buNone/>
            </a:pPr>
            <a:endParaRPr lang="en-GB" dirty="0">
              <a:solidFill>
                <a:srgbClr val="FF3300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8/24/10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bldLvl="2"/>
      <p:bldP spid="126979" grpI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Populations (Section 1.3)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Population of items</a:t>
            </a:r>
          </a:p>
          <a:p>
            <a:pPr lvl="1"/>
            <a:r>
              <a:rPr lang="en-US" dirty="0" smtClean="0"/>
              <a:t>All US Taxpayers that who paid tax in 2009</a:t>
            </a:r>
          </a:p>
          <a:p>
            <a:pPr lvl="1"/>
            <a:r>
              <a:rPr lang="en-US" dirty="0" smtClean="0"/>
              <a:t>All farms in Nebraska and Iowa in 2010</a:t>
            </a:r>
          </a:p>
          <a:p>
            <a:pPr lvl="1"/>
            <a:r>
              <a:rPr lang="en-US" dirty="0" smtClean="0"/>
              <a:t>All cars made </a:t>
            </a:r>
            <a:r>
              <a:rPr lang="en-US" dirty="0"/>
              <a:t>b</a:t>
            </a:r>
            <a:r>
              <a:rPr lang="en-US" dirty="0" smtClean="0"/>
              <a:t>y GM in 2011</a:t>
            </a:r>
          </a:p>
          <a:p>
            <a:pPr lvl="1"/>
            <a:r>
              <a:rPr lang="en-US" dirty="0" smtClean="0"/>
              <a:t>All plastic containers that can be made using all possible process temperature between 300F and 400F</a:t>
            </a:r>
          </a:p>
          <a:p>
            <a:pPr lvl="1"/>
            <a:r>
              <a:rPr lang="en-US" dirty="0" smtClean="0"/>
              <a:t>The set of </a:t>
            </a:r>
            <a:r>
              <a:rPr lang="en-US" dirty="0"/>
              <a:t>a</a:t>
            </a:r>
            <a:r>
              <a:rPr lang="en-US" dirty="0" smtClean="0"/>
              <a:t>ll measured values of breaking strength of a given metal rod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Remarks</a:t>
            </a:r>
          </a:p>
          <a:p>
            <a:pPr lvl="1"/>
            <a:r>
              <a:rPr lang="en-US" dirty="0" smtClean="0"/>
              <a:t>Population items must be </a:t>
            </a:r>
            <a:r>
              <a:rPr lang="en-US" b="1" dirty="0" smtClean="0"/>
              <a:t>precisely</a:t>
            </a:r>
            <a:r>
              <a:rPr lang="en-US" dirty="0" smtClean="0"/>
              <a:t> defined</a:t>
            </a:r>
          </a:p>
          <a:p>
            <a:pPr lvl="1"/>
            <a:r>
              <a:rPr lang="en-US" dirty="0" smtClean="0"/>
              <a:t>Finite vs. infinite</a:t>
            </a:r>
          </a:p>
          <a:p>
            <a:pPr lvl="1"/>
            <a:r>
              <a:rPr lang="en-US" dirty="0" smtClean="0"/>
              <a:t>Real vs. conceptual (future and imagined)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Population of numbers (each item has one or more number of interest)</a:t>
            </a:r>
          </a:p>
          <a:p>
            <a:pPr lvl="1"/>
            <a:r>
              <a:rPr lang="en-US" dirty="0" smtClean="0"/>
              <a:t>The interest income reported by US Taxpayers that who paid tax in 2009</a:t>
            </a:r>
          </a:p>
          <a:p>
            <a:pPr lvl="1"/>
            <a:r>
              <a:rPr lang="en-US" dirty="0" smtClean="0"/>
              <a:t>The size of the farm and profit of farms in Nebraska and Iowa in 2010</a:t>
            </a:r>
          </a:p>
          <a:p>
            <a:pPr lvl="1"/>
            <a:r>
              <a:rPr lang="en-US" dirty="0" smtClean="0"/>
              <a:t>Number of miles and maintenance cost for </a:t>
            </a:r>
            <a:r>
              <a:rPr lang="en-US" dirty="0"/>
              <a:t>a</a:t>
            </a:r>
            <a:r>
              <a:rPr lang="en-US" dirty="0" smtClean="0"/>
              <a:t>ll cars made by GM in 2011 during its first year.</a:t>
            </a:r>
          </a:p>
          <a:p>
            <a:pPr lvl="1"/>
            <a:r>
              <a:rPr lang="en-US" dirty="0" smtClean="0"/>
              <a:t>The strength of the plastic container and the temperature at which it was made.</a:t>
            </a:r>
          </a:p>
          <a:p>
            <a:pPr lvl="1"/>
            <a:r>
              <a:rPr lang="en-US" dirty="0" smtClean="0"/>
              <a:t>All measured values of breaking strength of a given metal rod</a:t>
            </a:r>
          </a:p>
          <a:p>
            <a:r>
              <a:rPr lang="en-US" dirty="0" smtClean="0"/>
              <a:t>Remarks</a:t>
            </a:r>
          </a:p>
          <a:p>
            <a:pPr lvl="1"/>
            <a:r>
              <a:rPr lang="en-US" dirty="0" err="1" smtClean="0"/>
              <a:t>Univariate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multivariate</a:t>
            </a:r>
          </a:p>
          <a:p>
            <a:pPr lvl="1"/>
            <a:r>
              <a:rPr lang="en-US" dirty="0" smtClean="0"/>
              <a:t>These are the inputs of the statistical procedures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Target </a:t>
            </a:r>
            <a:r>
              <a:rPr lang="en-US" dirty="0" err="1" smtClean="0"/>
              <a:t>populatiom</a:t>
            </a:r>
            <a:endParaRPr lang="en-US" dirty="0" smtClean="0"/>
          </a:p>
          <a:p>
            <a:pPr lvl="1"/>
            <a:r>
              <a:rPr lang="en-US" dirty="0" smtClean="0"/>
              <a:t>Population of interest</a:t>
            </a:r>
          </a:p>
          <a:p>
            <a:pPr lvl="1"/>
            <a:r>
              <a:rPr lang="en-US" dirty="0" smtClean="0"/>
              <a:t>Sometimes unavailable (future/imagined)</a:t>
            </a:r>
          </a:p>
          <a:p>
            <a:r>
              <a:rPr lang="en-US" dirty="0" smtClean="0"/>
              <a:t>Study Population</a:t>
            </a:r>
          </a:p>
          <a:p>
            <a:pPr lvl="1"/>
            <a:r>
              <a:rPr lang="en-US" i="1" dirty="0" smtClean="0"/>
              <a:t>Available</a:t>
            </a:r>
            <a:r>
              <a:rPr lang="en-US" dirty="0" smtClean="0"/>
              <a:t> population that </a:t>
            </a:r>
            <a:r>
              <a:rPr lang="en-US" i="1" dirty="0" smtClean="0"/>
              <a:t>resembles</a:t>
            </a:r>
            <a:r>
              <a:rPr lang="en-US" dirty="0" smtClean="0"/>
              <a:t> the target population (cars of 2009)</a:t>
            </a:r>
          </a:p>
          <a:p>
            <a:pPr lvl="1"/>
            <a:r>
              <a:rPr lang="en-US" dirty="0" smtClean="0"/>
              <a:t>Judgment calls need to be made by the investigator</a:t>
            </a:r>
          </a:p>
          <a:p>
            <a:r>
              <a:rPr lang="en-US" dirty="0" smtClean="0"/>
              <a:t>We will always talk work with the study population in this course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</a:t>
            </a:r>
            <a:r>
              <a:rPr lang="en-US" dirty="0" smtClean="0">
                <a:solidFill>
                  <a:srgbClr val="FF3300"/>
                </a:solidFill>
              </a:rPr>
              <a:t>Charlotte Rogers</a:t>
            </a:r>
            <a:r>
              <a:rPr lang="en-US" dirty="0" smtClean="0"/>
              <a:t> at Hanes 321.</a:t>
            </a:r>
          </a:p>
          <a:p>
            <a:r>
              <a:rPr lang="en-US" dirty="0" smtClean="0"/>
              <a:t>Fill out some paperwork with her to be put on the waiting list.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(Section 1.4)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possible model distributions</a:t>
            </a:r>
          </a:p>
          <a:p>
            <a:pPr lvl="1"/>
            <a:r>
              <a:rPr lang="en-US" dirty="0" smtClean="0"/>
              <a:t>Gaussian distribution</a:t>
            </a:r>
          </a:p>
          <a:p>
            <a:pPr lvl="1"/>
            <a:r>
              <a:rPr lang="en-US" dirty="0" smtClean="0"/>
              <a:t>Binomial distribution</a:t>
            </a:r>
          </a:p>
          <a:p>
            <a:pPr lvl="1"/>
            <a:r>
              <a:rPr lang="en-US" dirty="0" smtClean="0"/>
              <a:t>Poisson distribution</a:t>
            </a:r>
          </a:p>
          <a:p>
            <a:pPr lvl="1"/>
            <a:r>
              <a:rPr lang="en-US" dirty="0" smtClean="0"/>
              <a:t>Gamma distribution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In this class we will almost exclusively use </a:t>
            </a:r>
            <a:r>
              <a:rPr lang="en-US" i="1" dirty="0" smtClean="0"/>
              <a:t>Gaussian Distribution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Density Curve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a probability density function </a:t>
            </a:r>
            <a:r>
              <a:rPr lang="en-US" i="1" dirty="0" err="1">
                <a:solidFill>
                  <a:srgbClr val="FF0066"/>
                </a:solidFill>
              </a:rPr>
              <a:t>f(x</a:t>
            </a:r>
            <a:r>
              <a:rPr lang="en-US" i="1" dirty="0">
                <a:solidFill>
                  <a:srgbClr val="FF0066"/>
                </a:solidFill>
              </a:rPr>
              <a:t>)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curve that plots </a:t>
            </a:r>
            <a:r>
              <a:rPr lang="en-US" i="1" dirty="0" err="1">
                <a:solidFill>
                  <a:srgbClr val="FF0066"/>
                </a:solidFill>
              </a:rPr>
              <a:t>f(x</a:t>
            </a:r>
            <a:r>
              <a:rPr lang="en-US" i="1" dirty="0">
                <a:solidFill>
                  <a:srgbClr val="FF0066"/>
                </a:solidFill>
              </a:rPr>
              <a:t>)</a:t>
            </a:r>
            <a:r>
              <a:rPr lang="en-US" dirty="0"/>
              <a:t> is called the corresponding </a:t>
            </a:r>
            <a:r>
              <a:rPr lang="en-US" u="sng" dirty="0"/>
              <a:t>density curve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i="1" dirty="0" err="1">
                <a:solidFill>
                  <a:srgbClr val="FF0066"/>
                </a:solidFill>
              </a:rPr>
              <a:t>f(x</a:t>
            </a:r>
            <a:r>
              <a:rPr lang="en-US" i="1" dirty="0">
                <a:solidFill>
                  <a:srgbClr val="FF0066"/>
                </a:solidFill>
              </a:rPr>
              <a:t>)</a:t>
            </a:r>
            <a:r>
              <a:rPr lang="en-US" dirty="0"/>
              <a:t> satisfies: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 err="1">
                <a:solidFill>
                  <a:srgbClr val="FF0066"/>
                </a:solidFill>
              </a:rPr>
              <a:t>f(x</a:t>
            </a:r>
            <a:r>
              <a:rPr lang="en-US" i="1" dirty="0">
                <a:solidFill>
                  <a:srgbClr val="FF0066"/>
                </a:solidFill>
              </a:rPr>
              <a:t>)</a:t>
            </a:r>
            <a:r>
              <a:rPr lang="en-US" dirty="0"/>
              <a:t>&gt;=0;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total area under the curve representing </a:t>
            </a:r>
            <a:r>
              <a:rPr lang="en-US" i="1" dirty="0" err="1">
                <a:solidFill>
                  <a:srgbClr val="FF0066"/>
                </a:solidFill>
              </a:rPr>
              <a:t>f(x</a:t>
            </a:r>
            <a:r>
              <a:rPr lang="en-US" i="1" dirty="0">
                <a:solidFill>
                  <a:srgbClr val="FF0066"/>
                </a:solidFill>
              </a:rPr>
              <a:t>)</a:t>
            </a:r>
            <a:r>
              <a:rPr lang="en-US" dirty="0"/>
              <a:t> equals 1.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Arial" charset="0"/>
              </a:rPr>
              <a:t>8/24/10</a:t>
            </a:r>
            <a:endParaRPr lang="en-US">
              <a:ea typeface="Arial" charset="0"/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Arial" charset="0"/>
              </a:rPr>
              <a:t>STOR455 Lecture 1</a:t>
            </a:r>
            <a:endParaRPr lang="en-US">
              <a:ea typeface="Arial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Density Curves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Describe the overall shape of distributions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Idealized mathematical </a:t>
            </a:r>
            <a:r>
              <a:rPr lang="en-US" sz="2800" dirty="0">
                <a:solidFill>
                  <a:srgbClr val="C0504D"/>
                </a:solidFill>
              </a:rPr>
              <a:t>models</a:t>
            </a:r>
            <a:r>
              <a:rPr lang="en-US" sz="2800" dirty="0"/>
              <a:t> for distributions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Show patterns that are accurate enough for practical purposes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Always </a:t>
            </a:r>
            <a:r>
              <a:rPr lang="en-US" sz="2800" dirty="0">
                <a:solidFill>
                  <a:srgbClr val="FF0066"/>
                </a:solidFill>
              </a:rPr>
              <a:t>on or above</a:t>
            </a:r>
            <a:r>
              <a:rPr lang="en-US" sz="2800" dirty="0"/>
              <a:t> the horizontal axis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 total area under the curve is </a:t>
            </a:r>
            <a:r>
              <a:rPr lang="en-US" sz="2800" dirty="0">
                <a:solidFill>
                  <a:srgbClr val="FF0066"/>
                </a:solidFill>
              </a:rPr>
              <a:t>exactly 1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Areas under the curve represent relative frequencies of observations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www.unc.edu/~hannig/STOR455</a:t>
            </a:r>
            <a:r>
              <a:rPr lang="en-US" dirty="0" smtClean="0"/>
              <a:t> </a:t>
            </a:r>
          </a:p>
          <a:p>
            <a:r>
              <a:rPr lang="en-US" dirty="0" smtClean="0"/>
              <a:t>Book – downloadable from the web</a:t>
            </a:r>
          </a:p>
          <a:p>
            <a:r>
              <a:rPr lang="en-US" dirty="0" smtClean="0"/>
              <a:t>SAS is an important part</a:t>
            </a:r>
          </a:p>
          <a:p>
            <a:pPr lvl="1"/>
            <a:r>
              <a:rPr lang="en-US" dirty="0" smtClean="0"/>
              <a:t>Free for students</a:t>
            </a:r>
          </a:p>
          <a:p>
            <a:pPr lvl="1"/>
            <a:r>
              <a:rPr lang="en-US" dirty="0" smtClean="0"/>
              <a:t>No Mac Version </a:t>
            </a:r>
          </a:p>
          <a:p>
            <a:pPr lvl="1"/>
            <a:r>
              <a:rPr lang="en-US" dirty="0" smtClean="0"/>
              <a:t>Possible to use “emerald”</a:t>
            </a:r>
          </a:p>
          <a:p>
            <a:pPr lvl="1"/>
            <a:r>
              <a:rPr lang="en-US" dirty="0" smtClean="0"/>
              <a:t>I will show you when the time comes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-111" charset="0"/>
                <a:ea typeface="Arial" pitchFamily="-111" charset="0"/>
                <a:cs typeface="Arial" pitchFamily="-111" charset="0"/>
              </a:rPr>
              <a:t>8/24/10</a:t>
            </a:r>
            <a:endParaRPr lang="en-US" dirty="0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-111" charset="0"/>
                <a:ea typeface="Arial" pitchFamily="-111" charset="0"/>
                <a:cs typeface="Arial" pitchFamily="-111" charset="0"/>
              </a:rPr>
              <a:t>STOR455 Lecture 1</a:t>
            </a:r>
            <a:endParaRPr lang="en-US">
              <a:latin typeface="Arial" pitchFamily="-111" charset="0"/>
              <a:ea typeface="Arial" pitchFamily="-111" charset="0"/>
              <a:cs typeface="Arial" pitchFamily="-111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Jan Hannig</a:t>
            </a:r>
            <a:endParaRPr lang="en-US" dirty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953000"/>
          </a:xfrm>
        </p:spPr>
        <p:txBody>
          <a:bodyPr/>
          <a:lstStyle/>
          <a:p>
            <a:pPr eaLnBrk="1" hangingPunct="1"/>
            <a:r>
              <a:rPr lang="en-US" dirty="0" smtClean="0"/>
              <a:t>335 Hanes </a:t>
            </a:r>
            <a:r>
              <a:rPr lang="en-US" dirty="0"/>
              <a:t>Building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2"/>
              </a:rPr>
              <a:t>jan.hannig@unc.edu</a:t>
            </a:r>
            <a:endParaRPr lang="en-US" dirty="0" smtClean="0"/>
          </a:p>
          <a:p>
            <a:pPr eaLnBrk="1" hangingPunct="1"/>
            <a:r>
              <a:rPr lang="en-US" dirty="0"/>
              <a:t>(919) 962</a:t>
            </a:r>
            <a:r>
              <a:rPr lang="en-US" dirty="0" smtClean="0"/>
              <a:t>-7511</a:t>
            </a:r>
          </a:p>
          <a:p>
            <a:pPr eaLnBrk="1" hangingPunct="1"/>
            <a:r>
              <a:rPr lang="en-US" dirty="0"/>
              <a:t>Personal webpage</a:t>
            </a:r>
            <a:r>
              <a:rPr lang="en-US" dirty="0" smtClean="0"/>
              <a:t> </a:t>
            </a:r>
            <a:r>
              <a:rPr lang="en-US" dirty="0">
                <a:hlinkClick r:id="rId3"/>
              </a:rPr>
              <a:t>http://www.unc.edu/</a:t>
            </a:r>
            <a:r>
              <a:rPr lang="en-US" dirty="0" smtClean="0">
                <a:hlinkClick r:id="rId3"/>
              </a:rPr>
              <a:t>~hannig</a:t>
            </a:r>
            <a:endParaRPr lang="en-US" dirty="0" smtClean="0"/>
          </a:p>
          <a:p>
            <a:pPr eaLnBrk="1" hangingPunct="1"/>
            <a:r>
              <a:rPr lang="en-US" dirty="0" smtClean="0"/>
              <a:t>Office hours</a:t>
            </a:r>
          </a:p>
          <a:p>
            <a:pPr lvl="1"/>
            <a:r>
              <a:rPr lang="en-US" dirty="0" smtClean="0"/>
              <a:t>Tuesday 3:30-4:30pm (after class)</a:t>
            </a:r>
          </a:p>
          <a:p>
            <a:pPr lvl="1"/>
            <a:r>
              <a:rPr lang="en-US" dirty="0" smtClean="0"/>
              <a:t>Wednesday 10:30-11:30am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am I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  <p:pic>
        <p:nvPicPr>
          <p:cNvPr id="41986" name="Picture 2" descr="Accession2004MapS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4876800" cy="4373563"/>
          </a:xfrm>
          <a:prstGeom prst="rect">
            <a:avLst/>
          </a:prstGeom>
          <a:noFill/>
        </p:spPr>
      </p:pic>
      <p:pic>
        <p:nvPicPr>
          <p:cNvPr id="41987" name="Picture 3" descr="ez-ma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6200" y="2971800"/>
            <a:ext cx="3621088" cy="3886200"/>
          </a:xfrm>
          <a:prstGeom prst="rect">
            <a:avLst/>
          </a:prstGeom>
          <a:noFill/>
        </p:spPr>
      </p:pic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300663" y="1860550"/>
            <a:ext cx="2319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endParaRPr lang="en-US">
              <a:latin typeface="Futura" charset="0"/>
              <a:ea typeface="ＭＳ Ｐゴシック" charset="-128"/>
              <a:cs typeface="ＭＳ Ｐゴシック" charset="-128"/>
            </a:endParaRPr>
          </a:p>
          <a:p>
            <a:pPr eaLnBrk="0" hangingPunct="0"/>
            <a:r>
              <a:rPr lang="en-US">
                <a:latin typeface="Futura" charset="0"/>
                <a:ea typeface="ＭＳ Ｐゴシック" charset="-128"/>
                <a:cs typeface="ＭＳ Ｐゴシック" charset="-128"/>
              </a:rPr>
              <a:t>Czech Republic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8112125" y="59658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2" name="Czech National Anthem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6"/>
          <a:stretch>
            <a:fillRect/>
          </a:stretch>
        </p:blipFill>
        <p:spPr>
          <a:xfrm>
            <a:off x="2028447" y="5408741"/>
            <a:ext cx="212725" cy="21272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32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1828800"/>
            <a:ext cx="8763000" cy="3200400"/>
            <a:chOff x="0" y="528"/>
            <a:chExt cx="5712" cy="1440"/>
          </a:xfrm>
        </p:grpSpPr>
        <p:pic>
          <p:nvPicPr>
            <p:cNvPr id="45059" name="Picture 3" descr="4139-02"/>
            <p:cNvPicPr>
              <a:picLocks noChangeAspect="1" noChangeArrowheads="1"/>
            </p:cNvPicPr>
            <p:nvPr/>
          </p:nvPicPr>
          <p:blipFill>
            <a:blip r:embed="rId3"/>
            <a:srcRect l="3448" b="4401"/>
            <a:stretch>
              <a:fillRect/>
            </a:stretch>
          </p:blipFill>
          <p:spPr bwMode="auto">
            <a:xfrm>
              <a:off x="1920" y="528"/>
              <a:ext cx="1872" cy="1437"/>
            </a:xfrm>
            <a:prstGeom prst="rect">
              <a:avLst/>
            </a:prstGeom>
            <a:noFill/>
          </p:spPr>
        </p:pic>
        <p:pic>
          <p:nvPicPr>
            <p:cNvPr id="45060" name="Picture 4" descr="hradcany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528"/>
              <a:ext cx="1920" cy="1440"/>
            </a:xfrm>
            <a:prstGeom prst="rect">
              <a:avLst/>
            </a:prstGeom>
            <a:noFill/>
          </p:spPr>
        </p:pic>
        <p:pic>
          <p:nvPicPr>
            <p:cNvPr id="45061" name="Picture 5" descr="Praha vanalinna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92" y="528"/>
              <a:ext cx="1920" cy="1439"/>
            </a:xfrm>
            <a:prstGeom prst="rect">
              <a:avLst/>
            </a:prstGeom>
            <a:noFill/>
          </p:spPr>
        </p:pic>
      </p:grp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7524750" y="228600"/>
            <a:ext cx="116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Futura" charset="0"/>
                <a:ea typeface="ＭＳ Ｐゴシック" charset="-128"/>
                <a:cs typeface="ＭＳ Ｐゴシック" charset="-128"/>
              </a:rPr>
              <a:t>Prague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MSU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600200"/>
            <a:ext cx="3514725" cy="4094163"/>
          </a:xfrm>
          <a:prstGeom prst="rect">
            <a:avLst/>
          </a:prstGeom>
          <a:noFill/>
        </p:spPr>
      </p:pic>
      <p:pic>
        <p:nvPicPr>
          <p:cNvPr id="3076" name="Picture 4" descr="MSU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2057400"/>
            <a:ext cx="4914900" cy="3297238"/>
          </a:xfrm>
          <a:prstGeom prst="rect">
            <a:avLst/>
          </a:prstGeom>
          <a:noFill/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629400" y="381000"/>
            <a:ext cx="22236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Futura" charset="0"/>
                <a:ea typeface="ＭＳ Ｐゴシック" charset="-128"/>
                <a:cs typeface="ＭＳ Ｐゴシック" charset="-128"/>
              </a:rPr>
              <a:t>Michigan State</a:t>
            </a:r>
            <a:endParaRPr lang="en-US" dirty="0">
              <a:latin typeface="Futura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8/24/10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STOR455 Lecture 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8/24/10</a:t>
            </a:r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STOR455 Lecture 1</a:t>
            </a:r>
            <a:endParaRPr lang="en-US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248400" y="228600"/>
            <a:ext cx="24792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smtClean="0">
                <a:latin typeface="Futura" pitchFamily="-108" charset="0"/>
                <a:ea typeface="ＭＳ Ｐゴシック" pitchFamily="-108" charset="-128"/>
                <a:cs typeface="ＭＳ Ｐゴシック" pitchFamily="-108" charset="-128"/>
              </a:rPr>
              <a:t>Colorado State</a:t>
            </a:r>
            <a:endParaRPr lang="en-US" dirty="0">
              <a:latin typeface="Futura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pic>
        <p:nvPicPr>
          <p:cNvPr id="6" name="Picture 5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743200"/>
            <a:ext cx="2634996" cy="1981200"/>
          </a:xfrm>
          <a:prstGeom prst="rect">
            <a:avLst/>
          </a:prstGeom>
        </p:spPr>
      </p:pic>
      <p:pic>
        <p:nvPicPr>
          <p:cNvPr id="7" name="Picture 6" descr="skiing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743200"/>
            <a:ext cx="2540000" cy="1905000"/>
          </a:xfrm>
          <a:prstGeom prst="rect">
            <a:avLst/>
          </a:prstGeom>
        </p:spPr>
      </p:pic>
      <p:pic>
        <p:nvPicPr>
          <p:cNvPr id="10" name="Picture 9" descr="fro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2743200"/>
            <a:ext cx="2540000" cy="1905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Exhibit.thmx</Template>
  <TotalTime>198</TotalTime>
  <Words>956</Words>
  <Application>Microsoft Macintosh PowerPoint</Application>
  <PresentationFormat>On-screen Show (4:3)</PresentationFormat>
  <Paragraphs>176</Paragraphs>
  <Slides>22</Slides>
  <Notes>6</Notes>
  <HiddenSlides>0</HiddenSlides>
  <MMClips>2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STOR 455 STATISTICAL METHODS I</vt:lpstr>
      <vt:lpstr>Registration Issues</vt:lpstr>
      <vt:lpstr>Syllabus</vt:lpstr>
      <vt:lpstr>Jan Hannig</vt:lpstr>
      <vt:lpstr>Where am I from?</vt:lpstr>
      <vt:lpstr>Slide 6</vt:lpstr>
      <vt:lpstr>Slide 7</vt:lpstr>
      <vt:lpstr>Slide 8</vt:lpstr>
      <vt:lpstr>Slide 9</vt:lpstr>
      <vt:lpstr>Interests</vt:lpstr>
      <vt:lpstr>Cello</vt:lpstr>
      <vt:lpstr>What is Statistics?</vt:lpstr>
      <vt:lpstr>Popular stats</vt:lpstr>
      <vt:lpstr>Quick review</vt:lpstr>
      <vt:lpstr>Fundamental Concepts (Section 1.2)</vt:lpstr>
      <vt:lpstr>Fundamental Concepts</vt:lpstr>
      <vt:lpstr>Types of Populations (Section 1.3)</vt:lpstr>
      <vt:lpstr>Populations</vt:lpstr>
      <vt:lpstr>Populations</vt:lpstr>
      <vt:lpstr>Models (Section 1.4)</vt:lpstr>
      <vt:lpstr>Density Curve</vt:lpstr>
      <vt:lpstr>Density Curves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 455 STATISTICAL METHODS I</dc:title>
  <dc:creator>Jan Hannig</dc:creator>
  <cp:lastModifiedBy>Jan Hannig</cp:lastModifiedBy>
  <cp:revision>48</cp:revision>
  <dcterms:created xsi:type="dcterms:W3CDTF">2010-08-26T14:40:49Z</dcterms:created>
  <dcterms:modified xsi:type="dcterms:W3CDTF">2010-08-26T14:55:20Z</dcterms:modified>
</cp:coreProperties>
</file>