
<file path=[Content_Types].xml><?xml version="1.0" encoding="utf-8"?>
<Types xmlns="http://schemas.openxmlformats.org/package/2006/content-types">
  <Default Extension="bin" ContentType="image/png"/>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0" r:id="rId5"/>
    <p:sldId id="262" r:id="rId6"/>
    <p:sldId id="275" r:id="rId7"/>
    <p:sldId id="264" r:id="rId8"/>
    <p:sldId id="277" r:id="rId9"/>
    <p:sldId id="265" r:id="rId10"/>
    <p:sldId id="266" r:id="rId11"/>
    <p:sldId id="267" r:id="rId12"/>
    <p:sldId id="270" r:id="rId13"/>
    <p:sldId id="272" r:id="rId14"/>
    <p:sldId id="27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6C8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2" d="100"/>
          <a:sy n="102"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DF5A3-3211-4082-8259-18E64F6CC00B}" type="datetimeFigureOut">
              <a:rPr lang="en-US" smtClean="0"/>
              <a:t>10/7/2025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82E3D3-D19F-4D42-98DE-AAC3549D1D8C}" type="slidenum">
              <a:rPr lang="en-US" smtClean="0"/>
              <a:t>‹#›</a:t>
            </a:fld>
            <a:endParaRPr lang="en-US"/>
          </a:p>
        </p:txBody>
      </p:sp>
    </p:spTree>
    <p:extLst>
      <p:ext uri="{BB962C8B-B14F-4D97-AF65-F5344CB8AC3E}">
        <p14:creationId xmlns:p14="http://schemas.microsoft.com/office/powerpoint/2010/main" val="223513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2E3D3-D19F-4D42-98DE-AAC3549D1D8C}" type="slidenum">
              <a:rPr lang="en-US" smtClean="0"/>
              <a:t>4</a:t>
            </a:fld>
            <a:endParaRPr lang="en-US"/>
          </a:p>
        </p:txBody>
      </p:sp>
    </p:spTree>
    <p:extLst>
      <p:ext uri="{BB962C8B-B14F-4D97-AF65-F5344CB8AC3E}">
        <p14:creationId xmlns:p14="http://schemas.microsoft.com/office/powerpoint/2010/main" val="1370954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82E3D3-D19F-4D42-98DE-AAC3549D1D8C}" type="slidenum">
              <a:rPr lang="en-US" smtClean="0"/>
              <a:t>14</a:t>
            </a:fld>
            <a:endParaRPr lang="en-US"/>
          </a:p>
        </p:txBody>
      </p:sp>
    </p:spTree>
    <p:extLst>
      <p:ext uri="{BB962C8B-B14F-4D97-AF65-F5344CB8AC3E}">
        <p14:creationId xmlns:p14="http://schemas.microsoft.com/office/powerpoint/2010/main" val="1174703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6D8F4-7B81-AD10-EAF7-4F6729AC2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F683B1-465E-58DD-FBCB-7D1D73CFAC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E39917-2AF3-2F0A-A43D-330BCAA4385D}"/>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5" name="Footer Placeholder 4">
            <a:extLst>
              <a:ext uri="{FF2B5EF4-FFF2-40B4-BE49-F238E27FC236}">
                <a16:creationId xmlns:a16="http://schemas.microsoft.com/office/drawing/2014/main" id="{77864291-53B6-37F1-2442-B2913BC21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8C5FE-C053-670E-72E2-7D71E496AB8B}"/>
              </a:ext>
            </a:extLst>
          </p:cNvPr>
          <p:cNvSpPr>
            <a:spLocks noGrp="1"/>
          </p:cNvSpPr>
          <p:nvPr>
            <p:ph type="sldNum" sz="quarter" idx="12"/>
          </p:nvPr>
        </p:nvSpPr>
        <p:spPr/>
        <p:txBody>
          <a:bodyPr/>
          <a:lstStyle/>
          <a:p>
            <a:fld id="{A83F5724-60D9-4921-B21F-E12516B90612}" type="slidenum">
              <a:rPr lang="en-US" smtClean="0"/>
              <a:t>‹#›</a:t>
            </a:fld>
            <a:endParaRPr lang="en-US"/>
          </a:p>
        </p:txBody>
      </p:sp>
      <p:pic>
        <p:nvPicPr>
          <p:cNvPr id="7" name="Picture 6">
            <a:extLst>
              <a:ext uri="{FF2B5EF4-FFF2-40B4-BE49-F238E27FC236}">
                <a16:creationId xmlns:a16="http://schemas.microsoft.com/office/drawing/2014/main" id="{9B81B46C-3F6B-CBDA-4154-ACE333958EE1}"/>
              </a:ext>
            </a:extLst>
          </p:cNvPr>
          <p:cNvPicPr>
            <a:picLocks noChangeAspect="1"/>
          </p:cNvPicPr>
          <p:nvPr userDrawn="1"/>
        </p:nvPicPr>
        <p:blipFill>
          <a:blip r:embed="rId2">
            <a:extLst>
              <a:ext uri="{28A0092B-C50C-407E-A947-70E740481C1C}">
                <a14:useLocalDpi xmlns:a14="http://schemas.microsoft.com/office/drawing/2010/main" val="0"/>
              </a:ext>
            </a:extLst>
          </a:blip>
          <a:srcRect t="8152" r="5296" b="7515"/>
          <a:stretch>
            <a:fillRect/>
          </a:stretch>
        </p:blipFill>
        <p:spPr>
          <a:xfrm>
            <a:off x="9452921" y="137651"/>
            <a:ext cx="2473607" cy="612759"/>
          </a:xfrm>
          <a:prstGeom prst="rect">
            <a:avLst/>
          </a:prstGeom>
        </p:spPr>
      </p:pic>
    </p:spTree>
    <p:extLst>
      <p:ext uri="{BB962C8B-B14F-4D97-AF65-F5344CB8AC3E}">
        <p14:creationId xmlns:p14="http://schemas.microsoft.com/office/powerpoint/2010/main" val="69939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DF68C-4DE5-A3A3-F1CA-A0D7BB9DA6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135AAB-370D-AF1D-B47C-C12E165B20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EC907-424C-DA5E-8E42-E420BB061FF9}"/>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5" name="Footer Placeholder 4">
            <a:extLst>
              <a:ext uri="{FF2B5EF4-FFF2-40B4-BE49-F238E27FC236}">
                <a16:creationId xmlns:a16="http://schemas.microsoft.com/office/drawing/2014/main" id="{382F31EF-3EAF-0339-4E20-D6800E954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48EC9-A294-8B09-EE3B-699D521AD191}"/>
              </a:ext>
            </a:extLst>
          </p:cNvPr>
          <p:cNvSpPr>
            <a:spLocks noGrp="1"/>
          </p:cNvSpPr>
          <p:nvPr>
            <p:ph type="sldNum" sz="quarter" idx="12"/>
          </p:nvPr>
        </p:nvSpPr>
        <p:spPr/>
        <p:txBody>
          <a:bodyPr/>
          <a:lstStyle/>
          <a:p>
            <a:fld id="{A83F5724-60D9-4921-B21F-E12516B90612}" type="slidenum">
              <a:rPr lang="en-US" smtClean="0"/>
              <a:t>‹#›</a:t>
            </a:fld>
            <a:endParaRPr lang="en-US"/>
          </a:p>
        </p:txBody>
      </p:sp>
    </p:spTree>
    <p:extLst>
      <p:ext uri="{BB962C8B-B14F-4D97-AF65-F5344CB8AC3E}">
        <p14:creationId xmlns:p14="http://schemas.microsoft.com/office/powerpoint/2010/main" val="1541541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34C9B-3BE0-42CC-FC22-0D7412A370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2D38D1-3463-3861-FAE7-2CB70E1ED7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A7B32-0302-21C2-DE52-06BE33338920}"/>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5" name="Footer Placeholder 4">
            <a:extLst>
              <a:ext uri="{FF2B5EF4-FFF2-40B4-BE49-F238E27FC236}">
                <a16:creationId xmlns:a16="http://schemas.microsoft.com/office/drawing/2014/main" id="{B29D6026-FE49-1F3B-5D34-4D50FA32B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F1AC3-AE8E-B374-6FD1-681C4783CF5E}"/>
              </a:ext>
            </a:extLst>
          </p:cNvPr>
          <p:cNvSpPr>
            <a:spLocks noGrp="1"/>
          </p:cNvSpPr>
          <p:nvPr>
            <p:ph type="sldNum" sz="quarter" idx="12"/>
          </p:nvPr>
        </p:nvSpPr>
        <p:spPr/>
        <p:txBody>
          <a:bodyPr/>
          <a:lstStyle/>
          <a:p>
            <a:fld id="{A83F5724-60D9-4921-B21F-E12516B90612}" type="slidenum">
              <a:rPr lang="en-US" smtClean="0"/>
              <a:t>‹#›</a:t>
            </a:fld>
            <a:endParaRPr lang="en-US"/>
          </a:p>
        </p:txBody>
      </p:sp>
    </p:spTree>
    <p:extLst>
      <p:ext uri="{BB962C8B-B14F-4D97-AF65-F5344CB8AC3E}">
        <p14:creationId xmlns:p14="http://schemas.microsoft.com/office/powerpoint/2010/main" val="34431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2537-9CCE-0B47-4851-80E17B95D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DEE052-184D-F887-3F01-7FD1D7316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8468EE-B2CF-14EE-9505-18BB3B02CE70}"/>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5" name="Footer Placeholder 4">
            <a:extLst>
              <a:ext uri="{FF2B5EF4-FFF2-40B4-BE49-F238E27FC236}">
                <a16:creationId xmlns:a16="http://schemas.microsoft.com/office/drawing/2014/main" id="{FACE5A7D-0C01-E7F0-B12A-BBB9D0C15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FC401-891B-B398-FEE6-D39F48389482}"/>
              </a:ext>
            </a:extLst>
          </p:cNvPr>
          <p:cNvSpPr>
            <a:spLocks noGrp="1"/>
          </p:cNvSpPr>
          <p:nvPr>
            <p:ph type="sldNum" sz="quarter" idx="12"/>
          </p:nvPr>
        </p:nvSpPr>
        <p:spPr/>
        <p:txBody>
          <a:bodyPr/>
          <a:lstStyle/>
          <a:p>
            <a:fld id="{A83F5724-60D9-4921-B21F-E12516B90612}" type="slidenum">
              <a:rPr lang="en-US" smtClean="0"/>
              <a:t>‹#›</a:t>
            </a:fld>
            <a:endParaRPr lang="en-US"/>
          </a:p>
        </p:txBody>
      </p:sp>
    </p:spTree>
    <p:extLst>
      <p:ext uri="{BB962C8B-B14F-4D97-AF65-F5344CB8AC3E}">
        <p14:creationId xmlns:p14="http://schemas.microsoft.com/office/powerpoint/2010/main" val="3873223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41AD-40C2-F7A2-16B7-F96D34F96C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BD2595-5669-AFCA-405D-CAA73D8716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F9E4C0-9CCE-ED01-81EA-895675F04214}"/>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5" name="Footer Placeholder 4">
            <a:extLst>
              <a:ext uri="{FF2B5EF4-FFF2-40B4-BE49-F238E27FC236}">
                <a16:creationId xmlns:a16="http://schemas.microsoft.com/office/drawing/2014/main" id="{6ECD54A4-A7D0-34BA-55C8-204D8213C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0AD86-F5BF-662E-2C7A-091E13B0D5AB}"/>
              </a:ext>
            </a:extLst>
          </p:cNvPr>
          <p:cNvSpPr>
            <a:spLocks noGrp="1"/>
          </p:cNvSpPr>
          <p:nvPr>
            <p:ph type="sldNum" sz="quarter" idx="12"/>
          </p:nvPr>
        </p:nvSpPr>
        <p:spPr/>
        <p:txBody>
          <a:bodyPr/>
          <a:lstStyle/>
          <a:p>
            <a:fld id="{A83F5724-60D9-4921-B21F-E12516B90612}" type="slidenum">
              <a:rPr lang="en-US" smtClean="0"/>
              <a:t>‹#›</a:t>
            </a:fld>
            <a:endParaRPr lang="en-US"/>
          </a:p>
        </p:txBody>
      </p:sp>
    </p:spTree>
    <p:extLst>
      <p:ext uri="{BB962C8B-B14F-4D97-AF65-F5344CB8AC3E}">
        <p14:creationId xmlns:p14="http://schemas.microsoft.com/office/powerpoint/2010/main" val="420727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E8B1-6E7E-0067-8A45-082213695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487E30-F8E6-8A00-75EB-AFFA1C0816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AF1C9A-A839-EA78-5C49-E04EC45531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879F11-159D-1EB6-2A33-8BBED4650FB2}"/>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6" name="Footer Placeholder 5">
            <a:extLst>
              <a:ext uri="{FF2B5EF4-FFF2-40B4-BE49-F238E27FC236}">
                <a16:creationId xmlns:a16="http://schemas.microsoft.com/office/drawing/2014/main" id="{F118B7CA-FA90-3968-508F-5F59368D4B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CF6C0F-7B47-3726-822A-62F386F76D87}"/>
              </a:ext>
            </a:extLst>
          </p:cNvPr>
          <p:cNvSpPr>
            <a:spLocks noGrp="1"/>
          </p:cNvSpPr>
          <p:nvPr>
            <p:ph type="sldNum" sz="quarter" idx="12"/>
          </p:nvPr>
        </p:nvSpPr>
        <p:spPr/>
        <p:txBody>
          <a:bodyPr/>
          <a:lstStyle/>
          <a:p>
            <a:fld id="{A83F5724-60D9-4921-B21F-E12516B90612}" type="slidenum">
              <a:rPr lang="en-US" smtClean="0"/>
              <a:t>‹#›</a:t>
            </a:fld>
            <a:endParaRPr lang="en-US"/>
          </a:p>
        </p:txBody>
      </p:sp>
    </p:spTree>
    <p:extLst>
      <p:ext uri="{BB962C8B-B14F-4D97-AF65-F5344CB8AC3E}">
        <p14:creationId xmlns:p14="http://schemas.microsoft.com/office/powerpoint/2010/main" val="361764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7E9BF-99AE-D68A-72FF-EEC973CF13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44EAEC-1D1C-E408-ADD9-D803BB3F9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10D244-724A-444E-4992-1AFE4B0447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A9882C-E3F6-D201-E0CE-C85C8E96A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0DB4E0-16C6-F1CF-3BAF-EC4744632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13791F-39AE-BAF7-8010-8FA448EFD4B9}"/>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8" name="Footer Placeholder 7">
            <a:extLst>
              <a:ext uri="{FF2B5EF4-FFF2-40B4-BE49-F238E27FC236}">
                <a16:creationId xmlns:a16="http://schemas.microsoft.com/office/drawing/2014/main" id="{4D2B38D9-851B-A2DD-2A5A-8006A9037C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F9B52E-36DD-01D9-207C-BDAEE26D49FF}"/>
              </a:ext>
            </a:extLst>
          </p:cNvPr>
          <p:cNvSpPr>
            <a:spLocks noGrp="1"/>
          </p:cNvSpPr>
          <p:nvPr>
            <p:ph type="sldNum" sz="quarter" idx="12"/>
          </p:nvPr>
        </p:nvSpPr>
        <p:spPr/>
        <p:txBody>
          <a:bodyPr/>
          <a:lstStyle/>
          <a:p>
            <a:fld id="{A83F5724-60D9-4921-B21F-E12516B90612}" type="slidenum">
              <a:rPr lang="en-US" smtClean="0"/>
              <a:t>‹#›</a:t>
            </a:fld>
            <a:endParaRPr lang="en-US"/>
          </a:p>
        </p:txBody>
      </p:sp>
    </p:spTree>
    <p:extLst>
      <p:ext uri="{BB962C8B-B14F-4D97-AF65-F5344CB8AC3E}">
        <p14:creationId xmlns:p14="http://schemas.microsoft.com/office/powerpoint/2010/main" val="2957625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57F7-8CE6-B323-B41A-BB16B1A867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E884D5-F0A5-8815-252A-16F442F73269}"/>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4" name="Footer Placeholder 3">
            <a:extLst>
              <a:ext uri="{FF2B5EF4-FFF2-40B4-BE49-F238E27FC236}">
                <a16:creationId xmlns:a16="http://schemas.microsoft.com/office/drawing/2014/main" id="{2AC19363-250F-8300-6A58-E1B57BA13F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952633-C01D-EE56-F277-B6150B29AEA3}"/>
              </a:ext>
            </a:extLst>
          </p:cNvPr>
          <p:cNvSpPr>
            <a:spLocks noGrp="1"/>
          </p:cNvSpPr>
          <p:nvPr>
            <p:ph type="sldNum" sz="quarter" idx="12"/>
          </p:nvPr>
        </p:nvSpPr>
        <p:spPr/>
        <p:txBody>
          <a:bodyPr/>
          <a:lstStyle/>
          <a:p>
            <a:fld id="{A83F5724-60D9-4921-B21F-E12516B90612}" type="slidenum">
              <a:rPr lang="en-US" smtClean="0"/>
              <a:t>‹#›</a:t>
            </a:fld>
            <a:endParaRPr lang="en-US"/>
          </a:p>
        </p:txBody>
      </p:sp>
      <p:pic>
        <p:nvPicPr>
          <p:cNvPr id="6" name="Picture 5">
            <a:extLst>
              <a:ext uri="{FF2B5EF4-FFF2-40B4-BE49-F238E27FC236}">
                <a16:creationId xmlns:a16="http://schemas.microsoft.com/office/drawing/2014/main" id="{DEF80EEA-2558-B166-A4A3-4FA7E6F84545}"/>
              </a:ext>
            </a:extLst>
          </p:cNvPr>
          <p:cNvPicPr>
            <a:picLocks noChangeAspect="1"/>
          </p:cNvPicPr>
          <p:nvPr userDrawn="1"/>
        </p:nvPicPr>
        <p:blipFill>
          <a:blip r:embed="rId2">
            <a:extLst>
              <a:ext uri="{28A0092B-C50C-407E-A947-70E740481C1C}">
                <a14:useLocalDpi xmlns:a14="http://schemas.microsoft.com/office/drawing/2010/main" val="0"/>
              </a:ext>
            </a:extLst>
          </a:blip>
          <a:srcRect t="8152" r="5296" b="7515"/>
          <a:stretch>
            <a:fillRect/>
          </a:stretch>
        </p:blipFill>
        <p:spPr>
          <a:xfrm>
            <a:off x="9452921" y="137651"/>
            <a:ext cx="2473607" cy="612759"/>
          </a:xfrm>
          <a:prstGeom prst="rect">
            <a:avLst/>
          </a:prstGeom>
        </p:spPr>
      </p:pic>
    </p:spTree>
    <p:extLst>
      <p:ext uri="{BB962C8B-B14F-4D97-AF65-F5344CB8AC3E}">
        <p14:creationId xmlns:p14="http://schemas.microsoft.com/office/powerpoint/2010/main" val="289082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24F6B5-4A0F-DB66-AEB8-6E3CB5E8AE9C}"/>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3" name="Footer Placeholder 2">
            <a:extLst>
              <a:ext uri="{FF2B5EF4-FFF2-40B4-BE49-F238E27FC236}">
                <a16:creationId xmlns:a16="http://schemas.microsoft.com/office/drawing/2014/main" id="{A73C2FCD-A79E-2215-4B1E-FA134CF52B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D1DAD-5C1E-6278-072C-1A6871A183A6}"/>
              </a:ext>
            </a:extLst>
          </p:cNvPr>
          <p:cNvSpPr>
            <a:spLocks noGrp="1"/>
          </p:cNvSpPr>
          <p:nvPr>
            <p:ph type="sldNum" sz="quarter" idx="12"/>
          </p:nvPr>
        </p:nvSpPr>
        <p:spPr/>
        <p:txBody>
          <a:bodyPr/>
          <a:lstStyle/>
          <a:p>
            <a:fld id="{A83F5724-60D9-4921-B21F-E12516B90612}" type="slidenum">
              <a:rPr lang="en-US" smtClean="0"/>
              <a:t>‹#›</a:t>
            </a:fld>
            <a:endParaRPr lang="en-US"/>
          </a:p>
        </p:txBody>
      </p:sp>
    </p:spTree>
    <p:extLst>
      <p:ext uri="{BB962C8B-B14F-4D97-AF65-F5344CB8AC3E}">
        <p14:creationId xmlns:p14="http://schemas.microsoft.com/office/powerpoint/2010/main" val="176415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6A88F-C40C-C064-1FFB-C028F8CFA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64A57A-F596-3113-D40A-2AD38AA2A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BBE98E-6F6D-E5C5-5395-3C56EFAD5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13F7-2F2B-30C2-BB36-E2F0ECDDC107}"/>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6" name="Footer Placeholder 5">
            <a:extLst>
              <a:ext uri="{FF2B5EF4-FFF2-40B4-BE49-F238E27FC236}">
                <a16:creationId xmlns:a16="http://schemas.microsoft.com/office/drawing/2014/main" id="{D5BA4302-C60C-FFB2-1F53-2B89F1DD97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F2705-4873-4E06-ACAC-4EC0A5560CF2}"/>
              </a:ext>
            </a:extLst>
          </p:cNvPr>
          <p:cNvSpPr>
            <a:spLocks noGrp="1"/>
          </p:cNvSpPr>
          <p:nvPr>
            <p:ph type="sldNum" sz="quarter" idx="12"/>
          </p:nvPr>
        </p:nvSpPr>
        <p:spPr/>
        <p:txBody>
          <a:bodyPr/>
          <a:lstStyle/>
          <a:p>
            <a:fld id="{A83F5724-60D9-4921-B21F-E12516B90612}" type="slidenum">
              <a:rPr lang="en-US" smtClean="0"/>
              <a:t>‹#›</a:t>
            </a:fld>
            <a:endParaRPr lang="en-US"/>
          </a:p>
        </p:txBody>
      </p:sp>
    </p:spTree>
    <p:extLst>
      <p:ext uri="{BB962C8B-B14F-4D97-AF65-F5344CB8AC3E}">
        <p14:creationId xmlns:p14="http://schemas.microsoft.com/office/powerpoint/2010/main" val="1842502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1DDE-3C9C-A64A-57E7-D5DA33CE0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1E6F69-6EC3-9970-B2D9-A3240DCD6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F01C2B-0593-E611-E305-29059D07A0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66F7F-3D4B-F762-1C20-41FAF0C5553B}"/>
              </a:ext>
            </a:extLst>
          </p:cNvPr>
          <p:cNvSpPr>
            <a:spLocks noGrp="1"/>
          </p:cNvSpPr>
          <p:nvPr>
            <p:ph type="dt" sz="half" idx="10"/>
          </p:nvPr>
        </p:nvSpPr>
        <p:spPr/>
        <p:txBody>
          <a:bodyPr/>
          <a:lstStyle/>
          <a:p>
            <a:fld id="{E94C1978-3C25-49F6-AF81-67214ED32BA9}" type="datetimeFigureOut">
              <a:rPr lang="en-US" smtClean="0"/>
              <a:t>10/7/2025</a:t>
            </a:fld>
            <a:endParaRPr lang="en-US"/>
          </a:p>
        </p:txBody>
      </p:sp>
      <p:sp>
        <p:nvSpPr>
          <p:cNvPr id="6" name="Footer Placeholder 5">
            <a:extLst>
              <a:ext uri="{FF2B5EF4-FFF2-40B4-BE49-F238E27FC236}">
                <a16:creationId xmlns:a16="http://schemas.microsoft.com/office/drawing/2014/main" id="{0C44A1B4-1612-5007-119B-B40AC3459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B9D66E-24B6-CE6F-B7D4-3FA855E75A66}"/>
              </a:ext>
            </a:extLst>
          </p:cNvPr>
          <p:cNvSpPr>
            <a:spLocks noGrp="1"/>
          </p:cNvSpPr>
          <p:nvPr>
            <p:ph type="sldNum" sz="quarter" idx="12"/>
          </p:nvPr>
        </p:nvSpPr>
        <p:spPr/>
        <p:txBody>
          <a:bodyPr/>
          <a:lstStyle/>
          <a:p>
            <a:fld id="{A83F5724-60D9-4921-B21F-E12516B90612}" type="slidenum">
              <a:rPr lang="en-US" smtClean="0"/>
              <a:t>‹#›</a:t>
            </a:fld>
            <a:endParaRPr lang="en-US"/>
          </a:p>
        </p:txBody>
      </p:sp>
    </p:spTree>
    <p:extLst>
      <p:ext uri="{BB962C8B-B14F-4D97-AF65-F5344CB8AC3E}">
        <p14:creationId xmlns:p14="http://schemas.microsoft.com/office/powerpoint/2010/main" val="239205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5AB9B-078E-EFE4-4C07-316971FA5F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FB92DE-073D-01BF-4C6F-1097521D4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843EC-0966-34A9-845B-17ECB22A36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4C1978-3C25-49F6-AF81-67214ED32BA9}" type="datetimeFigureOut">
              <a:rPr lang="en-US" smtClean="0"/>
              <a:t>10/7/2025</a:t>
            </a:fld>
            <a:endParaRPr lang="en-US"/>
          </a:p>
        </p:txBody>
      </p:sp>
      <p:sp>
        <p:nvSpPr>
          <p:cNvPr id="5" name="Footer Placeholder 4">
            <a:extLst>
              <a:ext uri="{FF2B5EF4-FFF2-40B4-BE49-F238E27FC236}">
                <a16:creationId xmlns:a16="http://schemas.microsoft.com/office/drawing/2014/main" id="{E86FE73D-F75B-F80F-3587-98EB40DE19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003292-683A-FD90-48B1-F427663FC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3F5724-60D9-4921-B21F-E12516B90612}" type="slidenum">
              <a:rPr lang="en-US" smtClean="0"/>
              <a:t>‹#›</a:t>
            </a:fld>
            <a:endParaRPr lang="en-US"/>
          </a:p>
        </p:txBody>
      </p:sp>
    </p:spTree>
    <p:extLst>
      <p:ext uri="{BB962C8B-B14F-4D97-AF65-F5344CB8AC3E}">
        <p14:creationId xmlns:p14="http://schemas.microsoft.com/office/powerpoint/2010/main" val="1683795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bin"/><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fif"/><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9.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9.bin"/><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8.bin"/><Relationship Id="rId7" Type="http://schemas.openxmlformats.org/officeDocument/2006/relationships/image" Target="../media/image25.svg"/><Relationship Id="rId2" Type="http://schemas.openxmlformats.org/officeDocument/2006/relationships/image" Target="../media/image9.bin"/><Relationship Id="rId1" Type="http://schemas.openxmlformats.org/officeDocument/2006/relationships/slideLayout" Target="../slideLayouts/slideLayout6.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svg"/><Relationship Id="rId3" Type="http://schemas.openxmlformats.org/officeDocument/2006/relationships/image" Target="../media/image8.bin"/><Relationship Id="rId7" Type="http://schemas.openxmlformats.org/officeDocument/2006/relationships/image" Target="../media/image33.svg"/><Relationship Id="rId12" Type="http://schemas.openxmlformats.org/officeDocument/2006/relationships/image" Target="../media/image38.png"/><Relationship Id="rId2" Type="http://schemas.openxmlformats.org/officeDocument/2006/relationships/image" Target="../media/image9.bin"/><Relationship Id="rId1" Type="http://schemas.openxmlformats.org/officeDocument/2006/relationships/slideLayout" Target="../slideLayouts/slideLayout6.xml"/><Relationship Id="rId6" Type="http://schemas.openxmlformats.org/officeDocument/2006/relationships/image" Target="../media/image32.png"/><Relationship Id="rId11" Type="http://schemas.openxmlformats.org/officeDocument/2006/relationships/image" Target="../media/image37.svg"/><Relationship Id="rId5" Type="http://schemas.openxmlformats.org/officeDocument/2006/relationships/image" Target="../media/image31.sv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svg"/></Relationships>
</file>

<file path=ppt/slides/_rels/slide14.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9.bin"/><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8.bin"/><Relationship Id="rId9" Type="http://schemas.openxmlformats.org/officeDocument/2006/relationships/image" Target="../media/image34.png"/><Relationship Id="rId14" Type="http://schemas.openxmlformats.org/officeDocument/2006/relationships/image" Target="../media/image39.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bin"/><Relationship Id="rId7" Type="http://schemas.openxmlformats.org/officeDocument/2006/relationships/image" Target="../media/image13.svg"/><Relationship Id="rId2" Type="http://schemas.openxmlformats.org/officeDocument/2006/relationships/image" Target="../media/image9.bin"/><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bin"/></Relationships>
</file>

<file path=ppt/slides/_rels/slide5.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9.bin"/><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9.bin"/><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7.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9.bin"/><Relationship Id="rId1" Type="http://schemas.openxmlformats.org/officeDocument/2006/relationships/slideLayout" Target="../slideLayouts/slideLayout6.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9.bin"/><Relationship Id="rId1" Type="http://schemas.openxmlformats.org/officeDocument/2006/relationships/slideLayout" Target="../slideLayouts/slideLayout6.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image" Target="../media/image9.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3B6019-9B12-9E1B-80D1-9DE107C22E0B}"/>
              </a:ext>
            </a:extLst>
          </p:cNvPr>
          <p:cNvPicPr>
            <a:picLocks noChangeAspect="1"/>
          </p:cNvPicPr>
          <p:nvPr/>
        </p:nvPicPr>
        <p:blipFill>
          <a:blip r:embed="rId2">
            <a:extLst>
              <a:ext uri="{28A0092B-C50C-407E-A947-70E740481C1C}">
                <a14:useLocalDpi xmlns:a14="http://schemas.microsoft.com/office/drawing/2010/main" val="0"/>
              </a:ext>
            </a:extLst>
          </a:blip>
          <a:srcRect t="8152" r="5296" b="7515"/>
          <a:stretch>
            <a:fillRect/>
          </a:stretch>
        </p:blipFill>
        <p:spPr>
          <a:xfrm>
            <a:off x="9452921" y="137651"/>
            <a:ext cx="2473607" cy="612759"/>
          </a:xfrm>
          <a:prstGeom prst="rect">
            <a:avLst/>
          </a:prstGeom>
        </p:spPr>
      </p:pic>
      <p:sp>
        <p:nvSpPr>
          <p:cNvPr id="8" name="TextBox 7">
            <a:extLst>
              <a:ext uri="{FF2B5EF4-FFF2-40B4-BE49-F238E27FC236}">
                <a16:creationId xmlns:a16="http://schemas.microsoft.com/office/drawing/2014/main" id="{6FD33531-0077-0775-85ED-8B5FE5B734F2}"/>
              </a:ext>
            </a:extLst>
          </p:cNvPr>
          <p:cNvSpPr txBox="1"/>
          <p:nvPr/>
        </p:nvSpPr>
        <p:spPr>
          <a:xfrm>
            <a:off x="456700" y="2017075"/>
            <a:ext cx="6096000" cy="2823850"/>
          </a:xfrm>
          <a:prstGeom prst="rect">
            <a:avLst/>
          </a:prstGeom>
          <a:noFill/>
        </p:spPr>
        <p:txBody>
          <a:bodyPr wrap="square">
            <a:spAutoFit/>
          </a:bodyPr>
          <a:lstStyle/>
          <a:p>
            <a:pPr marL="0" marR="0" lvl="0" indent="0" algn="l" defTabSz="457200" rtl="0" eaLnBrk="1" fontAlgn="auto" latinLnBrk="0" hangingPunct="1">
              <a:lnSpc>
                <a:spcPts val="7128"/>
              </a:lnSpc>
              <a:spcBef>
                <a:spcPts val="0"/>
              </a:spcBef>
              <a:spcAft>
                <a:spcPts val="0"/>
              </a:spcAft>
              <a:buClrTx/>
              <a:buSzTx/>
              <a:buFontTx/>
              <a:buNone/>
              <a:tabLst/>
              <a:defRPr/>
            </a:pPr>
            <a:r>
              <a:rPr kumimoji="0" lang="en-US" sz="6600" b="0" i="0" u="none" strike="noStrike" kern="1200" cap="none" spc="-132" normalizeH="0" baseline="0" noProof="0" dirty="0">
                <a:ln>
                  <a:noFill/>
                </a:ln>
                <a:solidFill>
                  <a:srgbClr val="FF0000"/>
                </a:solidFill>
                <a:effectLst/>
                <a:uLnTx/>
                <a:uFillTx/>
                <a:latin typeface="Century Gothic" panose="020B0502020202020204" pitchFamily="34" charset="0"/>
              </a:rPr>
              <a:t>Axon</a:t>
            </a:r>
            <a:r>
              <a:rPr kumimoji="0" lang="en-US" sz="6600" b="0" i="0" u="none" strike="noStrike" kern="1200" cap="none" spc="-132" normalizeH="0" baseline="0" noProof="0" dirty="0">
                <a:ln>
                  <a:noFill/>
                </a:ln>
                <a:solidFill>
                  <a:srgbClr val="181C24">
                    <a:alpha val="100000"/>
                  </a:srgbClr>
                </a:solidFill>
                <a:effectLst/>
                <a:uLnTx/>
                <a:uFillTx/>
                <a:latin typeface="Century Gothic" panose="020B0502020202020204" pitchFamily="34" charset="0"/>
              </a:rPr>
              <a:t> </a:t>
            </a:r>
            <a:r>
              <a:rPr kumimoji="0" lang="en-US" sz="6600" b="0" i="0" u="none" strike="noStrike" kern="1200" cap="none" spc="-132" normalizeH="0" baseline="0" noProof="0" dirty="0">
                <a:ln>
                  <a:noFill/>
                </a:ln>
                <a:solidFill>
                  <a:schemeClr val="tx1">
                    <a:lumMod val="75000"/>
                    <a:lumOff val="25000"/>
                  </a:schemeClr>
                </a:solidFill>
                <a:effectLst/>
                <a:uLnTx/>
                <a:uFillTx/>
                <a:latin typeface="Century Gothic" panose="020B0502020202020204" pitchFamily="34" charset="0"/>
              </a:rPr>
              <a:t>Project on CRM Analytics</a:t>
            </a:r>
          </a:p>
        </p:txBody>
      </p:sp>
      <p:grpSp>
        <p:nvGrpSpPr>
          <p:cNvPr id="13" name="Group 12">
            <a:extLst>
              <a:ext uri="{FF2B5EF4-FFF2-40B4-BE49-F238E27FC236}">
                <a16:creationId xmlns:a16="http://schemas.microsoft.com/office/drawing/2014/main" id="{6B21069C-3DA4-8D6D-6D00-02ED182481EF}"/>
              </a:ext>
            </a:extLst>
          </p:cNvPr>
          <p:cNvGrpSpPr/>
          <p:nvPr/>
        </p:nvGrpSpPr>
        <p:grpSpPr>
          <a:xfrm>
            <a:off x="456700" y="5742039"/>
            <a:ext cx="5928602" cy="840006"/>
            <a:chOff x="456699" y="5515427"/>
            <a:chExt cx="6915005" cy="1066618"/>
          </a:xfrm>
        </p:grpSpPr>
        <p:pic>
          <p:nvPicPr>
            <p:cNvPr id="9" name="Picture 8">
              <a:extLst>
                <a:ext uri="{FF2B5EF4-FFF2-40B4-BE49-F238E27FC236}">
                  <a16:creationId xmlns:a16="http://schemas.microsoft.com/office/drawing/2014/main" id="{5CBE9307-18F0-58A1-0A3C-C8505F61E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99" y="5537223"/>
              <a:ext cx="2449991" cy="1044822"/>
            </a:xfrm>
            <a:prstGeom prst="rect">
              <a:avLst/>
            </a:prstGeom>
          </p:spPr>
        </p:pic>
        <p:pic>
          <p:nvPicPr>
            <p:cNvPr id="10" name="Picture 2" descr="Image result for tableau">
              <a:extLst>
                <a:ext uri="{FF2B5EF4-FFF2-40B4-BE49-F238E27FC236}">
                  <a16:creationId xmlns:a16="http://schemas.microsoft.com/office/drawing/2014/main" id="{73281C4E-6C7A-D536-EAC7-A090F6AC2A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2284" y="5515427"/>
              <a:ext cx="1486964" cy="8619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MySQL round logo transparent PNG - StickPNG">
              <a:extLst>
                <a:ext uri="{FF2B5EF4-FFF2-40B4-BE49-F238E27FC236}">
                  <a16:creationId xmlns:a16="http://schemas.microsoft.com/office/drawing/2014/main" id="{B212A368-F668-B73F-25A0-D057817071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3119" y="5611150"/>
              <a:ext cx="766213" cy="76621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logo of a company&#10;&#10;AI-generated content may be incorrect.">
              <a:extLst>
                <a:ext uri="{FF2B5EF4-FFF2-40B4-BE49-F238E27FC236}">
                  <a16:creationId xmlns:a16="http://schemas.microsoft.com/office/drawing/2014/main" id="{386A89B7-229E-51C6-1C46-45263F5C73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30342" y="5706253"/>
              <a:ext cx="741362" cy="741362"/>
            </a:xfrm>
            <a:prstGeom prst="rect">
              <a:avLst/>
            </a:prstGeom>
          </p:spPr>
        </p:pic>
      </p:grpSp>
      <p:pic>
        <p:nvPicPr>
          <p:cNvPr id="14" name="layoutShapeInnerChild6">
            <a:extLst>
              <a:ext uri="{FF2B5EF4-FFF2-40B4-BE49-F238E27FC236}">
                <a16:creationId xmlns:a16="http://schemas.microsoft.com/office/drawing/2014/main" id="{F6375B94-91E5-6923-0580-2276B14ED763}"/>
              </a:ext>
            </a:extLst>
          </p:cNvPr>
          <p:cNvPicPr>
            <a:picLocks noChangeAspect="1"/>
          </p:cNvPicPr>
          <p:nvPr/>
        </p:nvPicPr>
        <p:blipFill rotWithShape="1">
          <a:blip r:embed="rId7">
            <a:alphaModFix amt="85000"/>
            <a:extLst>
              <a:ext uri="{E11DE8FF-98C6-4FE3-9008-58D275F4E5F6}">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7338995" y="670145"/>
            <a:ext cx="4853504" cy="5750704"/>
          </a:xfrm>
          <a:prstGeom prst="rect">
            <a:avLst/>
          </a:prstGeom>
        </p:spPr>
      </p:pic>
    </p:spTree>
    <p:extLst>
      <p:ext uri="{BB962C8B-B14F-4D97-AF65-F5344CB8AC3E}">
        <p14:creationId xmlns:p14="http://schemas.microsoft.com/office/powerpoint/2010/main" val="359255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3EEF8-89B1-C482-F556-08AB99FE7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76C39-9DAE-8528-0592-61C8C9B92FAF}"/>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Takeaways- Business Insights</a:t>
            </a:r>
          </a:p>
        </p:txBody>
      </p:sp>
      <p:pic>
        <p:nvPicPr>
          <p:cNvPr id="3" name="layoutShapeInnerChild7">
            <a:extLst>
              <a:ext uri="{FF2B5EF4-FFF2-40B4-BE49-F238E27FC236}">
                <a16:creationId xmlns:a16="http://schemas.microsoft.com/office/drawing/2014/main" id="{E65927D9-1AEB-1095-2B01-934E4B19C7DE}"/>
              </a:ext>
            </a:extLst>
          </p:cNvPr>
          <p:cNvPicPr>
            <a:picLocks noChangeAspect="1"/>
          </p:cNvPicPr>
          <p:nvPr/>
        </p:nvPicPr>
        <p:blipFill rotWithShape="1">
          <a:blip r:embed="rId2">
            <a:alphaModFix amt="35000"/>
            <a:extLst>
              <a:ext uri="{D447D3F8-93D1-453B-83F5-75E1A01F88BF}">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D2BD3C3C-8DCA-C4E0-D8D8-E0C5AC86E612}"/>
              </a:ext>
            </a:extLst>
          </p:cNvPr>
          <p:cNvPicPr>
            <a:picLocks noChangeAspect="1"/>
          </p:cNvPicPr>
          <p:nvPr/>
        </p:nvPicPr>
        <p:blipFill rotWithShape="1">
          <a:blip r:embed="rId3">
            <a:alphaModFix amt="35000"/>
            <a:extLst>
              <a:ext uri="{2D28C7F6-BB24-4A95-BEB7-42B481537082}">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0" y="973400"/>
            <a:ext cx="980771" cy="2590800"/>
          </a:xfrm>
          <a:prstGeom prst="rect">
            <a:avLst/>
          </a:prstGeom>
        </p:spPr>
      </p:pic>
      <p:sp>
        <p:nvSpPr>
          <p:cNvPr id="5" name="TextBox 4">
            <a:extLst>
              <a:ext uri="{FF2B5EF4-FFF2-40B4-BE49-F238E27FC236}">
                <a16:creationId xmlns:a16="http://schemas.microsoft.com/office/drawing/2014/main" id="{D15FF441-D682-F462-ACF1-868814A55427}"/>
              </a:ext>
            </a:extLst>
          </p:cNvPr>
          <p:cNvSpPr txBox="1"/>
          <p:nvPr/>
        </p:nvSpPr>
        <p:spPr>
          <a:xfrm>
            <a:off x="1009404" y="992033"/>
            <a:ext cx="6095998" cy="400110"/>
          </a:xfrm>
          <a:prstGeom prst="rect">
            <a:avLst/>
          </a:prstGeom>
          <a:noFill/>
        </p:spPr>
        <p:txBody>
          <a:bodyPr wrap="square">
            <a:spAutoFit/>
          </a:bodyPr>
          <a:lstStyle/>
          <a:p>
            <a:r>
              <a:rPr lang="en-US" sz="2000" spc="-84" dirty="0">
                <a:solidFill>
                  <a:schemeClr val="accent1"/>
                </a:solidFill>
                <a:latin typeface="Century Gothic" panose="020B0502020202020204" pitchFamily="34" charset="0"/>
              </a:rPr>
              <a:t>for Opportunity Dashboard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8AD920B4-1A6C-8991-AE7D-0FF7B820B0AF}"/>
              </a:ext>
            </a:extLst>
          </p:cNvPr>
          <p:cNvSpPr txBox="1"/>
          <p:nvPr/>
        </p:nvSpPr>
        <p:spPr>
          <a:xfrm>
            <a:off x="980770" y="1488007"/>
            <a:ext cx="10611461" cy="5078313"/>
          </a:xfrm>
          <a:prstGeom prst="rect">
            <a:avLst/>
          </a:prstGeom>
          <a:solidFill>
            <a:srgbClr val="FFFFFF">
              <a:alpha val="89804"/>
            </a:srgbClr>
          </a:solidFill>
        </p:spPr>
        <p:txBody>
          <a:bodyPr wrap="square">
            <a:spAutoFit/>
          </a:bodyPr>
          <a:lstStyle/>
          <a:p>
            <a:pPr marL="342900" indent="-342900">
              <a:buFont typeface="+mj-lt"/>
              <a:buAutoNum type="arabicPeriod"/>
            </a:pPr>
            <a:r>
              <a:rPr lang="en-US" sz="1800" b="1" dirty="0">
                <a:solidFill>
                  <a:schemeClr val="accent1"/>
                </a:solidFill>
                <a:latin typeface="Century Gothic" panose="020B0502020202020204" pitchFamily="34" charset="0"/>
              </a:rPr>
              <a:t>Expected vs Forecast Revenue </a:t>
            </a:r>
            <a:r>
              <a:rPr lang="en-US" sz="1800" dirty="0">
                <a:solidFill>
                  <a:schemeClr val="accent1"/>
                </a:solidFill>
                <a:latin typeface="Century Gothic" panose="020B0502020202020204" pitchFamily="34" charset="0"/>
              </a:rPr>
              <a:t>– </a:t>
            </a:r>
            <a:r>
              <a:rPr lang="en-US" dirty="0">
                <a:solidFill>
                  <a:schemeClr val="tx1">
                    <a:lumMod val="75000"/>
                    <a:lumOff val="25000"/>
                  </a:schemeClr>
                </a:solidFill>
                <a:latin typeface="Century Gothic" panose="020B0502020202020204" pitchFamily="34" charset="0"/>
              </a:rPr>
              <a:t>From 2020 onward, the revenue forecast shows a sharp increase and then stabilizes, indicating a strong future outlook</a:t>
            </a:r>
            <a:r>
              <a:rPr lang="en-US" dirty="0">
                <a:latin typeface="Century Gothic" panose="020B0502020202020204" pitchFamily="34" charset="0"/>
              </a:rPr>
              <a:t>.</a:t>
            </a:r>
          </a:p>
          <a:p>
            <a:pPr marL="342900" indent="-342900">
              <a:buFont typeface="+mj-lt"/>
              <a:buAutoNum type="arabicPeriod"/>
            </a:pPr>
            <a:endParaRPr lang="en-US" sz="1800" dirty="0">
              <a:solidFill>
                <a:schemeClr val="accent1"/>
              </a:solidFill>
              <a:latin typeface="Century Gothic" panose="020B0502020202020204" pitchFamily="34" charset="0"/>
            </a:endParaRPr>
          </a:p>
          <a:p>
            <a:pPr marL="342900" indent="-342900">
              <a:buFont typeface="+mj-lt"/>
              <a:buAutoNum type="arabicPeriod"/>
            </a:pPr>
            <a:r>
              <a:rPr lang="en-US" b="1" dirty="0">
                <a:solidFill>
                  <a:schemeClr val="accent1"/>
                </a:solidFill>
                <a:latin typeface="Century Gothic" panose="020B0502020202020204" pitchFamily="34" charset="0"/>
              </a:rPr>
              <a:t>Active vs Total Opportunities-</a:t>
            </a:r>
            <a:r>
              <a:rPr lang="en-US" dirty="0">
                <a:latin typeface="Century Gothic" panose="020B0502020202020204" pitchFamily="34" charset="0"/>
              </a:rPr>
              <a:t>There was a spike in total activity around 2020. Post-2022, both open and closed opportunities decline sharply.</a:t>
            </a:r>
          </a:p>
          <a:p>
            <a:pPr marL="342900" indent="-342900">
              <a:buFont typeface="+mj-lt"/>
              <a:buAutoNum type="arabicPeriod"/>
            </a:pPr>
            <a:endParaRPr lang="en-US" dirty="0">
              <a:solidFill>
                <a:schemeClr val="accent1"/>
              </a:solidFill>
              <a:latin typeface="Century Gothic" panose="020B0502020202020204" pitchFamily="34" charset="0"/>
            </a:endParaRPr>
          </a:p>
          <a:p>
            <a:pPr marL="342900" indent="-342900">
              <a:buFont typeface="+mj-lt"/>
              <a:buAutoNum type="arabicPeriod"/>
            </a:pPr>
            <a:r>
              <a:rPr lang="en-US" b="1" dirty="0">
                <a:solidFill>
                  <a:schemeClr val="accent1"/>
                </a:solidFill>
                <a:latin typeface="Century Gothic" panose="020B0502020202020204" pitchFamily="34" charset="0"/>
              </a:rPr>
              <a:t>Closed Won vs Total Closed</a:t>
            </a:r>
            <a:r>
              <a:rPr lang="en-US" dirty="0">
                <a:solidFill>
                  <a:schemeClr val="accent1"/>
                </a:solidFill>
                <a:latin typeface="Century Gothic" panose="020B0502020202020204" pitchFamily="34" charset="0"/>
              </a:rPr>
              <a:t> -</a:t>
            </a:r>
            <a:r>
              <a:rPr lang="en-US" dirty="0">
                <a:latin typeface="Century Gothic" panose="020B0502020202020204" pitchFamily="34" charset="0"/>
              </a:rPr>
              <a:t>Not all closed deals were successful. The peak occurred in 2020.</a:t>
            </a:r>
          </a:p>
          <a:p>
            <a:pPr marL="342900" indent="-342900">
              <a:buFont typeface="+mj-lt"/>
              <a:buAutoNum type="arabicPeriod"/>
            </a:pPr>
            <a:endParaRPr lang="en-US" dirty="0">
              <a:solidFill>
                <a:schemeClr val="accent1"/>
              </a:solidFill>
              <a:latin typeface="Century Gothic" panose="020B0502020202020204" pitchFamily="34" charset="0"/>
            </a:endParaRPr>
          </a:p>
          <a:p>
            <a:pPr marL="342900" indent="-342900">
              <a:buFont typeface="+mj-lt"/>
              <a:buAutoNum type="arabicPeriod"/>
            </a:pPr>
            <a:r>
              <a:rPr lang="en-US" b="1" dirty="0">
                <a:solidFill>
                  <a:schemeClr val="accent1"/>
                </a:solidFill>
                <a:latin typeface="Century Gothic" panose="020B0502020202020204" pitchFamily="34" charset="0"/>
              </a:rPr>
              <a:t>Closed Won vs Total Opportunities </a:t>
            </a:r>
            <a:r>
              <a:rPr lang="en-US" dirty="0">
                <a:solidFill>
                  <a:schemeClr val="accent1"/>
                </a:solidFill>
                <a:latin typeface="Century Gothic" panose="020B0502020202020204" pitchFamily="34" charset="0"/>
              </a:rPr>
              <a:t>- </a:t>
            </a:r>
            <a:r>
              <a:rPr lang="en-US" dirty="0">
                <a:latin typeface="Century Gothic" panose="020B0502020202020204" pitchFamily="34" charset="0"/>
              </a:rPr>
              <a:t>Even when opportunities increased (2019-2021), not all were converted into wins</a:t>
            </a:r>
          </a:p>
          <a:p>
            <a:pPr marL="342900" indent="-342900">
              <a:buFont typeface="+mj-lt"/>
              <a:buAutoNum type="arabicPeriod"/>
            </a:pPr>
            <a:endParaRPr lang="en-US" dirty="0">
              <a:solidFill>
                <a:schemeClr val="accent1"/>
              </a:solidFill>
              <a:latin typeface="Century Gothic" panose="020B0502020202020204" pitchFamily="34" charset="0"/>
            </a:endParaRPr>
          </a:p>
          <a:p>
            <a:pPr marL="342900" indent="-342900">
              <a:buFont typeface="+mj-lt"/>
              <a:buAutoNum type="arabicPeriod"/>
            </a:pPr>
            <a:r>
              <a:rPr lang="en-US" b="1" dirty="0">
                <a:solidFill>
                  <a:schemeClr val="accent1"/>
                </a:solidFill>
                <a:latin typeface="Century Gothic" panose="020B0502020202020204" pitchFamily="34" charset="0"/>
              </a:rPr>
              <a:t>Expected Amount by Opportunity Type </a:t>
            </a:r>
            <a:r>
              <a:rPr lang="en-US" dirty="0">
                <a:solidFill>
                  <a:schemeClr val="accent1"/>
                </a:solidFill>
                <a:latin typeface="Century Gothic" panose="020B0502020202020204" pitchFamily="34" charset="0"/>
              </a:rPr>
              <a:t>-</a:t>
            </a:r>
            <a:r>
              <a:rPr lang="en-US" dirty="0">
                <a:latin typeface="Century Gothic" panose="020B0502020202020204" pitchFamily="34" charset="0"/>
              </a:rPr>
              <a:t>Majority of expected revenue comes from existing business, suggesting strong client retention but less new acquisition.</a:t>
            </a:r>
          </a:p>
          <a:p>
            <a:pPr marL="342900" indent="-342900">
              <a:buFont typeface="+mj-lt"/>
              <a:buAutoNum type="arabicPeriod"/>
            </a:pPr>
            <a:endParaRPr lang="en-US" dirty="0">
              <a:latin typeface="Century Gothic" panose="020B0502020202020204" pitchFamily="34" charset="0"/>
            </a:endParaRPr>
          </a:p>
          <a:p>
            <a:pPr marL="342900" indent="-342900">
              <a:buFont typeface="+mj-lt"/>
              <a:buAutoNum type="arabicPeriod"/>
            </a:pPr>
            <a:r>
              <a:rPr lang="en-US" b="1" dirty="0">
                <a:solidFill>
                  <a:schemeClr val="accent1"/>
                </a:solidFill>
                <a:latin typeface="Century Gothic" panose="020B0502020202020204" pitchFamily="34" charset="0"/>
              </a:rPr>
              <a:t>Opportunities by Industry- </a:t>
            </a:r>
            <a:r>
              <a:rPr lang="en-US" dirty="0">
                <a:latin typeface="Century Gothic" panose="020B0502020202020204" pitchFamily="34" charset="0"/>
              </a:rPr>
              <a:t>Pharmaceuticals, Industrial, and Apparel industries dominate.</a:t>
            </a:r>
          </a:p>
          <a:p>
            <a:r>
              <a:rPr lang="en-US" dirty="0">
                <a:latin typeface="Century Gothic" panose="020B0502020202020204" pitchFamily="34" charset="0"/>
              </a:rPr>
              <a:t>Tail industries like CDMOs, CROs, and Space have lower counts.</a:t>
            </a:r>
          </a:p>
          <a:p>
            <a:endParaRPr lang="en-US" dirty="0">
              <a:latin typeface="Century Gothic" panose="020B0502020202020204" pitchFamily="34" charset="0"/>
            </a:endParaRPr>
          </a:p>
        </p:txBody>
      </p:sp>
    </p:spTree>
    <p:extLst>
      <p:ext uri="{BB962C8B-B14F-4D97-AF65-F5344CB8AC3E}">
        <p14:creationId xmlns:p14="http://schemas.microsoft.com/office/powerpoint/2010/main" val="369975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5B581-4542-264A-EF4C-A2F3731E8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C6F7B-8B90-89D2-1A45-E4809692A485}"/>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Takeaways- Business Insights</a:t>
            </a:r>
          </a:p>
        </p:txBody>
      </p:sp>
      <p:pic>
        <p:nvPicPr>
          <p:cNvPr id="3" name="layoutShapeInnerChild7">
            <a:extLst>
              <a:ext uri="{FF2B5EF4-FFF2-40B4-BE49-F238E27FC236}">
                <a16:creationId xmlns:a16="http://schemas.microsoft.com/office/drawing/2014/main" id="{85FA158B-36F5-A7E0-7CA8-23C9FF1B52FC}"/>
              </a:ext>
            </a:extLst>
          </p:cNvPr>
          <p:cNvPicPr>
            <a:picLocks noChangeAspect="1"/>
          </p:cNvPicPr>
          <p:nvPr/>
        </p:nvPicPr>
        <p:blipFill rotWithShape="1">
          <a:blip r:embed="rId2">
            <a:alphaModFix amt="35000"/>
            <a:extLst>
              <a:ext uri="{D447D3F8-93D1-453B-83F5-75E1A01F88BF}">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A11EA2DB-EAE5-90B6-1FCE-2866EA2223D9}"/>
              </a:ext>
            </a:extLst>
          </p:cNvPr>
          <p:cNvPicPr>
            <a:picLocks noChangeAspect="1"/>
          </p:cNvPicPr>
          <p:nvPr/>
        </p:nvPicPr>
        <p:blipFill rotWithShape="1">
          <a:blip r:embed="rId3">
            <a:alphaModFix amt="35000"/>
            <a:extLst>
              <a:ext uri="{2D28C7F6-BB24-4A95-BEB7-42B481537082}">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0" y="973400"/>
            <a:ext cx="980771" cy="2590800"/>
          </a:xfrm>
          <a:prstGeom prst="rect">
            <a:avLst/>
          </a:prstGeom>
        </p:spPr>
      </p:pic>
      <p:sp>
        <p:nvSpPr>
          <p:cNvPr id="5" name="TextBox 4">
            <a:extLst>
              <a:ext uri="{FF2B5EF4-FFF2-40B4-BE49-F238E27FC236}">
                <a16:creationId xmlns:a16="http://schemas.microsoft.com/office/drawing/2014/main" id="{00B42DE9-41E8-6C42-C846-6997CAC3F96C}"/>
              </a:ext>
            </a:extLst>
          </p:cNvPr>
          <p:cNvSpPr txBox="1"/>
          <p:nvPr/>
        </p:nvSpPr>
        <p:spPr>
          <a:xfrm>
            <a:off x="1009404" y="992033"/>
            <a:ext cx="6095998" cy="400110"/>
          </a:xfrm>
          <a:prstGeom prst="rect">
            <a:avLst/>
          </a:prstGeom>
          <a:noFill/>
        </p:spPr>
        <p:txBody>
          <a:bodyPr wrap="square">
            <a:spAutoFit/>
          </a:bodyPr>
          <a:lstStyle/>
          <a:p>
            <a:r>
              <a:rPr lang="en-US" sz="2000" spc="-84" dirty="0">
                <a:solidFill>
                  <a:schemeClr val="accent1"/>
                </a:solidFill>
                <a:latin typeface="Century Gothic" panose="020B0502020202020204" pitchFamily="34" charset="0"/>
              </a:rPr>
              <a:t>for Lead Dashboard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57C66936-C185-13DE-32DA-EAD2E2007E7A}"/>
              </a:ext>
            </a:extLst>
          </p:cNvPr>
          <p:cNvSpPr txBox="1"/>
          <p:nvPr/>
        </p:nvSpPr>
        <p:spPr>
          <a:xfrm>
            <a:off x="980770" y="1488007"/>
            <a:ext cx="10611461" cy="3693319"/>
          </a:xfrm>
          <a:prstGeom prst="rect">
            <a:avLst/>
          </a:prstGeom>
          <a:solidFill>
            <a:srgbClr val="FFFFFF">
              <a:alpha val="89804"/>
            </a:srgbClr>
          </a:solidFill>
        </p:spPr>
        <p:txBody>
          <a:bodyPr wrap="square">
            <a:spAutoFit/>
          </a:bodyPr>
          <a:lstStyle/>
          <a:p>
            <a:pPr marL="342900" indent="-342900">
              <a:buFont typeface="+mj-lt"/>
              <a:buAutoNum type="arabicPeriod"/>
            </a:pPr>
            <a:r>
              <a:rPr lang="en-US" b="1" dirty="0">
                <a:solidFill>
                  <a:schemeClr val="accent1"/>
                </a:solidFill>
                <a:latin typeface="Century Gothic" panose="020B0502020202020204" pitchFamily="34" charset="0"/>
              </a:rPr>
              <a:t>Lead by Sources (Top 10) </a:t>
            </a:r>
            <a:r>
              <a:rPr lang="en-US" sz="1800" b="1" dirty="0">
                <a:solidFill>
                  <a:schemeClr val="accent1"/>
                </a:solidFill>
                <a:latin typeface="Century Gothic" panose="020B0502020202020204" pitchFamily="34" charset="0"/>
              </a:rPr>
              <a:t>– </a:t>
            </a:r>
            <a:r>
              <a:rPr lang="en-US" dirty="0">
                <a:latin typeface="Century Gothic" panose="020B0502020202020204" pitchFamily="34" charset="0"/>
              </a:rPr>
              <a:t>Inside Sales and Website are the most productive sources, Offline sources like Trade Shows and Webinars also contribute significantly</a:t>
            </a:r>
          </a:p>
          <a:p>
            <a:pPr marL="342900" indent="-342900">
              <a:buFont typeface="+mj-lt"/>
              <a:buAutoNum type="arabicPeriod"/>
            </a:pPr>
            <a:endParaRPr lang="en-US" sz="1800" dirty="0">
              <a:solidFill>
                <a:schemeClr val="accent1"/>
              </a:solidFill>
              <a:latin typeface="Century Gothic" panose="020B0502020202020204" pitchFamily="34" charset="0"/>
            </a:endParaRPr>
          </a:p>
          <a:p>
            <a:pPr marL="342900" indent="-342900">
              <a:buFont typeface="+mj-lt"/>
              <a:buAutoNum type="arabicPeriod"/>
            </a:pPr>
            <a:r>
              <a:rPr lang="en-US" b="1" dirty="0">
                <a:solidFill>
                  <a:schemeClr val="accent1"/>
                </a:solidFill>
                <a:latin typeface="Century Gothic" panose="020B0502020202020204" pitchFamily="34" charset="0"/>
              </a:rPr>
              <a:t>Lead by Industry (Top 10)</a:t>
            </a:r>
            <a:r>
              <a:rPr lang="en-US" dirty="0">
                <a:solidFill>
                  <a:schemeClr val="accent1"/>
                </a:solidFill>
                <a:latin typeface="Century Gothic" panose="020B0502020202020204" pitchFamily="34" charset="0"/>
              </a:rPr>
              <a:t>- </a:t>
            </a:r>
            <a:r>
              <a:rPr lang="en-US" dirty="0">
                <a:latin typeface="Century Gothic" panose="020B0502020202020204" pitchFamily="34" charset="0"/>
              </a:rPr>
              <a:t>Safety &amp; Security and Life Science industries dominate lead generation, Other industries contribute minimally.</a:t>
            </a:r>
          </a:p>
          <a:p>
            <a:pPr marL="342900" indent="-342900">
              <a:buFont typeface="+mj-lt"/>
              <a:buAutoNum type="arabicPeriod"/>
            </a:pPr>
            <a:endParaRPr lang="en-US" dirty="0">
              <a:solidFill>
                <a:schemeClr val="accent1"/>
              </a:solidFill>
              <a:latin typeface="Century Gothic" panose="020B0502020202020204" pitchFamily="34" charset="0"/>
            </a:endParaRPr>
          </a:p>
          <a:p>
            <a:pPr marL="342900" indent="-342900">
              <a:buFont typeface="+mj-lt"/>
              <a:buAutoNum type="arabicPeriod"/>
            </a:pPr>
            <a:r>
              <a:rPr lang="en-US" b="1" dirty="0">
                <a:solidFill>
                  <a:schemeClr val="accent1"/>
                </a:solidFill>
                <a:latin typeface="Century Gothic" panose="020B0502020202020204" pitchFamily="34" charset="0"/>
              </a:rPr>
              <a:t>Lead Trend and Conversion </a:t>
            </a:r>
            <a:r>
              <a:rPr lang="en-US" dirty="0">
                <a:solidFill>
                  <a:schemeClr val="accent1"/>
                </a:solidFill>
                <a:latin typeface="Century Gothic" panose="020B0502020202020204" pitchFamily="34" charset="0"/>
              </a:rPr>
              <a:t>– </a:t>
            </a:r>
            <a:r>
              <a:rPr lang="en-US" dirty="0">
                <a:latin typeface="Century Gothic" panose="020B0502020202020204" pitchFamily="34" charset="0"/>
              </a:rPr>
              <a:t>Major growth in leads and conversions happened in 2020 and 2021, Most leads were converted during those years (high efficiency).</a:t>
            </a:r>
          </a:p>
          <a:p>
            <a:pPr marL="342900" indent="-342900">
              <a:buFont typeface="+mj-lt"/>
              <a:buAutoNum type="arabicPeriod"/>
            </a:pPr>
            <a:endParaRPr lang="en-US" dirty="0">
              <a:solidFill>
                <a:schemeClr val="accent1"/>
              </a:solidFill>
              <a:latin typeface="Century Gothic" panose="020B0502020202020204" pitchFamily="34" charset="0"/>
            </a:endParaRPr>
          </a:p>
          <a:p>
            <a:pPr marL="342900" indent="-342900">
              <a:buFont typeface="+mj-lt"/>
              <a:buAutoNum type="arabicPeriod"/>
            </a:pPr>
            <a:r>
              <a:rPr lang="en-US" b="1" dirty="0">
                <a:solidFill>
                  <a:schemeClr val="accent1"/>
                </a:solidFill>
                <a:latin typeface="Century Gothic" panose="020B0502020202020204" pitchFamily="34" charset="0"/>
              </a:rPr>
              <a:t>Status - </a:t>
            </a:r>
            <a:r>
              <a:rPr lang="en-US" b="1" dirty="0">
                <a:latin typeface="Century Gothic" panose="020B0502020202020204" pitchFamily="34" charset="0"/>
              </a:rPr>
              <a:t> </a:t>
            </a:r>
            <a:r>
              <a:rPr lang="en-US" dirty="0">
                <a:latin typeface="Century Gothic" panose="020B0502020202020204" pitchFamily="34" charset="0"/>
              </a:rPr>
              <a:t>53% of leads are still being nurtured (in pipeline), Only 9% have been converted, showing room for improvement, Disqualified leads form a significant portion (7%), suggesting a need for better lead quality</a:t>
            </a:r>
          </a:p>
          <a:p>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85980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7FA78-D9EB-2067-403B-F7B3258A3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99769-E121-6FCA-4543-53ECADB65B2C}"/>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Takeaways- Challenges</a:t>
            </a:r>
          </a:p>
        </p:txBody>
      </p:sp>
      <p:pic>
        <p:nvPicPr>
          <p:cNvPr id="3" name="layoutShapeInnerChild7">
            <a:extLst>
              <a:ext uri="{FF2B5EF4-FFF2-40B4-BE49-F238E27FC236}">
                <a16:creationId xmlns:a16="http://schemas.microsoft.com/office/drawing/2014/main" id="{51C1C299-1D29-180F-3C21-444D03664121}"/>
              </a:ext>
            </a:extLst>
          </p:cNvPr>
          <p:cNvPicPr>
            <a:picLocks noChangeAspect="1"/>
          </p:cNvPicPr>
          <p:nvPr/>
        </p:nvPicPr>
        <p:blipFill rotWithShape="1">
          <a:blip r:embed="rId2">
            <a:alphaModFix amt="35000"/>
            <a:extLst>
              <a:ext uri="{D447D3F8-93D1-453B-83F5-75E1A01F88BF}">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545FAD56-9838-1DBB-8863-91B0E01887EF}"/>
              </a:ext>
            </a:extLst>
          </p:cNvPr>
          <p:cNvPicPr>
            <a:picLocks noChangeAspect="1"/>
          </p:cNvPicPr>
          <p:nvPr/>
        </p:nvPicPr>
        <p:blipFill rotWithShape="1">
          <a:blip r:embed="rId3">
            <a:alphaModFix amt="35000"/>
            <a:extLst>
              <a:ext uri="{2D28C7F6-BB24-4A95-BEB7-42B481537082}">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0" y="973400"/>
            <a:ext cx="980771" cy="2590800"/>
          </a:xfrm>
          <a:prstGeom prst="rect">
            <a:avLst/>
          </a:prstGeom>
        </p:spPr>
      </p:pic>
      <p:grpSp>
        <p:nvGrpSpPr>
          <p:cNvPr id="20" name="Group 19">
            <a:extLst>
              <a:ext uri="{FF2B5EF4-FFF2-40B4-BE49-F238E27FC236}">
                <a16:creationId xmlns:a16="http://schemas.microsoft.com/office/drawing/2014/main" id="{F71BE2FB-6E22-AB70-EB35-12F0314E9351}"/>
              </a:ext>
            </a:extLst>
          </p:cNvPr>
          <p:cNvGrpSpPr/>
          <p:nvPr/>
        </p:nvGrpSpPr>
        <p:grpSpPr>
          <a:xfrm>
            <a:off x="277038" y="1393213"/>
            <a:ext cx="2718809" cy="4852935"/>
            <a:chOff x="931691" y="1028208"/>
            <a:chExt cx="3037400" cy="5451250"/>
          </a:xfrm>
        </p:grpSpPr>
        <p:cxnSp>
          <p:nvCxnSpPr>
            <p:cNvPr id="17" name="Straight Connector 16">
              <a:extLst>
                <a:ext uri="{FF2B5EF4-FFF2-40B4-BE49-F238E27FC236}">
                  <a16:creationId xmlns:a16="http://schemas.microsoft.com/office/drawing/2014/main" id="{CAD19C69-A45D-C907-E4AC-56E6A942F6E8}"/>
                </a:ext>
              </a:extLst>
            </p:cNvPr>
            <p:cNvCxnSpPr>
              <a:cxnSpLocks/>
            </p:cNvCxnSpPr>
            <p:nvPr/>
          </p:nvCxnSpPr>
          <p:spPr>
            <a:xfrm>
              <a:off x="2404396" y="1942608"/>
              <a:ext cx="0" cy="4536850"/>
            </a:xfrm>
            <a:prstGeom prst="line">
              <a:avLst/>
            </a:prstGeom>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A10DC22C-EC91-D2D4-2CBE-0453B9D94769}"/>
                </a:ext>
              </a:extLst>
            </p:cNvPr>
            <p:cNvSpPr/>
            <p:nvPr/>
          </p:nvSpPr>
          <p:spPr>
            <a:xfrm>
              <a:off x="939390" y="2825306"/>
              <a:ext cx="2930013" cy="31428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Indicates a large number of inactive or dormant accounts</a:t>
              </a:r>
              <a:endParaRPr lang="en-US" sz="1600" dirty="0">
                <a:latin typeface="Century Gothic" panose="020B0502020202020204" pitchFamily="34" charset="0"/>
              </a:endParaRPr>
            </a:p>
          </p:txBody>
        </p:sp>
        <p:sp>
          <p:nvSpPr>
            <p:cNvPr id="13" name="TextBox 12">
              <a:extLst>
                <a:ext uri="{FF2B5EF4-FFF2-40B4-BE49-F238E27FC236}">
                  <a16:creationId xmlns:a16="http://schemas.microsoft.com/office/drawing/2014/main" id="{682052A8-5FF8-EB07-7750-4140D9B074EA}"/>
                </a:ext>
              </a:extLst>
            </p:cNvPr>
            <p:cNvSpPr txBox="1"/>
            <p:nvPr/>
          </p:nvSpPr>
          <p:spPr>
            <a:xfrm>
              <a:off x="931691" y="2130992"/>
              <a:ext cx="3037400" cy="726017"/>
            </a:xfrm>
            <a:prstGeom prst="rect">
              <a:avLst/>
            </a:prstGeom>
            <a:solidFill>
              <a:srgbClr val="FFFFFF">
                <a:alpha val="89804"/>
              </a:srgbClr>
            </a:solidFill>
          </p:spPr>
          <p:txBody>
            <a:bodyPr wrap="square">
              <a:spAutoFit/>
            </a:bodyPr>
            <a:lstStyle/>
            <a:p>
              <a:pPr algn="ctr"/>
              <a:r>
                <a:rPr lang="en-US" b="1" dirty="0"/>
                <a:t>Low Account Activity Ratio (0.02%)</a:t>
              </a:r>
              <a:r>
                <a:rPr lang="en-US" b="1" dirty="0">
                  <a:solidFill>
                    <a:schemeClr val="tx1">
                      <a:lumMod val="85000"/>
                      <a:lumOff val="15000"/>
                    </a:schemeClr>
                  </a:solidFill>
                  <a:latin typeface="Century Gothic" panose="020B0502020202020204" pitchFamily="34" charset="0"/>
                </a:rPr>
                <a:t> </a:t>
              </a:r>
              <a:endParaRPr lang="en-US" b="1" dirty="0">
                <a:solidFill>
                  <a:schemeClr val="tx1">
                    <a:lumMod val="85000"/>
                    <a:lumOff val="15000"/>
                  </a:schemeClr>
                </a:solidFill>
              </a:endParaRPr>
            </a:p>
          </p:txBody>
        </p:sp>
        <p:pic>
          <p:nvPicPr>
            <p:cNvPr id="15" name="Graphic 14" descr="Arrow circle with solid fill">
              <a:extLst>
                <a:ext uri="{FF2B5EF4-FFF2-40B4-BE49-F238E27FC236}">
                  <a16:creationId xmlns:a16="http://schemas.microsoft.com/office/drawing/2014/main" id="{9FAF2364-8187-47BB-D2AB-43C6137F01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47196" y="1028208"/>
              <a:ext cx="914400" cy="914400"/>
            </a:xfrm>
            <a:prstGeom prst="rect">
              <a:avLst/>
            </a:prstGeom>
          </p:spPr>
        </p:pic>
      </p:grpSp>
      <p:grpSp>
        <p:nvGrpSpPr>
          <p:cNvPr id="21" name="Group 20">
            <a:extLst>
              <a:ext uri="{FF2B5EF4-FFF2-40B4-BE49-F238E27FC236}">
                <a16:creationId xmlns:a16="http://schemas.microsoft.com/office/drawing/2014/main" id="{4DF69857-2BA2-5591-FD47-8961765F5D11}"/>
              </a:ext>
            </a:extLst>
          </p:cNvPr>
          <p:cNvGrpSpPr/>
          <p:nvPr/>
        </p:nvGrpSpPr>
        <p:grpSpPr>
          <a:xfrm>
            <a:off x="3215667" y="1308372"/>
            <a:ext cx="2655994" cy="4852935"/>
            <a:chOff x="939390" y="1028208"/>
            <a:chExt cx="2967224" cy="5451250"/>
          </a:xfrm>
        </p:grpSpPr>
        <p:cxnSp>
          <p:nvCxnSpPr>
            <p:cNvPr id="22" name="Straight Connector 21">
              <a:extLst>
                <a:ext uri="{FF2B5EF4-FFF2-40B4-BE49-F238E27FC236}">
                  <a16:creationId xmlns:a16="http://schemas.microsoft.com/office/drawing/2014/main" id="{2A6898FE-6A0A-C382-8454-9A1B61E7FF7A}"/>
                </a:ext>
              </a:extLst>
            </p:cNvPr>
            <p:cNvCxnSpPr>
              <a:cxnSpLocks/>
            </p:cNvCxnSpPr>
            <p:nvPr/>
          </p:nvCxnSpPr>
          <p:spPr>
            <a:xfrm>
              <a:off x="2404396" y="1942608"/>
              <a:ext cx="0" cy="4536850"/>
            </a:xfrm>
            <a:prstGeom prst="line">
              <a:avLst/>
            </a:prstGeom>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E5578B2C-AAB8-617E-4AFE-286EFE18E82C}"/>
                </a:ext>
              </a:extLst>
            </p:cNvPr>
            <p:cNvSpPr/>
            <p:nvPr/>
          </p:nvSpPr>
          <p:spPr>
            <a:xfrm>
              <a:off x="939390" y="2825306"/>
              <a:ext cx="2930013" cy="314287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A few high-value clients dominate transaction volume, creating revenue concentration risk.</a:t>
              </a:r>
              <a:endParaRPr lang="en-US" sz="1600" dirty="0">
                <a:latin typeface="Century Gothic" panose="020B0502020202020204" pitchFamily="34" charset="0"/>
              </a:endParaRPr>
            </a:p>
          </p:txBody>
        </p:sp>
        <p:sp>
          <p:nvSpPr>
            <p:cNvPr id="24" name="TextBox 23">
              <a:extLst>
                <a:ext uri="{FF2B5EF4-FFF2-40B4-BE49-F238E27FC236}">
                  <a16:creationId xmlns:a16="http://schemas.microsoft.com/office/drawing/2014/main" id="{6080370D-DADC-5FC3-F451-3CC640018707}"/>
                </a:ext>
              </a:extLst>
            </p:cNvPr>
            <p:cNvSpPr txBox="1"/>
            <p:nvPr/>
          </p:nvSpPr>
          <p:spPr>
            <a:xfrm>
              <a:off x="976601" y="2292520"/>
              <a:ext cx="2930013" cy="726017"/>
            </a:xfrm>
            <a:prstGeom prst="rect">
              <a:avLst/>
            </a:prstGeom>
            <a:solidFill>
              <a:schemeClr val="bg1"/>
            </a:solidFill>
          </p:spPr>
          <p:txBody>
            <a:bodyPr wrap="square">
              <a:spAutoFit/>
            </a:bodyPr>
            <a:lstStyle/>
            <a:p>
              <a:pPr algn="ctr"/>
              <a:r>
                <a:rPr lang="en-IN" b="1" dirty="0"/>
                <a:t>Over-Reliance on Top Customers</a:t>
              </a:r>
              <a:endParaRPr lang="en-US" b="1" dirty="0">
                <a:solidFill>
                  <a:schemeClr val="tx1">
                    <a:lumMod val="85000"/>
                    <a:lumOff val="15000"/>
                  </a:schemeClr>
                </a:solidFill>
              </a:endParaRPr>
            </a:p>
          </p:txBody>
        </p:sp>
        <p:pic>
          <p:nvPicPr>
            <p:cNvPr id="25" name="Graphic 24" descr="Money with solid fill">
              <a:extLst>
                <a:ext uri="{FF2B5EF4-FFF2-40B4-BE49-F238E27FC236}">
                  <a16:creationId xmlns:a16="http://schemas.microsoft.com/office/drawing/2014/main" id="{FA07EC09-334F-5CB5-3A92-7F7CC580AAD7}"/>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008295" y="1028208"/>
              <a:ext cx="804370" cy="808768"/>
            </a:xfrm>
            <a:prstGeom prst="rect">
              <a:avLst/>
            </a:prstGeom>
          </p:spPr>
        </p:pic>
      </p:grpSp>
      <p:grpSp>
        <p:nvGrpSpPr>
          <p:cNvPr id="26" name="Group 25">
            <a:extLst>
              <a:ext uri="{FF2B5EF4-FFF2-40B4-BE49-F238E27FC236}">
                <a16:creationId xmlns:a16="http://schemas.microsoft.com/office/drawing/2014/main" id="{DFDD974D-284B-843C-1F37-D67EBF9A6EBF}"/>
              </a:ext>
            </a:extLst>
          </p:cNvPr>
          <p:cNvGrpSpPr/>
          <p:nvPr/>
        </p:nvGrpSpPr>
        <p:grpSpPr>
          <a:xfrm>
            <a:off x="6180713" y="1308372"/>
            <a:ext cx="2622686" cy="4852935"/>
            <a:chOff x="939390" y="1028208"/>
            <a:chExt cx="2930013" cy="5451250"/>
          </a:xfrm>
        </p:grpSpPr>
        <p:cxnSp>
          <p:nvCxnSpPr>
            <p:cNvPr id="27" name="Straight Connector 26">
              <a:extLst>
                <a:ext uri="{FF2B5EF4-FFF2-40B4-BE49-F238E27FC236}">
                  <a16:creationId xmlns:a16="http://schemas.microsoft.com/office/drawing/2014/main" id="{6D8B72FA-68CD-1068-EE43-AD9A6B2F7769}"/>
                </a:ext>
              </a:extLst>
            </p:cNvPr>
            <p:cNvCxnSpPr>
              <a:cxnSpLocks/>
            </p:cNvCxnSpPr>
            <p:nvPr/>
          </p:nvCxnSpPr>
          <p:spPr>
            <a:xfrm>
              <a:off x="2404396" y="1942608"/>
              <a:ext cx="0" cy="4536850"/>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535ACF50-0291-2C54-6015-BEC0901CDCDE}"/>
                </a:ext>
              </a:extLst>
            </p:cNvPr>
            <p:cNvSpPr/>
            <p:nvPr/>
          </p:nvSpPr>
          <p:spPr>
            <a:xfrm>
              <a:off x="939390" y="2825306"/>
              <a:ext cx="2930013" cy="31428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Transaction volume remains flat throughout the year with no seasonal boosts.</a:t>
              </a:r>
              <a:endParaRPr lang="en-US" sz="1600" dirty="0">
                <a:solidFill>
                  <a:schemeClr val="bg1"/>
                </a:solidFill>
              </a:endParaRPr>
            </a:p>
          </p:txBody>
        </p:sp>
        <p:sp>
          <p:nvSpPr>
            <p:cNvPr id="29" name="TextBox 28">
              <a:extLst>
                <a:ext uri="{FF2B5EF4-FFF2-40B4-BE49-F238E27FC236}">
                  <a16:creationId xmlns:a16="http://schemas.microsoft.com/office/drawing/2014/main" id="{3092C661-9A4E-6C8C-113B-73B2E69EA8C9}"/>
                </a:ext>
              </a:extLst>
            </p:cNvPr>
            <p:cNvSpPr txBox="1"/>
            <p:nvPr/>
          </p:nvSpPr>
          <p:spPr>
            <a:xfrm>
              <a:off x="939390" y="2308127"/>
              <a:ext cx="2930013" cy="726017"/>
            </a:xfrm>
            <a:prstGeom prst="rect">
              <a:avLst/>
            </a:prstGeom>
            <a:solidFill>
              <a:schemeClr val="bg1"/>
            </a:solidFill>
          </p:spPr>
          <p:txBody>
            <a:bodyPr wrap="square">
              <a:spAutoFit/>
            </a:bodyPr>
            <a:lstStyle/>
            <a:p>
              <a:pPr algn="ctr"/>
              <a:r>
                <a:rPr lang="en-US" b="1" dirty="0"/>
                <a:t>Limited Growth in Monthly Transactions</a:t>
              </a:r>
              <a:endParaRPr lang="en-US" b="1" dirty="0">
                <a:solidFill>
                  <a:schemeClr val="tx1">
                    <a:lumMod val="85000"/>
                    <a:lumOff val="15000"/>
                  </a:schemeClr>
                </a:solidFill>
              </a:endParaRPr>
            </a:p>
          </p:txBody>
        </p:sp>
        <p:pic>
          <p:nvPicPr>
            <p:cNvPr id="30" name="Graphic 29" descr="Hourglass 60% with solid fill">
              <a:extLst>
                <a:ext uri="{FF2B5EF4-FFF2-40B4-BE49-F238E27FC236}">
                  <a16:creationId xmlns:a16="http://schemas.microsoft.com/office/drawing/2014/main" id="{2EEE125C-B423-C7E5-4C02-B79B83CD37D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999921" y="1028208"/>
              <a:ext cx="804370" cy="808768"/>
            </a:xfrm>
            <a:prstGeom prst="rect">
              <a:avLst/>
            </a:prstGeom>
          </p:spPr>
        </p:pic>
      </p:grpSp>
      <p:grpSp>
        <p:nvGrpSpPr>
          <p:cNvPr id="31" name="Group 30">
            <a:extLst>
              <a:ext uri="{FF2B5EF4-FFF2-40B4-BE49-F238E27FC236}">
                <a16:creationId xmlns:a16="http://schemas.microsoft.com/office/drawing/2014/main" id="{7E711265-157F-C07B-4320-797F07D3959A}"/>
              </a:ext>
            </a:extLst>
          </p:cNvPr>
          <p:cNvGrpSpPr/>
          <p:nvPr/>
        </p:nvGrpSpPr>
        <p:grpSpPr>
          <a:xfrm>
            <a:off x="9042065" y="1308372"/>
            <a:ext cx="2726381" cy="4852935"/>
            <a:chOff x="823544" y="1028208"/>
            <a:chExt cx="3045859" cy="5451250"/>
          </a:xfrm>
        </p:grpSpPr>
        <p:cxnSp>
          <p:nvCxnSpPr>
            <p:cNvPr id="32" name="Straight Connector 31">
              <a:extLst>
                <a:ext uri="{FF2B5EF4-FFF2-40B4-BE49-F238E27FC236}">
                  <a16:creationId xmlns:a16="http://schemas.microsoft.com/office/drawing/2014/main" id="{766D962B-7604-AEE7-0D95-D15395C8AB91}"/>
                </a:ext>
              </a:extLst>
            </p:cNvPr>
            <p:cNvCxnSpPr>
              <a:cxnSpLocks/>
            </p:cNvCxnSpPr>
            <p:nvPr/>
          </p:nvCxnSpPr>
          <p:spPr>
            <a:xfrm>
              <a:off x="2404396" y="1942608"/>
              <a:ext cx="0" cy="4536850"/>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FAF8A102-1834-D479-98BD-C8582DF9936D}"/>
                </a:ext>
              </a:extLst>
            </p:cNvPr>
            <p:cNvSpPr/>
            <p:nvPr/>
          </p:nvSpPr>
          <p:spPr>
            <a:xfrm>
              <a:off x="939390" y="2825306"/>
              <a:ext cx="2930013" cy="314287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Kotak Mahindra and Axis Bank handle most volume, reducing banking diversification.</a:t>
              </a:r>
              <a:endParaRPr lang="en-US" sz="1600" dirty="0">
                <a:solidFill>
                  <a:schemeClr val="bg1"/>
                </a:solidFill>
              </a:endParaRPr>
            </a:p>
          </p:txBody>
        </p:sp>
        <p:sp>
          <p:nvSpPr>
            <p:cNvPr id="34" name="TextBox 33">
              <a:extLst>
                <a:ext uri="{FF2B5EF4-FFF2-40B4-BE49-F238E27FC236}">
                  <a16:creationId xmlns:a16="http://schemas.microsoft.com/office/drawing/2014/main" id="{6E5373E0-5D4E-E081-A577-003F4FD58C01}"/>
                </a:ext>
              </a:extLst>
            </p:cNvPr>
            <p:cNvSpPr txBox="1"/>
            <p:nvPr/>
          </p:nvSpPr>
          <p:spPr>
            <a:xfrm>
              <a:off x="823544" y="2256268"/>
              <a:ext cx="2930013" cy="726017"/>
            </a:xfrm>
            <a:prstGeom prst="rect">
              <a:avLst/>
            </a:prstGeom>
            <a:solidFill>
              <a:schemeClr val="bg1"/>
            </a:solidFill>
          </p:spPr>
          <p:txBody>
            <a:bodyPr wrap="square">
              <a:spAutoFit/>
            </a:bodyPr>
            <a:lstStyle/>
            <a:p>
              <a:pPr algn="ctr"/>
              <a:r>
                <a:rPr lang="en-US" b="1" dirty="0"/>
                <a:t>Dependence on a Few Banks</a:t>
              </a:r>
              <a:endParaRPr lang="en-US" b="1" dirty="0">
                <a:solidFill>
                  <a:schemeClr val="tx1">
                    <a:lumMod val="85000"/>
                    <a:lumOff val="15000"/>
                  </a:schemeClr>
                </a:solidFill>
              </a:endParaRPr>
            </a:p>
          </p:txBody>
        </p:sp>
        <p:pic>
          <p:nvPicPr>
            <p:cNvPr id="35" name="Graphic 34" descr="Signal with solid fill">
              <a:extLst>
                <a:ext uri="{FF2B5EF4-FFF2-40B4-BE49-F238E27FC236}">
                  <a16:creationId xmlns:a16="http://schemas.microsoft.com/office/drawing/2014/main" id="{DA5E5983-7C0B-3765-40A9-17E087892342}"/>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1991548" y="1028208"/>
              <a:ext cx="804370" cy="808768"/>
            </a:xfrm>
            <a:prstGeom prst="rect">
              <a:avLst/>
            </a:prstGeom>
          </p:spPr>
        </p:pic>
      </p:grpSp>
    </p:spTree>
    <p:extLst>
      <p:ext uri="{BB962C8B-B14F-4D97-AF65-F5344CB8AC3E}">
        <p14:creationId xmlns:p14="http://schemas.microsoft.com/office/powerpoint/2010/main" val="3965166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95355-9191-26AE-D9B5-BA3825EDF5DF}"/>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23B0C646-8242-9875-1F97-4C2A72123E5C}"/>
              </a:ext>
            </a:extLst>
          </p:cNvPr>
          <p:cNvSpPr/>
          <p:nvPr/>
        </p:nvSpPr>
        <p:spPr>
          <a:xfrm>
            <a:off x="-1" y="2855495"/>
            <a:ext cx="20206239" cy="8374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1DEBC-6595-D674-D4B9-FE4FBC9945A3}"/>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Takeaways-Recommendations</a:t>
            </a:r>
          </a:p>
        </p:txBody>
      </p:sp>
      <p:pic>
        <p:nvPicPr>
          <p:cNvPr id="3" name="layoutShapeInnerChild7">
            <a:extLst>
              <a:ext uri="{FF2B5EF4-FFF2-40B4-BE49-F238E27FC236}">
                <a16:creationId xmlns:a16="http://schemas.microsoft.com/office/drawing/2014/main" id="{CBA8E60F-98A0-D270-DB8E-5F1079BCB6E2}"/>
              </a:ext>
            </a:extLst>
          </p:cNvPr>
          <p:cNvPicPr>
            <a:picLocks noChangeAspect="1"/>
          </p:cNvPicPr>
          <p:nvPr/>
        </p:nvPicPr>
        <p:blipFill rotWithShape="1">
          <a:blip r:embed="rId2">
            <a:alphaModFix amt="35000"/>
            <a:extLst>
              <a:ext uri="{D447D3F8-93D1-453B-83F5-75E1A01F88BF}">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56670643-3C5B-B31D-4047-5C629433F454}"/>
              </a:ext>
            </a:extLst>
          </p:cNvPr>
          <p:cNvPicPr>
            <a:picLocks noChangeAspect="1"/>
          </p:cNvPicPr>
          <p:nvPr/>
        </p:nvPicPr>
        <p:blipFill rotWithShape="1">
          <a:blip r:embed="rId3">
            <a:alphaModFix amt="35000"/>
            <a:extLst>
              <a:ext uri="{2D28C7F6-BB24-4A95-BEB7-42B481537082}">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0" y="973400"/>
            <a:ext cx="980771" cy="2590800"/>
          </a:xfrm>
          <a:prstGeom prst="rect">
            <a:avLst/>
          </a:prstGeom>
        </p:spPr>
      </p:pic>
      <p:grpSp>
        <p:nvGrpSpPr>
          <p:cNvPr id="34" name="Group 33">
            <a:extLst>
              <a:ext uri="{FF2B5EF4-FFF2-40B4-BE49-F238E27FC236}">
                <a16:creationId xmlns:a16="http://schemas.microsoft.com/office/drawing/2014/main" id="{F4D3BDD8-B7A2-BE11-A31E-44B9B0CA98E0}"/>
              </a:ext>
            </a:extLst>
          </p:cNvPr>
          <p:cNvGrpSpPr/>
          <p:nvPr/>
        </p:nvGrpSpPr>
        <p:grpSpPr>
          <a:xfrm>
            <a:off x="58664" y="1255482"/>
            <a:ext cx="3850640" cy="5134378"/>
            <a:chOff x="58664" y="1255482"/>
            <a:chExt cx="3850640" cy="5134378"/>
          </a:xfrm>
        </p:grpSpPr>
        <p:sp>
          <p:nvSpPr>
            <p:cNvPr id="5" name="Rectangle 4">
              <a:extLst>
                <a:ext uri="{FF2B5EF4-FFF2-40B4-BE49-F238E27FC236}">
                  <a16:creationId xmlns:a16="http://schemas.microsoft.com/office/drawing/2014/main" id="{18C6C04D-633F-3153-2018-19E7D4CF614E}"/>
                </a:ext>
              </a:extLst>
            </p:cNvPr>
            <p:cNvSpPr/>
            <p:nvPr/>
          </p:nvSpPr>
          <p:spPr>
            <a:xfrm>
              <a:off x="335690" y="1255482"/>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1"/>
                </a:solidFill>
                <a:latin typeface="Century Gothic" panose="020B0502020202020204" pitchFamily="34" charset="0"/>
              </a:endParaRPr>
            </a:p>
            <a:p>
              <a:pPr algn="ctr"/>
              <a:r>
                <a:rPr lang="en-IN" b="1" dirty="0">
                  <a:solidFill>
                    <a:schemeClr val="tx1"/>
                  </a:solidFill>
                </a:rPr>
                <a:t>Re-engage Dormant Accounts</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Run targeted re-engagement campaigns (email, SMS, offers).</a:t>
              </a:r>
              <a:endParaRPr lang="en-US" b="1" dirty="0">
                <a:solidFill>
                  <a:schemeClr val="tx1"/>
                </a:solidFill>
                <a:latin typeface="Century Gothic" panose="020B0502020202020204" pitchFamily="34" charset="0"/>
              </a:endParaRPr>
            </a:p>
          </p:txBody>
        </p:sp>
        <p:sp>
          <p:nvSpPr>
            <p:cNvPr id="11" name="Rectangle 10">
              <a:extLst>
                <a:ext uri="{FF2B5EF4-FFF2-40B4-BE49-F238E27FC236}">
                  <a16:creationId xmlns:a16="http://schemas.microsoft.com/office/drawing/2014/main" id="{A3C181E5-15FA-E86B-25E7-4C8465903455}"/>
                </a:ext>
              </a:extLst>
            </p:cNvPr>
            <p:cNvSpPr/>
            <p:nvPr/>
          </p:nvSpPr>
          <p:spPr>
            <a:xfrm>
              <a:off x="58664" y="5125296"/>
              <a:ext cx="3850640" cy="8245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Graphic 28" descr="Cycle with people with solid fill">
              <a:extLst>
                <a:ext uri="{FF2B5EF4-FFF2-40B4-BE49-F238E27FC236}">
                  <a16:creationId xmlns:a16="http://schemas.microsoft.com/office/drawing/2014/main" id="{2E6E0346-42BD-A7DE-9298-B9D3BFA6C4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26784" y="5080385"/>
              <a:ext cx="914400" cy="914400"/>
            </a:xfrm>
            <a:prstGeom prst="rect">
              <a:avLst/>
            </a:prstGeom>
          </p:spPr>
        </p:pic>
      </p:grpSp>
      <p:grpSp>
        <p:nvGrpSpPr>
          <p:cNvPr id="35" name="Group 34">
            <a:extLst>
              <a:ext uri="{FF2B5EF4-FFF2-40B4-BE49-F238E27FC236}">
                <a16:creationId xmlns:a16="http://schemas.microsoft.com/office/drawing/2014/main" id="{D7AE4C5B-AD20-63FA-C9D2-660627049249}"/>
              </a:ext>
            </a:extLst>
          </p:cNvPr>
          <p:cNvGrpSpPr/>
          <p:nvPr/>
        </p:nvGrpSpPr>
        <p:grpSpPr>
          <a:xfrm>
            <a:off x="4202154" y="1255482"/>
            <a:ext cx="3850640" cy="5134378"/>
            <a:chOff x="4202154" y="1255482"/>
            <a:chExt cx="3850640" cy="5134378"/>
          </a:xfrm>
        </p:grpSpPr>
        <p:grpSp>
          <p:nvGrpSpPr>
            <p:cNvPr id="16" name="Group 15">
              <a:extLst>
                <a:ext uri="{FF2B5EF4-FFF2-40B4-BE49-F238E27FC236}">
                  <a16:creationId xmlns:a16="http://schemas.microsoft.com/office/drawing/2014/main" id="{CA884D9B-DA58-B1A5-8341-57D564D25FC7}"/>
                </a:ext>
              </a:extLst>
            </p:cNvPr>
            <p:cNvGrpSpPr/>
            <p:nvPr/>
          </p:nvGrpSpPr>
          <p:grpSpPr>
            <a:xfrm>
              <a:off x="4202154" y="1255482"/>
              <a:ext cx="3850640" cy="5134378"/>
              <a:chOff x="885146" y="1513840"/>
              <a:chExt cx="3850640" cy="5134378"/>
            </a:xfrm>
          </p:grpSpPr>
          <p:sp>
            <p:nvSpPr>
              <p:cNvPr id="17" name="Rectangle 16">
                <a:extLst>
                  <a:ext uri="{FF2B5EF4-FFF2-40B4-BE49-F238E27FC236}">
                    <a16:creationId xmlns:a16="http://schemas.microsoft.com/office/drawing/2014/main" id="{1C2450F8-A2D4-C006-D0AB-E445298663CF}"/>
                  </a:ext>
                </a:extLst>
              </p:cNvPr>
              <p:cNvSpPr/>
              <p:nvPr/>
            </p:nvSpPr>
            <p:spPr>
              <a:xfrm>
                <a:off x="1162172" y="1513840"/>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IN" b="1" dirty="0">
                    <a:solidFill>
                      <a:schemeClr val="tx1"/>
                    </a:solidFill>
                  </a:rPr>
                  <a:t>Expand Customer Base</a:t>
                </a:r>
                <a:br>
                  <a:rPr lang="en-US" b="1" dirty="0">
                    <a:solidFill>
                      <a:schemeClr val="tx1">
                        <a:lumMod val="75000"/>
                        <a:lumOff val="25000"/>
                      </a:schemeClr>
                    </a:solidFill>
                    <a:latin typeface="Century Gothic" panose="020B0502020202020204" pitchFamily="34" charset="0"/>
                  </a:rPr>
                </a:br>
                <a:endParaRPr lang="en-US" b="1" dirty="0">
                  <a:solidFill>
                    <a:schemeClr val="tx1">
                      <a:lumMod val="75000"/>
                      <a:lumOff val="25000"/>
                    </a:schemeClr>
                  </a:solidFill>
                  <a:latin typeface="Century Gothic" panose="020B0502020202020204" pitchFamily="34" charset="0"/>
                </a:endParaRPr>
              </a:p>
              <a:p>
                <a:pPr algn="ctr"/>
                <a:endParaRPr lang="en-US" b="1" dirty="0">
                  <a:solidFill>
                    <a:schemeClr val="tx1">
                      <a:lumMod val="75000"/>
                      <a:lumOff val="25000"/>
                    </a:schemeClr>
                  </a:solidFill>
                  <a:latin typeface="Century Gothic" panose="020B0502020202020204" pitchFamily="34" charset="0"/>
                </a:endParaRPr>
              </a:p>
              <a:p>
                <a:pPr algn="ctr"/>
                <a:endParaRPr lang="en-US" b="1" dirty="0">
                  <a:solidFill>
                    <a:schemeClr val="tx1">
                      <a:lumMod val="75000"/>
                      <a:lumOff val="25000"/>
                    </a:schemeClr>
                  </a:solidFill>
                  <a:latin typeface="Century Gothic" panose="020B0502020202020204" pitchFamily="34" charset="0"/>
                </a:endParaRPr>
              </a:p>
              <a:p>
                <a:pPr algn="ctr"/>
                <a:r>
                  <a:rPr lang="en-US" dirty="0">
                    <a:solidFill>
                      <a:schemeClr val="tx1"/>
                    </a:solidFill>
                  </a:rPr>
                  <a:t>Launch referral and loyalty programs to attract new high-value clients.</a:t>
                </a:r>
                <a:endParaRPr lang="en-US" dirty="0">
                  <a:solidFill>
                    <a:schemeClr val="tx1"/>
                  </a:solidFill>
                  <a:latin typeface="Century Gothic" panose="020B0502020202020204" pitchFamily="34" charset="0"/>
                </a:endParaRPr>
              </a:p>
            </p:txBody>
          </p:sp>
          <p:sp>
            <p:nvSpPr>
              <p:cNvPr id="18" name="Rectangle 17">
                <a:extLst>
                  <a:ext uri="{FF2B5EF4-FFF2-40B4-BE49-F238E27FC236}">
                    <a16:creationId xmlns:a16="http://schemas.microsoft.com/office/drawing/2014/main" id="{3CAA1A30-600F-6E81-D845-9FB0FF6763B6}"/>
                  </a:ext>
                </a:extLst>
              </p:cNvPr>
              <p:cNvSpPr/>
              <p:nvPr/>
            </p:nvSpPr>
            <p:spPr>
              <a:xfrm>
                <a:off x="885146" y="5338743"/>
                <a:ext cx="3850640" cy="82457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Circles with lines with solid fill">
              <a:extLst>
                <a:ext uri="{FF2B5EF4-FFF2-40B4-BE49-F238E27FC236}">
                  <a16:creationId xmlns:a16="http://schemas.microsoft.com/office/drawing/2014/main" id="{41C60900-90F9-70B3-E93B-CC6DEC21AF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98434" y="5019259"/>
              <a:ext cx="914400" cy="914400"/>
            </a:xfrm>
            <a:prstGeom prst="rect">
              <a:avLst/>
            </a:prstGeom>
          </p:spPr>
        </p:pic>
      </p:grpSp>
      <p:grpSp>
        <p:nvGrpSpPr>
          <p:cNvPr id="36" name="Group 35">
            <a:extLst>
              <a:ext uri="{FF2B5EF4-FFF2-40B4-BE49-F238E27FC236}">
                <a16:creationId xmlns:a16="http://schemas.microsoft.com/office/drawing/2014/main" id="{64B4193C-9C20-ADA7-8554-4D05CF33CA3E}"/>
              </a:ext>
            </a:extLst>
          </p:cNvPr>
          <p:cNvGrpSpPr/>
          <p:nvPr/>
        </p:nvGrpSpPr>
        <p:grpSpPr>
          <a:xfrm>
            <a:off x="8345644" y="1255482"/>
            <a:ext cx="3850640" cy="5134378"/>
            <a:chOff x="8345644" y="1255482"/>
            <a:chExt cx="3850640" cy="5134378"/>
          </a:xfrm>
        </p:grpSpPr>
        <p:grpSp>
          <p:nvGrpSpPr>
            <p:cNvPr id="19" name="Group 18">
              <a:extLst>
                <a:ext uri="{FF2B5EF4-FFF2-40B4-BE49-F238E27FC236}">
                  <a16:creationId xmlns:a16="http://schemas.microsoft.com/office/drawing/2014/main" id="{714FB80E-256C-2B4A-DC01-0FFD6A601E96}"/>
                </a:ext>
              </a:extLst>
            </p:cNvPr>
            <p:cNvGrpSpPr/>
            <p:nvPr/>
          </p:nvGrpSpPr>
          <p:grpSpPr>
            <a:xfrm>
              <a:off x="8345644" y="1255482"/>
              <a:ext cx="3850640" cy="5134378"/>
              <a:chOff x="885146" y="1513840"/>
              <a:chExt cx="3850640" cy="5134378"/>
            </a:xfrm>
          </p:grpSpPr>
          <p:sp>
            <p:nvSpPr>
              <p:cNvPr id="20" name="Rectangle 19">
                <a:extLst>
                  <a:ext uri="{FF2B5EF4-FFF2-40B4-BE49-F238E27FC236}">
                    <a16:creationId xmlns:a16="http://schemas.microsoft.com/office/drawing/2014/main" id="{90462062-3325-AD6F-B75C-DE776209CDDE}"/>
                  </a:ext>
                </a:extLst>
              </p:cNvPr>
              <p:cNvSpPr/>
              <p:nvPr/>
            </p:nvSpPr>
            <p:spPr>
              <a:xfrm>
                <a:off x="1162172" y="1513840"/>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1">
                      <a:lumMod val="75000"/>
                      <a:lumOff val="25000"/>
                    </a:schemeClr>
                  </a:solidFill>
                  <a:latin typeface="Century Gothic" panose="020B0502020202020204" pitchFamily="34" charset="0"/>
                </a:endParaRPr>
              </a:p>
              <a:p>
                <a:pPr algn="ctr"/>
                <a:r>
                  <a:rPr lang="en-IN" b="1" dirty="0">
                    <a:solidFill>
                      <a:schemeClr val="tx1"/>
                    </a:solidFill>
                  </a:rPr>
                  <a:t>Drive Seasonal Campaigns</a:t>
                </a:r>
                <a:endParaRPr lang="en-US" b="1" dirty="0">
                  <a:solidFill>
                    <a:schemeClr val="tx1"/>
                  </a:solidFill>
                  <a:latin typeface="Century Gothic" panose="020B0502020202020204" pitchFamily="34" charset="0"/>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Introduce time-limited promotions to increase monthly activity.</a:t>
                </a:r>
                <a:endParaRPr lang="en-US" dirty="0">
                  <a:solidFill>
                    <a:schemeClr val="tx1"/>
                  </a:solidFill>
                  <a:latin typeface="Century Gothic" panose="020B0502020202020204" pitchFamily="34" charset="0"/>
                </a:endParaRPr>
              </a:p>
            </p:txBody>
          </p:sp>
          <p:sp>
            <p:nvSpPr>
              <p:cNvPr id="21" name="Rectangle 20">
                <a:extLst>
                  <a:ext uri="{FF2B5EF4-FFF2-40B4-BE49-F238E27FC236}">
                    <a16:creationId xmlns:a16="http://schemas.microsoft.com/office/drawing/2014/main" id="{3A37346F-5EE5-4E65-FF10-53BDC5ACF2DC}"/>
                  </a:ext>
                </a:extLst>
              </p:cNvPr>
              <p:cNvSpPr/>
              <p:nvPr/>
            </p:nvSpPr>
            <p:spPr>
              <a:xfrm>
                <a:off x="885146" y="5338743"/>
                <a:ext cx="3850640" cy="8245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Graphic 32" descr="Stopwatch 66% with solid fill">
              <a:extLst>
                <a:ext uri="{FF2B5EF4-FFF2-40B4-BE49-F238E27FC236}">
                  <a16:creationId xmlns:a16="http://schemas.microsoft.com/office/drawing/2014/main" id="{56CDF787-7404-033F-09A2-8F6EF3D23A91}"/>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9856295" y="5022574"/>
              <a:ext cx="914400" cy="914400"/>
            </a:xfrm>
            <a:prstGeom prst="rect">
              <a:avLst/>
            </a:prstGeom>
          </p:spPr>
        </p:pic>
      </p:grpSp>
      <p:grpSp>
        <p:nvGrpSpPr>
          <p:cNvPr id="37" name="Group 36">
            <a:extLst>
              <a:ext uri="{FF2B5EF4-FFF2-40B4-BE49-F238E27FC236}">
                <a16:creationId xmlns:a16="http://schemas.microsoft.com/office/drawing/2014/main" id="{D42A51C9-ED18-4689-B200-64E7B8B1D008}"/>
              </a:ext>
            </a:extLst>
          </p:cNvPr>
          <p:cNvGrpSpPr/>
          <p:nvPr/>
        </p:nvGrpSpPr>
        <p:grpSpPr>
          <a:xfrm>
            <a:off x="12489134" y="1255482"/>
            <a:ext cx="3850640" cy="5134378"/>
            <a:chOff x="8345644" y="1255482"/>
            <a:chExt cx="3850640" cy="5134378"/>
          </a:xfrm>
        </p:grpSpPr>
        <p:grpSp>
          <p:nvGrpSpPr>
            <p:cNvPr id="38" name="Group 37">
              <a:extLst>
                <a:ext uri="{FF2B5EF4-FFF2-40B4-BE49-F238E27FC236}">
                  <a16:creationId xmlns:a16="http://schemas.microsoft.com/office/drawing/2014/main" id="{5EC11360-4E5C-3891-8E16-9A7AD28261EF}"/>
                </a:ext>
              </a:extLst>
            </p:cNvPr>
            <p:cNvGrpSpPr/>
            <p:nvPr/>
          </p:nvGrpSpPr>
          <p:grpSpPr>
            <a:xfrm>
              <a:off x="8345644" y="1255482"/>
              <a:ext cx="3850640" cy="5134378"/>
              <a:chOff x="885146" y="1513840"/>
              <a:chExt cx="3850640" cy="5134378"/>
            </a:xfrm>
          </p:grpSpPr>
          <p:sp>
            <p:nvSpPr>
              <p:cNvPr id="40" name="Rectangle 39">
                <a:extLst>
                  <a:ext uri="{FF2B5EF4-FFF2-40B4-BE49-F238E27FC236}">
                    <a16:creationId xmlns:a16="http://schemas.microsoft.com/office/drawing/2014/main" id="{92139D17-C99D-DA44-88FD-4F9E3BA5B51A}"/>
                  </a:ext>
                </a:extLst>
              </p:cNvPr>
              <p:cNvSpPr/>
              <p:nvPr/>
            </p:nvSpPr>
            <p:spPr>
              <a:xfrm>
                <a:off x="1162172" y="1513840"/>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1">
                      <a:lumMod val="75000"/>
                      <a:lumOff val="25000"/>
                    </a:schemeClr>
                  </a:solidFill>
                  <a:latin typeface="Century Gothic" panose="020B0502020202020204" pitchFamily="34" charset="0"/>
                </a:endParaRPr>
              </a:p>
              <a:p>
                <a:pPr algn="ctr"/>
                <a:r>
                  <a:rPr lang="en-US" b="1" dirty="0">
                    <a:solidFill>
                      <a:schemeClr val="tx1">
                        <a:lumMod val="75000"/>
                        <a:lumOff val="25000"/>
                      </a:schemeClr>
                    </a:solidFill>
                    <a:latin typeface="Century Gothic" panose="020B0502020202020204" pitchFamily="34" charset="0"/>
                  </a:rPr>
                  <a:t>Revenue Forecasting</a:t>
                </a:r>
              </a:p>
              <a:p>
                <a:pPr algn="ctr"/>
                <a:endParaRPr lang="en-US" dirty="0">
                  <a:solidFill>
                    <a:schemeClr val="tx1">
                      <a:lumMod val="75000"/>
                      <a:lumOff val="25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Track Expected vs. Forecasted amounts monthly to improve prediction accuracy</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Segment by Industry, Source, and Stage to pinpoint high-yield segments</a:t>
                </a:r>
              </a:p>
            </p:txBody>
          </p:sp>
          <p:sp>
            <p:nvSpPr>
              <p:cNvPr id="41" name="Rectangle 40">
                <a:extLst>
                  <a:ext uri="{FF2B5EF4-FFF2-40B4-BE49-F238E27FC236}">
                    <a16:creationId xmlns:a16="http://schemas.microsoft.com/office/drawing/2014/main" id="{18A5A9A6-EF44-623F-D74F-CB77271FBFA6}"/>
                  </a:ext>
                </a:extLst>
              </p:cNvPr>
              <p:cNvSpPr/>
              <p:nvPr/>
            </p:nvSpPr>
            <p:spPr>
              <a:xfrm>
                <a:off x="885146" y="5338743"/>
                <a:ext cx="3850640" cy="824578"/>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Graphic 38" descr="Signal with solid fill">
              <a:extLst>
                <a:ext uri="{FF2B5EF4-FFF2-40B4-BE49-F238E27FC236}">
                  <a16:creationId xmlns:a16="http://schemas.microsoft.com/office/drawing/2014/main" id="{4F9DF192-E66F-1CC9-1981-E0C3B6EB2BFF}"/>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9856295" y="5022574"/>
              <a:ext cx="914400" cy="914400"/>
            </a:xfrm>
            <a:prstGeom prst="rect">
              <a:avLst/>
            </a:prstGeom>
          </p:spPr>
        </p:pic>
      </p:grpSp>
      <p:grpSp>
        <p:nvGrpSpPr>
          <p:cNvPr id="42" name="Group 41">
            <a:extLst>
              <a:ext uri="{FF2B5EF4-FFF2-40B4-BE49-F238E27FC236}">
                <a16:creationId xmlns:a16="http://schemas.microsoft.com/office/drawing/2014/main" id="{D1545E2B-38FE-4BF3-536E-EB5BE9E93B2E}"/>
              </a:ext>
            </a:extLst>
          </p:cNvPr>
          <p:cNvGrpSpPr/>
          <p:nvPr/>
        </p:nvGrpSpPr>
        <p:grpSpPr>
          <a:xfrm>
            <a:off x="16632624" y="1235057"/>
            <a:ext cx="3850640" cy="5134378"/>
            <a:chOff x="8345644" y="1255482"/>
            <a:chExt cx="3850640" cy="5134378"/>
          </a:xfrm>
        </p:grpSpPr>
        <p:grpSp>
          <p:nvGrpSpPr>
            <p:cNvPr id="43" name="Group 42">
              <a:extLst>
                <a:ext uri="{FF2B5EF4-FFF2-40B4-BE49-F238E27FC236}">
                  <a16:creationId xmlns:a16="http://schemas.microsoft.com/office/drawing/2014/main" id="{37BB2872-A26E-C7F1-92D2-7FBEED6DB430}"/>
                </a:ext>
              </a:extLst>
            </p:cNvPr>
            <p:cNvGrpSpPr/>
            <p:nvPr/>
          </p:nvGrpSpPr>
          <p:grpSpPr>
            <a:xfrm>
              <a:off x="8345644" y="1255482"/>
              <a:ext cx="3850640" cy="5134378"/>
              <a:chOff x="885146" y="1513840"/>
              <a:chExt cx="3850640" cy="5134378"/>
            </a:xfrm>
          </p:grpSpPr>
          <p:sp>
            <p:nvSpPr>
              <p:cNvPr id="45" name="Rectangle 44">
                <a:extLst>
                  <a:ext uri="{FF2B5EF4-FFF2-40B4-BE49-F238E27FC236}">
                    <a16:creationId xmlns:a16="http://schemas.microsoft.com/office/drawing/2014/main" id="{941B42B3-FC25-B888-A58C-3FD6F391BB6B}"/>
                  </a:ext>
                </a:extLst>
              </p:cNvPr>
              <p:cNvSpPr/>
              <p:nvPr/>
            </p:nvSpPr>
            <p:spPr>
              <a:xfrm>
                <a:off x="1162172" y="1513840"/>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1">
                      <a:lumMod val="75000"/>
                      <a:lumOff val="25000"/>
                    </a:schemeClr>
                  </a:solidFill>
                  <a:latin typeface="Century Gothic" panose="020B0502020202020204" pitchFamily="34" charset="0"/>
                </a:endParaRPr>
              </a:p>
              <a:p>
                <a:pPr algn="ctr"/>
                <a:r>
                  <a:rPr lang="en-US" b="1" dirty="0">
                    <a:solidFill>
                      <a:schemeClr val="tx1">
                        <a:lumMod val="75000"/>
                        <a:lumOff val="25000"/>
                      </a:schemeClr>
                    </a:solidFill>
                    <a:latin typeface="Century Gothic" panose="020B0502020202020204" pitchFamily="34" charset="0"/>
                  </a:rPr>
                  <a:t>Trend Monitoring</a:t>
                </a:r>
              </a:p>
              <a:p>
                <a:pPr algn="ctr"/>
                <a:endParaRPr lang="en-US" dirty="0">
                  <a:solidFill>
                    <a:schemeClr val="tx1">
                      <a:lumMod val="75000"/>
                      <a:lumOff val="25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Keep dashboards for</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Active vs. Total Opportunities (pipeline coverage)</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Closed Won vs. Total Closed (win ratio trends)</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Conversion Rates by Source &amp; Industry (optimize channels)</a:t>
                </a:r>
              </a:p>
            </p:txBody>
          </p:sp>
          <p:sp>
            <p:nvSpPr>
              <p:cNvPr id="46" name="Rectangle 45">
                <a:extLst>
                  <a:ext uri="{FF2B5EF4-FFF2-40B4-BE49-F238E27FC236}">
                    <a16:creationId xmlns:a16="http://schemas.microsoft.com/office/drawing/2014/main" id="{D24499CF-07D1-37F7-E0B2-F6C2319EAE4C}"/>
                  </a:ext>
                </a:extLst>
              </p:cNvPr>
              <p:cNvSpPr/>
              <p:nvPr/>
            </p:nvSpPr>
            <p:spPr>
              <a:xfrm>
                <a:off x="885146" y="5338743"/>
                <a:ext cx="3850640" cy="8245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Graphic 43" descr="Statistics with solid fill">
              <a:extLst>
                <a:ext uri="{FF2B5EF4-FFF2-40B4-BE49-F238E27FC236}">
                  <a16:creationId xmlns:a16="http://schemas.microsoft.com/office/drawing/2014/main" id="{03E6F7A4-E5D0-D011-7DCF-26499BD08CEC}"/>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9856295" y="5022574"/>
              <a:ext cx="914400" cy="914400"/>
            </a:xfrm>
            <a:prstGeom prst="rect">
              <a:avLst/>
            </a:prstGeom>
          </p:spPr>
        </p:pic>
      </p:grpSp>
    </p:spTree>
    <p:extLst>
      <p:ext uri="{BB962C8B-B14F-4D97-AF65-F5344CB8AC3E}">
        <p14:creationId xmlns:p14="http://schemas.microsoft.com/office/powerpoint/2010/main" val="269971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E3AF3-B594-3D89-1544-B6164B60CB17}"/>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EAF456EE-8623-EEA2-9C95-1D390DFB179B}"/>
              </a:ext>
            </a:extLst>
          </p:cNvPr>
          <p:cNvSpPr/>
          <p:nvPr/>
        </p:nvSpPr>
        <p:spPr>
          <a:xfrm>
            <a:off x="-8304554" y="2855495"/>
            <a:ext cx="20206239" cy="8374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3E0B4-10F8-BA05-DEA1-64BBF23AB512}"/>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Takeaways-Recommendations</a:t>
            </a:r>
          </a:p>
        </p:txBody>
      </p:sp>
      <p:pic>
        <p:nvPicPr>
          <p:cNvPr id="3" name="layoutShapeInnerChild7">
            <a:extLst>
              <a:ext uri="{FF2B5EF4-FFF2-40B4-BE49-F238E27FC236}">
                <a16:creationId xmlns:a16="http://schemas.microsoft.com/office/drawing/2014/main" id="{904287DD-C7D6-92C2-96EA-DA378A55AC5B}"/>
              </a:ext>
            </a:extLst>
          </p:cNvPr>
          <p:cNvPicPr>
            <a:picLocks noChangeAspect="1"/>
          </p:cNvPicPr>
          <p:nvPr/>
        </p:nvPicPr>
        <p:blipFill rotWithShape="1">
          <a:blip r:embed="rId3">
            <a:alphaModFix amt="35000"/>
            <a:extLst>
              <a:ext uri="{D447D3F8-93D1-453B-83F5-75E1A01F88BF}">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67EAE557-FE8A-70A3-A923-1893BAA26CE1}"/>
              </a:ext>
            </a:extLst>
          </p:cNvPr>
          <p:cNvPicPr>
            <a:picLocks noChangeAspect="1"/>
          </p:cNvPicPr>
          <p:nvPr/>
        </p:nvPicPr>
        <p:blipFill rotWithShape="1">
          <a:blip r:embed="rId4">
            <a:alphaModFix amt="35000"/>
            <a:extLst>
              <a:ext uri="{2D28C7F6-BB24-4A95-BEB7-42B481537082}">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0" y="973400"/>
            <a:ext cx="980771" cy="2590800"/>
          </a:xfrm>
          <a:prstGeom prst="rect">
            <a:avLst/>
          </a:prstGeom>
        </p:spPr>
      </p:pic>
      <p:grpSp>
        <p:nvGrpSpPr>
          <p:cNvPr id="34" name="Group 33">
            <a:extLst>
              <a:ext uri="{FF2B5EF4-FFF2-40B4-BE49-F238E27FC236}">
                <a16:creationId xmlns:a16="http://schemas.microsoft.com/office/drawing/2014/main" id="{EC6ED4A1-3C1D-8F58-2FBA-505855E1EE1C}"/>
              </a:ext>
            </a:extLst>
          </p:cNvPr>
          <p:cNvGrpSpPr/>
          <p:nvPr/>
        </p:nvGrpSpPr>
        <p:grpSpPr>
          <a:xfrm>
            <a:off x="-8245889" y="1255482"/>
            <a:ext cx="3850640" cy="5134378"/>
            <a:chOff x="58664" y="1255482"/>
            <a:chExt cx="3850640" cy="5134378"/>
          </a:xfrm>
        </p:grpSpPr>
        <p:sp>
          <p:nvSpPr>
            <p:cNvPr id="5" name="Rectangle 4">
              <a:extLst>
                <a:ext uri="{FF2B5EF4-FFF2-40B4-BE49-F238E27FC236}">
                  <a16:creationId xmlns:a16="http://schemas.microsoft.com/office/drawing/2014/main" id="{769E1E2F-74AA-F487-0139-F33DCE709C05}"/>
                </a:ext>
              </a:extLst>
            </p:cNvPr>
            <p:cNvSpPr/>
            <p:nvPr/>
          </p:nvSpPr>
          <p:spPr>
            <a:xfrm>
              <a:off x="335690" y="1255482"/>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1">
                    <a:lumMod val="75000"/>
                    <a:lumOff val="25000"/>
                  </a:schemeClr>
                </a:solidFill>
                <a:latin typeface="Century Gothic" panose="020B0502020202020204" pitchFamily="34" charset="0"/>
              </a:endParaRPr>
            </a:p>
            <a:p>
              <a:pPr algn="ctr"/>
              <a:r>
                <a:rPr lang="en-US" b="1" dirty="0">
                  <a:solidFill>
                    <a:schemeClr val="tx1">
                      <a:lumMod val="75000"/>
                      <a:lumOff val="25000"/>
                    </a:schemeClr>
                  </a:solidFill>
                  <a:latin typeface="Century Gothic" panose="020B0502020202020204" pitchFamily="34" charset="0"/>
                </a:rPr>
                <a:t>Lead Management</a:t>
              </a:r>
              <a:endParaRPr lang="en-US" dirty="0">
                <a:solidFill>
                  <a:schemeClr val="tx1">
                    <a:lumMod val="75000"/>
                    <a:lumOff val="25000"/>
                  </a:schemeClr>
                </a:solidFill>
                <a:latin typeface="Century Gothic" panose="020B0502020202020204" pitchFamily="34" charset="0"/>
              </a:endParaRPr>
            </a:p>
            <a:p>
              <a:pPr algn="ctr"/>
              <a:endParaRPr lang="en-US" dirty="0">
                <a:solidFill>
                  <a:schemeClr val="tx1">
                    <a:lumMod val="75000"/>
                    <a:lumOff val="25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Introduce stronger lead scoring to prioritize high-potential leads.</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Enhance nurturing campaigns with targeted content and follow-ups.</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Integrate feedback loops from sales to marketing for better targeting</a:t>
              </a:r>
            </a:p>
          </p:txBody>
        </p:sp>
        <p:sp>
          <p:nvSpPr>
            <p:cNvPr id="11" name="Rectangle 10">
              <a:extLst>
                <a:ext uri="{FF2B5EF4-FFF2-40B4-BE49-F238E27FC236}">
                  <a16:creationId xmlns:a16="http://schemas.microsoft.com/office/drawing/2014/main" id="{A935EEA7-23C9-E71A-CD71-3961E6CC57BB}"/>
                </a:ext>
              </a:extLst>
            </p:cNvPr>
            <p:cNvSpPr/>
            <p:nvPr/>
          </p:nvSpPr>
          <p:spPr>
            <a:xfrm>
              <a:off x="58664" y="5125296"/>
              <a:ext cx="3850640" cy="8245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Graphic 28" descr="Cycle with people with solid fill">
              <a:extLst>
                <a:ext uri="{FF2B5EF4-FFF2-40B4-BE49-F238E27FC236}">
                  <a16:creationId xmlns:a16="http://schemas.microsoft.com/office/drawing/2014/main" id="{0AEC4C91-0A23-C74C-2566-0144F929B3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6784" y="5080385"/>
              <a:ext cx="914400" cy="914400"/>
            </a:xfrm>
            <a:prstGeom prst="rect">
              <a:avLst/>
            </a:prstGeom>
          </p:spPr>
        </p:pic>
      </p:grpSp>
      <p:grpSp>
        <p:nvGrpSpPr>
          <p:cNvPr id="35" name="Group 34">
            <a:extLst>
              <a:ext uri="{FF2B5EF4-FFF2-40B4-BE49-F238E27FC236}">
                <a16:creationId xmlns:a16="http://schemas.microsoft.com/office/drawing/2014/main" id="{5272DBE1-EB2F-5C12-B415-DCE3907B95F9}"/>
              </a:ext>
            </a:extLst>
          </p:cNvPr>
          <p:cNvGrpSpPr/>
          <p:nvPr/>
        </p:nvGrpSpPr>
        <p:grpSpPr>
          <a:xfrm>
            <a:off x="-4102399" y="1255482"/>
            <a:ext cx="3850640" cy="5134378"/>
            <a:chOff x="4202154" y="1255482"/>
            <a:chExt cx="3850640" cy="5134378"/>
          </a:xfrm>
        </p:grpSpPr>
        <p:grpSp>
          <p:nvGrpSpPr>
            <p:cNvPr id="16" name="Group 15">
              <a:extLst>
                <a:ext uri="{FF2B5EF4-FFF2-40B4-BE49-F238E27FC236}">
                  <a16:creationId xmlns:a16="http://schemas.microsoft.com/office/drawing/2014/main" id="{F848B7AE-0A20-0F12-13D5-97C57001DA0B}"/>
                </a:ext>
              </a:extLst>
            </p:cNvPr>
            <p:cNvGrpSpPr/>
            <p:nvPr/>
          </p:nvGrpSpPr>
          <p:grpSpPr>
            <a:xfrm>
              <a:off x="4202154" y="1255482"/>
              <a:ext cx="3850640" cy="5134378"/>
              <a:chOff x="885146" y="1513840"/>
              <a:chExt cx="3850640" cy="5134378"/>
            </a:xfrm>
          </p:grpSpPr>
          <p:sp>
            <p:nvSpPr>
              <p:cNvPr id="17" name="Rectangle 16">
                <a:extLst>
                  <a:ext uri="{FF2B5EF4-FFF2-40B4-BE49-F238E27FC236}">
                    <a16:creationId xmlns:a16="http://schemas.microsoft.com/office/drawing/2014/main" id="{81466AF7-CC89-6C2A-D57F-BA34BDD6C5C8}"/>
                  </a:ext>
                </a:extLst>
              </p:cNvPr>
              <p:cNvSpPr/>
              <p:nvPr/>
            </p:nvSpPr>
            <p:spPr>
              <a:xfrm>
                <a:off x="1162172" y="1513840"/>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1">
                      <a:lumMod val="75000"/>
                      <a:lumOff val="25000"/>
                    </a:schemeClr>
                  </a:solidFill>
                  <a:latin typeface="Century Gothic" panose="020B0502020202020204" pitchFamily="34" charset="0"/>
                </a:endParaRPr>
              </a:p>
              <a:p>
                <a:pPr algn="ctr"/>
                <a:r>
                  <a:rPr lang="en-US" b="1" dirty="0">
                    <a:solidFill>
                      <a:schemeClr val="tx1">
                        <a:lumMod val="75000"/>
                        <a:lumOff val="25000"/>
                      </a:schemeClr>
                    </a:solidFill>
                    <a:latin typeface="Century Gothic" panose="020B0502020202020204" pitchFamily="34" charset="0"/>
                  </a:rPr>
                  <a:t>Opportunity Win Improvement</a:t>
                </a:r>
                <a:br>
                  <a:rPr lang="en-US" b="1" dirty="0">
                    <a:solidFill>
                      <a:schemeClr val="tx1">
                        <a:lumMod val="75000"/>
                        <a:lumOff val="25000"/>
                      </a:schemeClr>
                    </a:solidFill>
                    <a:latin typeface="Century Gothic" panose="020B0502020202020204" pitchFamily="34" charset="0"/>
                  </a:rPr>
                </a:br>
                <a:endParaRPr lang="en-US" dirty="0">
                  <a:solidFill>
                    <a:schemeClr val="tx1">
                      <a:lumMod val="75000"/>
                      <a:lumOff val="25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Analyze lost deals to identify recurring loss reasons</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Strengthen competitive intelligence and adjust proposals accordingly</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Invest in sales enablement tools to improve win rate</a:t>
                </a:r>
              </a:p>
            </p:txBody>
          </p:sp>
          <p:sp>
            <p:nvSpPr>
              <p:cNvPr id="18" name="Rectangle 17">
                <a:extLst>
                  <a:ext uri="{FF2B5EF4-FFF2-40B4-BE49-F238E27FC236}">
                    <a16:creationId xmlns:a16="http://schemas.microsoft.com/office/drawing/2014/main" id="{0DC8FDBB-C200-E491-CED1-73E113E62756}"/>
                  </a:ext>
                </a:extLst>
              </p:cNvPr>
              <p:cNvSpPr/>
              <p:nvPr/>
            </p:nvSpPr>
            <p:spPr>
              <a:xfrm>
                <a:off x="885146" y="5338743"/>
                <a:ext cx="3850640" cy="82457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Graphic 31" descr="Circles with lines with solid fill">
              <a:extLst>
                <a:ext uri="{FF2B5EF4-FFF2-40B4-BE49-F238E27FC236}">
                  <a16:creationId xmlns:a16="http://schemas.microsoft.com/office/drawing/2014/main" id="{CAA08DB2-B4DB-77F1-DA4C-9B792D2192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98434" y="5019259"/>
              <a:ext cx="914400" cy="914400"/>
            </a:xfrm>
            <a:prstGeom prst="rect">
              <a:avLst/>
            </a:prstGeom>
          </p:spPr>
        </p:pic>
      </p:grpSp>
      <p:grpSp>
        <p:nvGrpSpPr>
          <p:cNvPr id="36" name="Group 35">
            <a:extLst>
              <a:ext uri="{FF2B5EF4-FFF2-40B4-BE49-F238E27FC236}">
                <a16:creationId xmlns:a16="http://schemas.microsoft.com/office/drawing/2014/main" id="{6D1780EE-4CC7-BB64-BFB6-6888EECA6342}"/>
              </a:ext>
            </a:extLst>
          </p:cNvPr>
          <p:cNvGrpSpPr/>
          <p:nvPr/>
        </p:nvGrpSpPr>
        <p:grpSpPr>
          <a:xfrm>
            <a:off x="41091" y="1034360"/>
            <a:ext cx="3850640" cy="5134378"/>
            <a:chOff x="8345644" y="1034360"/>
            <a:chExt cx="3850640" cy="5134378"/>
          </a:xfrm>
        </p:grpSpPr>
        <p:grpSp>
          <p:nvGrpSpPr>
            <p:cNvPr id="19" name="Group 18">
              <a:extLst>
                <a:ext uri="{FF2B5EF4-FFF2-40B4-BE49-F238E27FC236}">
                  <a16:creationId xmlns:a16="http://schemas.microsoft.com/office/drawing/2014/main" id="{D2A941B8-1E26-02CC-4185-D6D9C118BBB4}"/>
                </a:ext>
              </a:extLst>
            </p:cNvPr>
            <p:cNvGrpSpPr/>
            <p:nvPr/>
          </p:nvGrpSpPr>
          <p:grpSpPr>
            <a:xfrm>
              <a:off x="8345644" y="1034360"/>
              <a:ext cx="3850640" cy="5134378"/>
              <a:chOff x="885146" y="1292718"/>
              <a:chExt cx="3850640" cy="5134378"/>
            </a:xfrm>
          </p:grpSpPr>
          <p:sp>
            <p:nvSpPr>
              <p:cNvPr id="20" name="Rectangle 19">
                <a:extLst>
                  <a:ext uri="{FF2B5EF4-FFF2-40B4-BE49-F238E27FC236}">
                    <a16:creationId xmlns:a16="http://schemas.microsoft.com/office/drawing/2014/main" id="{B70B6145-EFA2-46E0-3053-D30D9B481C45}"/>
                  </a:ext>
                </a:extLst>
              </p:cNvPr>
              <p:cNvSpPr/>
              <p:nvPr/>
            </p:nvSpPr>
            <p:spPr>
              <a:xfrm>
                <a:off x="1240492" y="1292718"/>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1">
                      <a:lumMod val="75000"/>
                      <a:lumOff val="25000"/>
                    </a:schemeClr>
                  </a:solidFill>
                  <a:latin typeface="Century Gothic" panose="020B0502020202020204" pitchFamily="34" charset="0"/>
                </a:endParaRPr>
              </a:p>
              <a:p>
                <a:pPr algn="ctr"/>
                <a:r>
                  <a:rPr lang="en-IN" b="1" dirty="0">
                    <a:solidFill>
                      <a:schemeClr val="tx1"/>
                    </a:solidFill>
                  </a:rPr>
                  <a:t>Diversify Bank Partnerships</a:t>
                </a:r>
                <a:endParaRPr lang="en-US" b="1" dirty="0">
                  <a:solidFill>
                    <a:schemeClr val="tx1"/>
                  </a:solidFill>
                  <a:latin typeface="Century Gothic" panose="020B0502020202020204" pitchFamily="34" charset="0"/>
                </a:endParaRPr>
              </a:p>
              <a:p>
                <a:pPr algn="ctr"/>
                <a:endParaRPr lang="en-US" dirty="0">
                  <a:solidFill>
                    <a:schemeClr val="tx1">
                      <a:lumMod val="75000"/>
                      <a:lumOff val="25000"/>
                    </a:schemeClr>
                  </a:solidFill>
                  <a:latin typeface="Century Gothic" panose="020B0502020202020204" pitchFamily="34" charset="0"/>
                </a:endParaRPr>
              </a:p>
              <a:p>
                <a:pPr algn="ctr"/>
                <a:endParaRPr lang="en-US" dirty="0">
                  <a:solidFill>
                    <a:schemeClr val="tx1">
                      <a:lumMod val="75000"/>
                      <a:lumOff val="25000"/>
                    </a:schemeClr>
                  </a:solidFill>
                  <a:latin typeface="Century Gothic" panose="020B0502020202020204" pitchFamily="34" charset="0"/>
                </a:endParaRPr>
              </a:p>
              <a:p>
                <a:pPr algn="ctr"/>
                <a:r>
                  <a:rPr lang="en-US" dirty="0">
                    <a:solidFill>
                      <a:schemeClr val="tx1"/>
                    </a:solidFill>
                  </a:rPr>
                  <a:t>Encourage use of underperforming banks through better incentives.</a:t>
                </a:r>
                <a:endParaRPr lang="en-US" dirty="0">
                  <a:solidFill>
                    <a:schemeClr val="tx1"/>
                  </a:solidFill>
                  <a:latin typeface="Century Gothic" panose="020B0502020202020204" pitchFamily="34" charset="0"/>
                </a:endParaRPr>
              </a:p>
            </p:txBody>
          </p:sp>
          <p:sp>
            <p:nvSpPr>
              <p:cNvPr id="21" name="Rectangle 20">
                <a:extLst>
                  <a:ext uri="{FF2B5EF4-FFF2-40B4-BE49-F238E27FC236}">
                    <a16:creationId xmlns:a16="http://schemas.microsoft.com/office/drawing/2014/main" id="{70CE21B6-E08C-A1C7-EA4A-4D69E66F0C8F}"/>
                  </a:ext>
                </a:extLst>
              </p:cNvPr>
              <p:cNvSpPr/>
              <p:nvPr/>
            </p:nvSpPr>
            <p:spPr>
              <a:xfrm>
                <a:off x="885146" y="5338743"/>
                <a:ext cx="3850640" cy="8245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3" name="Graphic 32" descr="Stopwatch 66% with solid fill">
              <a:extLst>
                <a:ext uri="{FF2B5EF4-FFF2-40B4-BE49-F238E27FC236}">
                  <a16:creationId xmlns:a16="http://schemas.microsoft.com/office/drawing/2014/main" id="{A5AB2457-EF5F-2639-5FA7-52368696B5B4}"/>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856295" y="5022574"/>
              <a:ext cx="914400" cy="914400"/>
            </a:xfrm>
            <a:prstGeom prst="rect">
              <a:avLst/>
            </a:prstGeom>
          </p:spPr>
        </p:pic>
      </p:grpSp>
      <p:grpSp>
        <p:nvGrpSpPr>
          <p:cNvPr id="37" name="Group 36">
            <a:extLst>
              <a:ext uri="{FF2B5EF4-FFF2-40B4-BE49-F238E27FC236}">
                <a16:creationId xmlns:a16="http://schemas.microsoft.com/office/drawing/2014/main" id="{98DBDF48-C38A-5C6B-C5A6-0EE9349A3B79}"/>
              </a:ext>
            </a:extLst>
          </p:cNvPr>
          <p:cNvGrpSpPr/>
          <p:nvPr/>
        </p:nvGrpSpPr>
        <p:grpSpPr>
          <a:xfrm>
            <a:off x="4184581" y="1255482"/>
            <a:ext cx="3850640" cy="5134378"/>
            <a:chOff x="8345644" y="1255482"/>
            <a:chExt cx="3850640" cy="5134378"/>
          </a:xfrm>
        </p:grpSpPr>
        <p:grpSp>
          <p:nvGrpSpPr>
            <p:cNvPr id="38" name="Group 37">
              <a:extLst>
                <a:ext uri="{FF2B5EF4-FFF2-40B4-BE49-F238E27FC236}">
                  <a16:creationId xmlns:a16="http://schemas.microsoft.com/office/drawing/2014/main" id="{0A24DE3A-3567-A000-3F4B-F3CCDA1DCEF0}"/>
                </a:ext>
              </a:extLst>
            </p:cNvPr>
            <p:cNvGrpSpPr/>
            <p:nvPr/>
          </p:nvGrpSpPr>
          <p:grpSpPr>
            <a:xfrm>
              <a:off x="8345644" y="1255482"/>
              <a:ext cx="3850640" cy="5134378"/>
              <a:chOff x="885146" y="1513840"/>
              <a:chExt cx="3850640" cy="5134378"/>
            </a:xfrm>
          </p:grpSpPr>
          <p:sp>
            <p:nvSpPr>
              <p:cNvPr id="40" name="Rectangle 39">
                <a:extLst>
                  <a:ext uri="{FF2B5EF4-FFF2-40B4-BE49-F238E27FC236}">
                    <a16:creationId xmlns:a16="http://schemas.microsoft.com/office/drawing/2014/main" id="{B42D2DAC-DF7C-1DEC-7F2A-EC8A9CB470CD}"/>
                  </a:ext>
                </a:extLst>
              </p:cNvPr>
              <p:cNvSpPr/>
              <p:nvPr/>
            </p:nvSpPr>
            <p:spPr>
              <a:xfrm>
                <a:off x="1162172" y="1513840"/>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1">
                      <a:lumMod val="75000"/>
                      <a:lumOff val="25000"/>
                    </a:schemeClr>
                  </a:solidFill>
                  <a:latin typeface="Century Gothic" panose="020B0502020202020204" pitchFamily="34" charset="0"/>
                </a:endParaRPr>
              </a:p>
              <a:p>
                <a:pPr algn="ctr"/>
                <a:r>
                  <a:rPr lang="en-IN" b="1" dirty="0">
                    <a:solidFill>
                      <a:schemeClr val="tx1"/>
                    </a:solidFill>
                  </a:rPr>
                  <a:t>Support Underperforming Branches</a:t>
                </a:r>
              </a:p>
              <a:p>
                <a:pPr algn="ctr"/>
                <a:endParaRPr lang="en-IN" b="1">
                  <a:solidFill>
                    <a:schemeClr val="tx1"/>
                  </a:solidFill>
                  <a:latin typeface="Century Gothic" panose="020B0502020202020204" pitchFamily="34" charset="0"/>
                </a:endParaRPr>
              </a:p>
              <a:p>
                <a:pPr algn="ctr"/>
                <a:endParaRPr lang="en-IN" b="1" dirty="0">
                  <a:solidFill>
                    <a:schemeClr val="tx1"/>
                  </a:solidFill>
                  <a:latin typeface="Century Gothic" panose="020B0502020202020204" pitchFamily="34" charset="0"/>
                </a:endParaRPr>
              </a:p>
              <a:p>
                <a:pPr algn="ctr"/>
                <a:r>
                  <a:rPr lang="en-US" dirty="0">
                    <a:solidFill>
                      <a:schemeClr val="tx1"/>
                    </a:solidFill>
                  </a:rPr>
                  <a:t>Provide marketing support and local engagement initiatives</a:t>
                </a:r>
                <a:r>
                  <a:rPr lang="en-US" dirty="0"/>
                  <a:t>.</a:t>
                </a:r>
                <a:endParaRPr lang="en-US" b="1" dirty="0">
                  <a:solidFill>
                    <a:schemeClr val="tx1"/>
                  </a:solidFill>
                  <a:latin typeface="Century Gothic" panose="020B0502020202020204" pitchFamily="34" charset="0"/>
                </a:endParaRPr>
              </a:p>
            </p:txBody>
          </p:sp>
          <p:sp>
            <p:nvSpPr>
              <p:cNvPr id="41" name="Rectangle 40">
                <a:extLst>
                  <a:ext uri="{FF2B5EF4-FFF2-40B4-BE49-F238E27FC236}">
                    <a16:creationId xmlns:a16="http://schemas.microsoft.com/office/drawing/2014/main" id="{BECDC454-35D6-8372-4B72-A6412EB4D839}"/>
                  </a:ext>
                </a:extLst>
              </p:cNvPr>
              <p:cNvSpPr/>
              <p:nvPr/>
            </p:nvSpPr>
            <p:spPr>
              <a:xfrm>
                <a:off x="885146" y="5338743"/>
                <a:ext cx="3850640" cy="824578"/>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Graphic 38" descr="Signal with solid fill">
              <a:extLst>
                <a:ext uri="{FF2B5EF4-FFF2-40B4-BE49-F238E27FC236}">
                  <a16:creationId xmlns:a16="http://schemas.microsoft.com/office/drawing/2014/main" id="{CA3BE5D5-8421-E118-D813-5D415E8A26E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9856295" y="5022574"/>
              <a:ext cx="914400" cy="914400"/>
            </a:xfrm>
            <a:prstGeom prst="rect">
              <a:avLst/>
            </a:prstGeom>
          </p:spPr>
        </p:pic>
      </p:grpSp>
      <p:grpSp>
        <p:nvGrpSpPr>
          <p:cNvPr id="42" name="Group 41">
            <a:extLst>
              <a:ext uri="{FF2B5EF4-FFF2-40B4-BE49-F238E27FC236}">
                <a16:creationId xmlns:a16="http://schemas.microsoft.com/office/drawing/2014/main" id="{3642B194-DA82-13B1-CEA7-2B877390771D}"/>
              </a:ext>
            </a:extLst>
          </p:cNvPr>
          <p:cNvGrpSpPr/>
          <p:nvPr/>
        </p:nvGrpSpPr>
        <p:grpSpPr>
          <a:xfrm>
            <a:off x="8328071" y="1235057"/>
            <a:ext cx="3850640" cy="5134378"/>
            <a:chOff x="8345644" y="1255482"/>
            <a:chExt cx="3850640" cy="5134378"/>
          </a:xfrm>
        </p:grpSpPr>
        <p:grpSp>
          <p:nvGrpSpPr>
            <p:cNvPr id="43" name="Group 42">
              <a:extLst>
                <a:ext uri="{FF2B5EF4-FFF2-40B4-BE49-F238E27FC236}">
                  <a16:creationId xmlns:a16="http://schemas.microsoft.com/office/drawing/2014/main" id="{CBB293DD-078C-511A-A8ED-BFFAFE5A60A5}"/>
                </a:ext>
              </a:extLst>
            </p:cNvPr>
            <p:cNvGrpSpPr/>
            <p:nvPr/>
          </p:nvGrpSpPr>
          <p:grpSpPr>
            <a:xfrm>
              <a:off x="8345644" y="1255482"/>
              <a:ext cx="3850640" cy="5134378"/>
              <a:chOff x="885146" y="1513840"/>
              <a:chExt cx="3850640" cy="5134378"/>
            </a:xfrm>
          </p:grpSpPr>
          <p:sp>
            <p:nvSpPr>
              <p:cNvPr id="45" name="Rectangle 44">
                <a:extLst>
                  <a:ext uri="{FF2B5EF4-FFF2-40B4-BE49-F238E27FC236}">
                    <a16:creationId xmlns:a16="http://schemas.microsoft.com/office/drawing/2014/main" id="{F3DC4B1C-04BF-11C4-CA44-37F2A1CCE598}"/>
                  </a:ext>
                </a:extLst>
              </p:cNvPr>
              <p:cNvSpPr/>
              <p:nvPr/>
            </p:nvSpPr>
            <p:spPr>
              <a:xfrm>
                <a:off x="1162172" y="1513840"/>
                <a:ext cx="3296589" cy="51343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b="1" dirty="0">
                  <a:solidFill>
                    <a:schemeClr val="tx1">
                      <a:lumMod val="75000"/>
                      <a:lumOff val="25000"/>
                    </a:schemeClr>
                  </a:solidFill>
                  <a:latin typeface="Century Gothic" panose="020B0502020202020204" pitchFamily="34" charset="0"/>
                </a:endParaRPr>
              </a:p>
              <a:p>
                <a:pPr algn="ctr"/>
                <a:r>
                  <a:rPr lang="en-US" b="1" dirty="0">
                    <a:solidFill>
                      <a:schemeClr val="tx1">
                        <a:lumMod val="75000"/>
                        <a:lumOff val="25000"/>
                      </a:schemeClr>
                    </a:solidFill>
                    <a:latin typeface="Century Gothic" panose="020B0502020202020204" pitchFamily="34" charset="0"/>
                  </a:rPr>
                  <a:t>Trend Monitoring</a:t>
                </a:r>
              </a:p>
              <a:p>
                <a:pPr algn="ctr"/>
                <a:endParaRPr lang="en-US" dirty="0">
                  <a:solidFill>
                    <a:schemeClr val="tx1">
                      <a:lumMod val="75000"/>
                      <a:lumOff val="25000"/>
                    </a:schemeClr>
                  </a:solidFill>
                  <a:latin typeface="Century Gothic" panose="020B0502020202020204" pitchFamily="34" charset="0"/>
                </a:endParaRP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Keep dashboards for</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Active vs. Total Opportunities (pipeline coverage)</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Closed Won vs. Total Closed (win ratio trends)</a:t>
                </a:r>
              </a:p>
              <a:p>
                <a:pPr marL="285750" indent="-285750">
                  <a:buFont typeface="Arial" panose="020B0604020202020204" pitchFamily="34" charset="0"/>
                  <a:buChar char="•"/>
                </a:pPr>
                <a:r>
                  <a:rPr lang="en-US" dirty="0">
                    <a:solidFill>
                      <a:schemeClr val="tx1">
                        <a:lumMod val="75000"/>
                        <a:lumOff val="25000"/>
                      </a:schemeClr>
                    </a:solidFill>
                    <a:latin typeface="Century Gothic" panose="020B0502020202020204" pitchFamily="34" charset="0"/>
                  </a:rPr>
                  <a:t>Conversion Rates by Source &amp; Industry (optimize channels)</a:t>
                </a:r>
              </a:p>
            </p:txBody>
          </p:sp>
          <p:sp>
            <p:nvSpPr>
              <p:cNvPr id="46" name="Rectangle 45">
                <a:extLst>
                  <a:ext uri="{FF2B5EF4-FFF2-40B4-BE49-F238E27FC236}">
                    <a16:creationId xmlns:a16="http://schemas.microsoft.com/office/drawing/2014/main" id="{20DFC85F-43BA-D66F-4F43-DE19FA597358}"/>
                  </a:ext>
                </a:extLst>
              </p:cNvPr>
              <p:cNvSpPr/>
              <p:nvPr/>
            </p:nvSpPr>
            <p:spPr>
              <a:xfrm>
                <a:off x="885146" y="5338743"/>
                <a:ext cx="3850640" cy="8245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4" name="Graphic 43" descr="Statistics with solid fill">
              <a:extLst>
                <a:ext uri="{FF2B5EF4-FFF2-40B4-BE49-F238E27FC236}">
                  <a16:creationId xmlns:a16="http://schemas.microsoft.com/office/drawing/2014/main" id="{265C8996-4D95-1448-EAE0-14E2DA36ADC2}"/>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9856295" y="5022574"/>
              <a:ext cx="914400" cy="914400"/>
            </a:xfrm>
            <a:prstGeom prst="rect">
              <a:avLst/>
            </a:prstGeom>
          </p:spPr>
        </p:pic>
      </p:grpSp>
    </p:spTree>
    <p:extLst>
      <p:ext uri="{BB962C8B-B14F-4D97-AF65-F5344CB8AC3E}">
        <p14:creationId xmlns:p14="http://schemas.microsoft.com/office/powerpoint/2010/main" val="41026917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48F09-56FB-561B-C002-2929C8FFE61C}"/>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157730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team names">
            <a:extLst>
              <a:ext uri="{FF2B5EF4-FFF2-40B4-BE49-F238E27FC236}">
                <a16:creationId xmlns:a16="http://schemas.microsoft.com/office/drawing/2014/main" id="{F9E09B0C-51A7-6A84-B239-2F71AD205822}"/>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l="165"/>
          <a:stretch>
            <a:fillRect/>
          </a:stretch>
        </p:blipFill>
        <p:spPr bwMode="auto">
          <a:xfrm>
            <a:off x="0" y="-11299"/>
            <a:ext cx="12192000" cy="68692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4D5FDC-22AD-5326-F8E1-E15E46472510}"/>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Group details </a:t>
            </a:r>
          </a:p>
        </p:txBody>
      </p:sp>
      <p:pic>
        <p:nvPicPr>
          <p:cNvPr id="4" name="layoutShapeInnerChild9">
            <a:extLst>
              <a:ext uri="{FF2B5EF4-FFF2-40B4-BE49-F238E27FC236}">
                <a16:creationId xmlns:a16="http://schemas.microsoft.com/office/drawing/2014/main" id="{8C6BA754-5F00-A45E-B622-665923D61FF6}"/>
              </a:ext>
            </a:extLst>
          </p:cNvPr>
          <p:cNvPicPr>
            <a:picLocks noChangeAspect="1"/>
          </p:cNvPicPr>
          <p:nvPr/>
        </p:nvPicPr>
        <p:blipFill rotWithShape="1">
          <a:blip r:embed="rId3">
            <a:alphaModFix amt="35000"/>
            <a:extLst>
              <a:ext uri="{2D28C7F6-BB24-4A95-BEB7-42B481537082}">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0" y="973400"/>
            <a:ext cx="980771" cy="2590800"/>
          </a:xfrm>
          <a:prstGeom prst="rect">
            <a:avLst/>
          </a:prstGeom>
        </p:spPr>
      </p:pic>
      <p:sp>
        <p:nvSpPr>
          <p:cNvPr id="5" name="TextBox 4">
            <a:extLst>
              <a:ext uri="{FF2B5EF4-FFF2-40B4-BE49-F238E27FC236}">
                <a16:creationId xmlns:a16="http://schemas.microsoft.com/office/drawing/2014/main" id="{805B4F3C-DC8E-2907-D662-735EB44E98B7}"/>
              </a:ext>
            </a:extLst>
          </p:cNvPr>
          <p:cNvSpPr txBox="1"/>
          <p:nvPr/>
        </p:nvSpPr>
        <p:spPr>
          <a:xfrm>
            <a:off x="1049350" y="1211427"/>
            <a:ext cx="4002709" cy="4549451"/>
          </a:xfrm>
          <a:prstGeom prst="rect">
            <a:avLst/>
          </a:prstGeom>
          <a:solidFill>
            <a:srgbClr val="FFFFFF">
              <a:alpha val="89804"/>
            </a:srgbClr>
          </a:solidFill>
        </p:spPr>
        <p:txBody>
          <a:bodyPr wrap="square" rtlCol="0" anchor="ctr">
            <a:spAutoFit/>
          </a:bodyPr>
          <a:lstStyle/>
          <a:p>
            <a:pPr>
              <a:lnSpc>
                <a:spcPct val="200000"/>
              </a:lnSpc>
            </a:pPr>
            <a:r>
              <a:rPr lang="en-US" sz="2800" dirty="0">
                <a:solidFill>
                  <a:schemeClr val="accent1"/>
                </a:solidFill>
                <a:latin typeface="Century Gothic" panose="020B0502020202020204" pitchFamily="34" charset="0"/>
              </a:rPr>
              <a:t>Group Number 4</a:t>
            </a:r>
          </a:p>
          <a:p>
            <a:pPr>
              <a:lnSpc>
                <a:spcPct val="200000"/>
              </a:lnSpc>
            </a:pPr>
            <a:r>
              <a:rPr lang="en-US" sz="2000" dirty="0">
                <a:solidFill>
                  <a:schemeClr val="tx1">
                    <a:lumMod val="85000"/>
                    <a:lumOff val="15000"/>
                  </a:schemeClr>
                </a:solidFill>
                <a:latin typeface="Century Gothic" panose="020B0502020202020204" pitchFamily="34" charset="0"/>
              </a:rPr>
              <a:t>Chaithra S V </a:t>
            </a:r>
          </a:p>
          <a:p>
            <a:pPr>
              <a:lnSpc>
                <a:spcPct val="200000"/>
              </a:lnSpc>
            </a:pPr>
            <a:r>
              <a:rPr lang="en-US" sz="2000" dirty="0">
                <a:solidFill>
                  <a:schemeClr val="tx1">
                    <a:lumMod val="85000"/>
                    <a:lumOff val="15000"/>
                  </a:schemeClr>
                </a:solidFill>
                <a:latin typeface="Century Gothic" panose="020B0502020202020204" pitchFamily="34" charset="0"/>
              </a:rPr>
              <a:t>Janhavi Dusad</a:t>
            </a:r>
          </a:p>
          <a:p>
            <a:pPr>
              <a:lnSpc>
                <a:spcPct val="200000"/>
              </a:lnSpc>
            </a:pPr>
            <a:r>
              <a:rPr lang="en-US" sz="2000" dirty="0">
                <a:solidFill>
                  <a:schemeClr val="tx1">
                    <a:lumMod val="85000"/>
                    <a:lumOff val="15000"/>
                  </a:schemeClr>
                </a:solidFill>
                <a:latin typeface="Century Gothic" panose="020B0502020202020204" pitchFamily="34" charset="0"/>
              </a:rPr>
              <a:t>Akshay Sawant</a:t>
            </a:r>
          </a:p>
          <a:p>
            <a:pPr>
              <a:lnSpc>
                <a:spcPct val="200000"/>
              </a:lnSpc>
            </a:pPr>
            <a:r>
              <a:rPr lang="en-US" sz="2000" dirty="0">
                <a:solidFill>
                  <a:schemeClr val="tx1">
                    <a:lumMod val="85000"/>
                    <a:lumOff val="15000"/>
                  </a:schemeClr>
                </a:solidFill>
                <a:latin typeface="Century Gothic" panose="020B0502020202020204" pitchFamily="34" charset="0"/>
              </a:rPr>
              <a:t>Susmita Das</a:t>
            </a:r>
          </a:p>
          <a:p>
            <a:pPr>
              <a:lnSpc>
                <a:spcPct val="200000"/>
              </a:lnSpc>
            </a:pPr>
            <a:r>
              <a:rPr lang="en-US" sz="2000" dirty="0">
                <a:solidFill>
                  <a:schemeClr val="tx1">
                    <a:lumMod val="85000"/>
                    <a:lumOff val="15000"/>
                  </a:schemeClr>
                </a:solidFill>
                <a:latin typeface="Century Gothic" panose="020B0502020202020204" pitchFamily="34" charset="0"/>
              </a:rPr>
              <a:t>Srishti</a:t>
            </a:r>
          </a:p>
          <a:p>
            <a:pPr>
              <a:lnSpc>
                <a:spcPct val="200000"/>
              </a:lnSpc>
            </a:pPr>
            <a:r>
              <a:rPr lang="en-US" sz="2000" dirty="0">
                <a:solidFill>
                  <a:schemeClr val="tx1">
                    <a:lumMod val="85000"/>
                    <a:lumOff val="15000"/>
                  </a:schemeClr>
                </a:solidFill>
                <a:latin typeface="Century Gothic" panose="020B0502020202020204" pitchFamily="34" charset="0"/>
              </a:rPr>
              <a:t>Soundarya G S</a:t>
            </a:r>
          </a:p>
        </p:txBody>
      </p:sp>
    </p:spTree>
    <p:extLst>
      <p:ext uri="{BB962C8B-B14F-4D97-AF65-F5344CB8AC3E}">
        <p14:creationId xmlns:p14="http://schemas.microsoft.com/office/powerpoint/2010/main" val="3905561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ABC3B-E6A0-3AD4-1D17-CDFA5C4FDB3E}"/>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51DBC910-9CF7-3E67-2946-305FBF272AF3}"/>
              </a:ext>
            </a:extLst>
          </p:cNvPr>
          <p:cNvSpPr/>
          <p:nvPr/>
        </p:nvSpPr>
        <p:spPr>
          <a:xfrm>
            <a:off x="1021768" y="5022087"/>
            <a:ext cx="1317438" cy="135685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60A0E00-41B8-1779-C930-3105FE9389CE}"/>
              </a:ext>
            </a:extLst>
          </p:cNvPr>
          <p:cNvSpPr/>
          <p:nvPr/>
        </p:nvSpPr>
        <p:spPr>
          <a:xfrm>
            <a:off x="1021768" y="2910348"/>
            <a:ext cx="1317438" cy="1356851"/>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C877A-1B6A-32B7-D792-9A2B8F9885F5}"/>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Summary</a:t>
            </a:r>
          </a:p>
        </p:txBody>
      </p:sp>
      <p:pic>
        <p:nvPicPr>
          <p:cNvPr id="3" name="layoutShapeInnerChild7">
            <a:extLst>
              <a:ext uri="{FF2B5EF4-FFF2-40B4-BE49-F238E27FC236}">
                <a16:creationId xmlns:a16="http://schemas.microsoft.com/office/drawing/2014/main" id="{3D5FC0F4-DAFB-94BB-3A16-513817A0CDA9}"/>
              </a:ext>
            </a:extLst>
          </p:cNvPr>
          <p:cNvPicPr>
            <a:picLocks noChangeAspect="1"/>
          </p:cNvPicPr>
          <p:nvPr/>
        </p:nvPicPr>
        <p:blipFill rotWithShape="1">
          <a:blip r:embed="rId2">
            <a:alphaModFix amt="35000"/>
            <a:extLst>
              <a:ext uri="{D447D3F8-93D1-453B-83F5-75E1A01F88BF}">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BADB56BA-A670-26F2-42AD-25493E837320}"/>
              </a:ext>
            </a:extLst>
          </p:cNvPr>
          <p:cNvPicPr>
            <a:picLocks noChangeAspect="1"/>
          </p:cNvPicPr>
          <p:nvPr/>
        </p:nvPicPr>
        <p:blipFill rotWithShape="1">
          <a:blip r:embed="rId3">
            <a:alphaModFix amt="35000"/>
            <a:extLst>
              <a:ext uri="{2D28C7F6-BB24-4A95-BEB7-42B481537082}">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0" y="973400"/>
            <a:ext cx="980771" cy="2590800"/>
          </a:xfrm>
          <a:prstGeom prst="rect">
            <a:avLst/>
          </a:prstGeom>
        </p:spPr>
      </p:pic>
      <p:sp>
        <p:nvSpPr>
          <p:cNvPr id="6" name="TextBox 5">
            <a:extLst>
              <a:ext uri="{FF2B5EF4-FFF2-40B4-BE49-F238E27FC236}">
                <a16:creationId xmlns:a16="http://schemas.microsoft.com/office/drawing/2014/main" id="{328A0825-CE0B-8BB2-6FD3-940C8E12A8BA}"/>
              </a:ext>
            </a:extLst>
          </p:cNvPr>
          <p:cNvSpPr txBox="1"/>
          <p:nvPr/>
        </p:nvSpPr>
        <p:spPr>
          <a:xfrm>
            <a:off x="1026296" y="1157487"/>
            <a:ext cx="10388066" cy="1200329"/>
          </a:xfrm>
          <a:prstGeom prst="rect">
            <a:avLst/>
          </a:prstGeom>
          <a:noFill/>
        </p:spPr>
        <p:txBody>
          <a:bodyPr wrap="square">
            <a:spAutoFit/>
          </a:bodyPr>
          <a:lstStyle/>
          <a:p>
            <a:r>
              <a:rPr lang="en-US" dirty="0">
                <a:solidFill>
                  <a:schemeClr val="tx1">
                    <a:lumMod val="85000"/>
                    <a:lumOff val="15000"/>
                  </a:schemeClr>
                </a:solidFill>
                <a:latin typeface="Century Gothic" panose="020B0502020202020204" pitchFamily="34" charset="0"/>
              </a:rPr>
              <a:t>We have built a dashboard in Power BI to track the full journey from leads to converted customers. </a:t>
            </a:r>
          </a:p>
          <a:p>
            <a:r>
              <a:rPr lang="en-US" dirty="0">
                <a:solidFill>
                  <a:schemeClr val="tx1">
                    <a:lumMod val="85000"/>
                    <a:lumOff val="15000"/>
                  </a:schemeClr>
                </a:solidFill>
                <a:latin typeface="Century Gothic" panose="020B0502020202020204" pitchFamily="34" charset="0"/>
              </a:rPr>
              <a:t>It shows all key KPIs in one place, making it easy to see where leads come from, how many convert, and the revenue they bring and much more which are described in KPIs </a:t>
            </a:r>
          </a:p>
        </p:txBody>
      </p:sp>
      <p:sp>
        <p:nvSpPr>
          <p:cNvPr id="8" name="TextBox 7">
            <a:extLst>
              <a:ext uri="{FF2B5EF4-FFF2-40B4-BE49-F238E27FC236}">
                <a16:creationId xmlns:a16="http://schemas.microsoft.com/office/drawing/2014/main" id="{3E94D219-2A77-53CE-E8D0-46C4334432DF}"/>
              </a:ext>
            </a:extLst>
          </p:cNvPr>
          <p:cNvSpPr txBox="1"/>
          <p:nvPr/>
        </p:nvSpPr>
        <p:spPr>
          <a:xfrm>
            <a:off x="2903320" y="2744785"/>
            <a:ext cx="8202831" cy="3825343"/>
          </a:xfrm>
          <a:prstGeom prst="rect">
            <a:avLst/>
          </a:prstGeom>
          <a:noFill/>
        </p:spPr>
        <p:txBody>
          <a:bodyPr wrap="square">
            <a:spAutoFit/>
          </a:bodyPr>
          <a:lstStyle/>
          <a:p>
            <a:pPr>
              <a:lnSpc>
                <a:spcPct val="150000"/>
              </a:lnSpc>
              <a:buNone/>
            </a:pPr>
            <a:r>
              <a:rPr lang="en-US" sz="1600" b="1" dirty="0">
                <a:solidFill>
                  <a:schemeClr val="tx1">
                    <a:lumMod val="85000"/>
                    <a:lumOff val="15000"/>
                  </a:schemeClr>
                </a:solidFill>
                <a:latin typeface="Century Gothic" panose="020B0502020202020204" pitchFamily="34" charset="0"/>
              </a:rPr>
              <a:t>Objectives</a:t>
            </a:r>
            <a:endParaRPr lang="en-US" sz="1600" dirty="0">
              <a:solidFill>
                <a:schemeClr val="tx1">
                  <a:lumMod val="85000"/>
                  <a:lumOff val="15000"/>
                </a:schemeClr>
              </a:solidFill>
              <a:latin typeface="Century Gothic" panose="020B0502020202020204" pitchFamily="34" charset="0"/>
            </a:endParaRPr>
          </a:p>
          <a:p>
            <a:pPr marL="285750" indent="-285750">
              <a:lnSpc>
                <a:spcPct val="150000"/>
              </a:lnSpc>
              <a:buFont typeface="Arial" panose="020B0604020202020204" pitchFamily="34" charset="0"/>
              <a:buChar char="•"/>
            </a:pPr>
            <a:r>
              <a:rPr lang="en-US" sz="1600" dirty="0">
                <a:solidFill>
                  <a:schemeClr val="tx1">
                    <a:lumMod val="85000"/>
                    <a:lumOff val="15000"/>
                  </a:schemeClr>
                </a:solidFill>
                <a:latin typeface="Century Gothic" panose="020B0502020202020204" pitchFamily="34" charset="0"/>
              </a:rPr>
              <a:t>Combine lead and opportunity data into one clear view</a:t>
            </a:r>
          </a:p>
          <a:p>
            <a:pPr marL="285750" indent="-285750">
              <a:lnSpc>
                <a:spcPct val="150000"/>
              </a:lnSpc>
              <a:buFont typeface="Arial" panose="020B0604020202020204" pitchFamily="34" charset="0"/>
              <a:buChar char="•"/>
            </a:pPr>
            <a:r>
              <a:rPr lang="en-US" sz="1600" dirty="0">
                <a:solidFill>
                  <a:schemeClr val="tx1">
                    <a:lumMod val="85000"/>
                    <a:lumOff val="15000"/>
                  </a:schemeClr>
                </a:solidFill>
                <a:latin typeface="Century Gothic" panose="020B0502020202020204" pitchFamily="34" charset="0"/>
              </a:rPr>
              <a:t>Find the best lead sources and industries</a:t>
            </a:r>
          </a:p>
          <a:p>
            <a:pPr marL="285750" indent="-285750">
              <a:lnSpc>
                <a:spcPct val="150000"/>
              </a:lnSpc>
              <a:buFont typeface="Arial" panose="020B0604020202020204" pitchFamily="34" charset="0"/>
              <a:buChar char="•"/>
            </a:pPr>
            <a:r>
              <a:rPr lang="en-US" sz="1600" dirty="0">
                <a:solidFill>
                  <a:schemeClr val="tx1">
                    <a:lumMod val="85000"/>
                    <a:lumOff val="15000"/>
                  </a:schemeClr>
                </a:solidFill>
                <a:latin typeface="Century Gothic" panose="020B0502020202020204" pitchFamily="34" charset="0"/>
              </a:rPr>
              <a:t>Help teams make faster, data-backed decisions</a:t>
            </a:r>
          </a:p>
          <a:p>
            <a:pPr marL="285750" indent="-285750">
              <a:lnSpc>
                <a:spcPct val="150000"/>
              </a:lnSpc>
              <a:buFont typeface="Arial" panose="020B0604020202020204" pitchFamily="34" charset="0"/>
              <a:buChar char="•"/>
            </a:pPr>
            <a:r>
              <a:rPr lang="en-US" sz="1600" dirty="0">
                <a:solidFill>
                  <a:schemeClr val="tx1">
                    <a:lumMod val="85000"/>
                    <a:lumOff val="15000"/>
                  </a:schemeClr>
                </a:solidFill>
                <a:latin typeface="Century Gothic" panose="020B0502020202020204" pitchFamily="34" charset="0"/>
              </a:rPr>
              <a:t>Give access across different tools for wider use</a:t>
            </a:r>
          </a:p>
          <a:p>
            <a:pPr>
              <a:lnSpc>
                <a:spcPct val="150000"/>
              </a:lnSpc>
              <a:buNone/>
            </a:pPr>
            <a:r>
              <a:rPr lang="en-US" sz="1600" b="1" dirty="0">
                <a:solidFill>
                  <a:schemeClr val="tx1">
                    <a:lumMod val="85000"/>
                    <a:lumOff val="15000"/>
                  </a:schemeClr>
                </a:solidFill>
                <a:latin typeface="Century Gothic" panose="020B0502020202020204" pitchFamily="34" charset="0"/>
              </a:rPr>
              <a:t>Impact</a:t>
            </a:r>
            <a:endParaRPr lang="en-US" sz="1600" dirty="0">
              <a:solidFill>
                <a:schemeClr val="tx1">
                  <a:lumMod val="85000"/>
                  <a:lumOff val="15000"/>
                </a:schemeClr>
              </a:solidFill>
              <a:latin typeface="Century Gothic" panose="020B0502020202020204" pitchFamily="34" charset="0"/>
            </a:endParaRPr>
          </a:p>
          <a:p>
            <a:pPr marL="285750" indent="-285750">
              <a:lnSpc>
                <a:spcPct val="150000"/>
              </a:lnSpc>
              <a:buFont typeface="Arial" panose="020B0604020202020204" pitchFamily="34" charset="0"/>
              <a:buChar char="•"/>
            </a:pPr>
            <a:r>
              <a:rPr lang="en-US" sz="1600" dirty="0">
                <a:solidFill>
                  <a:schemeClr val="tx1">
                    <a:lumMod val="85000"/>
                    <a:lumOff val="15000"/>
                  </a:schemeClr>
                </a:solidFill>
                <a:latin typeface="Century Gothic" panose="020B0502020202020204" pitchFamily="34" charset="0"/>
              </a:rPr>
              <a:t>Better targeting by knowing top-performing sources</a:t>
            </a:r>
          </a:p>
          <a:p>
            <a:pPr marL="285750" indent="-285750">
              <a:lnSpc>
                <a:spcPct val="150000"/>
              </a:lnSpc>
              <a:buFont typeface="Arial" panose="020B0604020202020204" pitchFamily="34" charset="0"/>
              <a:buChar char="•"/>
            </a:pPr>
            <a:r>
              <a:rPr lang="en-US" sz="1600" dirty="0">
                <a:solidFill>
                  <a:schemeClr val="tx1">
                    <a:lumMod val="85000"/>
                    <a:lumOff val="15000"/>
                  </a:schemeClr>
                </a:solidFill>
                <a:latin typeface="Century Gothic" panose="020B0502020202020204" pitchFamily="34" charset="0"/>
              </a:rPr>
              <a:t>Faster action on bottlenecks in the funnel</a:t>
            </a:r>
          </a:p>
          <a:p>
            <a:pPr marL="285750" indent="-285750">
              <a:lnSpc>
                <a:spcPct val="150000"/>
              </a:lnSpc>
              <a:buFont typeface="Arial" panose="020B0604020202020204" pitchFamily="34" charset="0"/>
              <a:buChar char="•"/>
            </a:pPr>
            <a:r>
              <a:rPr lang="en-US" sz="1600" dirty="0">
                <a:solidFill>
                  <a:schemeClr val="tx1">
                    <a:lumMod val="85000"/>
                    <a:lumOff val="15000"/>
                  </a:schemeClr>
                </a:solidFill>
                <a:latin typeface="Century Gothic" panose="020B0502020202020204" pitchFamily="34" charset="0"/>
              </a:rPr>
              <a:t>Easy access for all teams, in their preferred tool</a:t>
            </a:r>
          </a:p>
          <a:p>
            <a:pPr marL="285750" indent="-285750">
              <a:lnSpc>
                <a:spcPct val="150000"/>
              </a:lnSpc>
              <a:buFont typeface="Arial" panose="020B0604020202020204" pitchFamily="34" charset="0"/>
              <a:buChar char="•"/>
            </a:pPr>
            <a:r>
              <a:rPr lang="en-US" sz="1600" dirty="0">
                <a:solidFill>
                  <a:schemeClr val="tx1">
                    <a:lumMod val="85000"/>
                    <a:lumOff val="15000"/>
                  </a:schemeClr>
                </a:solidFill>
                <a:latin typeface="Century Gothic" panose="020B0502020202020204" pitchFamily="34" charset="0"/>
              </a:rPr>
              <a:t>More accurate revenue forecasting</a:t>
            </a:r>
          </a:p>
        </p:txBody>
      </p:sp>
      <p:pic>
        <p:nvPicPr>
          <p:cNvPr id="10" name="Graphic 9" descr="Bullseye outline">
            <a:extLst>
              <a:ext uri="{FF2B5EF4-FFF2-40B4-BE49-F238E27FC236}">
                <a16:creationId xmlns:a16="http://schemas.microsoft.com/office/drawing/2014/main" id="{0966ABE2-6843-6FD7-1721-5B90BDFFB9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0487" y="2958773"/>
            <a:ext cx="1260000" cy="1260000"/>
          </a:xfrm>
          <a:prstGeom prst="rect">
            <a:avLst/>
          </a:prstGeom>
        </p:spPr>
      </p:pic>
      <p:pic>
        <p:nvPicPr>
          <p:cNvPr id="12" name="Graphic 11" descr="Logarithmic Graph outline">
            <a:extLst>
              <a:ext uri="{FF2B5EF4-FFF2-40B4-BE49-F238E27FC236}">
                <a16:creationId xmlns:a16="http://schemas.microsoft.com/office/drawing/2014/main" id="{D480E748-FAAF-A338-F01B-5C2F8F24B3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0487" y="5070513"/>
            <a:ext cx="1260000" cy="1260000"/>
          </a:xfrm>
          <a:prstGeom prst="rect">
            <a:avLst/>
          </a:prstGeom>
        </p:spPr>
      </p:pic>
    </p:spTree>
    <p:extLst>
      <p:ext uri="{BB962C8B-B14F-4D97-AF65-F5344CB8AC3E}">
        <p14:creationId xmlns:p14="http://schemas.microsoft.com/office/powerpoint/2010/main" val="1442071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A23CE-74B1-24DB-0DC9-DD58866E52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4B0BA-F074-DC28-3FB9-3BF7D77FB3C6}"/>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KPIs</a:t>
            </a:r>
          </a:p>
        </p:txBody>
      </p:sp>
      <p:cxnSp>
        <p:nvCxnSpPr>
          <p:cNvPr id="10" name="Straight Connector 9">
            <a:extLst>
              <a:ext uri="{FF2B5EF4-FFF2-40B4-BE49-F238E27FC236}">
                <a16:creationId xmlns:a16="http://schemas.microsoft.com/office/drawing/2014/main" id="{1E6A03BF-91A2-4D17-5438-8EB40916096A}"/>
              </a:ext>
            </a:extLst>
          </p:cNvPr>
          <p:cNvCxnSpPr>
            <a:cxnSpLocks/>
          </p:cNvCxnSpPr>
          <p:nvPr/>
        </p:nvCxnSpPr>
        <p:spPr>
          <a:xfrm>
            <a:off x="6096000" y="1188360"/>
            <a:ext cx="0" cy="5301205"/>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AC6BB66-9E28-133D-D860-402E007E32ED}"/>
              </a:ext>
            </a:extLst>
          </p:cNvPr>
          <p:cNvSpPr txBox="1"/>
          <p:nvPr/>
        </p:nvSpPr>
        <p:spPr>
          <a:xfrm>
            <a:off x="1" y="1198508"/>
            <a:ext cx="6095998" cy="400110"/>
          </a:xfrm>
          <a:prstGeom prst="rect">
            <a:avLst/>
          </a:prstGeom>
          <a:noFill/>
        </p:spPr>
        <p:txBody>
          <a:bodyPr wrap="square">
            <a:spAutoFit/>
          </a:bodyPr>
          <a:lstStyle/>
          <a:p>
            <a:pPr algn="ctr"/>
            <a:r>
              <a:rPr lang="en-US" sz="2000" spc="-84" dirty="0">
                <a:solidFill>
                  <a:schemeClr val="accent1"/>
                </a:solidFill>
                <a:latin typeface="Century Gothic" panose="020B0502020202020204" pitchFamily="34" charset="0"/>
              </a:rPr>
              <a:t>for Opportunity Dashboard</a:t>
            </a:r>
            <a:endParaRPr lang="en-US" sz="20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54EC90B2-CF4F-A6E7-028C-E99DA6C60A28}"/>
              </a:ext>
            </a:extLst>
          </p:cNvPr>
          <p:cNvSpPr txBox="1"/>
          <p:nvPr/>
        </p:nvSpPr>
        <p:spPr>
          <a:xfrm>
            <a:off x="6096001" y="1198508"/>
            <a:ext cx="5987970" cy="400110"/>
          </a:xfrm>
          <a:prstGeom prst="rect">
            <a:avLst/>
          </a:prstGeom>
          <a:noFill/>
        </p:spPr>
        <p:txBody>
          <a:bodyPr wrap="square">
            <a:spAutoFit/>
          </a:bodyPr>
          <a:lstStyle/>
          <a:p>
            <a:pPr algn="ctr"/>
            <a:r>
              <a:rPr lang="en-US" sz="2000" spc="-84" dirty="0">
                <a:solidFill>
                  <a:schemeClr val="accent1"/>
                </a:solidFill>
                <a:latin typeface="Century Gothic" panose="020B0502020202020204" pitchFamily="34" charset="0"/>
              </a:rPr>
              <a:t>for Lead Dashboard</a:t>
            </a:r>
            <a:endParaRPr lang="en-US" sz="2000" dirty="0">
              <a:solidFill>
                <a:schemeClr val="accent1"/>
              </a:solidFill>
              <a:latin typeface="Century Gothic" panose="020B0502020202020204" pitchFamily="34" charset="0"/>
            </a:endParaRPr>
          </a:p>
        </p:txBody>
      </p:sp>
      <p:pic>
        <p:nvPicPr>
          <p:cNvPr id="15" name="layoutShapeInnerChild9">
            <a:extLst>
              <a:ext uri="{FF2B5EF4-FFF2-40B4-BE49-F238E27FC236}">
                <a16:creationId xmlns:a16="http://schemas.microsoft.com/office/drawing/2014/main" id="{EB9FC16C-A293-90EB-2878-A594DCCA26DD}"/>
              </a:ext>
            </a:extLst>
          </p:cNvPr>
          <p:cNvPicPr>
            <a:picLocks noChangeAspect="1"/>
          </p:cNvPicPr>
          <p:nvPr/>
        </p:nvPicPr>
        <p:blipFill rotWithShape="1">
          <a:blip r:embed="rId3">
            <a:alphaModFix amt="35000"/>
            <a:extLst>
              <a:ext uri="{2D28C7F6-BB24-4A95-BEB7-42B481537082}">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0" y="973400"/>
            <a:ext cx="980771" cy="2590800"/>
          </a:xfrm>
          <a:prstGeom prst="rect">
            <a:avLst/>
          </a:prstGeom>
        </p:spPr>
      </p:pic>
      <p:pic>
        <p:nvPicPr>
          <p:cNvPr id="16" name="layoutShapeInnerChild7">
            <a:extLst>
              <a:ext uri="{FF2B5EF4-FFF2-40B4-BE49-F238E27FC236}">
                <a16:creationId xmlns:a16="http://schemas.microsoft.com/office/drawing/2014/main" id="{E7E0FEB4-4641-99E7-E46A-7669F7E69F7A}"/>
              </a:ext>
            </a:extLst>
          </p:cNvPr>
          <p:cNvPicPr>
            <a:picLocks noChangeAspect="1"/>
          </p:cNvPicPr>
          <p:nvPr/>
        </p:nvPicPr>
        <p:blipFill rotWithShape="1">
          <a:blip r:embed="rId4">
            <a:alphaModFix amt="35000"/>
            <a:extLst>
              <a:ext uri="{D447D3F8-93D1-453B-83F5-75E1A01F88BF}">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10636724" y="3914111"/>
            <a:ext cx="1555276" cy="3235344"/>
          </a:xfrm>
          <a:prstGeom prst="rect">
            <a:avLst/>
          </a:prstGeom>
        </p:spPr>
      </p:pic>
      <p:sp>
        <p:nvSpPr>
          <p:cNvPr id="20" name="TextBox 19">
            <a:extLst>
              <a:ext uri="{FF2B5EF4-FFF2-40B4-BE49-F238E27FC236}">
                <a16:creationId xmlns:a16="http://schemas.microsoft.com/office/drawing/2014/main" id="{D5D54BE3-ED1D-E21B-9592-7A3150B69294}"/>
              </a:ext>
            </a:extLst>
          </p:cNvPr>
          <p:cNvSpPr txBox="1"/>
          <p:nvPr/>
        </p:nvSpPr>
        <p:spPr>
          <a:xfrm>
            <a:off x="414784" y="1628013"/>
            <a:ext cx="5484366" cy="4763548"/>
          </a:xfrm>
          <a:prstGeom prst="rect">
            <a:avLst/>
          </a:prstGeom>
          <a:solidFill>
            <a:srgbClr val="FFFFFF">
              <a:alpha val="89804"/>
            </a:srgbClr>
          </a:solidFill>
          <a:ln>
            <a:noFill/>
          </a:ln>
        </p:spPr>
        <p:txBody>
          <a:bodyPr wrap="square">
            <a:spAutoFit/>
          </a:bodyPr>
          <a:lstStyle/>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Expected Amount</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Active Opportunities</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-Total count of open opportunities.</a:t>
            </a:r>
          </a:p>
          <a:p>
            <a:pPr marL="285750" lvl="0" indent="-285750" defTabSz="457200">
              <a:lnSpc>
                <a:spcPct val="200000"/>
              </a:lnSpc>
              <a:buFont typeface="Arial" panose="020B0604020202020204" pitchFamily="34" charset="0"/>
              <a:buChar char="•"/>
              <a:defRPr/>
            </a:pPr>
            <a:r>
              <a:rPr lang="en-US" sz="1400" b="1" dirty="0">
                <a:solidFill>
                  <a:prstClr val="black"/>
                </a:solidFill>
                <a:latin typeface="Century Gothic" panose="020B0502020202020204" pitchFamily="34" charset="0"/>
                <a:cs typeface="Arial" panose="020B0604020202020204" pitchFamily="34" charset="0"/>
              </a:rPr>
              <a:t>Conversion Rate (%)</a:t>
            </a:r>
            <a:r>
              <a:rPr lang="en-US" sz="1400" dirty="0">
                <a:solidFill>
                  <a:prstClr val="black"/>
                </a:solidFill>
                <a:latin typeface="Century Gothic" panose="020B0502020202020204" pitchFamily="34" charset="0"/>
                <a:cs typeface="Arial" panose="020B0604020202020204" pitchFamily="34" charset="0"/>
              </a:rPr>
              <a:t>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(Win Opportunities/Total Created Opportunities​)×100</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Win Rate (%)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=(Won Opportunities/(Win +Lost)Total Opportunities​)×100</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Loss Rate(%) </a:t>
            </a:r>
            <a:r>
              <a:rPr kumimoji="0" lang="en-US" sz="1400" b="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(Closed Lost Opportunities/Total Opportunities​)×100</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Trend Analysis </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Expected Amount by Opportunity Type</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Opportunities by Industry</a:t>
            </a:r>
          </a:p>
        </p:txBody>
      </p:sp>
      <p:sp>
        <p:nvSpPr>
          <p:cNvPr id="21" name="TextBox 20">
            <a:extLst>
              <a:ext uri="{FF2B5EF4-FFF2-40B4-BE49-F238E27FC236}">
                <a16:creationId xmlns:a16="http://schemas.microsoft.com/office/drawing/2014/main" id="{DBE6D058-8F08-6686-43F1-A1B9B6AD4BD9}"/>
              </a:ext>
            </a:extLst>
          </p:cNvPr>
          <p:cNvSpPr txBox="1"/>
          <p:nvPr/>
        </p:nvSpPr>
        <p:spPr>
          <a:xfrm>
            <a:off x="6292850" y="1628013"/>
            <a:ext cx="5632847" cy="3901774"/>
          </a:xfrm>
          <a:prstGeom prst="rect">
            <a:avLst/>
          </a:prstGeom>
          <a:solidFill>
            <a:srgbClr val="FFFFFF">
              <a:alpha val="89804"/>
            </a:srgbClr>
          </a:solidFill>
          <a:ln>
            <a:noFill/>
          </a:ln>
        </p:spPr>
        <p:txBody>
          <a:bodyPr wrap="square">
            <a:spAutoFit/>
          </a:bodyPr>
          <a:lstStyle/>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Total Lead</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Expected Amount from Converted Leads </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Conversion Rate(%)</a:t>
            </a:r>
            <a:r>
              <a:rPr kumimoji="0" lang="en-US" sz="1400"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=(Leads Converted to Customers/Total Lead​)×100</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Converted Accounts</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Converted Opportunities</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Lead By Source</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Lead By industry</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 Lead by Stage</a:t>
            </a:r>
          </a:p>
        </p:txBody>
      </p:sp>
    </p:spTree>
    <p:extLst>
      <p:ext uri="{BB962C8B-B14F-4D97-AF65-F5344CB8AC3E}">
        <p14:creationId xmlns:p14="http://schemas.microsoft.com/office/powerpoint/2010/main" val="26380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A1EE2-ADC5-67FD-1DF9-8AB5307BF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A4DB67-7E37-E1FE-748F-945C02781BAC}"/>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Tableau Dashboard (1/2)</a:t>
            </a:r>
          </a:p>
        </p:txBody>
      </p:sp>
      <p:pic>
        <p:nvPicPr>
          <p:cNvPr id="3" name="layoutShapeInnerChild7">
            <a:extLst>
              <a:ext uri="{FF2B5EF4-FFF2-40B4-BE49-F238E27FC236}">
                <a16:creationId xmlns:a16="http://schemas.microsoft.com/office/drawing/2014/main" id="{0164CABF-7E59-CFA4-0C15-3E5B64C26558}"/>
              </a:ext>
            </a:extLst>
          </p:cNvPr>
          <p:cNvPicPr>
            <a:picLocks noChangeAspect="1"/>
          </p:cNvPicPr>
          <p:nvPr/>
        </p:nvPicPr>
        <p:blipFill rotWithShape="1">
          <a:blip r:embed="rId2">
            <a:alphaModFix amt="35000"/>
            <a:extLst>
              <a:ext uri="{D447D3F8-93D1-453B-83F5-75E1A01F88BF}">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BA6633FD-020A-C9F4-76FF-A90474ABA946}"/>
              </a:ext>
            </a:extLst>
          </p:cNvPr>
          <p:cNvPicPr>
            <a:picLocks noChangeAspect="1"/>
          </p:cNvPicPr>
          <p:nvPr/>
        </p:nvPicPr>
        <p:blipFill rotWithShape="1">
          <a:blip r:embed="rId3">
            <a:alphaModFix amt="35000"/>
            <a:extLst>
              <a:ext uri="{2D28C7F6-BB24-4A95-BEB7-42B481537082}">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0" y="973400"/>
            <a:ext cx="980771" cy="25908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A05879B-61B8-3986-902D-8A280CB6E645}"/>
              </a:ext>
            </a:extLst>
          </p:cNvPr>
          <p:cNvPicPr>
            <a:picLocks noChangeAspect="1"/>
          </p:cNvPicPr>
          <p:nvPr/>
        </p:nvPicPr>
        <p:blipFill>
          <a:blip r:embed="rId4">
            <a:extLst>
              <a:ext uri="{28A0092B-C50C-407E-A947-70E740481C1C}">
                <a14:useLocalDpi xmlns:a14="http://schemas.microsoft.com/office/drawing/2010/main" val="0"/>
              </a:ext>
            </a:extLst>
          </a:blip>
          <a:srcRect b="3262"/>
          <a:stretch>
            <a:fillRect/>
          </a:stretch>
        </p:blipFill>
        <p:spPr>
          <a:xfrm>
            <a:off x="513975" y="973400"/>
            <a:ext cx="11164049" cy="5518061"/>
          </a:xfrm>
          <a:prstGeom prst="rect">
            <a:avLst/>
          </a:prstGeom>
        </p:spPr>
      </p:pic>
    </p:spTree>
    <p:extLst>
      <p:ext uri="{BB962C8B-B14F-4D97-AF65-F5344CB8AC3E}">
        <p14:creationId xmlns:p14="http://schemas.microsoft.com/office/powerpoint/2010/main" val="3979744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45A68-0289-79AB-E5A7-E2AF96D1F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A06DB7-CE52-61CA-D56E-1D3B8469FB35}"/>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Tableau Dashboard (2/2)</a:t>
            </a:r>
          </a:p>
        </p:txBody>
      </p:sp>
      <p:pic>
        <p:nvPicPr>
          <p:cNvPr id="3" name="layoutShapeInnerChild7">
            <a:extLst>
              <a:ext uri="{FF2B5EF4-FFF2-40B4-BE49-F238E27FC236}">
                <a16:creationId xmlns:a16="http://schemas.microsoft.com/office/drawing/2014/main" id="{C009E132-C5AC-B752-3F71-0A12F9DB60E6}"/>
              </a:ext>
            </a:extLst>
          </p:cNvPr>
          <p:cNvPicPr>
            <a:picLocks noChangeAspect="1"/>
          </p:cNvPicPr>
          <p:nvPr/>
        </p:nvPicPr>
        <p:blipFill rotWithShape="1">
          <a:blip r:embed="rId2">
            <a:alphaModFix amt="35000"/>
            <a:extLst>
              <a:ext uri="{D447D3F8-93D1-453B-83F5-75E1A01F88BF}">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C9D56F1F-FD9F-530D-1E76-AB147003CF07}"/>
              </a:ext>
            </a:extLst>
          </p:cNvPr>
          <p:cNvPicPr>
            <a:picLocks noChangeAspect="1"/>
          </p:cNvPicPr>
          <p:nvPr/>
        </p:nvPicPr>
        <p:blipFill rotWithShape="1">
          <a:blip r:embed="rId3">
            <a:alphaModFix amt="35000"/>
            <a:extLst>
              <a:ext uri="{2D28C7F6-BB24-4A95-BEB7-42B481537082}">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0" y="973400"/>
            <a:ext cx="980771" cy="2590800"/>
          </a:xfrm>
          <a:prstGeom prst="rect">
            <a:avLst/>
          </a:prstGeom>
        </p:spPr>
      </p:pic>
      <p:pic>
        <p:nvPicPr>
          <p:cNvPr id="8" name="Picture 7" descr="A screenshot of a sales dashboard&#10;&#10;AI-generated content may be incorrect.">
            <a:extLst>
              <a:ext uri="{FF2B5EF4-FFF2-40B4-BE49-F238E27FC236}">
                <a16:creationId xmlns:a16="http://schemas.microsoft.com/office/drawing/2014/main" id="{C45E666A-926E-A9BA-5129-D3D0EE8C3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80" y="1034360"/>
            <a:ext cx="11628040" cy="5614163"/>
          </a:xfrm>
          <a:prstGeom prst="rect">
            <a:avLst/>
          </a:prstGeom>
        </p:spPr>
      </p:pic>
    </p:spTree>
    <p:extLst>
      <p:ext uri="{BB962C8B-B14F-4D97-AF65-F5344CB8AC3E}">
        <p14:creationId xmlns:p14="http://schemas.microsoft.com/office/powerpoint/2010/main" val="277425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1F553-D497-F6BC-1907-2B99D03345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D75FA-E433-8C5B-57AB-FDA72F7E4829}"/>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SQL Query(1/2)</a:t>
            </a:r>
          </a:p>
        </p:txBody>
      </p:sp>
      <p:pic>
        <p:nvPicPr>
          <p:cNvPr id="3" name="layoutShapeInnerChild7">
            <a:extLst>
              <a:ext uri="{FF2B5EF4-FFF2-40B4-BE49-F238E27FC236}">
                <a16:creationId xmlns:a16="http://schemas.microsoft.com/office/drawing/2014/main" id="{0AF8766C-285A-E713-5FBA-D7DAB3BAC089}"/>
              </a:ext>
            </a:extLst>
          </p:cNvPr>
          <p:cNvPicPr>
            <a:picLocks noChangeAspect="1"/>
          </p:cNvPicPr>
          <p:nvPr/>
        </p:nvPicPr>
        <p:blipFill rotWithShape="1">
          <a:blip r:embed="rId2">
            <a:alphaModFix amt="35000"/>
            <a:extLst>
              <a:ext uri="{D447D3F8-93D1-453B-83F5-75E1A01F88BF}">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2EC1F15F-A27F-8994-B346-86BBC763B762}"/>
              </a:ext>
            </a:extLst>
          </p:cNvPr>
          <p:cNvPicPr>
            <a:picLocks noChangeAspect="1"/>
          </p:cNvPicPr>
          <p:nvPr/>
        </p:nvPicPr>
        <p:blipFill rotWithShape="1">
          <a:blip r:embed="rId3">
            <a:alphaModFix amt="35000"/>
            <a:extLst>
              <a:ext uri="{2D28C7F6-BB24-4A95-BEB7-42B481537082}">
                <a14:useLocalDpi xmlns:a14="http://schemas.microsoft.com/office/drawing/2010/main" xmlns:p14="http://schemas.microsoft.com/office/powerpoint/2010/main" xmlns:asvg="http://schemas.microsoft.com/office/drawing/2016/SVG/main" xmlns:a16="http://schemas.microsoft.com/office/drawing/2014/main" xmlns="" val="0"/>
              </a:ext>
            </a:extLst>
          </a:blip>
          <a:srcRect/>
          <a:stretch/>
        </p:blipFill>
        <p:spPr>
          <a:xfrm>
            <a:off x="0" y="973400"/>
            <a:ext cx="980771" cy="25908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3751FFA1-CF50-4D18-9DE0-4147429E8594}"/>
              </a:ext>
            </a:extLst>
          </p:cNvPr>
          <p:cNvPicPr>
            <a:picLocks noChangeAspect="1"/>
          </p:cNvPicPr>
          <p:nvPr/>
        </p:nvPicPr>
        <p:blipFill>
          <a:blip r:embed="rId4">
            <a:extLst>
              <a:ext uri="{28A0092B-C50C-407E-A947-70E740481C1C}">
                <a14:useLocalDpi xmlns:a14="http://schemas.microsoft.com/office/drawing/2010/main" val="0"/>
              </a:ext>
            </a:extLst>
          </a:blip>
          <a:srcRect r="22006"/>
          <a:stretch>
            <a:fillRect/>
          </a:stretch>
        </p:blipFill>
        <p:spPr>
          <a:xfrm>
            <a:off x="451685" y="973400"/>
            <a:ext cx="5512274" cy="3000375"/>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33B48972-EB2A-3052-D0E9-50AB9CF20CEA}"/>
              </a:ext>
            </a:extLst>
          </p:cNvPr>
          <p:cNvPicPr>
            <a:picLocks noChangeAspect="1"/>
          </p:cNvPicPr>
          <p:nvPr/>
        </p:nvPicPr>
        <p:blipFill>
          <a:blip r:embed="rId5">
            <a:extLst>
              <a:ext uri="{28A0092B-C50C-407E-A947-70E740481C1C}">
                <a14:useLocalDpi xmlns:a14="http://schemas.microsoft.com/office/drawing/2010/main" val="0"/>
              </a:ext>
            </a:extLst>
          </a:blip>
          <a:srcRect r="36791"/>
          <a:stretch>
            <a:fillRect/>
          </a:stretch>
        </p:blipFill>
        <p:spPr>
          <a:xfrm>
            <a:off x="4455371" y="2106875"/>
            <a:ext cx="3281257" cy="291465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FE8633E1-2063-A5ED-8420-6ECE3619C456}"/>
              </a:ext>
            </a:extLst>
          </p:cNvPr>
          <p:cNvPicPr>
            <a:picLocks noChangeAspect="1"/>
          </p:cNvPicPr>
          <p:nvPr/>
        </p:nvPicPr>
        <p:blipFill>
          <a:blip r:embed="rId6">
            <a:extLst>
              <a:ext uri="{28A0092B-C50C-407E-A947-70E740481C1C}">
                <a14:useLocalDpi xmlns:a14="http://schemas.microsoft.com/office/drawing/2010/main" val="0"/>
              </a:ext>
            </a:extLst>
          </a:blip>
          <a:srcRect r="42615"/>
          <a:stretch>
            <a:fillRect/>
          </a:stretch>
        </p:blipFill>
        <p:spPr>
          <a:xfrm>
            <a:off x="7210196" y="3253685"/>
            <a:ext cx="3913580" cy="3028950"/>
          </a:xfrm>
          <a:prstGeom prst="rect">
            <a:avLst/>
          </a:prstGeom>
        </p:spPr>
      </p:pic>
    </p:spTree>
    <p:extLst>
      <p:ext uri="{BB962C8B-B14F-4D97-AF65-F5344CB8AC3E}">
        <p14:creationId xmlns:p14="http://schemas.microsoft.com/office/powerpoint/2010/main" val="379768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557AA-4C8D-B563-533C-90A0316F2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026F56-709E-8066-CE34-D9D776D04DBD}"/>
              </a:ext>
            </a:extLst>
          </p:cNvPr>
          <p:cNvSpPr>
            <a:spLocks noGrp="1"/>
          </p:cNvSpPr>
          <p:nvPr>
            <p:ph type="title"/>
          </p:nvPr>
        </p:nvSpPr>
        <p:spPr>
          <a:xfrm>
            <a:off x="898012" y="209782"/>
            <a:ext cx="9222658" cy="824578"/>
          </a:xfrm>
        </p:spPr>
        <p:txBody>
          <a:bodyPr>
            <a:normAutofit/>
          </a:bodyPr>
          <a:lstStyle/>
          <a:p>
            <a:r>
              <a:rPr lang="en-US" sz="3200" spc="300">
                <a:solidFill>
                  <a:schemeClr val="tx1">
                    <a:lumMod val="75000"/>
                    <a:lumOff val="25000"/>
                  </a:schemeClr>
                </a:solidFill>
                <a:latin typeface="Century Gothic" panose="020B0502020202020204" pitchFamily="34" charset="0"/>
                <a:cs typeface="Biome" panose="020B0502040204020203" pitchFamily="34" charset="0"/>
              </a:rPr>
              <a:t>SQL Query(2/2)</a:t>
            </a:r>
            <a:endParaRPr lang="en-US" sz="3200" spc="300" dirty="0">
              <a:solidFill>
                <a:schemeClr val="tx1">
                  <a:lumMod val="75000"/>
                  <a:lumOff val="25000"/>
                </a:schemeClr>
              </a:solidFill>
              <a:latin typeface="Century Gothic" panose="020B0502020202020204" pitchFamily="34" charset="0"/>
              <a:cs typeface="Biome" panose="020B0502040204020203" pitchFamily="34" charset="0"/>
            </a:endParaRPr>
          </a:p>
        </p:txBody>
      </p:sp>
      <p:pic>
        <p:nvPicPr>
          <p:cNvPr id="3" name="layoutShapeInnerChild7">
            <a:extLst>
              <a:ext uri="{FF2B5EF4-FFF2-40B4-BE49-F238E27FC236}">
                <a16:creationId xmlns:a16="http://schemas.microsoft.com/office/drawing/2014/main" id="{44176E33-0E97-A520-482A-C3CBA1A7DA46}"/>
              </a:ext>
            </a:extLst>
          </p:cNvPr>
          <p:cNvPicPr>
            <a:picLocks noChangeAspect="1"/>
          </p:cNvPicPr>
          <p:nvPr/>
        </p:nvPicPr>
        <p:blipFill rotWithShape="1">
          <a:blip r:embed="rId2">
            <a:alphaModFix amt="35000"/>
            <a:extLst>
              <a:ext uri="{D447D3F8-93D1-453B-83F5-75E1A01F88BF}">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2C9B03E4-B79B-4EE3-773A-7AC2C9E471AF}"/>
              </a:ext>
            </a:extLst>
          </p:cNvPr>
          <p:cNvPicPr>
            <a:picLocks noChangeAspect="1"/>
          </p:cNvPicPr>
          <p:nvPr/>
        </p:nvPicPr>
        <p:blipFill rotWithShape="1">
          <a:blip r:embed="rId3">
            <a:alphaModFix amt="35000"/>
            <a:extLst>
              <a:ext uri="{2D28C7F6-BB24-4A95-BEB7-42B481537082}">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0" y="973400"/>
            <a:ext cx="980771" cy="259080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2DFAEAD3-D2D5-2B40-0E75-006A036F45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247" y="1059795"/>
            <a:ext cx="5057775" cy="3057525"/>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B42EF278-9B73-1B6E-7C8D-DC7538080E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4719" y="2497400"/>
            <a:ext cx="5534025" cy="213360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0D975240-0CA8-3AD5-5A4B-B6C2C33CF2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269" y="3566448"/>
            <a:ext cx="5581650" cy="2828925"/>
          </a:xfrm>
          <a:prstGeom prst="rect">
            <a:avLst/>
          </a:prstGeom>
        </p:spPr>
      </p:pic>
    </p:spTree>
    <p:extLst>
      <p:ext uri="{BB962C8B-B14F-4D97-AF65-F5344CB8AC3E}">
        <p14:creationId xmlns:p14="http://schemas.microsoft.com/office/powerpoint/2010/main" val="180091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57A0C-A4F9-A851-9A02-C53DABE942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FD9E2-2801-53FF-23F4-C6125A672329}"/>
              </a:ext>
            </a:extLst>
          </p:cNvPr>
          <p:cNvSpPr>
            <a:spLocks noGrp="1"/>
          </p:cNvSpPr>
          <p:nvPr>
            <p:ph type="title"/>
          </p:nvPr>
        </p:nvSpPr>
        <p:spPr>
          <a:xfrm>
            <a:off x="898012" y="209782"/>
            <a:ext cx="9222658" cy="824578"/>
          </a:xfrm>
        </p:spPr>
        <p:txBody>
          <a:bodyPr>
            <a:normAutofit/>
          </a:bodyPr>
          <a:lstStyle/>
          <a:p>
            <a:r>
              <a:rPr lang="en-US" sz="3200" spc="300" dirty="0">
                <a:solidFill>
                  <a:schemeClr val="tx1">
                    <a:lumMod val="75000"/>
                    <a:lumOff val="25000"/>
                  </a:schemeClr>
                </a:solidFill>
                <a:latin typeface="Century Gothic" panose="020B0502020202020204" pitchFamily="34" charset="0"/>
                <a:cs typeface="Biome" panose="020B0502040204020203" pitchFamily="34" charset="0"/>
              </a:rPr>
              <a:t>Takeaways - KPIs</a:t>
            </a:r>
          </a:p>
        </p:txBody>
      </p:sp>
      <p:pic>
        <p:nvPicPr>
          <p:cNvPr id="3" name="layoutShapeInnerChild7">
            <a:extLst>
              <a:ext uri="{FF2B5EF4-FFF2-40B4-BE49-F238E27FC236}">
                <a16:creationId xmlns:a16="http://schemas.microsoft.com/office/drawing/2014/main" id="{AD27256D-3CCE-E22E-8ED1-7CD7409A8694}"/>
              </a:ext>
            </a:extLst>
          </p:cNvPr>
          <p:cNvPicPr>
            <a:picLocks noChangeAspect="1"/>
          </p:cNvPicPr>
          <p:nvPr/>
        </p:nvPicPr>
        <p:blipFill rotWithShape="1">
          <a:blip r:embed="rId2">
            <a:alphaModFix amt="35000"/>
            <a:extLst>
              <a:ext uri="{D447D3F8-93D1-453B-83F5-75E1A01F88BF}">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10636724" y="3914111"/>
            <a:ext cx="1555276" cy="3235344"/>
          </a:xfrm>
          <a:prstGeom prst="rect">
            <a:avLst/>
          </a:prstGeom>
        </p:spPr>
      </p:pic>
      <p:pic>
        <p:nvPicPr>
          <p:cNvPr id="4" name="layoutShapeInnerChild9">
            <a:extLst>
              <a:ext uri="{FF2B5EF4-FFF2-40B4-BE49-F238E27FC236}">
                <a16:creationId xmlns:a16="http://schemas.microsoft.com/office/drawing/2014/main" id="{FD820583-0C0A-5A1D-F6F6-DE3D124D598E}"/>
              </a:ext>
            </a:extLst>
          </p:cNvPr>
          <p:cNvPicPr>
            <a:picLocks noChangeAspect="1"/>
          </p:cNvPicPr>
          <p:nvPr/>
        </p:nvPicPr>
        <p:blipFill rotWithShape="1">
          <a:blip r:embed="rId3">
            <a:alphaModFix amt="35000"/>
            <a:extLst>
              <a:ext uri="{2D28C7F6-BB24-4A95-BEB7-42B481537082}">
                <a14:useLocalDpi xmlns="" xmlns:a16="http://schemas.microsoft.com/office/drawing/2014/main" xmlns:asvg="http://schemas.microsoft.com/office/drawing/2016/SVG/main" xmlns:p14="http://schemas.microsoft.com/office/powerpoint/2010/main" xmlns:a14="http://schemas.microsoft.com/office/drawing/2010/main" val="0"/>
              </a:ext>
            </a:extLst>
          </a:blip>
          <a:srcRect/>
          <a:stretch/>
        </p:blipFill>
        <p:spPr>
          <a:xfrm>
            <a:off x="0" y="973400"/>
            <a:ext cx="980771" cy="2590800"/>
          </a:xfrm>
          <a:prstGeom prst="rect">
            <a:avLst/>
          </a:prstGeom>
        </p:spPr>
      </p:pic>
      <p:sp>
        <p:nvSpPr>
          <p:cNvPr id="6" name="TextBox 5">
            <a:extLst>
              <a:ext uri="{FF2B5EF4-FFF2-40B4-BE49-F238E27FC236}">
                <a16:creationId xmlns:a16="http://schemas.microsoft.com/office/drawing/2014/main" id="{3D3D7E1E-7B79-A966-2147-DDED7091F16C}"/>
              </a:ext>
            </a:extLst>
          </p:cNvPr>
          <p:cNvSpPr txBox="1"/>
          <p:nvPr/>
        </p:nvSpPr>
        <p:spPr>
          <a:xfrm>
            <a:off x="1009404" y="1198508"/>
            <a:ext cx="6095998" cy="400110"/>
          </a:xfrm>
          <a:prstGeom prst="rect">
            <a:avLst/>
          </a:prstGeom>
          <a:noFill/>
        </p:spPr>
        <p:txBody>
          <a:bodyPr wrap="square">
            <a:spAutoFit/>
          </a:bodyPr>
          <a:lstStyle/>
          <a:p>
            <a:r>
              <a:rPr lang="en-US" sz="2000" spc="-84" dirty="0">
                <a:solidFill>
                  <a:schemeClr val="accent1"/>
                </a:solidFill>
                <a:latin typeface="Century Gothic" panose="020B0502020202020204" pitchFamily="34" charset="0"/>
              </a:rPr>
              <a:t>for Opportunity Dashboard</a:t>
            </a:r>
            <a:endParaRPr lang="en-US" sz="20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E0F8CF87-206F-48A2-7E1A-F1F59316CBB0}"/>
              </a:ext>
            </a:extLst>
          </p:cNvPr>
          <p:cNvSpPr txBox="1"/>
          <p:nvPr/>
        </p:nvSpPr>
        <p:spPr>
          <a:xfrm>
            <a:off x="1009404" y="2031136"/>
            <a:ext cx="4411682" cy="3073085"/>
          </a:xfrm>
          <a:prstGeom prst="rect">
            <a:avLst/>
          </a:prstGeom>
          <a:solidFill>
            <a:srgbClr val="FFFFFF">
              <a:alpha val="89804"/>
            </a:srgbClr>
          </a:solidFill>
          <a:ln>
            <a:noFill/>
          </a:ln>
        </p:spPr>
        <p:txBody>
          <a:bodyPr wrap="square">
            <a:spAutoFit/>
          </a:bodyPr>
          <a:lstStyle/>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Expected Amount </a:t>
            </a:r>
            <a:r>
              <a:rPr lang="en-US" sz="2000" dirty="0">
                <a:solidFill>
                  <a:schemeClr val="accent1"/>
                </a:solidFill>
                <a:latin typeface="Century Gothic" panose="020B0502020202020204" pitchFamily="34" charset="0"/>
                <a:cs typeface="Arial" panose="020B0604020202020204" pitchFamily="34" charset="0"/>
              </a:rPr>
              <a:t>- $184.14M</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Active Opportunities </a:t>
            </a:r>
            <a:r>
              <a:rPr lang="en-US" sz="2000" dirty="0">
                <a:solidFill>
                  <a:schemeClr val="accent1"/>
                </a:solidFill>
                <a:latin typeface="Century Gothic" panose="020B0502020202020204" pitchFamily="34" charset="0"/>
                <a:cs typeface="Arial" panose="020B0604020202020204" pitchFamily="34" charset="0"/>
              </a:rPr>
              <a:t>-1272</a:t>
            </a:r>
          </a:p>
          <a:p>
            <a:pPr marL="285750" indent="-285750" defTabSz="457200">
              <a:lnSpc>
                <a:spcPct val="200000"/>
              </a:lnSpc>
              <a:buFont typeface="Arial" panose="020B0604020202020204" pitchFamily="34" charset="0"/>
              <a:buChar char="•"/>
              <a:defRPr/>
            </a:pPr>
            <a:r>
              <a:rPr lang="en-US" b="1" dirty="0">
                <a:solidFill>
                  <a:prstClr val="black"/>
                </a:solidFill>
                <a:latin typeface="Century Gothic" panose="020B0502020202020204" pitchFamily="34" charset="0"/>
                <a:cs typeface="Arial" panose="020B0604020202020204" pitchFamily="34" charset="0"/>
              </a:rPr>
              <a:t>Conversion Rate (%)</a:t>
            </a:r>
            <a:r>
              <a:rPr lang="en-US" dirty="0">
                <a:solidFill>
                  <a:prstClr val="black"/>
                </a:solidFill>
                <a:latin typeface="Century Gothic" panose="020B0502020202020204" pitchFamily="34" charset="0"/>
                <a:cs typeface="Arial" panose="020B0604020202020204" pitchFamily="34" charset="0"/>
              </a:rPr>
              <a:t> </a:t>
            </a:r>
            <a:r>
              <a:rPr lang="en-US" sz="2000" dirty="0">
                <a:solidFill>
                  <a:schemeClr val="accent1"/>
                </a:solidFill>
                <a:latin typeface="Century Gothic" panose="020B0502020202020204" pitchFamily="34" charset="0"/>
                <a:cs typeface="Arial" panose="020B0604020202020204" pitchFamily="34" charset="0"/>
              </a:rPr>
              <a:t>– 31%</a:t>
            </a:r>
          </a:p>
          <a:p>
            <a:pPr marL="285750" lvl="0" indent="-285750" defTabSz="457200">
              <a:lnSpc>
                <a:spcPct val="200000"/>
              </a:lnSpc>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Win Rate (%) </a:t>
            </a:r>
            <a:r>
              <a:rPr lang="en-US" sz="2000" dirty="0">
                <a:solidFill>
                  <a:schemeClr val="accent1"/>
                </a:solidFill>
                <a:latin typeface="Century Gothic" panose="020B0502020202020204" pitchFamily="34" charset="0"/>
                <a:cs typeface="Arial" panose="020B0604020202020204" pitchFamily="34" charset="0"/>
              </a:rPr>
              <a:t>– 43%</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prstClr val="black"/>
                </a:solidFill>
                <a:effectLst/>
                <a:uLnTx/>
                <a:uFillTx/>
                <a:latin typeface="Century Gothic" panose="020B0502020202020204" pitchFamily="34" charset="0"/>
                <a:cs typeface="Arial" panose="020B0604020202020204" pitchFamily="34" charset="0"/>
              </a:rPr>
              <a:t>Loss Rate(%) </a:t>
            </a:r>
            <a:r>
              <a:rPr lang="en-US" sz="2000" dirty="0">
                <a:solidFill>
                  <a:schemeClr val="accent1"/>
                </a:solidFill>
                <a:latin typeface="Century Gothic" panose="020B0502020202020204" pitchFamily="34" charset="0"/>
                <a:cs typeface="Arial" panose="020B0604020202020204" pitchFamily="34" charset="0"/>
              </a:rPr>
              <a:t>-57%</a:t>
            </a:r>
          </a:p>
        </p:txBody>
      </p:sp>
      <p:cxnSp>
        <p:nvCxnSpPr>
          <p:cNvPr id="10" name="Straight Connector 9">
            <a:extLst>
              <a:ext uri="{FF2B5EF4-FFF2-40B4-BE49-F238E27FC236}">
                <a16:creationId xmlns:a16="http://schemas.microsoft.com/office/drawing/2014/main" id="{4C253585-74D8-4D5E-5B48-C5B13CFF3BDC}"/>
              </a:ext>
            </a:extLst>
          </p:cNvPr>
          <p:cNvCxnSpPr>
            <a:cxnSpLocks/>
          </p:cNvCxnSpPr>
          <p:nvPr/>
        </p:nvCxnSpPr>
        <p:spPr>
          <a:xfrm>
            <a:off x="5932715" y="1188360"/>
            <a:ext cx="0" cy="5301205"/>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3C0407-5174-451B-44D3-109AFE146186}"/>
              </a:ext>
            </a:extLst>
          </p:cNvPr>
          <p:cNvSpPr txBox="1"/>
          <p:nvPr/>
        </p:nvSpPr>
        <p:spPr>
          <a:xfrm>
            <a:off x="6193974" y="1198508"/>
            <a:ext cx="5987970" cy="400110"/>
          </a:xfrm>
          <a:prstGeom prst="rect">
            <a:avLst/>
          </a:prstGeom>
          <a:noFill/>
        </p:spPr>
        <p:txBody>
          <a:bodyPr wrap="square">
            <a:spAutoFit/>
          </a:bodyPr>
          <a:lstStyle/>
          <a:p>
            <a:r>
              <a:rPr lang="en-US" sz="2000" spc="-84" dirty="0">
                <a:solidFill>
                  <a:schemeClr val="accent1"/>
                </a:solidFill>
                <a:latin typeface="Century Gothic" panose="020B0502020202020204" pitchFamily="34" charset="0"/>
              </a:rPr>
              <a:t>for Lead Dashboard</a:t>
            </a:r>
            <a:endParaRPr lang="en-US" sz="20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8C8C63E7-91F8-E05D-898F-E8A51AD78153}"/>
              </a:ext>
            </a:extLst>
          </p:cNvPr>
          <p:cNvSpPr txBox="1"/>
          <p:nvPr/>
        </p:nvSpPr>
        <p:spPr>
          <a:xfrm>
            <a:off x="6107788" y="2198285"/>
            <a:ext cx="5889094" cy="3073085"/>
          </a:xfrm>
          <a:prstGeom prst="rect">
            <a:avLst/>
          </a:prstGeom>
          <a:solidFill>
            <a:srgbClr val="FFFFFF">
              <a:alpha val="89804"/>
            </a:srgbClr>
          </a:solidFill>
          <a:ln>
            <a:noFill/>
          </a:ln>
        </p:spPr>
        <p:txBody>
          <a:bodyPr wrap="square">
            <a:spAutoFit/>
          </a:bodyPr>
          <a:lstStyle/>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b="1" dirty="0">
                <a:solidFill>
                  <a:prstClr val="black"/>
                </a:solidFill>
                <a:latin typeface="Century Gothic" panose="020B0502020202020204" pitchFamily="34" charset="0"/>
                <a:cs typeface="Arial" panose="020B0604020202020204" pitchFamily="34" charset="0"/>
              </a:rPr>
              <a:t>Total Lead – </a:t>
            </a:r>
            <a:r>
              <a:rPr lang="en-US" sz="2000" dirty="0">
                <a:solidFill>
                  <a:schemeClr val="accent1"/>
                </a:solidFill>
                <a:latin typeface="Century Gothic" panose="020B0502020202020204" pitchFamily="34" charset="0"/>
                <a:cs typeface="Arial" panose="020B0604020202020204" pitchFamily="34" charset="0"/>
              </a:rPr>
              <a:t>10,000</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b="1" dirty="0">
                <a:solidFill>
                  <a:prstClr val="black"/>
                </a:solidFill>
                <a:latin typeface="Century Gothic" panose="020B0502020202020204" pitchFamily="34" charset="0"/>
                <a:cs typeface="Arial" panose="020B0604020202020204" pitchFamily="34" charset="0"/>
              </a:rPr>
              <a:t>Expected Amount from Converted Leads - </a:t>
            </a:r>
            <a:r>
              <a:rPr lang="en-US" sz="2000" dirty="0">
                <a:solidFill>
                  <a:schemeClr val="accent1"/>
                </a:solidFill>
                <a:latin typeface="Century Gothic" panose="020B0502020202020204" pitchFamily="34" charset="0"/>
                <a:cs typeface="Arial" panose="020B0604020202020204" pitchFamily="34" charset="0"/>
              </a:rPr>
              <a:t>$54M</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b="1" dirty="0">
                <a:solidFill>
                  <a:prstClr val="black"/>
                </a:solidFill>
                <a:latin typeface="Century Gothic" panose="020B0502020202020204" pitchFamily="34" charset="0"/>
                <a:cs typeface="Arial" panose="020B0604020202020204" pitchFamily="34" charset="0"/>
              </a:rPr>
              <a:t>Conversion Rate – </a:t>
            </a:r>
            <a:r>
              <a:rPr lang="en-US" sz="2000" dirty="0">
                <a:solidFill>
                  <a:schemeClr val="accent1"/>
                </a:solidFill>
                <a:latin typeface="Century Gothic" panose="020B0502020202020204" pitchFamily="34" charset="0"/>
                <a:cs typeface="Arial" panose="020B0604020202020204" pitchFamily="34" charset="0"/>
              </a:rPr>
              <a:t>10.33%</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b="1" dirty="0">
                <a:solidFill>
                  <a:prstClr val="black"/>
                </a:solidFill>
                <a:latin typeface="Century Gothic" panose="020B0502020202020204" pitchFamily="34" charset="0"/>
                <a:cs typeface="Arial" panose="020B0604020202020204" pitchFamily="34" charset="0"/>
              </a:rPr>
              <a:t>Converted Accounts – </a:t>
            </a:r>
            <a:r>
              <a:rPr lang="en-US" sz="2000" dirty="0">
                <a:solidFill>
                  <a:schemeClr val="accent1"/>
                </a:solidFill>
                <a:latin typeface="Century Gothic" panose="020B0502020202020204" pitchFamily="34" charset="0"/>
                <a:cs typeface="Arial" panose="020B0604020202020204" pitchFamily="34" charset="0"/>
              </a:rPr>
              <a:t>1,016</a:t>
            </a:r>
          </a:p>
          <a:p>
            <a:pPr marL="285750" marR="0" lvl="0" indent="-285750"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b="1" dirty="0">
                <a:solidFill>
                  <a:prstClr val="black"/>
                </a:solidFill>
                <a:latin typeface="Century Gothic" panose="020B0502020202020204" pitchFamily="34" charset="0"/>
                <a:cs typeface="Arial" panose="020B0604020202020204" pitchFamily="34" charset="0"/>
              </a:rPr>
              <a:t>Converted Opportunities - </a:t>
            </a:r>
            <a:r>
              <a:rPr lang="en-US" sz="2000" dirty="0">
                <a:solidFill>
                  <a:schemeClr val="accent1"/>
                </a:solidFill>
                <a:latin typeface="Century Gothic" panose="020B0502020202020204" pitchFamily="34" charset="0"/>
                <a:cs typeface="Arial" panose="020B0604020202020204" pitchFamily="34" charset="0"/>
              </a:rPr>
              <a:t>411</a:t>
            </a:r>
          </a:p>
        </p:txBody>
      </p:sp>
    </p:spTree>
    <p:extLst>
      <p:ext uri="{BB962C8B-B14F-4D97-AF65-F5344CB8AC3E}">
        <p14:creationId xmlns:p14="http://schemas.microsoft.com/office/powerpoint/2010/main" val="813697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892</Words>
  <Application>Microsoft Office PowerPoint</Application>
  <PresentationFormat>Widescreen</PresentationFormat>
  <Paragraphs>150</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Century Gothic</vt:lpstr>
      <vt:lpstr>Office Theme</vt:lpstr>
      <vt:lpstr>PowerPoint Presentation</vt:lpstr>
      <vt:lpstr>Group details </vt:lpstr>
      <vt:lpstr>Summary</vt:lpstr>
      <vt:lpstr>KPIs</vt:lpstr>
      <vt:lpstr>Tableau Dashboard (1/2)</vt:lpstr>
      <vt:lpstr>Tableau Dashboard (2/2)</vt:lpstr>
      <vt:lpstr>SQL Query(1/2)</vt:lpstr>
      <vt:lpstr>SQL Query(2/2)</vt:lpstr>
      <vt:lpstr>Takeaways - KPIs</vt:lpstr>
      <vt:lpstr>Takeaways- Business Insights</vt:lpstr>
      <vt:lpstr>Takeaways- Business Insights</vt:lpstr>
      <vt:lpstr>Takeaways- Challenges</vt:lpstr>
      <vt:lpstr>Takeaways-Recommendations</vt:lpstr>
      <vt:lpstr>Takeaways-Recommendations</vt:lpstr>
      <vt:lpstr>Thank You!</vt:lpstr>
    </vt:vector>
  </TitlesOfParts>
  <Company>Haefele SE Co KG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Sawant, Akshay</dc:creator>
  <cp:lastModifiedBy>jdusad999@gmail.com</cp:lastModifiedBy>
  <cp:revision>3</cp:revision>
  <dcterms:created xsi:type="dcterms:W3CDTF">2025-08-08T08:50:29Z</dcterms:created>
  <dcterms:modified xsi:type="dcterms:W3CDTF">2025-10-07T08:05:30Z</dcterms:modified>
</cp:coreProperties>
</file>