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3" r:id="rId6"/>
    <p:sldId id="274" r:id="rId7"/>
    <p:sldId id="272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7" r:id="rId17"/>
    <p:sldId id="269" r:id="rId18"/>
    <p:sldId id="270" r:id="rId19"/>
    <p:sldId id="259" r:id="rId20"/>
    <p:sldId id="261" r:id="rId21"/>
    <p:sldId id="275" r:id="rId22"/>
    <p:sldId id="286" r:id="rId23"/>
    <p:sldId id="277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alia-life.club/qa/pictures/simple-thank-you-wallpaper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Branch Dashboard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26749" y="2627817"/>
            <a:ext cx="8735325" cy="1752600"/>
          </a:xfrm>
        </p:spPr>
        <p:txBody>
          <a:bodyPr/>
          <a:lstStyle/>
          <a:p>
            <a:r>
              <a:rPr lang="en-US" dirty="0"/>
              <a:t>Weekly Review of Sales, Meetings &amp; Pipeline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6584-7A31-E2E3-28B4-AB44A4F0BB15}"/>
              </a:ext>
            </a:extLst>
          </p:cNvPr>
          <p:cNvSpPr txBox="1"/>
          <p:nvPr/>
        </p:nvSpPr>
        <p:spPr>
          <a:xfrm>
            <a:off x="7999412" y="4273252"/>
            <a:ext cx="3276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1</a:t>
            </a:r>
          </a:p>
          <a:p>
            <a:r>
              <a:rPr lang="en-US" sz="1600" dirty="0"/>
              <a:t>Chaithra S V</a:t>
            </a:r>
          </a:p>
          <a:p>
            <a:r>
              <a:rPr lang="en-US" sz="1600" dirty="0"/>
              <a:t>Janhavi Dusad</a:t>
            </a:r>
          </a:p>
          <a:p>
            <a:r>
              <a:rPr lang="en-US" sz="1600" dirty="0"/>
              <a:t>Akshay </a:t>
            </a:r>
            <a:r>
              <a:rPr lang="en-US" sz="1600" dirty="0" err="1"/>
              <a:t>Annaji</a:t>
            </a:r>
            <a:r>
              <a:rPr lang="en-US" sz="1600" dirty="0"/>
              <a:t> Sawant</a:t>
            </a:r>
          </a:p>
          <a:p>
            <a:r>
              <a:rPr lang="en-US" sz="1600" dirty="0"/>
              <a:t>Susmita Das</a:t>
            </a:r>
          </a:p>
          <a:p>
            <a:r>
              <a:rPr lang="en-US" sz="1600" dirty="0"/>
              <a:t>Srishti</a:t>
            </a:r>
          </a:p>
          <a:p>
            <a:r>
              <a:rPr lang="en-US" sz="1600" dirty="0" err="1"/>
              <a:t>Koppisetti</a:t>
            </a:r>
            <a:r>
              <a:rPr lang="en-US" sz="1600" dirty="0"/>
              <a:t> </a:t>
            </a:r>
            <a:r>
              <a:rPr lang="en-US" sz="1600" dirty="0" err="1"/>
              <a:t>suseela</a:t>
            </a:r>
            <a:r>
              <a:rPr lang="en-US" sz="1600" dirty="0"/>
              <a:t> </a:t>
            </a:r>
            <a:r>
              <a:rPr lang="en-US" sz="1600" dirty="0" err="1"/>
              <a:t>venkata</a:t>
            </a:r>
            <a:r>
              <a:rPr lang="en-US" sz="1600" dirty="0"/>
              <a:t> </a:t>
            </a:r>
            <a:r>
              <a:rPr lang="en-US" sz="1600" dirty="0" err="1"/>
              <a:t>durga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5A51F-68B8-518D-F5E7-354188E31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04800"/>
            <a:ext cx="3926209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8D94C-737E-AC3F-2136-7C071BAF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833AD-D2D9-5566-A161-CCF67A870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914400"/>
            <a:ext cx="57150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invoice cross </a:t>
            </a:r>
            <a:r>
              <a:rPr lang="en-IN" sz="1400" dirty="0" err="1"/>
              <a:t>sell,new</a:t>
            </a:r>
            <a:r>
              <a:rPr lang="en-IN" sz="1400" dirty="0"/>
              <a:t>, renewal</a:t>
            </a:r>
          </a:p>
          <a:p>
            <a:pPr marL="0" indent="0">
              <a:buNone/>
            </a:pPr>
            <a:r>
              <a:rPr lang="en-IN" sz="1400" dirty="0"/>
              <a:t>SELECT</a:t>
            </a:r>
          </a:p>
          <a:p>
            <a:pPr marL="0" indent="0">
              <a:buNone/>
            </a:pPr>
            <a:r>
              <a:rPr lang="en-IN" sz="1400" dirty="0"/>
              <a:t>    SUM(CASE WHEN </a:t>
            </a:r>
            <a:r>
              <a:rPr lang="en-IN" sz="1400" dirty="0" err="1"/>
              <a:t>income_class</a:t>
            </a:r>
            <a:r>
              <a:rPr lang="en-IN" sz="1400" dirty="0"/>
              <a:t> = 'Cross Sell' THEN Amount ELSE 0 END) AS </a:t>
            </a:r>
            <a:r>
              <a:rPr lang="en-IN" sz="1400" dirty="0" err="1"/>
              <a:t>invoice_cross_sell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Sum(case when </a:t>
            </a:r>
            <a:r>
              <a:rPr lang="en-IN" sz="1400" dirty="0" err="1"/>
              <a:t>income_class</a:t>
            </a:r>
            <a:r>
              <a:rPr lang="en-IN" sz="1400" dirty="0"/>
              <a:t>="New" then amount else 0 end)as </a:t>
            </a:r>
            <a:r>
              <a:rPr lang="en-IN" sz="1400" dirty="0" err="1"/>
              <a:t>invoice_New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sum(case when </a:t>
            </a:r>
            <a:r>
              <a:rPr lang="en-IN" sz="1400" dirty="0" err="1"/>
              <a:t>income_class</a:t>
            </a:r>
            <a:r>
              <a:rPr lang="en-IN" sz="1400" dirty="0"/>
              <a:t>="Renewal" then amount else 0 end) as </a:t>
            </a:r>
            <a:r>
              <a:rPr lang="en-IN" sz="1400" dirty="0" err="1"/>
              <a:t>invoice_Renewal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/>
              <a:t>FROM invoice1;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EEB9C8-811D-152D-20B0-B57F81046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2076450"/>
            <a:ext cx="4867275" cy="2705100"/>
          </a:xfrm>
        </p:spPr>
      </p:pic>
    </p:spTree>
    <p:extLst>
      <p:ext uri="{BB962C8B-B14F-4D97-AF65-F5344CB8AC3E}">
        <p14:creationId xmlns:p14="http://schemas.microsoft.com/office/powerpoint/2010/main" val="34480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D4E8-510F-E7B4-332B-E22DC6F5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23D9E-C368-10E6-B9C3-ABC30A91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IN" dirty="0"/>
              <a:t>KPI 4 – Stage Funnel by Revenue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62E77-6E81-2882-0E81-661A13C8E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219200"/>
            <a:ext cx="5561329" cy="187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select </a:t>
            </a:r>
            <a:r>
              <a:rPr lang="en-IN" sz="1400" dirty="0" err="1"/>
              <a:t>stage,sum</a:t>
            </a:r>
            <a:r>
              <a:rPr lang="en-IN" sz="1400" dirty="0"/>
              <a:t>(</a:t>
            </a:r>
            <a:r>
              <a:rPr lang="en-IN" sz="1400" dirty="0" err="1"/>
              <a:t>revenue_amount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from opportunity</a:t>
            </a:r>
          </a:p>
          <a:p>
            <a:pPr marL="0" indent="0">
              <a:buNone/>
            </a:pPr>
            <a:r>
              <a:rPr lang="en-IN" sz="1400" dirty="0"/>
              <a:t>group by stage</a:t>
            </a:r>
          </a:p>
          <a:p>
            <a:pPr marL="0" indent="0">
              <a:buNone/>
            </a:pPr>
            <a:r>
              <a:rPr lang="en-IN" sz="1400" dirty="0"/>
              <a:t>order by sum(</a:t>
            </a:r>
            <a:r>
              <a:rPr lang="en-IN" sz="1400" dirty="0" err="1"/>
              <a:t>revenue_amount</a:t>
            </a:r>
            <a:r>
              <a:rPr lang="en-IN" sz="1400" dirty="0"/>
              <a:t>) </a:t>
            </a:r>
            <a:r>
              <a:rPr lang="en-IN" sz="1400" dirty="0" err="1"/>
              <a:t>desc</a:t>
            </a:r>
            <a:r>
              <a:rPr lang="en-IN" sz="1400" dirty="0"/>
              <a:t>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20E3A7-6777-93D5-94CF-5DCA2D369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219200"/>
            <a:ext cx="4772025" cy="1876425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4E14ED6-28CF-4F30-46C1-174C6EFD25D9}"/>
              </a:ext>
            </a:extLst>
          </p:cNvPr>
          <p:cNvSpPr txBox="1">
            <a:spLocks/>
          </p:cNvSpPr>
          <p:nvPr/>
        </p:nvSpPr>
        <p:spPr>
          <a:xfrm>
            <a:off x="1141412" y="3400425"/>
            <a:ext cx="10360501" cy="6397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KPI 5 – No. of Meeting By Account Exec.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A424553-1A81-424D-806C-C20754C3DB71}"/>
              </a:ext>
            </a:extLst>
          </p:cNvPr>
          <p:cNvSpPr txBox="1">
            <a:spLocks/>
          </p:cNvSpPr>
          <p:nvPr/>
        </p:nvSpPr>
        <p:spPr>
          <a:xfrm>
            <a:off x="1218883" y="4344988"/>
            <a:ext cx="5561329" cy="1876425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select * from meeting;</a:t>
            </a:r>
          </a:p>
          <a:p>
            <a:pPr marL="0" indent="0">
              <a:buNone/>
            </a:pPr>
            <a:r>
              <a:rPr lang="en-IN" sz="1400" dirty="0"/>
              <a:t>select AE, count("ID") as "Meetings"</a:t>
            </a:r>
          </a:p>
          <a:p>
            <a:pPr marL="0" indent="0">
              <a:buNone/>
            </a:pPr>
            <a:r>
              <a:rPr lang="en-IN" sz="1400" dirty="0"/>
              <a:t>FROM meeting</a:t>
            </a:r>
          </a:p>
          <a:p>
            <a:pPr marL="0" indent="0">
              <a:buNone/>
            </a:pPr>
            <a:r>
              <a:rPr lang="en-IN" sz="1400" dirty="0"/>
              <a:t>GROUP BY AE</a:t>
            </a:r>
          </a:p>
          <a:p>
            <a:pPr marL="0" indent="0">
              <a:buNone/>
            </a:pPr>
            <a:r>
              <a:rPr lang="en-IN" sz="1400" dirty="0"/>
              <a:t>ORDER BY COUNT("ID") </a:t>
            </a:r>
            <a:r>
              <a:rPr lang="en-IN" sz="1400" dirty="0" err="1"/>
              <a:t>desc</a:t>
            </a:r>
            <a:r>
              <a:rPr lang="en-IN" sz="1400" dirty="0"/>
              <a:t>;</a:t>
            </a:r>
            <a:endParaRPr lang="en-IN" sz="7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43E91-78A5-FCE7-88F3-83DC2C1CC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4344988"/>
            <a:ext cx="4772025" cy="17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F400-609E-7C84-A687-6CFF4249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/>
          </a:bodyPr>
          <a:lstStyle/>
          <a:p>
            <a:r>
              <a:rPr lang="en-IN" dirty="0"/>
              <a:t>KPI 6 – Top Open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6A7C-1E1F-90A7-8040-A46D39A22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SELECT 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opportunity_name</a:t>
            </a:r>
            <a:r>
              <a:rPr lang="en-IN" sz="1400" dirty="0"/>
              <a:t>, revenue</a:t>
            </a:r>
          </a:p>
          <a:p>
            <a:pPr marL="0" indent="0">
              <a:buNone/>
            </a:pPr>
            <a:r>
              <a:rPr lang="en-IN" sz="1400" dirty="0"/>
              <a:t>FROM </a:t>
            </a:r>
          </a:p>
          <a:p>
            <a:pPr marL="0" indent="0">
              <a:buNone/>
            </a:pPr>
            <a:r>
              <a:rPr lang="en-IN" sz="1400" dirty="0"/>
              <a:t>    opportunity</a:t>
            </a:r>
          </a:p>
          <a:p>
            <a:pPr marL="0" indent="0">
              <a:buNone/>
            </a:pPr>
            <a:r>
              <a:rPr lang="en-IN" sz="1400" dirty="0"/>
              <a:t>ORDER BY </a:t>
            </a:r>
          </a:p>
          <a:p>
            <a:pPr marL="0" indent="0">
              <a:buNone/>
            </a:pPr>
            <a:r>
              <a:rPr lang="en-IN" sz="1400" dirty="0"/>
              <a:t>    revenue DESC</a:t>
            </a:r>
          </a:p>
          <a:p>
            <a:pPr marL="0" indent="0">
              <a:buNone/>
            </a:pPr>
            <a:r>
              <a:rPr lang="en-IN" sz="1400" dirty="0"/>
              <a:t>LIMIT 4;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E8BCC0-F1E1-ADC2-841E-83C343F160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42" y="1939850"/>
            <a:ext cx="4276725" cy="1990725"/>
          </a:xfrm>
        </p:spPr>
      </p:pic>
    </p:spTree>
    <p:extLst>
      <p:ext uri="{BB962C8B-B14F-4D97-AF65-F5344CB8AC3E}">
        <p14:creationId xmlns:p14="http://schemas.microsoft.com/office/powerpoint/2010/main" val="883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Target vs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1F44-96A6-0BBD-644A-E42A484D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Sales Performance Overview (Cross Sell | New | Renewal)</a:t>
            </a:r>
          </a:p>
          <a:p>
            <a:r>
              <a:rPr lang="en-US" b="1" dirty="0"/>
              <a:t>Charts Shown:</a:t>
            </a:r>
            <a:endParaRPr lang="en-US" dirty="0"/>
          </a:p>
          <a:p>
            <a:r>
              <a:rPr lang="en-US" dirty="0"/>
              <a:t>Bar graphs for each category showing:</a:t>
            </a:r>
          </a:p>
          <a:p>
            <a:pPr lvl="1"/>
            <a:r>
              <a:rPr lang="en-US" b="1" dirty="0"/>
              <a:t>Target</a:t>
            </a:r>
            <a:endParaRPr lang="en-US" dirty="0"/>
          </a:p>
          <a:p>
            <a:pPr lvl="1"/>
            <a:r>
              <a:rPr lang="en-US" b="1" dirty="0"/>
              <a:t>Achieved</a:t>
            </a:r>
            <a:endParaRPr lang="en-US" dirty="0"/>
          </a:p>
          <a:p>
            <a:pPr lvl="1"/>
            <a:r>
              <a:rPr lang="en-US" b="1" dirty="0"/>
              <a:t>Invoiced Revenue</a:t>
            </a:r>
            <a:endParaRPr lang="en-US" dirty="0"/>
          </a:p>
          <a:p>
            <a:r>
              <a:rPr lang="en-US" dirty="0"/>
              <a:t>📌 </a:t>
            </a:r>
            <a:r>
              <a:rPr lang="en-US" i="1" dirty="0"/>
              <a:t>Key Points:</a:t>
            </a:r>
            <a:endParaRPr lang="en-US" dirty="0"/>
          </a:p>
          <a:p>
            <a:r>
              <a:rPr lang="en-US" dirty="0"/>
              <a:t>Cross Sell: Achieved ₹13M of ₹20M target; Invoice is just ₹2.8M</a:t>
            </a:r>
          </a:p>
          <a:p>
            <a:r>
              <a:rPr lang="en-US" dirty="0"/>
              <a:t>New Business: Underperforming — Achieved ₹3.5M of ₹19.6M target</a:t>
            </a:r>
          </a:p>
          <a:p>
            <a:r>
              <a:rPr lang="en-US" dirty="0"/>
              <a:t>Renewal: Overachieved — Achieved ₹18.5M against a target of ₹12.3M</a:t>
            </a:r>
          </a:p>
          <a:p>
            <a:r>
              <a:rPr lang="en-US" dirty="0"/>
              <a:t>Highest invoiced revenue also in Renewal.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&amp; Engagement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143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 Engagement Activity (Meetings)</a:t>
            </a:r>
          </a:p>
          <a:p>
            <a:r>
              <a:rPr lang="en-US" dirty="0"/>
              <a:t>Yearly comparison (2019 vs 2020)</a:t>
            </a:r>
          </a:p>
          <a:p>
            <a:r>
              <a:rPr lang="en-US" dirty="0"/>
              <a:t>Meeting count by Account Executive</a:t>
            </a:r>
          </a:p>
          <a:p>
            <a:r>
              <a:rPr lang="en-US" dirty="0"/>
              <a:t>📌 </a:t>
            </a:r>
            <a:r>
              <a:rPr lang="en-US" i="1" dirty="0"/>
              <a:t>Key Points:</a:t>
            </a:r>
            <a:endParaRPr lang="en-US" dirty="0"/>
          </a:p>
          <a:p>
            <a:r>
              <a:rPr lang="en-US" dirty="0"/>
              <a:t>Strong growth in meeting activity: from 3 (2019) to 31 (2020)</a:t>
            </a:r>
          </a:p>
          <a:p>
            <a:r>
              <a:rPr lang="en-US" dirty="0"/>
              <a:t>Top performers: Abhinav Shivam (7), Vinay (5), Shivani Sharma (4)</a:t>
            </a:r>
          </a:p>
          <a:p>
            <a:r>
              <a:rPr lang="en-US" dirty="0"/>
              <a:t>Stronger engagement correlates with invoicing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Invoicing by Account Executive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133329" cy="4465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Revenue Contribution by AE</a:t>
            </a:r>
          </a:p>
          <a:p>
            <a:r>
              <a:rPr lang="en-US" dirty="0"/>
              <a:t>Horizontal stacked bar chart showing number of invoices by AE across:</a:t>
            </a:r>
          </a:p>
          <a:p>
            <a:pPr lvl="1"/>
            <a:r>
              <a:rPr lang="en-US" dirty="0"/>
              <a:t>Cross Sell</a:t>
            </a:r>
          </a:p>
          <a:p>
            <a:pPr lvl="1"/>
            <a:r>
              <a:rPr lang="en-US" dirty="0"/>
              <a:t>New</a:t>
            </a:r>
          </a:p>
          <a:p>
            <a:pPr lvl="1"/>
            <a:r>
              <a:rPr lang="en-US" dirty="0"/>
              <a:t>Renewal</a:t>
            </a:r>
          </a:p>
          <a:p>
            <a:r>
              <a:rPr lang="en-US" dirty="0"/>
              <a:t>📌 </a:t>
            </a:r>
            <a:r>
              <a:rPr lang="en-US" i="1" dirty="0"/>
              <a:t>Key Points:</a:t>
            </a:r>
            <a:endParaRPr lang="en-US" dirty="0"/>
          </a:p>
          <a:p>
            <a:r>
              <a:rPr lang="en-US" dirty="0"/>
              <a:t>Divya Dhingra leads by a wide margin (Renewal heavy)</a:t>
            </a:r>
          </a:p>
          <a:p>
            <a:r>
              <a:rPr lang="en-US" dirty="0"/>
              <a:t>Consistent performers across multiple categories: Ankita Shah, Vidit Shah</a:t>
            </a:r>
          </a:p>
          <a:p>
            <a:r>
              <a:rPr lang="en-US" dirty="0"/>
              <a:t>Some AEs have only 1–2 invoices — indicates underutilization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3812" y="838200"/>
            <a:ext cx="8938472" cy="12209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Opportunity Funnel &amp; Top Revenue Drivers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A9959-3EE1-8566-1EEA-66FA162FAA24}"/>
              </a:ext>
            </a:extLst>
          </p:cNvPr>
          <p:cNvSpPr txBox="1"/>
          <p:nvPr/>
        </p:nvSpPr>
        <p:spPr>
          <a:xfrm>
            <a:off x="1293812" y="1600200"/>
            <a:ext cx="99822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Pipeline Health &amp; Revenue Potential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Funnel chart: Stage-wise revenue (Qualify, Negotiate, Propose)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Bar chart: Top 4 Opportunities by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Pie: Product distribution (Fire, Mediclaim, Liability, etc.)</a:t>
            </a:r>
          </a:p>
          <a:p>
            <a:r>
              <a:rPr lang="en-US" sz="2800" dirty="0"/>
              <a:t>📌 </a:t>
            </a:r>
            <a:r>
              <a:rPr lang="en-US" sz="2800" i="1" dirty="0"/>
              <a:t>Key Points: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49 total opportunities, 44 still open — only 10%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Deals heavily stacked in early funnel stages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Highest-value deals in Fire and EL-Group Mediclaim (₹500K+)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Insights &amp;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023D9-953B-77C8-4E00-520386CBE889}"/>
              </a:ext>
            </a:extLst>
          </p:cNvPr>
          <p:cNvSpPr txBox="1"/>
          <p:nvPr/>
        </p:nvSpPr>
        <p:spPr>
          <a:xfrm>
            <a:off x="1218883" y="1752600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Key Insights and 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Strength: Renewal performance and top 3 AEs are consistent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Weakness: New Business &amp; Cross Sell invoicing lagging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Opportunity: 44 open deals — urgent push needed</a:t>
            </a:r>
          </a:p>
          <a:p>
            <a:r>
              <a:rPr lang="en-US" dirty="0"/>
              <a:t>Recommendation: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Weekly follow-ups on high-value </a:t>
            </a:r>
            <a:r>
              <a:rPr lang="en-US" dirty="0" err="1"/>
              <a:t>opps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Cross-sell training for underperforming </a:t>
            </a:r>
            <a:r>
              <a:rPr lang="en-US" dirty="0" err="1"/>
              <a:t>Aes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meeting activity momentum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42C5-3AFA-389B-A3F1-F8AC6D3F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1EF2-7406-E4A6-4539-6A44B2F3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chose to work </a:t>
            </a:r>
            <a:r>
              <a:rPr lang="en-US" b="1" dirty="0"/>
              <a:t>without a formal team leader</a:t>
            </a:r>
            <a:r>
              <a:rPr lang="en-US" dirty="0"/>
              <a:t>.</a:t>
            </a:r>
          </a:p>
          <a:p>
            <a:r>
              <a:rPr lang="en-US" dirty="0"/>
              <a:t>Every member took </a:t>
            </a:r>
            <a:r>
              <a:rPr lang="en-US" b="1" dirty="0"/>
              <a:t>individual responsibility</a:t>
            </a:r>
            <a:r>
              <a:rPr lang="en-US" dirty="0"/>
              <a:t> for their assigned tasks.</a:t>
            </a:r>
          </a:p>
          <a:p>
            <a:r>
              <a:rPr lang="en-US" dirty="0"/>
              <a:t>We divided the work </a:t>
            </a:r>
            <a:r>
              <a:rPr lang="en-US" b="1" dirty="0"/>
              <a:t>collaboratively</a:t>
            </a:r>
            <a:r>
              <a:rPr lang="en-US" dirty="0"/>
              <a:t> and stayed connected throughout the process.</a:t>
            </a:r>
          </a:p>
          <a:p>
            <a:r>
              <a:rPr lang="en-US" dirty="0"/>
              <a:t>It took some time to </a:t>
            </a:r>
            <a:r>
              <a:rPr lang="en-US" b="1" dirty="0"/>
              <a:t>understand each other’s working styles</a:t>
            </a:r>
            <a:r>
              <a:rPr lang="en-US" dirty="0"/>
              <a:t>, but…</a:t>
            </a:r>
          </a:p>
          <a:p>
            <a:r>
              <a:rPr lang="en-US" dirty="0"/>
              <a:t>Through patience, communication, and accountability, we made it work.</a:t>
            </a:r>
          </a:p>
          <a:p>
            <a:r>
              <a:rPr lang="en-US" dirty="0"/>
              <a:t>In the end, we functioned both as </a:t>
            </a:r>
            <a:r>
              <a:rPr lang="en-US" b="1" dirty="0"/>
              <a:t>independent contributors</a:t>
            </a:r>
            <a:r>
              <a:rPr lang="en-US" dirty="0"/>
              <a:t> and a </a:t>
            </a:r>
            <a:r>
              <a:rPr lang="en-US" b="1" dirty="0"/>
              <a:t>unified team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2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6A26C-778F-0AB2-3B49-5697847D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3BC6-94F3-C024-E060-4A6C7D8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54B5-2688-FBD0-2122-9FF56E57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excel dashboard, we faced challenge to link all tables to slicers and create a relation of same </a:t>
            </a:r>
          </a:p>
          <a:p>
            <a:r>
              <a:rPr lang="en-US" dirty="0"/>
              <a:t>The results which were displayed in the reference PPT were different than which we used to get , thus need to recheck every time </a:t>
            </a:r>
          </a:p>
          <a:p>
            <a:r>
              <a:rPr lang="en-US" dirty="0"/>
              <a:t>Importing SQL data to </a:t>
            </a:r>
            <a:r>
              <a:rPr lang="en-US" dirty="0" err="1"/>
              <a:t>Tabeleu</a:t>
            </a:r>
            <a:r>
              <a:rPr lang="en-US" dirty="0"/>
              <a:t> </a:t>
            </a:r>
          </a:p>
          <a:p>
            <a:r>
              <a:rPr lang="en-US" dirty="0"/>
              <a:t>While working on KPI3 in Power BI, infinity was the answer we were getting, thus we then learnt about error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0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E702-E9BE-1B21-1CC0-AB4CD1B5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IN" dirty="0"/>
              <a:t>WEEK 1 - EXCEL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ACA51-75B2-D699-9900-DE1B9E38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914401"/>
            <a:ext cx="11352214" cy="6019800"/>
          </a:xfrm>
        </p:spPr>
      </p:pic>
    </p:spTree>
    <p:extLst>
      <p:ext uri="{BB962C8B-B14F-4D97-AF65-F5344CB8AC3E}">
        <p14:creationId xmlns:p14="http://schemas.microsoft.com/office/powerpoint/2010/main" val="13979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24E1D9-69C0-2161-68B7-2D428F86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6012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E2E7-095D-E739-E0AD-8DCCDD32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IN" dirty="0"/>
              <a:t>WEEK 2 - 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9AEAC-6599-0087-0E0D-432C3D0F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838200"/>
            <a:ext cx="11428413" cy="6019800"/>
          </a:xfrm>
        </p:spPr>
      </p:pic>
    </p:spTree>
    <p:extLst>
      <p:ext uri="{BB962C8B-B14F-4D97-AF65-F5344CB8AC3E}">
        <p14:creationId xmlns:p14="http://schemas.microsoft.com/office/powerpoint/2010/main" val="14183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2579-9243-0CDF-07A7-1F034B14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IN" dirty="0"/>
              <a:t>WEEK 3 - </a:t>
            </a:r>
            <a:r>
              <a:rPr lang="en-US" dirty="0"/>
              <a:t>TABLEAU DASHBOARD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BA557-2D87-89C2-4621-A7EB06D2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990600"/>
            <a:ext cx="11125200" cy="5715000"/>
          </a:xfrm>
        </p:spPr>
      </p:pic>
    </p:spTree>
    <p:extLst>
      <p:ext uri="{BB962C8B-B14F-4D97-AF65-F5344CB8AC3E}">
        <p14:creationId xmlns:p14="http://schemas.microsoft.com/office/powerpoint/2010/main" val="1472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110E9-35A2-9AE1-A973-EC392749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1523999"/>
          </a:xfrm>
        </p:spPr>
        <p:txBody>
          <a:bodyPr/>
          <a:lstStyle/>
          <a:p>
            <a:r>
              <a:rPr lang="en-IN" dirty="0"/>
              <a:t>WEEK 4 - My SQL Query</a:t>
            </a:r>
          </a:p>
        </p:txBody>
      </p:sp>
    </p:spTree>
    <p:extLst>
      <p:ext uri="{BB962C8B-B14F-4D97-AF65-F5344CB8AC3E}">
        <p14:creationId xmlns:p14="http://schemas.microsoft.com/office/powerpoint/2010/main" val="29116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019AA-2F87-D3CA-1E24-6ABB2F96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IN" dirty="0"/>
              <a:t>KPI 1 – No. of Invoice by Account Exec.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9429C-9CD9-2A2D-76E6-22235615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219200"/>
            <a:ext cx="5561329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SELECT * FROM invoice.invoice1;</a:t>
            </a:r>
          </a:p>
          <a:p>
            <a:pPr marL="0" indent="0">
              <a:buNone/>
            </a:pPr>
            <a:r>
              <a:rPr lang="en-IN" sz="1400" dirty="0"/>
              <a:t>select </a:t>
            </a:r>
            <a:r>
              <a:rPr lang="en-IN" sz="1400" dirty="0" err="1"/>
              <a:t>invoice_number</a:t>
            </a:r>
            <a:r>
              <a:rPr lang="en-IN" sz="1400" dirty="0"/>
              <a:t> from invoice1;</a:t>
            </a:r>
          </a:p>
          <a:p>
            <a:pPr marL="0" indent="0">
              <a:buNone/>
            </a:pPr>
            <a:r>
              <a:rPr lang="en-IN" sz="1400" dirty="0"/>
              <a:t>SELECT COUNT(*) AS </a:t>
            </a:r>
            <a:r>
              <a:rPr lang="en-IN" sz="1400" dirty="0" err="1"/>
              <a:t>total_invoices</a:t>
            </a:r>
            <a:r>
              <a:rPr lang="en-IN" sz="1400" dirty="0"/>
              <a:t>, AE FROM invoice1 GROUP BY AE ORDER BY </a:t>
            </a:r>
            <a:r>
              <a:rPr lang="en-IN" sz="1400" dirty="0" err="1"/>
              <a:t>total_invoices</a:t>
            </a:r>
            <a:r>
              <a:rPr lang="en-IN" sz="1400" dirty="0"/>
              <a:t> DESC;</a:t>
            </a:r>
          </a:p>
          <a:p>
            <a:pPr marL="0" indent="0">
              <a:buNone/>
            </a:pPr>
            <a:r>
              <a:rPr lang="en-IN" sz="1400" dirty="0"/>
              <a:t>ALTER TABLE invoice1 CHANGE `Account Executive` AE VARCHAR(100);</a:t>
            </a:r>
          </a:p>
          <a:p>
            <a:pPr marL="0" indent="0">
              <a:buNone/>
            </a:pPr>
            <a:r>
              <a:rPr lang="en-IN" sz="1400" dirty="0"/>
              <a:t>SELECT AE, </a:t>
            </a:r>
            <a:r>
              <a:rPr lang="en-IN" sz="1400" dirty="0" err="1"/>
              <a:t>income_class</a:t>
            </a:r>
            <a:r>
              <a:rPr lang="en-IN" sz="1400" dirty="0"/>
              <a:t>, COUNT(*) AS </a:t>
            </a:r>
            <a:r>
              <a:rPr lang="en-IN" sz="1400" dirty="0" err="1"/>
              <a:t>total_invoices</a:t>
            </a:r>
            <a:r>
              <a:rPr lang="en-IN" sz="1400" dirty="0"/>
              <a:t> FROM invoice1 GROUP BY AE, </a:t>
            </a:r>
            <a:r>
              <a:rPr lang="en-IN" sz="1400" dirty="0" err="1"/>
              <a:t>income_class</a:t>
            </a:r>
            <a:r>
              <a:rPr lang="en-IN" sz="1400" dirty="0"/>
              <a:t> ORDER BY AE, </a:t>
            </a:r>
            <a:r>
              <a:rPr lang="en-IN" sz="1400" dirty="0" err="1"/>
              <a:t>income_class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SELECT   DISTINCT AE,</a:t>
            </a:r>
          </a:p>
          <a:p>
            <a:pPr marL="0" indent="0">
              <a:buNone/>
            </a:pPr>
            <a:r>
              <a:rPr lang="en-IN" sz="1400" dirty="0"/>
              <a:t>SUM(CASE WHEN </a:t>
            </a:r>
            <a:r>
              <a:rPr lang="en-IN" sz="1400" dirty="0" err="1"/>
              <a:t>income_class</a:t>
            </a:r>
            <a:r>
              <a:rPr lang="en-IN" sz="1400" dirty="0"/>
              <a:t> = 'Cross Sell' THEN 1 ELSE 0 END) AS </a:t>
            </a:r>
            <a:r>
              <a:rPr lang="en-IN" sz="1400" dirty="0" err="1"/>
              <a:t>Cross_Sell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SUM(CASE WHEN </a:t>
            </a:r>
            <a:r>
              <a:rPr lang="en-IN" sz="1400" dirty="0" err="1"/>
              <a:t>income_class</a:t>
            </a:r>
            <a:r>
              <a:rPr lang="en-IN" sz="1400" dirty="0"/>
              <a:t> = 'New' THEN 1 ELSE 0 END) AS </a:t>
            </a:r>
            <a:r>
              <a:rPr lang="en-IN" sz="1400" dirty="0" err="1"/>
              <a:t>New_Business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SUM(CASE WHEN </a:t>
            </a:r>
            <a:r>
              <a:rPr lang="en-IN" sz="1400" dirty="0" err="1"/>
              <a:t>income_class</a:t>
            </a:r>
            <a:r>
              <a:rPr lang="en-IN" sz="1400" dirty="0"/>
              <a:t> = 'Renewal' THEN 1 ELSE 0 END) AS Renewal,</a:t>
            </a:r>
          </a:p>
          <a:p>
            <a:pPr marL="0" indent="0">
              <a:buNone/>
            </a:pPr>
            <a:r>
              <a:rPr lang="en-IN" sz="1400" dirty="0"/>
              <a:t>SUM(CASE WHEN </a:t>
            </a:r>
            <a:r>
              <a:rPr lang="en-IN" sz="1400" dirty="0" err="1"/>
              <a:t>income_class</a:t>
            </a:r>
            <a:r>
              <a:rPr lang="en-IN" sz="1400" dirty="0"/>
              <a:t> IS NULL OR </a:t>
            </a:r>
            <a:r>
              <a:rPr lang="en-IN" sz="1400" dirty="0" err="1"/>
              <a:t>income_class</a:t>
            </a:r>
            <a:r>
              <a:rPr lang="en-IN" sz="1400" dirty="0"/>
              <a:t> = '' THEN 1 ELSE 0 END) AS </a:t>
            </a:r>
            <a:r>
              <a:rPr lang="en-IN" sz="1400" dirty="0" err="1"/>
              <a:t>Blank_Class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invoice1 GROUP BY AE ORDER BY AE </a:t>
            </a:r>
            <a:r>
              <a:rPr lang="en-IN" sz="1400" dirty="0" err="1"/>
              <a:t>desc</a:t>
            </a:r>
            <a:r>
              <a:rPr lang="en-IN" sz="1400" dirty="0"/>
              <a:t>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55FF24-BBA7-5381-24C9-1C385D607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1866900"/>
            <a:ext cx="4418012" cy="3124200"/>
          </a:xfrm>
        </p:spPr>
      </p:pic>
    </p:spTree>
    <p:extLst>
      <p:ext uri="{BB962C8B-B14F-4D97-AF65-F5344CB8AC3E}">
        <p14:creationId xmlns:p14="http://schemas.microsoft.com/office/powerpoint/2010/main" val="22341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499B-0147-19A6-4D82-9D4AB4CA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DBC6F-77F7-24BB-3C2E-A47DA8C4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IN" dirty="0"/>
              <a:t>KPI 2 – Yearly Meeting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A6D4F-BBE3-A223-DEDC-F46B7197D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219200"/>
            <a:ext cx="5561329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CREATE TABLE </a:t>
            </a:r>
            <a:r>
              <a:rPr lang="en-IN" sz="1400" dirty="0" err="1"/>
              <a:t>meeting_clean</a:t>
            </a:r>
            <a:r>
              <a:rPr lang="en-IN" sz="1400" dirty="0"/>
              <a:t> (  </a:t>
            </a:r>
            <a:r>
              <a:rPr lang="en-IN" sz="1400" dirty="0" err="1"/>
              <a:t>account_exe_id</a:t>
            </a:r>
            <a:r>
              <a:rPr lang="en-IN" sz="1400" dirty="0"/>
              <a:t> INT,     </a:t>
            </a:r>
            <a:r>
              <a:rPr lang="en-IN" sz="1400" dirty="0" err="1"/>
              <a:t>account_executive</a:t>
            </a:r>
            <a:r>
              <a:rPr lang="en-IN" sz="1400" dirty="0"/>
              <a:t> VARCHAR(100),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branch_name</a:t>
            </a:r>
            <a:r>
              <a:rPr lang="en-IN" sz="1400" dirty="0"/>
              <a:t> VARCHAR(100),     </a:t>
            </a:r>
            <a:r>
              <a:rPr lang="en-IN" sz="1400" dirty="0" err="1"/>
              <a:t>global_attendees</a:t>
            </a:r>
            <a:r>
              <a:rPr lang="en-IN" sz="1400" dirty="0"/>
              <a:t> VARCHAR(100), </a:t>
            </a:r>
            <a:r>
              <a:rPr lang="en-IN" sz="1400" dirty="0" err="1"/>
              <a:t>meeting_date</a:t>
            </a:r>
            <a:r>
              <a:rPr lang="en-IN" sz="1400" dirty="0"/>
              <a:t> DATE);</a:t>
            </a:r>
          </a:p>
          <a:p>
            <a:pPr marL="0" indent="0">
              <a:buNone/>
            </a:pPr>
            <a:r>
              <a:rPr lang="en-IN" sz="1400" dirty="0"/>
              <a:t>USE </a:t>
            </a:r>
            <a:r>
              <a:rPr lang="en-IN" sz="1400" dirty="0" err="1"/>
              <a:t>classicmodels</a:t>
            </a:r>
            <a:r>
              <a:rPr lang="en-IN" sz="1400" dirty="0"/>
              <a:t>;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IN" sz="1400" dirty="0"/>
              <a:t>Yearly meeting count</a:t>
            </a:r>
          </a:p>
          <a:p>
            <a:pPr marL="0" indent="0">
              <a:buNone/>
            </a:pPr>
            <a:r>
              <a:rPr lang="en-US" sz="1400" dirty="0"/>
              <a:t>SELECT    </a:t>
            </a:r>
          </a:p>
          <a:p>
            <a:pPr marL="0" indent="0">
              <a:buNone/>
            </a:pPr>
            <a:r>
              <a:rPr lang="en-US" sz="1400" dirty="0"/>
              <a:t> Account Executive,    </a:t>
            </a:r>
          </a:p>
          <a:p>
            <a:pPr marL="0" indent="0">
              <a:buNone/>
            </a:pPr>
            <a:r>
              <a:rPr lang="en-US" sz="1400" dirty="0"/>
              <a:t>COUNT(*) AS NoOfMeetings</a:t>
            </a:r>
          </a:p>
          <a:p>
            <a:pPr marL="0" indent="0">
              <a:buNone/>
            </a:pPr>
            <a:r>
              <a:rPr lang="en-US" sz="1400" dirty="0"/>
              <a:t>FROM     </a:t>
            </a:r>
            <a:r>
              <a:rPr lang="en-US" sz="1400" dirty="0" err="1"/>
              <a:t>meeting_final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     Account Executive</a:t>
            </a:r>
          </a:p>
          <a:p>
            <a:pPr marL="0" indent="0">
              <a:buNone/>
            </a:pPr>
            <a:r>
              <a:rPr lang="en-US" sz="1400" dirty="0"/>
              <a:t>ORDER BY     NoOfMeetings DESC;</a:t>
            </a:r>
            <a:endParaRPr lang="en-IN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E57331-A22B-9A85-E56C-5CDC030805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057400"/>
            <a:ext cx="3714750" cy="1371600"/>
          </a:xfrm>
        </p:spPr>
      </p:pic>
    </p:spTree>
    <p:extLst>
      <p:ext uri="{BB962C8B-B14F-4D97-AF65-F5344CB8AC3E}">
        <p14:creationId xmlns:p14="http://schemas.microsoft.com/office/powerpoint/2010/main" val="14272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C3CC3-2907-629D-CCED-7148941E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C67916-F36A-AC94-255A-D7DFE533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>
            <a:normAutofit/>
          </a:bodyPr>
          <a:lstStyle/>
          <a:p>
            <a:r>
              <a:rPr lang="en-IN" dirty="0"/>
              <a:t>KPI 3 – Cross Sell, New, Renewal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E1783-5F35-B7C9-2F86-79A7049B2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447800"/>
            <a:ext cx="6018529" cy="4648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select sum(</a:t>
            </a:r>
            <a:r>
              <a:rPr lang="en-IN" sz="1400" dirty="0" err="1"/>
              <a:t>cbudget</a:t>
            </a:r>
            <a:r>
              <a:rPr lang="en-IN" sz="1400" dirty="0"/>
              <a:t>) </a:t>
            </a:r>
          </a:p>
          <a:p>
            <a:pPr marL="0" indent="0">
              <a:buNone/>
            </a:pPr>
            <a:r>
              <a:rPr lang="en-IN" sz="1400" dirty="0"/>
              <a:t>AS </a:t>
            </a:r>
            <a:r>
              <a:rPr lang="en-IN" sz="1400" dirty="0" err="1"/>
              <a:t>Crosssell_Target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sum(budget) as </a:t>
            </a:r>
            <a:r>
              <a:rPr lang="en-IN" sz="1400" dirty="0" err="1"/>
              <a:t>new_target</a:t>
            </a:r>
            <a:r>
              <a:rPr lang="en-IN" sz="1400" dirty="0"/>
              <a:t> ,</a:t>
            </a:r>
          </a:p>
          <a:p>
            <a:pPr marL="0" indent="0">
              <a:buNone/>
            </a:pPr>
            <a:r>
              <a:rPr lang="en-IN" sz="1400" dirty="0"/>
              <a:t>sum(</a:t>
            </a:r>
            <a:r>
              <a:rPr lang="en-IN" sz="1400" dirty="0" err="1"/>
              <a:t>rbudget</a:t>
            </a:r>
            <a:r>
              <a:rPr lang="en-IN" sz="1400" dirty="0"/>
              <a:t>)  as </a:t>
            </a:r>
            <a:r>
              <a:rPr lang="en-IN" sz="1400" dirty="0" err="1"/>
              <a:t>renewal_target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budget 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CF0574-0C74-22C4-2C0C-AC12CFB61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438400"/>
            <a:ext cx="4572001" cy="1981200"/>
          </a:xfrm>
        </p:spPr>
      </p:pic>
    </p:spTree>
    <p:extLst>
      <p:ext uri="{BB962C8B-B14F-4D97-AF65-F5344CB8AC3E}">
        <p14:creationId xmlns:p14="http://schemas.microsoft.com/office/powerpoint/2010/main" val="17557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21FCE-AE63-60FA-3FDA-847D0AE7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911-F7AA-B9DF-B91F-9D98793D0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609600"/>
            <a:ext cx="6172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fees + brokerage </a:t>
            </a:r>
          </a:p>
          <a:p>
            <a:pPr marL="0" indent="0">
              <a:buNone/>
            </a:pPr>
            <a:r>
              <a:rPr lang="en-IN" sz="1400" dirty="0"/>
              <a:t>select 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 = 'Cross Sell' THEN Amount ELSE 0 END) AS </a:t>
            </a:r>
            <a:r>
              <a:rPr lang="en-IN" sz="1400" dirty="0" err="1"/>
              <a:t>achieved_fees</a:t>
            </a:r>
            <a:r>
              <a:rPr lang="en-IN" sz="1400" dirty="0"/>
              <a:t> from fees) +</a:t>
            </a:r>
          </a:p>
          <a:p>
            <a:pPr marL="0" indent="0">
              <a:buNone/>
            </a:pPr>
            <a:r>
              <a:rPr lang="en-IN" sz="1400" dirty="0"/>
              <a:t>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 = 'Cross Sell' THEN Amount ELSE 0 END) AS </a:t>
            </a:r>
            <a:r>
              <a:rPr lang="en-IN" sz="1400" dirty="0" err="1"/>
              <a:t>brokerage_cross_sell</a:t>
            </a:r>
            <a:r>
              <a:rPr lang="en-IN" sz="1400" dirty="0"/>
              <a:t> from brokerage )</a:t>
            </a:r>
          </a:p>
          <a:p>
            <a:pPr marL="0" indent="0">
              <a:buNone/>
            </a:pPr>
            <a:r>
              <a:rPr lang="en-IN" sz="1400" dirty="0"/>
              <a:t>as </a:t>
            </a:r>
            <a:r>
              <a:rPr lang="en-IN" sz="1400" dirty="0" err="1"/>
              <a:t>total_csell_Achieved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 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="New" then amount else 0 end)as </a:t>
            </a:r>
            <a:r>
              <a:rPr lang="en-IN" sz="1400" dirty="0" err="1"/>
              <a:t>Total_New</a:t>
            </a:r>
            <a:r>
              <a:rPr lang="en-IN" sz="1400" dirty="0"/>
              <a:t> from fees)+ </a:t>
            </a:r>
          </a:p>
          <a:p>
            <a:pPr marL="0" indent="0">
              <a:buNone/>
            </a:pPr>
            <a:r>
              <a:rPr lang="en-IN" sz="1400" dirty="0"/>
              <a:t>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="New" then amount else 0 end)as </a:t>
            </a:r>
            <a:r>
              <a:rPr lang="en-IN" sz="1400" dirty="0" err="1"/>
              <a:t>Total_New</a:t>
            </a:r>
            <a:r>
              <a:rPr lang="en-IN" sz="1400" dirty="0"/>
              <a:t> from brokerage)</a:t>
            </a:r>
          </a:p>
          <a:p>
            <a:pPr marL="0" indent="0">
              <a:buNone/>
            </a:pPr>
            <a:r>
              <a:rPr lang="en-IN" sz="1400" dirty="0"/>
              <a:t>as </a:t>
            </a:r>
            <a:r>
              <a:rPr lang="en-IN" sz="1400" dirty="0" err="1"/>
              <a:t>total_New_Achieved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="Renewal" then amount else 0 end)as </a:t>
            </a:r>
            <a:r>
              <a:rPr lang="en-IN" sz="1400" dirty="0" err="1"/>
              <a:t>Total_New</a:t>
            </a:r>
            <a:r>
              <a:rPr lang="en-IN" sz="1400" dirty="0"/>
              <a:t> from fees)+ </a:t>
            </a:r>
          </a:p>
          <a:p>
            <a:pPr marL="0" indent="0">
              <a:buNone/>
            </a:pPr>
            <a:r>
              <a:rPr lang="en-IN" sz="1400" dirty="0"/>
              <a:t>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="Renewal" then amount else 0 end)as </a:t>
            </a:r>
            <a:r>
              <a:rPr lang="en-IN" sz="1400" dirty="0" err="1"/>
              <a:t>Total_New</a:t>
            </a:r>
            <a:r>
              <a:rPr lang="en-IN" sz="1400" dirty="0"/>
              <a:t> from brokerage)</a:t>
            </a:r>
          </a:p>
          <a:p>
            <a:pPr marL="0" indent="0">
              <a:buNone/>
            </a:pPr>
            <a:r>
              <a:rPr lang="en-IN" sz="1400" dirty="0"/>
              <a:t>as </a:t>
            </a:r>
            <a:r>
              <a:rPr lang="en-IN" sz="1400" dirty="0" err="1"/>
              <a:t>total_Renewal_Achieved</a:t>
            </a:r>
            <a:r>
              <a:rPr lang="en-IN" sz="1400" dirty="0"/>
              <a:t>; 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92AEDB4-5D8E-1EF1-AF73-ED09529B23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159794"/>
            <a:ext cx="4362450" cy="2538412"/>
          </a:xfrm>
        </p:spPr>
      </p:pic>
    </p:spTree>
    <p:extLst>
      <p:ext uri="{BB962C8B-B14F-4D97-AF65-F5344CB8AC3E}">
        <p14:creationId xmlns:p14="http://schemas.microsoft.com/office/powerpoint/2010/main" val="40245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1050</TotalTime>
  <Words>1194</Words>
  <Application>Microsoft Office PowerPoint</Application>
  <PresentationFormat>Custom</PresentationFormat>
  <Paragraphs>145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Tech 16x9</vt:lpstr>
      <vt:lpstr>Weekly Branch Dashboard</vt:lpstr>
      <vt:lpstr>WEEK 1 - EXCEL DASHBOARD</vt:lpstr>
      <vt:lpstr>WEEK 2 - POWER BI DASHBOARD</vt:lpstr>
      <vt:lpstr>WEEK 3 - TABLEAU DASHBOARD </vt:lpstr>
      <vt:lpstr>WEEK 4 - My SQL Query</vt:lpstr>
      <vt:lpstr>KPI 1 – No. of Invoice by Account Exec.</vt:lpstr>
      <vt:lpstr>KPI 2 – Yearly Meeting Count</vt:lpstr>
      <vt:lpstr>KPI 3 – Cross Sell, New, Renewal </vt:lpstr>
      <vt:lpstr>PowerPoint Presentation</vt:lpstr>
      <vt:lpstr>PowerPoint Presentation</vt:lpstr>
      <vt:lpstr>KPI 4 – Stage Funnel by Revenue</vt:lpstr>
      <vt:lpstr>KPI 6 – Top Open Opportunity</vt:lpstr>
      <vt:lpstr>Sales Target vs Achievement</vt:lpstr>
      <vt:lpstr>Meetings &amp; Engagement Metrics</vt:lpstr>
      <vt:lpstr>Invoicing by Account Executive</vt:lpstr>
      <vt:lpstr>PowerPoint Presentation</vt:lpstr>
      <vt:lpstr>Strategic Insights &amp; Recommendations</vt:lpstr>
      <vt:lpstr>OUR APPROACH</vt:lpstr>
      <vt:lpstr>CHALLENGES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Prasad r</dc:creator>
  <cp:lastModifiedBy>Srishti .</cp:lastModifiedBy>
  <cp:revision>11</cp:revision>
  <dcterms:created xsi:type="dcterms:W3CDTF">2025-06-09T09:18:21Z</dcterms:created>
  <dcterms:modified xsi:type="dcterms:W3CDTF">2025-07-01T11:45:55Z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