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7" r:id="rId12"/>
    <p:sldId id="265" r:id="rId13"/>
    <p:sldId id="266" r:id="rId14"/>
  </p:sldIdLst>
  <p:sldSz cx="9144000" cy="5143500" type="screen16x9"/>
  <p:notesSz cx="6858000" cy="9144000"/>
  <p:embeddedFontLst>
    <p:embeddedFont>
      <p:font typeface="Lobster" panose="00000500000000000000" pitchFamily="2" charset="0"/>
      <p:regular r:id="rId16"/>
    </p:embeddedFont>
    <p:embeddedFont>
      <p:font typeface="Open Sans" panose="020B0606030504020204" pitchFamily="34" charset="0"/>
      <p:regular r:id="rId17"/>
      <p:bold r:id="rId18"/>
      <p:italic r:id="rId19"/>
      <p:boldItalic r:id="rId20"/>
    </p:embeddedFont>
    <p:embeddedFont>
      <p:font typeface="PT Sans Narrow" panose="020B050602020302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XxwngxsUyX9UyzcVWENx0+k2i5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461D06-5B53-43CB-9EEF-AB15FB83ED09}">
  <a:tblStyle styleId="{04461D06-5B53-43CB-9EEF-AB15FB83ED0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 name="Google Shape;3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 name="Google Shape;9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 name="Google Shape;3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2f917cc06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2f917cc06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f917cc06c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2f917cc06c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 name="Google Shape;7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
        <p:cNvGrpSpPr/>
        <p:nvPr/>
      </p:nvGrpSpPr>
      <p:grpSpPr>
        <a:xfrm>
          <a:off x="0" y="0"/>
          <a:ext cx="0" cy="0"/>
          <a:chOff x="0" y="0"/>
          <a:chExt cx="0" cy="0"/>
        </a:xfrm>
      </p:grpSpPr>
      <p:sp>
        <p:nvSpPr>
          <p:cNvPr id="11" name="Google Shape;11;p12"/>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lgn="l">
              <a:spcBef>
                <a:spcPts val="0"/>
              </a:spcBef>
              <a:spcAft>
                <a:spcPts val="0"/>
              </a:spcAft>
              <a:buSzPts val="3600"/>
              <a:buNone/>
              <a:defRPr/>
            </a:lvl1pPr>
            <a:lvl2pPr lvl="1" algn="l">
              <a:spcBef>
                <a:spcPts val="0"/>
              </a:spcBef>
              <a:spcAft>
                <a:spcPts val="0"/>
              </a:spcAft>
              <a:buSzPts val="3600"/>
              <a:buNone/>
              <a:defRPr/>
            </a:lvl2pPr>
            <a:lvl3pPr lvl="2" algn="l">
              <a:spcBef>
                <a:spcPts val="0"/>
              </a:spcBef>
              <a:spcAft>
                <a:spcPts val="0"/>
              </a:spcAft>
              <a:buSzPts val="3600"/>
              <a:buNone/>
              <a:defRPr/>
            </a:lvl3pPr>
            <a:lvl4pPr lvl="3" algn="l">
              <a:spcBef>
                <a:spcPts val="0"/>
              </a:spcBef>
              <a:spcAft>
                <a:spcPts val="0"/>
              </a:spcAft>
              <a:buSzPts val="3600"/>
              <a:buNone/>
              <a:defRPr/>
            </a:lvl4pPr>
            <a:lvl5pPr lvl="4" algn="l">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2" name="Google Shape;12;p12"/>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gn="l">
              <a:spcBef>
                <a:spcPts val="0"/>
              </a:spcBef>
              <a:spcAft>
                <a:spcPts val="0"/>
              </a:spcAft>
              <a:buSzPts val="1800"/>
              <a:buChar char="●"/>
              <a:defRPr/>
            </a:lvl1pPr>
            <a:lvl2pPr marL="914400" lvl="1" indent="-317500" algn="l">
              <a:spcBef>
                <a:spcPts val="1600"/>
              </a:spcBef>
              <a:spcAft>
                <a:spcPts val="0"/>
              </a:spcAft>
              <a:buSzPts val="1400"/>
              <a:buChar char="○"/>
              <a:defRPr/>
            </a:lvl2pPr>
            <a:lvl3pPr marL="1371600" lvl="2" indent="-317500" algn="l">
              <a:spcBef>
                <a:spcPts val="1600"/>
              </a:spcBef>
              <a:spcAft>
                <a:spcPts val="0"/>
              </a:spcAft>
              <a:buSzPts val="1400"/>
              <a:buChar char="■"/>
              <a:defRPr/>
            </a:lvl3pPr>
            <a:lvl4pPr marL="1828800" lvl="3" indent="-317500" algn="l">
              <a:spcBef>
                <a:spcPts val="1600"/>
              </a:spcBef>
              <a:spcAft>
                <a:spcPts val="0"/>
              </a:spcAft>
              <a:buSzPts val="1400"/>
              <a:buChar char="●"/>
              <a:defRPr/>
            </a:lvl4pPr>
            <a:lvl5pPr marL="2286000" lvl="4" indent="-317500" algn="l">
              <a:spcBef>
                <a:spcPts val="1600"/>
              </a:spcBef>
              <a:spcAft>
                <a:spcPts val="0"/>
              </a:spcAft>
              <a:buSzPts val="1400"/>
              <a:buChar char="○"/>
              <a:defRPr/>
            </a:lvl5pPr>
            <a:lvl6pPr marL="2743200" lvl="5" indent="-317500" algn="l">
              <a:lnSpc>
                <a:spcPct val="100000"/>
              </a:lnSpc>
              <a:spcBef>
                <a:spcPts val="1600"/>
              </a:spcBef>
              <a:spcAft>
                <a:spcPts val="0"/>
              </a:spcAft>
              <a:buSzPts val="1400"/>
              <a:buChar char="■"/>
              <a:defRPr/>
            </a:lvl6pPr>
            <a:lvl7pPr marL="3200400" lvl="6" indent="-317500" algn="l">
              <a:lnSpc>
                <a:spcPct val="100000"/>
              </a:lnSpc>
              <a:spcBef>
                <a:spcPts val="1600"/>
              </a:spcBef>
              <a:spcAft>
                <a:spcPts val="0"/>
              </a:spcAft>
              <a:buSzPts val="1400"/>
              <a:buChar char="●"/>
              <a:defRPr/>
            </a:lvl7pPr>
            <a:lvl8pPr marL="3657600" lvl="7" indent="-317500" algn="l">
              <a:lnSpc>
                <a:spcPct val="100000"/>
              </a:lnSpc>
              <a:spcBef>
                <a:spcPts val="1600"/>
              </a:spcBef>
              <a:spcAft>
                <a:spcPts val="0"/>
              </a:spcAft>
              <a:buSzPts val="1400"/>
              <a:buChar char="○"/>
              <a:defRPr/>
            </a:lvl8pPr>
            <a:lvl9pPr marL="4114800" lvl="8" indent="-317500" algn="l">
              <a:lnSpc>
                <a:spcPct val="100000"/>
              </a:lnSpc>
              <a:spcBef>
                <a:spcPts val="1600"/>
              </a:spcBef>
              <a:spcAft>
                <a:spcPts val="1600"/>
              </a:spcAft>
              <a:buSzPts val="1400"/>
              <a:buChar char="■"/>
              <a:defRPr/>
            </a:lvl9pPr>
          </a:lstStyle>
          <a:p>
            <a:endParaRPr/>
          </a:p>
        </p:txBody>
      </p:sp>
      <p:sp>
        <p:nvSpPr>
          <p:cNvPr id="13" name="Google Shape;13;p12"/>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14"/>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28" name="Google Shape;28;p14"/>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9" name="Google Shape;29;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p:nvPr/>
        </p:nvSpPr>
        <p:spPr>
          <a:xfrm>
            <a:off x="0" y="5045075"/>
            <a:ext cx="9144000" cy="98425"/>
          </a:xfrm>
          <a:prstGeom prst="rect">
            <a:avLst/>
          </a:prstGeom>
          <a:solidFill>
            <a:srgbClr val="4DB6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11"/>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11"/>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
        <p:cNvGrpSpPr/>
        <p:nvPr/>
      </p:nvGrpSpPr>
      <p:grpSpPr>
        <a:xfrm>
          <a:off x="0" y="0"/>
          <a:ext cx="0" cy="0"/>
          <a:chOff x="0" y="0"/>
          <a:chExt cx="0" cy="0"/>
        </a:xfrm>
      </p:grpSpPr>
      <p:cxnSp>
        <p:nvCxnSpPr>
          <p:cNvPr id="15" name="Google Shape;15;p13"/>
          <p:cNvCxnSpPr/>
          <p:nvPr/>
        </p:nvCxnSpPr>
        <p:spPr>
          <a:xfrm>
            <a:off x="7007225" y="3176587"/>
            <a:ext cx="561975" cy="0"/>
          </a:xfrm>
          <a:prstGeom prst="straightConnector1">
            <a:avLst/>
          </a:prstGeom>
          <a:noFill/>
          <a:ln w="76200" cap="flat" cmpd="sng">
            <a:solidFill>
              <a:schemeClr val="lt2"/>
            </a:solidFill>
            <a:prstDash val="solid"/>
            <a:miter lim="800000"/>
            <a:headEnd type="none" w="med" len="med"/>
            <a:tailEnd type="none" w="med" len="med"/>
          </a:ln>
        </p:spPr>
      </p:cxnSp>
      <p:cxnSp>
        <p:nvCxnSpPr>
          <p:cNvPr id="16" name="Google Shape;16;p13"/>
          <p:cNvCxnSpPr/>
          <p:nvPr/>
        </p:nvCxnSpPr>
        <p:spPr>
          <a:xfrm>
            <a:off x="1574800" y="3157537"/>
            <a:ext cx="561975" cy="0"/>
          </a:xfrm>
          <a:prstGeom prst="straightConnector1">
            <a:avLst/>
          </a:prstGeom>
          <a:noFill/>
          <a:ln w="76200" cap="flat" cmpd="sng">
            <a:solidFill>
              <a:schemeClr val="lt2"/>
            </a:solidFill>
            <a:prstDash val="solid"/>
            <a:miter lim="800000"/>
            <a:headEnd type="none" w="med" len="med"/>
            <a:tailEnd type="none" w="med" len="med"/>
          </a:ln>
        </p:spPr>
      </p:cxnSp>
      <p:grpSp>
        <p:nvGrpSpPr>
          <p:cNvPr id="17" name="Google Shape;17;p13"/>
          <p:cNvGrpSpPr/>
          <p:nvPr/>
        </p:nvGrpSpPr>
        <p:grpSpPr>
          <a:xfrm>
            <a:off x="1004887" y="1022350"/>
            <a:ext cx="7135812" cy="152400"/>
            <a:chOff x="1346429" y="1011300"/>
            <a:chExt cx="6452100" cy="152400"/>
          </a:xfrm>
        </p:grpSpPr>
        <p:cxnSp>
          <p:nvCxnSpPr>
            <p:cNvPr id="18" name="Google Shape;18;p13"/>
            <p:cNvCxnSpPr/>
            <p:nvPr/>
          </p:nvCxnSpPr>
          <p:spPr>
            <a:xfrm rot="10800000">
              <a:off x="1346429" y="1011300"/>
              <a:ext cx="6452100" cy="0"/>
            </a:xfrm>
            <a:prstGeom prst="straightConnector1">
              <a:avLst/>
            </a:prstGeom>
            <a:noFill/>
            <a:ln w="76200" cap="flat" cmpd="sng">
              <a:solidFill>
                <a:srgbClr val="4DB6AC"/>
              </a:solidFill>
              <a:prstDash val="solid"/>
              <a:miter lim="800000"/>
              <a:headEnd type="none" w="med" len="med"/>
              <a:tailEnd type="none" w="med" len="med"/>
            </a:ln>
          </p:spPr>
        </p:cxnSp>
        <p:cxnSp>
          <p:nvCxnSpPr>
            <p:cNvPr id="19" name="Google Shape;19;p13"/>
            <p:cNvCxnSpPr/>
            <p:nvPr/>
          </p:nvCxnSpPr>
          <p:spPr>
            <a:xfrm rot="10800000">
              <a:off x="1346429" y="1163700"/>
              <a:ext cx="6452100" cy="0"/>
            </a:xfrm>
            <a:prstGeom prst="straightConnector1">
              <a:avLst/>
            </a:prstGeom>
            <a:noFill/>
            <a:ln w="9525" cap="flat" cmpd="sng">
              <a:solidFill>
                <a:srgbClr val="4DB6AC"/>
              </a:solidFill>
              <a:prstDash val="solid"/>
              <a:miter lim="800000"/>
              <a:headEnd type="none" w="med" len="med"/>
              <a:tailEnd type="none" w="med" len="med"/>
            </a:ln>
          </p:spPr>
        </p:cxnSp>
      </p:grpSp>
      <p:grpSp>
        <p:nvGrpSpPr>
          <p:cNvPr id="20" name="Google Shape;20;p13"/>
          <p:cNvGrpSpPr/>
          <p:nvPr/>
        </p:nvGrpSpPr>
        <p:grpSpPr>
          <a:xfrm>
            <a:off x="1004887" y="3968750"/>
            <a:ext cx="7135812" cy="152400"/>
            <a:chOff x="1346435" y="3969088"/>
            <a:chExt cx="6452100" cy="152400"/>
          </a:xfrm>
        </p:grpSpPr>
        <p:cxnSp>
          <p:nvCxnSpPr>
            <p:cNvPr id="21" name="Google Shape;21;p13"/>
            <p:cNvCxnSpPr/>
            <p:nvPr/>
          </p:nvCxnSpPr>
          <p:spPr>
            <a:xfrm>
              <a:off x="1346435" y="4121488"/>
              <a:ext cx="6452100" cy="0"/>
            </a:xfrm>
            <a:prstGeom prst="straightConnector1">
              <a:avLst/>
            </a:prstGeom>
            <a:noFill/>
            <a:ln w="76200" cap="flat" cmpd="sng">
              <a:solidFill>
                <a:srgbClr val="4DB6AC"/>
              </a:solidFill>
              <a:prstDash val="solid"/>
              <a:miter lim="800000"/>
              <a:headEnd type="none" w="med" len="med"/>
              <a:tailEnd type="none" w="med" len="med"/>
            </a:ln>
          </p:spPr>
        </p:cxnSp>
        <p:cxnSp>
          <p:nvCxnSpPr>
            <p:cNvPr id="22" name="Google Shape;22;p13"/>
            <p:cNvCxnSpPr/>
            <p:nvPr/>
          </p:nvCxnSpPr>
          <p:spPr>
            <a:xfrm>
              <a:off x="1346435" y="3969088"/>
              <a:ext cx="6452100" cy="0"/>
            </a:xfrm>
            <a:prstGeom prst="straightConnector1">
              <a:avLst/>
            </a:prstGeom>
            <a:noFill/>
            <a:ln w="9525" cap="flat" cmpd="sng">
              <a:solidFill>
                <a:srgbClr val="4DB6AC"/>
              </a:solidFill>
              <a:prstDash val="solid"/>
              <a:miter lim="800000"/>
              <a:headEnd type="none" w="med" len="med"/>
              <a:tailEnd type="none" w="med" len="med"/>
            </a:ln>
          </p:spPr>
        </p:cxnSp>
      </p:grpSp>
      <p:sp>
        <p:nvSpPr>
          <p:cNvPr id="23" name="Google Shape;23;p13"/>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13"/>
          <p:cNvSpPr txBox="1">
            <a:spLocks noGrp="1"/>
          </p:cNvSpPr>
          <p:nvPr>
            <p:ph type="body" idx="1"/>
          </p:nvPr>
        </p:nvSpPr>
        <p:spPr>
          <a:xfrm>
            <a:off x="311150" y="1266825"/>
            <a:ext cx="8521700" cy="33020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13"/>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1pPr>
            <a:lvl2pPr marL="0" marR="0" lvl="1"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2pPr>
            <a:lvl3pPr marL="0" marR="0" lvl="2"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3pPr>
            <a:lvl4pPr marL="0" marR="0" lvl="3"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4pPr>
            <a:lvl5pPr marL="0" marR="0" lvl="4"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5pPr>
            <a:lvl6pPr marL="0" marR="0" lvl="5"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6pPr>
            <a:lvl7pPr marL="0" marR="0" lvl="6"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7pPr>
            <a:lvl8pPr marL="0" marR="0" lvl="7"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8pPr>
            <a:lvl9pPr marL="0" marR="0" lvl="8" indent="0" algn="r" rtl="0">
              <a:lnSpc>
                <a:spcPct val="100000"/>
              </a:lnSpc>
              <a:spcBef>
                <a:spcPts val="0"/>
              </a:spcBef>
              <a:spcAft>
                <a:spcPts val="0"/>
              </a:spcAft>
              <a:buClr>
                <a:srgbClr val="695D46"/>
              </a:buClr>
              <a:buSzPts val="1000"/>
              <a:buFont typeface="Open Sans"/>
              <a:buNone/>
              <a:defRPr sz="1000" b="0" i="0" u="none">
                <a:solidFill>
                  <a:srgbClr val="695D4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author/37887874800" TargetMode="External"/><Relationship Id="rId3" Type="http://schemas.openxmlformats.org/officeDocument/2006/relationships/hyperlink" Target="https://ieeexplore.ieee.org/author/37088970475" TargetMode="External"/><Relationship Id="rId7" Type="http://schemas.openxmlformats.org/officeDocument/2006/relationships/hyperlink" Target="https://ieeexplore.ieee.org/author/37086294657" TargetMode="External"/><Relationship Id="rId12" Type="http://schemas.openxmlformats.org/officeDocument/2006/relationships/hyperlink" Target="https://ieeexplore.ieee.org/author/3708577164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scholar.google.com/citations?user=McuXnn4AAAAJ&amp;hl=en&amp;oi=sra" TargetMode="External"/><Relationship Id="rId11" Type="http://schemas.openxmlformats.org/officeDocument/2006/relationships/hyperlink" Target="https://ieeexplore.ieee.org/author/37085774387" TargetMode="External"/><Relationship Id="rId5" Type="http://schemas.openxmlformats.org/officeDocument/2006/relationships/hyperlink" Target="https://scholar.google.com/citations?user=UZvVxz8AAAAJ&amp;hl=en&amp;oi=sra" TargetMode="External"/><Relationship Id="rId10" Type="http://schemas.openxmlformats.org/officeDocument/2006/relationships/hyperlink" Target="https://ieeexplore.ieee.org/author/37338025100" TargetMode="External"/><Relationship Id="rId4" Type="http://schemas.openxmlformats.org/officeDocument/2006/relationships/hyperlink" Target="https://ieeexplore.ieee.org/author/37089261953" TargetMode="External"/><Relationship Id="rId9" Type="http://schemas.openxmlformats.org/officeDocument/2006/relationships/hyperlink" Target="https://ieeexplore.ieee.org/author/37085785522"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2"/>
          <p:cNvSpPr txBox="1">
            <a:spLocks noGrp="1"/>
          </p:cNvSpPr>
          <p:nvPr>
            <p:ph type="subTitle" idx="1"/>
          </p:nvPr>
        </p:nvSpPr>
        <p:spPr>
          <a:xfrm>
            <a:off x="159775" y="1246475"/>
            <a:ext cx="8685900" cy="2517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endParaRPr dirty="0">
              <a:solidFill>
                <a:srgbClr val="695D46"/>
              </a:solidFill>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sz="2400" b="0" i="0" u="none" dirty="0">
                <a:latin typeface="Times New Roman" panose="02020603050405020304" pitchFamily="18" charset="0"/>
                <a:ea typeface="Open Sans"/>
                <a:cs typeface="Times New Roman" panose="02020603050405020304" pitchFamily="18" charset="0"/>
                <a:sym typeface="Open Sans"/>
              </a:rPr>
              <a:t>Team Members :</a:t>
            </a: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dirty="0">
                <a:latin typeface="Times New Roman" panose="02020603050405020304" pitchFamily="18" charset="0"/>
                <a:ea typeface="Open Sans"/>
                <a:cs typeface="Times New Roman" panose="02020603050405020304" pitchFamily="18" charset="0"/>
                <a:sym typeface="Open Sans"/>
              </a:rPr>
              <a:t>31. Janhavi Jaipurkar</a:t>
            </a: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dirty="0">
                <a:latin typeface="Times New Roman" panose="02020603050405020304" pitchFamily="18" charset="0"/>
                <a:ea typeface="Open Sans"/>
                <a:cs typeface="Times New Roman" panose="02020603050405020304" pitchFamily="18" charset="0"/>
                <a:sym typeface="Open Sans"/>
              </a:rPr>
              <a:t>101.Ankit </a:t>
            </a:r>
            <a:r>
              <a:rPr lang="en-US" dirty="0" err="1">
                <a:latin typeface="Times New Roman" panose="02020603050405020304" pitchFamily="18" charset="0"/>
                <a:ea typeface="Open Sans"/>
                <a:cs typeface="Times New Roman" panose="02020603050405020304" pitchFamily="18" charset="0"/>
                <a:sym typeface="Open Sans"/>
              </a:rPr>
              <a:t>Kalbele</a:t>
            </a: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dirty="0">
                <a:latin typeface="Times New Roman" panose="02020603050405020304" pitchFamily="18" charset="0"/>
                <a:ea typeface="Open Sans"/>
                <a:cs typeface="Times New Roman" panose="02020603050405020304" pitchFamily="18" charset="0"/>
                <a:sym typeface="Open Sans"/>
              </a:rPr>
              <a:t>102. Mayur </a:t>
            </a:r>
            <a:r>
              <a:rPr lang="en-US" dirty="0" err="1">
                <a:latin typeface="Times New Roman" panose="02020603050405020304" pitchFamily="18" charset="0"/>
                <a:ea typeface="Open Sans"/>
                <a:cs typeface="Times New Roman" panose="02020603050405020304" pitchFamily="18" charset="0"/>
                <a:sym typeface="Open Sans"/>
              </a:rPr>
              <a:t>Jivatode</a:t>
            </a: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dirty="0">
                <a:latin typeface="Times New Roman" panose="02020603050405020304" pitchFamily="18" charset="0"/>
                <a:ea typeface="Open Sans"/>
                <a:cs typeface="Times New Roman" panose="02020603050405020304" pitchFamily="18" charset="0"/>
                <a:sym typeface="Open Sans"/>
              </a:rPr>
              <a:t>104. Ruchi </a:t>
            </a:r>
            <a:r>
              <a:rPr lang="en-US" dirty="0" err="1">
                <a:latin typeface="Times New Roman" panose="02020603050405020304" pitchFamily="18" charset="0"/>
                <a:ea typeface="Open Sans"/>
                <a:cs typeface="Times New Roman" panose="02020603050405020304" pitchFamily="18" charset="0"/>
                <a:sym typeface="Open Sans"/>
              </a:rPr>
              <a:t>Dumbhare</a:t>
            </a: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endParaRPr dirty="0">
              <a:latin typeface="Times New Roman" panose="02020603050405020304" pitchFamily="18" charset="0"/>
              <a:ea typeface="Open Sans"/>
              <a:cs typeface="Times New Roman" panose="02020603050405020304" pitchFamily="18" charset="0"/>
              <a:sym typeface="Open Sans"/>
            </a:endParaRPr>
          </a:p>
          <a:p>
            <a:pPr marL="0" lvl="0" indent="0" algn="ctr" rtl="0">
              <a:lnSpc>
                <a:spcPct val="100000"/>
              </a:lnSpc>
              <a:spcBef>
                <a:spcPts val="0"/>
              </a:spcBef>
              <a:spcAft>
                <a:spcPts val="0"/>
              </a:spcAft>
              <a:buSzPts val="2400"/>
              <a:buNone/>
            </a:pPr>
            <a:r>
              <a:rPr lang="en-US" sz="2400" b="0" i="0" u="none" dirty="0">
                <a:latin typeface="Times New Roman" panose="02020603050405020304" pitchFamily="18" charset="0"/>
                <a:ea typeface="Open Sans"/>
                <a:cs typeface="Times New Roman" panose="02020603050405020304" pitchFamily="18" charset="0"/>
                <a:sym typeface="Open Sans"/>
              </a:rPr>
              <a:t> Project Guide: </a:t>
            </a:r>
            <a:r>
              <a:rPr lang="en-US" dirty="0">
                <a:latin typeface="Times New Roman" panose="02020603050405020304" pitchFamily="18" charset="0"/>
                <a:ea typeface="Open Sans"/>
                <a:cs typeface="Times New Roman" panose="02020603050405020304" pitchFamily="18" charset="0"/>
                <a:sym typeface="Open Sans"/>
              </a:rPr>
              <a:t>Prof. N.M. Borkar</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ts val="2400"/>
              <a:buNone/>
            </a:pPr>
            <a:r>
              <a:rPr lang="en-US" sz="2400" b="0" i="0" u="none" dirty="0">
                <a:latin typeface="Times New Roman" panose="02020603050405020304" pitchFamily="18" charset="0"/>
                <a:ea typeface="Open Sans"/>
                <a:cs typeface="Times New Roman" panose="02020603050405020304" pitchFamily="18" charset="0"/>
                <a:sym typeface="Open Sans"/>
              </a:rPr>
              <a:t>Department of Electronics &amp; Communication </a:t>
            </a:r>
            <a:r>
              <a:rPr lang="en-US" sz="2400" b="0" i="0" u="none" dirty="0" err="1">
                <a:latin typeface="Times New Roman" panose="02020603050405020304" pitchFamily="18" charset="0"/>
                <a:ea typeface="Open Sans"/>
                <a:cs typeface="Times New Roman" panose="02020603050405020304" pitchFamily="18" charset="0"/>
                <a:sym typeface="Open Sans"/>
              </a:rPr>
              <a:t>Engg</a:t>
            </a:r>
            <a:r>
              <a:rPr lang="en-US" sz="2400" b="0" i="0" u="none" dirty="0">
                <a:latin typeface="Times New Roman" panose="02020603050405020304" pitchFamily="18" charset="0"/>
                <a:ea typeface="Open Sans"/>
                <a:cs typeface="Times New Roman" panose="02020603050405020304" pitchFamily="18" charset="0"/>
                <a:sym typeface="Open Sans"/>
              </a:rPr>
              <a:t>.</a:t>
            </a:r>
            <a:endParaRPr dirty="0">
              <a:latin typeface="Times New Roman" panose="02020603050405020304" pitchFamily="18" charset="0"/>
              <a:cs typeface="Times New Roman" panose="02020603050405020304" pitchFamily="18" charset="0"/>
            </a:endParaRPr>
          </a:p>
          <a:p>
            <a:pPr marL="342900" lvl="0" indent="-342900" algn="ctr" rtl="0">
              <a:lnSpc>
                <a:spcPct val="100000"/>
              </a:lnSpc>
              <a:spcBef>
                <a:spcPts val="0"/>
              </a:spcBef>
              <a:spcAft>
                <a:spcPts val="0"/>
              </a:spcAft>
              <a:buSzPts val="2400"/>
              <a:buNone/>
            </a:pPr>
            <a:endParaRPr sz="2400" b="0" i="0" u="none" dirty="0">
              <a:latin typeface="Times New Roman" panose="02020603050405020304" pitchFamily="18" charset="0"/>
              <a:ea typeface="Open Sans"/>
              <a:cs typeface="Times New Roman" panose="02020603050405020304" pitchFamily="18" charset="0"/>
              <a:sym typeface="Open Sans"/>
            </a:endParaRPr>
          </a:p>
        </p:txBody>
      </p:sp>
      <p:sp>
        <p:nvSpPr>
          <p:cNvPr id="35" name="Google Shape;35;p2"/>
          <p:cNvSpPr txBox="1">
            <a:spLocks noGrp="1"/>
          </p:cNvSpPr>
          <p:nvPr>
            <p:ph type="ctrTitle"/>
          </p:nvPr>
        </p:nvSpPr>
        <p:spPr>
          <a:xfrm>
            <a:off x="319675" y="0"/>
            <a:ext cx="8526000" cy="7389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5400"/>
              <a:buNone/>
            </a:pPr>
            <a:r>
              <a:rPr lang="en-US" sz="3600" b="1" i="0" u="none">
                <a:solidFill>
                  <a:srgbClr val="990000"/>
                </a:solidFill>
                <a:latin typeface="Lobster"/>
                <a:ea typeface="Lobster"/>
                <a:cs typeface="Lobster"/>
                <a:sym typeface="Lobster"/>
              </a:rPr>
              <a:t> Smart solar wa</a:t>
            </a:r>
            <a:r>
              <a:rPr lang="en-US" sz="3600" b="1">
                <a:solidFill>
                  <a:srgbClr val="990000"/>
                </a:solidFill>
                <a:latin typeface="Lobster"/>
                <a:ea typeface="Lobster"/>
                <a:cs typeface="Lobster"/>
                <a:sym typeface="Lobster"/>
              </a:rPr>
              <a:t>ter heater valve control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A3799-D89A-175D-23FB-DDC2467CE142}"/>
              </a:ext>
            </a:extLst>
          </p:cNvPr>
          <p:cNvSpPr>
            <a:spLocks noGrp="1"/>
          </p:cNvSpPr>
          <p:nvPr>
            <p:ph type="title"/>
          </p:nvPr>
        </p:nvSpPr>
        <p:spPr/>
        <p:txBody>
          <a:bodyPr/>
          <a:lstStyle/>
          <a:p>
            <a:pPr algn="ctr"/>
            <a:r>
              <a:rPr lang="en-US" sz="3600" b="1" dirty="0">
                <a:solidFill>
                  <a:schemeClr val="accent1"/>
                </a:solidFill>
                <a:latin typeface="PT Sans Narrow"/>
                <a:sym typeface="PT Sans Narrow"/>
              </a:rPr>
              <a:t>Future scope</a:t>
            </a:r>
            <a:endParaRPr lang="en-IN" sz="3600" dirty="0"/>
          </a:p>
        </p:txBody>
      </p:sp>
      <p:sp>
        <p:nvSpPr>
          <p:cNvPr id="5" name="Rectangle 2">
            <a:extLst>
              <a:ext uri="{FF2B5EF4-FFF2-40B4-BE49-F238E27FC236}">
                <a16:creationId xmlns:a16="http://schemas.microsoft.com/office/drawing/2014/main" id="{DFB34F57-C57F-8D19-21D1-785A7F4D1BDF}"/>
              </a:ext>
            </a:extLst>
          </p:cNvPr>
          <p:cNvSpPr>
            <a:spLocks noGrp="1" noChangeArrowheads="1"/>
          </p:cNvSpPr>
          <p:nvPr>
            <p:ph type="body" idx="1"/>
          </p:nvPr>
        </p:nvSpPr>
        <p:spPr bwMode="auto">
          <a:xfrm>
            <a:off x="396941" y="1310721"/>
            <a:ext cx="827436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Enhanced Automation</a:t>
            </a:r>
            <a:r>
              <a:rPr kumimoji="0" lang="en-US" altLang="en-US" sz="16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Incorporating AI algorithms for predictive analysis can optimize water heating based on weather patterns and user habits, leading to increased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Integration with Smart Home Systems</a:t>
            </a:r>
            <a:r>
              <a:rPr kumimoji="0" lang="en-US" altLang="en-US" sz="16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Developing compatibility with smart home ecosystems (like Google Home or Amazon Alexa) will allow users to control the system via voice commands or mobile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Data Analytics</a:t>
            </a:r>
            <a:r>
              <a:rPr kumimoji="0" lang="en-US" altLang="en-US" sz="16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Implementing advanced data analytics to provide users with insights on energy consumption, cost savings, and system performance over time can encourage efficient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Renewable Energy Integration</a:t>
            </a:r>
            <a:r>
              <a:rPr kumimoji="0" lang="en-US" altLang="en-US" sz="16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Combining the system with additional renewable energy sources, such as wind or biomass, can create a more sustainable and resilient energy solution.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Remote Monitoring and Maintenance</a:t>
            </a:r>
            <a:r>
              <a:rPr kumimoji="0" lang="en-US" altLang="en-US" sz="16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Introducing remote diagnostics and maintenance features will enable proactive servicing, reducing downtime and ensuring optimal performance.</a:t>
            </a:r>
          </a:p>
        </p:txBody>
      </p:sp>
    </p:spTree>
    <p:extLst>
      <p:ext uri="{BB962C8B-B14F-4D97-AF65-F5344CB8AC3E}">
        <p14:creationId xmlns:p14="http://schemas.microsoft.com/office/powerpoint/2010/main" val="97218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9"/>
          <p:cNvSpPr txBox="1">
            <a:spLocks noGrp="1"/>
          </p:cNvSpPr>
          <p:nvPr>
            <p:ph type="body" idx="1"/>
          </p:nvPr>
        </p:nvSpPr>
        <p:spPr>
          <a:xfrm>
            <a:off x="263023" y="544931"/>
            <a:ext cx="8521700" cy="33020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800"/>
              <a:buNone/>
            </a:pPr>
            <a:r>
              <a:rPr lang="en-US" sz="1800" b="1" i="0" u="none" dirty="0">
                <a:solidFill>
                  <a:schemeClr val="accent1"/>
                </a:solidFill>
                <a:latin typeface="Times New Roman" panose="02020603050405020304" pitchFamily="18" charset="0"/>
                <a:ea typeface="PT Sans Narrow"/>
                <a:cs typeface="Times New Roman" panose="02020603050405020304" pitchFamily="18" charset="0"/>
                <a:sym typeface="PT Sans Narrow"/>
              </a:rPr>
              <a:t>  </a:t>
            </a:r>
            <a:endParaRPr sz="1800" dirty="0">
              <a:latin typeface="Times New Roman" panose="02020603050405020304" pitchFamily="18" charset="0"/>
              <a:cs typeface="Times New Roman" panose="02020603050405020304" pitchFamily="18" charset="0"/>
            </a:endParaRPr>
          </a:p>
          <a:p>
            <a:pPr marL="114300" lvl="0" indent="-12700" algn="l" rtl="0">
              <a:lnSpc>
                <a:spcPct val="100000"/>
              </a:lnSpc>
              <a:spcBef>
                <a:spcPts val="0"/>
              </a:spcBef>
              <a:spcAft>
                <a:spcPts val="0"/>
              </a:spcAft>
              <a:buClr>
                <a:srgbClr val="000000"/>
              </a:buClr>
              <a:buSzPts val="200"/>
              <a:buFont typeface="Arial"/>
              <a:buChar char="●"/>
            </a:pPr>
            <a:r>
              <a:rPr lang="en-US" sz="2000" b="1" i="0" u="none" dirty="0">
                <a:solidFill>
                  <a:schemeClr val="accent1"/>
                </a:solidFill>
                <a:latin typeface="Times New Roman" panose="02020603050405020304" pitchFamily="18" charset="0"/>
                <a:ea typeface="PT Sans Narrow"/>
                <a:cs typeface="Times New Roman" panose="02020603050405020304" pitchFamily="18" charset="0"/>
                <a:sym typeface="PT Sans Narrow"/>
              </a:rPr>
              <a:t>Impact of project on Societal issues :-</a:t>
            </a:r>
          </a:p>
          <a:p>
            <a:pPr marL="114300" lvl="0" indent="-12700" algn="just" rtl="0">
              <a:lnSpc>
                <a:spcPct val="100000"/>
              </a:lnSpc>
              <a:spcBef>
                <a:spcPts val="0"/>
              </a:spcBef>
              <a:spcAft>
                <a:spcPts val="0"/>
              </a:spcAft>
              <a:buClr>
                <a:srgbClr val="000000"/>
              </a:buClr>
              <a:buSzPts val="200"/>
              <a:buFont typeface="Arial"/>
              <a:buChar char="●"/>
            </a:pPr>
            <a:r>
              <a:rPr lang="en-US" sz="1800" dirty="0">
                <a:latin typeface="Times New Roman" panose="02020603050405020304" pitchFamily="18" charset="0"/>
                <a:cs typeface="Times New Roman" panose="02020603050405020304" pitchFamily="18" charset="0"/>
              </a:rPr>
              <a:t>The smart solar water heater project promotes sustainable energy use by leveraging solar power, reducing reliance on conventional electricity, and lowering carbon emissions. It contributes to environmental conservation by optimizing energy efficiency and reducing wastage. Additionally, the system can improve accessibility to affordable hot water in rural or off-grid areas, enhancing quality of life and supporting green technology adoption. By addressing energy and resource efficiency, this project aids in mitigating climate change and fostering eco-friendly practices in households and industries.</a:t>
            </a:r>
          </a:p>
          <a:p>
            <a:pPr marL="114300" lvl="0" indent="0" algn="l" rtl="0">
              <a:lnSpc>
                <a:spcPct val="100000"/>
              </a:lnSpc>
              <a:spcBef>
                <a:spcPts val="0"/>
              </a:spcBef>
              <a:spcAft>
                <a:spcPts val="0"/>
              </a:spcAft>
              <a:buClr>
                <a:srgbClr val="000000"/>
              </a:buClr>
              <a:buSzPts val="200"/>
              <a:buFont typeface="Arial"/>
              <a:buNone/>
            </a:pPr>
            <a:endParaRPr lang="en-US" sz="1800" b="0" i="0" u="none" dirty="0">
              <a:solidFill>
                <a:srgbClr val="000000"/>
              </a:solidFill>
              <a:latin typeface="Times New Roman" panose="02020603050405020304" pitchFamily="18" charset="0"/>
              <a:cs typeface="Times New Roman" panose="02020603050405020304" pitchFamily="18" charset="0"/>
              <a:sym typeface="Arial"/>
            </a:endParaRPr>
          </a:p>
          <a:p>
            <a:pPr marL="457200" lvl="0" indent="-228600" algn="l" rtl="0">
              <a:spcBef>
                <a:spcPts val="0"/>
              </a:spcBef>
              <a:spcAft>
                <a:spcPts val="0"/>
              </a:spcAft>
              <a:buSzPts val="1800"/>
              <a:buNone/>
            </a:pPr>
            <a:endParaRPr sz="1400" b="0" i="0" u="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0"/>
          <p:cNvSpPr txBox="1">
            <a:spLocks noGrp="1"/>
          </p:cNvSpPr>
          <p:nvPr>
            <p:ph type="title"/>
          </p:nvPr>
        </p:nvSpPr>
        <p:spPr>
          <a:xfrm>
            <a:off x="311150" y="52615"/>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References</a:t>
            </a:r>
            <a:endParaRPr dirty="0"/>
          </a:p>
        </p:txBody>
      </p:sp>
      <p:sp>
        <p:nvSpPr>
          <p:cNvPr id="94" name="Google Shape;94;p10"/>
          <p:cNvSpPr txBox="1">
            <a:spLocks noGrp="1"/>
          </p:cNvSpPr>
          <p:nvPr>
            <p:ph type="body" idx="1"/>
          </p:nvPr>
        </p:nvSpPr>
        <p:spPr>
          <a:xfrm>
            <a:off x="214897" y="641183"/>
            <a:ext cx="8521700" cy="330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1600"/>
              </a:spcAft>
              <a:buSzPts val="1800"/>
              <a:buNone/>
            </a:pPr>
            <a:r>
              <a:rPr lang="en-IN" sz="1200" dirty="0">
                <a:latin typeface="Times New Roman" panose="02020603050405020304" pitchFamily="18" charset="0"/>
                <a:cs typeface="Times New Roman" panose="02020603050405020304" pitchFamily="18" charset="0"/>
              </a:rPr>
              <a:t>1. A. K. Saxena, M. Srivastava, and S. Tiwari, “Performance Analysis of Solar Water Heater Integrated with Phase Change Material,” *IEEE Access*, vol. 8, pp. 191986–191995, 2020.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10.1109/ACCESS.2020.3032640.</a:t>
            </a:r>
          </a:p>
          <a:p>
            <a:pPr marL="0" lvl="0" indent="0" algn="just" rtl="0">
              <a:spcBef>
                <a:spcPts val="0"/>
              </a:spcBef>
              <a:spcAft>
                <a:spcPts val="1600"/>
              </a:spcAft>
              <a:buSzPts val="1800"/>
              <a:buNone/>
            </a:pPr>
            <a:r>
              <a:rPr lang="en-IN" sz="1200" dirty="0">
                <a:latin typeface="Times New Roman" panose="02020603050405020304" pitchFamily="18" charset="0"/>
                <a:cs typeface="Times New Roman" panose="02020603050405020304" pitchFamily="18" charset="0"/>
              </a:rPr>
              <a:t>2. M. M. Ali, A. Ali, and M. S. Bhatti, “Design and Performance Analysis of Solar Water Heating System Using Hybrid Photovoltaic-Thermal (PVT) Collector,” *IEEE Transactions on Sustainable Energy*, vol. 12, no. 4, pp. 2019–2029, Oct. 2021.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10.1109/TSTE.2021.3088814.</a:t>
            </a:r>
          </a:p>
          <a:p>
            <a:pPr marL="0" lvl="0" indent="0" algn="just" rtl="0">
              <a:spcBef>
                <a:spcPts val="0"/>
              </a:spcBef>
              <a:spcAft>
                <a:spcPts val="1600"/>
              </a:spcAft>
              <a:buSzPts val="1800"/>
              <a:buNone/>
            </a:pPr>
            <a:r>
              <a:rPr lang="en-IN" sz="1200" dirty="0">
                <a:latin typeface="Times New Roman" panose="02020603050405020304" pitchFamily="18" charset="0"/>
                <a:cs typeface="Times New Roman" panose="02020603050405020304" pitchFamily="18" charset="0"/>
              </a:rPr>
              <a:t>3. V. R. Parmar, V. Patel, and K. Choudhury, “Smart Solar Water Heater Using IoT,” *2021 International Conference on Intelligent Computing and Control Systems (ICICCS)*, Madurai, India, 2021, pp. 953-958.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10.1109/ICICCS51141.2021.9432185.</a:t>
            </a:r>
          </a:p>
          <a:p>
            <a:pPr marL="0" lvl="0" indent="0" algn="just" rtl="0">
              <a:spcBef>
                <a:spcPts val="0"/>
              </a:spcBef>
              <a:spcAft>
                <a:spcPts val="1600"/>
              </a:spcAft>
              <a:buSzPts val="1800"/>
              <a:buNone/>
            </a:pPr>
            <a:r>
              <a:rPr lang="en-IN" sz="1200" dirty="0">
                <a:latin typeface="Times New Roman" panose="02020603050405020304" pitchFamily="18" charset="0"/>
                <a:cs typeface="Times New Roman" panose="02020603050405020304" pitchFamily="18" charset="0"/>
              </a:rPr>
              <a:t>4. M. G. S. Jansen, A. B. Bhaskar, and N. Kumar, “Energy-Efficient Solar Water Heating System with Embedded IoT Monitoring for Residential and Industrial Applications,” *2020 International Conference on Emerging Trends in Information Technology and Engineering (</a:t>
            </a:r>
            <a:r>
              <a:rPr lang="en-IN" sz="1200" dirty="0" err="1">
                <a:latin typeface="Times New Roman" panose="02020603050405020304" pitchFamily="18" charset="0"/>
                <a:cs typeface="Times New Roman" panose="02020603050405020304" pitchFamily="18" charset="0"/>
              </a:rPr>
              <a:t>ic</a:t>
            </a:r>
            <a:r>
              <a:rPr lang="en-IN" sz="1200" dirty="0">
                <a:latin typeface="Times New Roman" panose="02020603050405020304" pitchFamily="18" charset="0"/>
                <a:cs typeface="Times New Roman" panose="02020603050405020304" pitchFamily="18" charset="0"/>
              </a:rPr>
              <a:t>-ETITE)*, Vellore, India, 2020, pp. 1-6.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10.1109/ic-ETITE47903.2020.280314.</a:t>
            </a:r>
          </a:p>
          <a:p>
            <a:pPr marL="0" lvl="0" indent="0" algn="l" rtl="0">
              <a:lnSpc>
                <a:spcPct val="115000"/>
              </a:lnSpc>
              <a:spcBef>
                <a:spcPts val="0"/>
              </a:spcBef>
              <a:spcAft>
                <a:spcPts val="1600"/>
              </a:spcAft>
              <a:buSzPts val="1800"/>
              <a:buNone/>
            </a:pPr>
            <a:r>
              <a:rPr lang="en-IN" dirty="0"/>
              <a:t> </a:t>
            </a:r>
          </a:p>
          <a:p>
            <a:pPr marL="0" lvl="0" indent="0" algn="l" rtl="0">
              <a:lnSpc>
                <a:spcPct val="115000"/>
              </a:lnSpc>
              <a:spcBef>
                <a:spcPts val="0"/>
              </a:spcBef>
              <a:spcAft>
                <a:spcPts val="160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a:solidFill>
                  <a:schemeClr val="accent1"/>
                </a:solidFill>
                <a:latin typeface="PT Sans Narrow"/>
                <a:ea typeface="PT Sans Narrow"/>
                <a:cs typeface="PT Sans Narrow"/>
                <a:sym typeface="PT Sans Narrow"/>
              </a:rPr>
              <a:t>Outline</a:t>
            </a:r>
            <a:endParaRPr/>
          </a:p>
        </p:txBody>
      </p:sp>
      <p:sp>
        <p:nvSpPr>
          <p:cNvPr id="41" name="Google Shape;41;p3"/>
          <p:cNvSpPr txBox="1">
            <a:spLocks noGrp="1"/>
          </p:cNvSpPr>
          <p:nvPr>
            <p:ph type="body" idx="1"/>
          </p:nvPr>
        </p:nvSpPr>
        <p:spPr>
          <a:xfrm>
            <a:off x="311150" y="1231950"/>
            <a:ext cx="8521800" cy="3302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800" b="0" i="0">
                <a:latin typeface="Open Sans"/>
                <a:ea typeface="Open Sans"/>
                <a:cs typeface="Open Sans"/>
                <a:sym typeface="Open Sans"/>
              </a:rPr>
              <a:t>1. Introduction </a:t>
            </a:r>
            <a:endParaRPr/>
          </a:p>
          <a:p>
            <a:pPr marL="0" lvl="0" indent="0" algn="l" rtl="0">
              <a:lnSpc>
                <a:spcPct val="115000"/>
              </a:lnSpc>
              <a:spcBef>
                <a:spcPts val="1600"/>
              </a:spcBef>
              <a:spcAft>
                <a:spcPts val="0"/>
              </a:spcAft>
              <a:buSzPts val="1800"/>
              <a:buNone/>
            </a:pPr>
            <a:r>
              <a:rPr lang="en-US" sz="1800" b="0" i="0">
                <a:latin typeface="Open Sans"/>
                <a:ea typeface="Open Sans"/>
                <a:cs typeface="Open Sans"/>
                <a:sym typeface="Open Sans"/>
              </a:rPr>
              <a:t>2. Literature Survey</a:t>
            </a:r>
            <a:endParaRPr/>
          </a:p>
          <a:p>
            <a:pPr marL="0" lvl="0" indent="0" algn="l" rtl="0">
              <a:lnSpc>
                <a:spcPct val="115000"/>
              </a:lnSpc>
              <a:spcBef>
                <a:spcPts val="1600"/>
              </a:spcBef>
              <a:spcAft>
                <a:spcPts val="0"/>
              </a:spcAft>
              <a:buSzPts val="1800"/>
              <a:buNone/>
            </a:pPr>
            <a:r>
              <a:rPr lang="en-US" sz="1800" b="0" i="0">
                <a:latin typeface="Open Sans"/>
                <a:ea typeface="Open Sans"/>
                <a:cs typeface="Open Sans"/>
                <a:sym typeface="Open Sans"/>
              </a:rPr>
              <a:t>3. Proposed Methods</a:t>
            </a:r>
            <a:endParaRPr/>
          </a:p>
          <a:p>
            <a:pPr marL="0" lvl="0" indent="0" algn="l" rtl="0">
              <a:lnSpc>
                <a:spcPct val="115000"/>
              </a:lnSpc>
              <a:spcBef>
                <a:spcPts val="1600"/>
              </a:spcBef>
              <a:spcAft>
                <a:spcPts val="0"/>
              </a:spcAft>
              <a:buSzPts val="1800"/>
              <a:buNone/>
            </a:pPr>
            <a:r>
              <a:rPr lang="en-US" sz="1800" b="0" i="0">
                <a:latin typeface="Open Sans"/>
                <a:ea typeface="Open Sans"/>
                <a:cs typeface="Open Sans"/>
                <a:sym typeface="Open Sans"/>
              </a:rPr>
              <a:t>4. Performance Analysis</a:t>
            </a:r>
            <a:endParaRPr/>
          </a:p>
          <a:p>
            <a:pPr marL="0" lvl="0" indent="0" algn="l" rtl="0">
              <a:lnSpc>
                <a:spcPct val="115000"/>
              </a:lnSpc>
              <a:spcBef>
                <a:spcPts val="1600"/>
              </a:spcBef>
              <a:spcAft>
                <a:spcPts val="0"/>
              </a:spcAft>
              <a:buSzPts val="1800"/>
              <a:buNone/>
            </a:pPr>
            <a:r>
              <a:rPr lang="en-US" sz="1800" b="0" i="0">
                <a:latin typeface="Open Sans"/>
                <a:ea typeface="Open Sans"/>
                <a:cs typeface="Open Sans"/>
                <a:sym typeface="Open Sans"/>
              </a:rPr>
              <a:t>5. Conclusion</a:t>
            </a:r>
            <a:endParaRPr/>
          </a:p>
          <a:p>
            <a:pPr marL="0" lvl="0" indent="0" algn="l" rtl="0">
              <a:lnSpc>
                <a:spcPct val="115000"/>
              </a:lnSpc>
              <a:spcBef>
                <a:spcPts val="1600"/>
              </a:spcBef>
              <a:spcAft>
                <a:spcPts val="1600"/>
              </a:spcAft>
              <a:buSzPts val="1800"/>
              <a:buNone/>
            </a:pPr>
            <a:r>
              <a:rPr lang="en-US" sz="1800">
                <a:latin typeface="Open Sans"/>
                <a:ea typeface="Open Sans"/>
                <a:cs typeface="Open Sans"/>
                <a:sym typeface="Open Sans"/>
              </a:rPr>
              <a:t>6. </a:t>
            </a:r>
            <a:r>
              <a:rPr lang="en-US" sz="1800" b="0" i="0">
                <a:latin typeface="Open Sans"/>
                <a:ea typeface="Open Sans"/>
                <a:cs typeface="Open Sans"/>
                <a:sym typeface="Open Sans"/>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223975" y="200400"/>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Introduction</a:t>
            </a:r>
            <a:endParaRPr dirty="0"/>
          </a:p>
        </p:txBody>
      </p:sp>
      <p:sp>
        <p:nvSpPr>
          <p:cNvPr id="47" name="Google Shape;47;p4"/>
          <p:cNvSpPr txBox="1">
            <a:spLocks noGrp="1"/>
          </p:cNvSpPr>
          <p:nvPr>
            <p:ph type="body" idx="1"/>
          </p:nvPr>
        </p:nvSpPr>
        <p:spPr>
          <a:xfrm>
            <a:off x="311150" y="920750"/>
            <a:ext cx="8521800" cy="3302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US" sz="1800" dirty="0">
                <a:latin typeface="Times New Roman" panose="02020603050405020304" pitchFamily="18" charset="0"/>
                <a:ea typeface="Open Sans"/>
                <a:cs typeface="Times New Roman" panose="02020603050405020304" pitchFamily="18" charset="0"/>
                <a:sym typeface="Open Sans"/>
              </a:rPr>
              <a:t>In today's world, efficient resource management of non-renewable using renewable resources  is crucial. This project aims to develop an </a:t>
            </a:r>
            <a:r>
              <a:rPr lang="en-US" sz="1800" b="1" dirty="0">
                <a:latin typeface="Times New Roman" panose="02020603050405020304" pitchFamily="18" charset="0"/>
                <a:ea typeface="Open Sans"/>
                <a:cs typeface="Times New Roman" panose="02020603050405020304" pitchFamily="18" charset="0"/>
                <a:sym typeface="Open Sans"/>
              </a:rPr>
              <a:t>automated water flow control system</a:t>
            </a:r>
            <a:r>
              <a:rPr lang="en-US" sz="1800" dirty="0">
                <a:latin typeface="Times New Roman" panose="02020603050405020304" pitchFamily="18" charset="0"/>
                <a:ea typeface="Open Sans"/>
                <a:cs typeface="Times New Roman" panose="02020603050405020304" pitchFamily="18" charset="0"/>
                <a:sym typeface="Open Sans"/>
              </a:rPr>
              <a:t> that utilizes various sensors and </a:t>
            </a:r>
            <a:r>
              <a:rPr lang="en-US" sz="1800" b="1" dirty="0">
                <a:latin typeface="Times New Roman" panose="02020603050405020304" pitchFamily="18" charset="0"/>
                <a:ea typeface="Open Sans"/>
                <a:cs typeface="Times New Roman" panose="02020603050405020304" pitchFamily="18" charset="0"/>
                <a:sym typeface="Open Sans"/>
              </a:rPr>
              <a:t>solenoid valve</a:t>
            </a:r>
            <a:r>
              <a:rPr lang="en-US" sz="1800" dirty="0">
                <a:latin typeface="Times New Roman" panose="02020603050405020304" pitchFamily="18" charset="0"/>
                <a:ea typeface="Open Sans"/>
                <a:cs typeface="Times New Roman" panose="02020603050405020304" pitchFamily="18" charset="0"/>
                <a:sym typeface="Open Sans"/>
              </a:rPr>
              <a:t>s to ensure optimal water usage. The system leverages water level sensors to detect the status of the tank and temperature sensors to monitor the water temperature. Additionally, a </a:t>
            </a:r>
            <a:r>
              <a:rPr lang="en-US" sz="1800" b="1" dirty="0">
                <a:latin typeface="Times New Roman" panose="02020603050405020304" pitchFamily="18" charset="0"/>
                <a:ea typeface="Open Sans"/>
                <a:cs typeface="Times New Roman" panose="02020603050405020304" pitchFamily="18" charset="0"/>
                <a:sym typeface="Open Sans"/>
              </a:rPr>
              <a:t>light-dependent resistor</a:t>
            </a:r>
            <a:r>
              <a:rPr lang="en-US" sz="1800" dirty="0">
                <a:latin typeface="Times New Roman" panose="02020603050405020304" pitchFamily="18" charset="0"/>
                <a:ea typeface="Open Sans"/>
                <a:cs typeface="Times New Roman" panose="02020603050405020304" pitchFamily="18" charset="0"/>
                <a:sym typeface="Open Sans"/>
              </a:rPr>
              <a:t> (LDR) is employed to determine daylight conditions, allowing the system to differentiate between day and night. By integrating these components, the project ensures that water is supplied only when necessary, preventing waste and promoting sustainable practices. The implementation of this automated system not only enhances the </a:t>
            </a:r>
            <a:r>
              <a:rPr lang="en-US" sz="1800" b="1" dirty="0">
                <a:latin typeface="Times New Roman" panose="02020603050405020304" pitchFamily="18" charset="0"/>
                <a:ea typeface="Open Sans"/>
                <a:cs typeface="Times New Roman" panose="02020603050405020304" pitchFamily="18" charset="0"/>
                <a:sym typeface="Open Sans"/>
              </a:rPr>
              <a:t>efficiency</a:t>
            </a:r>
            <a:r>
              <a:rPr lang="en-US" sz="1800" dirty="0">
                <a:latin typeface="Times New Roman" panose="02020603050405020304" pitchFamily="18" charset="0"/>
                <a:ea typeface="Open Sans"/>
                <a:cs typeface="Times New Roman" panose="02020603050405020304" pitchFamily="18" charset="0"/>
                <a:sym typeface="Open Sans"/>
              </a:rPr>
              <a:t> of water usage but also provides a reliable solution for managing water resources in various applications.</a:t>
            </a:r>
            <a:endParaRPr sz="1800" dirty="0">
              <a:latin typeface="Times New Roman" panose="02020603050405020304" pitchFamily="18" charset="0"/>
              <a:ea typeface="Open Sans"/>
              <a:cs typeface="Times New Roman" panose="02020603050405020304" pitchFamily="18" charset="0"/>
              <a:sym typeface="Open Sans"/>
            </a:endParaRPr>
          </a:p>
          <a:p>
            <a:pPr marL="0" lvl="0" indent="0" algn="l" rtl="0">
              <a:lnSpc>
                <a:spcPct val="115000"/>
              </a:lnSpc>
              <a:spcBef>
                <a:spcPts val="0"/>
              </a:spcBef>
              <a:spcAft>
                <a:spcPts val="0"/>
              </a:spcAft>
              <a:buSzPts val="1800"/>
              <a:buNone/>
            </a:pPr>
            <a:endParaRPr sz="1800" dirty="0">
              <a:solidFill>
                <a:srgbClr val="695D46"/>
              </a:solidFill>
              <a:latin typeface="Times New Roman" panose="02020603050405020304" pitchFamily="18" charset="0"/>
              <a:ea typeface="Open Sans"/>
              <a:cs typeface="Times New Roman" panose="02020603050405020304" pitchFamily="18" charset="0"/>
              <a:sym typeface="Open Sans"/>
            </a:endParaRPr>
          </a:p>
          <a:p>
            <a:pPr marL="0" lvl="0" indent="0" algn="l" rtl="0">
              <a:lnSpc>
                <a:spcPct val="115000"/>
              </a:lnSpc>
              <a:spcBef>
                <a:spcPts val="1600"/>
              </a:spcBef>
              <a:spcAft>
                <a:spcPts val="1600"/>
              </a:spcAft>
              <a:buSzPts val="18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g2f917cc06c5_0_5"/>
          <p:cNvSpPr txBox="1">
            <a:spLocks noGrp="1"/>
          </p:cNvSpPr>
          <p:nvPr>
            <p:ph type="body" idx="1"/>
          </p:nvPr>
        </p:nvSpPr>
        <p:spPr>
          <a:xfrm>
            <a:off x="53250" y="37800"/>
            <a:ext cx="9037500" cy="5067900"/>
          </a:xfrm>
          <a:prstGeom prst="rect">
            <a:avLst/>
          </a:prstGeom>
          <a:solidFill>
            <a:schemeClr val="lt1"/>
          </a:solidFill>
        </p:spPr>
        <p:txBody>
          <a:bodyPr spcFirstLastPara="1" wrap="square" lIns="91425" tIns="91425" rIns="91425" bIns="91425" anchor="t" anchorCtr="0">
            <a:noAutofit/>
          </a:bodyPr>
          <a:lstStyle/>
          <a:p>
            <a:pPr marL="0" lvl="0" indent="0" algn="ctr" rtl="0">
              <a:lnSpc>
                <a:spcPct val="115000"/>
              </a:lnSpc>
              <a:spcBef>
                <a:spcPts val="1600"/>
              </a:spcBef>
              <a:spcAft>
                <a:spcPts val="0"/>
              </a:spcAft>
              <a:buNone/>
            </a:pPr>
            <a:r>
              <a:rPr lang="en-US" sz="3600" b="1" dirty="0">
                <a:solidFill>
                  <a:schemeClr val="accent1"/>
                </a:solidFill>
                <a:latin typeface="PT Sans Narrow"/>
                <a:ea typeface="PT Sans Narrow"/>
                <a:cs typeface="PT Sans Narrow"/>
                <a:sym typeface="PT Sans Narrow"/>
              </a:rPr>
              <a:t>Objective</a:t>
            </a:r>
            <a:endParaRPr sz="3600" b="1" dirty="0">
              <a:solidFill>
                <a:schemeClr val="accent1"/>
              </a:solidFill>
              <a:latin typeface="PT Sans Narrow"/>
              <a:ea typeface="PT Sans Narrow"/>
              <a:cs typeface="PT Sans Narrow"/>
              <a:sym typeface="PT Sans Narrow"/>
            </a:endParaRPr>
          </a:p>
          <a:p>
            <a:pPr marL="0" lvl="0" indent="0" algn="just" rtl="0">
              <a:lnSpc>
                <a:spcPct val="115000"/>
              </a:lnSpc>
              <a:spcBef>
                <a:spcPts val="1600"/>
              </a:spcBef>
              <a:spcAft>
                <a:spcPts val="0"/>
              </a:spcAft>
              <a:buClr>
                <a:srgbClr val="000000"/>
              </a:buClr>
              <a:buSzPts val="1800"/>
              <a:buFont typeface="Arial"/>
              <a:buNone/>
            </a:pPr>
            <a:r>
              <a:rPr lang="en-US" sz="1800" dirty="0">
                <a:latin typeface="Times New Roman" panose="02020603050405020304" pitchFamily="18" charset="0"/>
                <a:ea typeface="Open Sans"/>
                <a:cs typeface="Times New Roman" panose="02020603050405020304" pitchFamily="18" charset="0"/>
                <a:sym typeface="Open Sans"/>
              </a:rPr>
              <a:t>The objective of this project is to design and implement an automated water flow control system that efficiently manages water supply based on real-time data from water level sensors, temperature sensors, and ambient light detection. The system aims to optimize water usage by controlling solenoid valves, ensuring water is only dispensed when necessary, and preventing overflow or waste. </a:t>
            </a:r>
            <a:endParaRPr sz="1800" dirty="0">
              <a:latin typeface="Times New Roman" panose="02020603050405020304" pitchFamily="18" charset="0"/>
              <a:ea typeface="Open Sans"/>
              <a:cs typeface="Times New Roman" panose="02020603050405020304" pitchFamily="18" charset="0"/>
              <a:sym typeface="Open Sans"/>
            </a:endParaRPr>
          </a:p>
          <a:p>
            <a:pPr marL="0" lvl="0" indent="0" algn="just" rtl="0">
              <a:lnSpc>
                <a:spcPct val="115000"/>
              </a:lnSpc>
              <a:spcBef>
                <a:spcPts val="1600"/>
              </a:spcBef>
              <a:spcAft>
                <a:spcPts val="0"/>
              </a:spcAft>
              <a:buClr>
                <a:srgbClr val="000000"/>
              </a:buClr>
              <a:buSzPts val="1800"/>
              <a:buFont typeface="Arial"/>
              <a:buNone/>
            </a:pPr>
            <a:r>
              <a:rPr lang="en-US" sz="1800" dirty="0">
                <a:latin typeface="Times New Roman" panose="02020603050405020304" pitchFamily="18" charset="0"/>
                <a:ea typeface="Open Sans"/>
                <a:cs typeface="Times New Roman" panose="02020603050405020304" pitchFamily="18" charset="0"/>
                <a:sym typeface="Open Sans"/>
              </a:rPr>
              <a:t>This project seeks to provide:</a:t>
            </a:r>
            <a:endParaRPr sz="1800" dirty="0">
              <a:latin typeface="Times New Roman" panose="02020603050405020304" pitchFamily="18" charset="0"/>
              <a:ea typeface="Open Sans"/>
              <a:cs typeface="Times New Roman" panose="02020603050405020304" pitchFamily="18" charset="0"/>
              <a:sym typeface="Open Sans"/>
            </a:endParaRPr>
          </a:p>
          <a:p>
            <a:pPr marL="457200" lvl="0" indent="-342900" algn="just" rtl="0">
              <a:lnSpc>
                <a:spcPct val="115000"/>
              </a:lnSpc>
              <a:spcBef>
                <a:spcPts val="1600"/>
              </a:spcBef>
              <a:spcAft>
                <a:spcPts val="0"/>
              </a:spcAft>
              <a:buSzPts val="1800"/>
              <a:buFont typeface="Open Sans"/>
              <a:buChar char="●"/>
            </a:pPr>
            <a:r>
              <a:rPr lang="en-US" sz="1800" dirty="0">
                <a:latin typeface="Times New Roman" panose="02020603050405020304" pitchFamily="18" charset="0"/>
                <a:ea typeface="Open Sans"/>
                <a:cs typeface="Times New Roman" panose="02020603050405020304" pitchFamily="18" charset="0"/>
                <a:sym typeface="Open Sans"/>
              </a:rPr>
              <a:t>A sustainable solution for water management,</a:t>
            </a:r>
            <a:endParaRPr sz="1800" dirty="0">
              <a:latin typeface="Times New Roman" panose="02020603050405020304" pitchFamily="18" charset="0"/>
              <a:ea typeface="Open Sans"/>
              <a:cs typeface="Times New Roman" panose="02020603050405020304" pitchFamily="18" charset="0"/>
              <a:sym typeface="Open Sans"/>
            </a:endParaRPr>
          </a:p>
          <a:p>
            <a:pPr marL="457200" lvl="0" indent="-342900" algn="just" rtl="0">
              <a:lnSpc>
                <a:spcPct val="115000"/>
              </a:lnSpc>
              <a:spcBef>
                <a:spcPts val="0"/>
              </a:spcBef>
              <a:spcAft>
                <a:spcPts val="0"/>
              </a:spcAft>
              <a:buSzPts val="1800"/>
              <a:buFont typeface="Open Sans"/>
              <a:buChar char="●"/>
            </a:pPr>
            <a:r>
              <a:rPr lang="en-US" sz="1800" dirty="0">
                <a:latin typeface="Times New Roman" panose="02020603050405020304" pitchFamily="18" charset="0"/>
                <a:ea typeface="Open Sans"/>
                <a:cs typeface="Times New Roman" panose="02020603050405020304" pitchFamily="18" charset="0"/>
                <a:sym typeface="Open Sans"/>
              </a:rPr>
              <a:t>Adaptable to various environments, such as agricultural fields, water tanks, or irrigation systems, thereby promoting resource conservation and operational efficiency.</a:t>
            </a:r>
            <a:endParaRPr sz="1800" dirty="0">
              <a:latin typeface="Times New Roman" panose="02020603050405020304" pitchFamily="18" charset="0"/>
              <a:ea typeface="Open Sans"/>
              <a:cs typeface="Times New Roman" panose="02020603050405020304" pitchFamily="18" charset="0"/>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2f917cc06c5_0_11"/>
          <p:cNvSpPr txBox="1">
            <a:spLocks noGrp="1"/>
          </p:cNvSpPr>
          <p:nvPr>
            <p:ph type="body" idx="1"/>
          </p:nvPr>
        </p:nvSpPr>
        <p:spPr>
          <a:xfrm>
            <a:off x="110425" y="133675"/>
            <a:ext cx="8892300" cy="4777500"/>
          </a:xfrm>
          <a:prstGeom prst="rect">
            <a:avLst/>
          </a:prstGeom>
        </p:spPr>
        <p:txBody>
          <a:bodyPr spcFirstLastPara="1" wrap="square" lIns="91425" tIns="91425" rIns="91425" bIns="91425" anchor="t" anchorCtr="0">
            <a:noAutofit/>
          </a:bodyPr>
          <a:lstStyle/>
          <a:p>
            <a:pPr marL="0" lvl="0" indent="0" algn="l" rtl="0">
              <a:lnSpc>
                <a:spcPct val="115000"/>
              </a:lnSpc>
              <a:spcBef>
                <a:spcPts val="1600"/>
              </a:spcBef>
              <a:spcAft>
                <a:spcPts val="1600"/>
              </a:spcAft>
              <a:buNone/>
            </a:pPr>
            <a:r>
              <a:rPr lang="en-US" sz="1800">
                <a:solidFill>
                  <a:schemeClr val="dk2"/>
                </a:solidFill>
                <a:latin typeface="Open Sans"/>
                <a:ea typeface="Open Sans"/>
                <a:cs typeface="Open Sans"/>
                <a:sym typeface="Open Sans"/>
              </a:rPr>
              <a:t>3. Generalized Block Diagram</a:t>
            </a:r>
            <a:endParaRPr/>
          </a:p>
        </p:txBody>
      </p:sp>
      <p:pic>
        <p:nvPicPr>
          <p:cNvPr id="58" name="Google Shape;58;g2f917cc06c5_0_11"/>
          <p:cNvPicPr preferRelativeResize="0"/>
          <p:nvPr/>
        </p:nvPicPr>
        <p:blipFill>
          <a:blip r:embed="rId3">
            <a:alphaModFix/>
          </a:blip>
          <a:stretch>
            <a:fillRect/>
          </a:stretch>
        </p:blipFill>
        <p:spPr>
          <a:xfrm>
            <a:off x="0" y="736169"/>
            <a:ext cx="9144000" cy="41776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5"/>
          <p:cNvSpPr txBox="1">
            <a:spLocks noGrp="1"/>
          </p:cNvSpPr>
          <p:nvPr>
            <p:ph type="title"/>
          </p:nvPr>
        </p:nvSpPr>
        <p:spPr>
          <a:xfrm>
            <a:off x="311100" y="0"/>
            <a:ext cx="8521800" cy="70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Literature Survey</a:t>
            </a:r>
            <a:endParaRPr dirty="0"/>
          </a:p>
        </p:txBody>
      </p:sp>
      <p:graphicFrame>
        <p:nvGraphicFramePr>
          <p:cNvPr id="2" name="Table 1">
            <a:extLst>
              <a:ext uri="{FF2B5EF4-FFF2-40B4-BE49-F238E27FC236}">
                <a16:creationId xmlns:a16="http://schemas.microsoft.com/office/drawing/2014/main" id="{08E4626E-8A1D-63C0-68D5-F257CCD2E604}"/>
              </a:ext>
            </a:extLst>
          </p:cNvPr>
          <p:cNvGraphicFramePr>
            <a:graphicFrameLocks noGrp="1"/>
          </p:cNvGraphicFramePr>
          <p:nvPr>
            <p:extLst>
              <p:ext uri="{D42A27DB-BD31-4B8C-83A1-F6EECF244321}">
                <p14:modId xmlns:p14="http://schemas.microsoft.com/office/powerpoint/2010/main" val="1114430506"/>
              </p:ext>
            </p:extLst>
          </p:nvPr>
        </p:nvGraphicFramePr>
        <p:xfrm>
          <a:off x="311100" y="763146"/>
          <a:ext cx="8666135" cy="3783289"/>
        </p:xfrm>
        <a:graphic>
          <a:graphicData uri="http://schemas.openxmlformats.org/drawingml/2006/table">
            <a:tbl>
              <a:tblPr firstRow="1" bandRow="1">
                <a:tableStyleId>{04461D06-5B53-43CB-9EEF-AB15FB83ED09}</a:tableStyleId>
              </a:tblPr>
              <a:tblGrid>
                <a:gridCol w="727053">
                  <a:extLst>
                    <a:ext uri="{9D8B030D-6E8A-4147-A177-3AD203B41FA5}">
                      <a16:colId xmlns:a16="http://schemas.microsoft.com/office/drawing/2014/main" val="3852298932"/>
                    </a:ext>
                  </a:extLst>
                </a:gridCol>
                <a:gridCol w="2729450">
                  <a:extLst>
                    <a:ext uri="{9D8B030D-6E8A-4147-A177-3AD203B41FA5}">
                      <a16:colId xmlns:a16="http://schemas.microsoft.com/office/drawing/2014/main" val="78666139"/>
                    </a:ext>
                  </a:extLst>
                </a:gridCol>
                <a:gridCol w="1072529">
                  <a:extLst>
                    <a:ext uri="{9D8B030D-6E8A-4147-A177-3AD203B41FA5}">
                      <a16:colId xmlns:a16="http://schemas.microsoft.com/office/drawing/2014/main" val="106832934"/>
                    </a:ext>
                  </a:extLst>
                </a:gridCol>
                <a:gridCol w="1079405">
                  <a:extLst>
                    <a:ext uri="{9D8B030D-6E8A-4147-A177-3AD203B41FA5}">
                      <a16:colId xmlns:a16="http://schemas.microsoft.com/office/drawing/2014/main" val="1633143794"/>
                    </a:ext>
                  </a:extLst>
                </a:gridCol>
                <a:gridCol w="3057698">
                  <a:extLst>
                    <a:ext uri="{9D8B030D-6E8A-4147-A177-3AD203B41FA5}">
                      <a16:colId xmlns:a16="http://schemas.microsoft.com/office/drawing/2014/main" val="1510223963"/>
                    </a:ext>
                  </a:extLst>
                </a:gridCol>
              </a:tblGrid>
              <a:tr h="543140">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Sr. NO. </a:t>
                      </a:r>
                    </a:p>
                  </a:txBody>
                  <a:tcPr/>
                </a:tc>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Paper/ Patent Title </a:t>
                      </a:r>
                    </a:p>
                  </a:txBody>
                  <a:tcPr/>
                </a:tc>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Year of Publication</a:t>
                      </a:r>
                    </a:p>
                  </a:txBody>
                  <a:tcPr/>
                </a:tc>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Author </a:t>
                      </a:r>
                    </a:p>
                  </a:txBody>
                  <a:tcPr/>
                </a:tc>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3322854955"/>
                  </a:ext>
                </a:extLst>
              </a:tr>
              <a:tr h="794129">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50" b="1"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Solar Water Heating Automatic Control System Based on Internet of Things Technology</a:t>
                      </a:r>
                    </a:p>
                    <a:p>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July 2020</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Yunlong Yang</a:t>
                      </a:r>
                      <a:endPar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endParaRPr>
                    </a:p>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4">
                            <a:extLst>
                              <a:ext uri="{A12FA001-AC4F-418D-AE19-62706E023703}">
                                <ahyp:hlinkClr xmlns:ahyp="http://schemas.microsoft.com/office/drawing/2018/hyperlinkcolor" val="tx"/>
                              </a:ext>
                            </a:extLst>
                          </a:hlinkClick>
                        </a:rPr>
                        <a:t>Wei Wu</a:t>
                      </a:r>
                      <a:endParaRPr lang="en-IN" sz="950" u="none"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950" dirty="0">
                          <a:solidFill>
                            <a:schemeClr val="bg2">
                              <a:lumMod val="50000"/>
                            </a:schemeClr>
                          </a:solidFill>
                          <a:latin typeface="Times New Roman" panose="02020603050405020304" pitchFamily="18" charset="0"/>
                          <a:cs typeface="Times New Roman" panose="02020603050405020304" pitchFamily="18" charset="0"/>
                        </a:rPr>
                        <a:t>The project implements a solar hot water control system with remote monitoring and control via Android, using sensors and wireless communication for real-time management.</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4020968"/>
                  </a:ext>
                </a:extLst>
              </a:tr>
              <a:tr h="794129">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2.</a:t>
                      </a:r>
                    </a:p>
                  </a:txBody>
                  <a:tcPr/>
                </a:tc>
                <a:tc>
                  <a:txBody>
                    <a:bodyPr/>
                    <a:lstStyle/>
                    <a:p>
                      <a:r>
                        <a:rPr lang="en-US" sz="950" b="1" dirty="0">
                          <a:solidFill>
                            <a:schemeClr val="bg2">
                              <a:lumMod val="50000"/>
                            </a:schemeClr>
                          </a:solidFill>
                          <a:latin typeface="Times New Roman" panose="02020603050405020304" pitchFamily="18" charset="0"/>
                          <a:cs typeface="Times New Roman" panose="02020603050405020304" pitchFamily="18" charset="0"/>
                        </a:rPr>
                        <a:t>The impact of electronic control systems on improving the performance of the solar heater</a:t>
                      </a:r>
                      <a:endParaRPr lang="en-IN" sz="950" b="1"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January </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2024</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sng"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EH </a:t>
                      </a:r>
                      <a:r>
                        <a:rPr lang="en-IN" sz="950" b="0" i="0" u="sng" strike="noStrike" cap="none" dirty="0" err="1">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5">
                            <a:extLst>
                              <a:ext uri="{A12FA001-AC4F-418D-AE19-62706E023703}">
                                <ahyp:hlinkClr xmlns:ahyp="http://schemas.microsoft.com/office/drawing/2018/hyperlinkcolor" val="tx"/>
                              </a:ext>
                            </a:extLst>
                          </a:hlinkClick>
                        </a:rPr>
                        <a:t>Alaskaree</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a:t>
                      </a:r>
                      <a:r>
                        <a:rPr lang="en-IN" sz="950" b="0" i="0" u="sng"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6">
                            <a:extLst>
                              <a:ext uri="{A12FA001-AC4F-418D-AE19-62706E023703}">
                                <ahyp:hlinkClr xmlns:ahyp="http://schemas.microsoft.com/office/drawing/2018/hyperlinkcolor" val="tx"/>
                              </a:ext>
                            </a:extLst>
                          </a:hlinkClick>
                        </a:rPr>
                        <a:t>YF </a:t>
                      </a:r>
                      <a:r>
                        <a:rPr lang="en-IN" sz="950" b="0" i="0" u="sng" strike="noStrike" cap="none" dirty="0" err="1">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6">
                            <a:extLst>
                              <a:ext uri="{A12FA001-AC4F-418D-AE19-62706E023703}">
                                <ahyp:hlinkClr xmlns:ahyp="http://schemas.microsoft.com/office/drawing/2018/hyperlinkcolor" val="tx"/>
                              </a:ext>
                            </a:extLst>
                          </a:hlinkClick>
                        </a:rPr>
                        <a:t>Breesam</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950" dirty="0">
                          <a:solidFill>
                            <a:schemeClr val="bg2">
                              <a:lumMod val="50000"/>
                            </a:schemeClr>
                          </a:solidFill>
                          <a:latin typeface="Times New Roman" panose="02020603050405020304" pitchFamily="18" charset="0"/>
                          <a:cs typeface="Times New Roman" panose="02020603050405020304" pitchFamily="18" charset="0"/>
                        </a:rPr>
                        <a:t>This study demonstrated that integrating an electronic control system (ECS) into a solar heater made from recycled materials significantly improved its thermal efficiency and energy output while reducing heat loss and regulating water temperature.</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2635609"/>
                  </a:ext>
                </a:extLst>
              </a:tr>
              <a:tr h="794129">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50" b="1"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Design, implementation and performance of a controller for uninterruptible solar hot water system</a:t>
                      </a:r>
                    </a:p>
                    <a:p>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October 2011</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7">
                            <a:extLst>
                              <a:ext uri="{A12FA001-AC4F-418D-AE19-62706E023703}">
                                <ahyp:hlinkClr xmlns:ahyp="http://schemas.microsoft.com/office/drawing/2018/hyperlinkcolor" val="tx"/>
                              </a:ext>
                            </a:extLst>
                          </a:hlinkClick>
                        </a:rPr>
                        <a:t>M. R. Hasan</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8">
                            <a:extLst>
                              <a:ext uri="{A12FA001-AC4F-418D-AE19-62706E023703}">
                                <ahyp:hlinkClr xmlns:ahyp="http://schemas.microsoft.com/office/drawing/2018/hyperlinkcolor" val="tx"/>
                              </a:ext>
                            </a:extLst>
                          </a:hlinkClick>
                        </a:rPr>
                        <a:t>K. Arifin</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9">
                            <a:extLst>
                              <a:ext uri="{A12FA001-AC4F-418D-AE19-62706E023703}">
                                <ahyp:hlinkClr xmlns:ahyp="http://schemas.microsoft.com/office/drawing/2018/hyperlinkcolor" val="tx"/>
                              </a:ext>
                            </a:extLst>
                          </a:hlinkClick>
                        </a:rPr>
                        <a:t>A. Rahman</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10">
                            <a:extLst>
                              <a:ext uri="{A12FA001-AC4F-418D-AE19-62706E023703}">
                                <ahyp:hlinkClr xmlns:ahyp="http://schemas.microsoft.com/office/drawing/2018/hyperlinkcolor" val="tx"/>
                              </a:ext>
                            </a:extLst>
                          </a:hlinkClick>
                        </a:rPr>
                        <a:t>A. Azad</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950" dirty="0">
                          <a:solidFill>
                            <a:schemeClr val="bg2">
                              <a:lumMod val="50000"/>
                            </a:schemeClr>
                          </a:solidFill>
                          <a:latin typeface="Times New Roman" panose="02020603050405020304" pitchFamily="18" charset="0"/>
                          <a:cs typeface="Times New Roman" panose="02020603050405020304" pitchFamily="18" charset="0"/>
                        </a:rPr>
                        <a:t>This paper presents an automatic control system for solar hot water systems, using an ATmega32-based controller to manage water flow from a solar collector or electric heater, with temperature and water level monitoring for domestic and industrial use.</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99565640"/>
                  </a:ext>
                </a:extLst>
              </a:tr>
              <a:tr h="794129">
                <a:tc>
                  <a:txBody>
                    <a:bodyPr/>
                    <a:lstStyle/>
                    <a:p>
                      <a:r>
                        <a:rPr lang="en-IN" sz="950" dirty="0">
                          <a:solidFill>
                            <a:schemeClr val="bg2">
                              <a:lumMod val="50000"/>
                            </a:schemeClr>
                          </a:solidFill>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50" b="1"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Design and development of an automatic solar water heater controller</a:t>
                      </a:r>
                    </a:p>
                    <a:p>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July 2016</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IN" sz="950" b="0" i="0" u="none" strike="noStrike" cap="none" dirty="0" err="1">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11">
                            <a:extLst>
                              <a:ext uri="{A12FA001-AC4F-418D-AE19-62706E023703}">
                                <ahyp:hlinkClr xmlns:ahyp="http://schemas.microsoft.com/office/drawing/2018/hyperlinkcolor" val="tx"/>
                              </a:ext>
                            </a:extLst>
                          </a:hlinkClick>
                        </a:rPr>
                        <a:t>Washima</a:t>
                      </a:r>
                      <a:r>
                        <a:rPr lang="en-IN" sz="950" b="0" i="0" u="none" strike="noStrike" cap="none" dirty="0">
                          <a:solidFill>
                            <a:srgbClr val="CE93D8"/>
                          </a:solidFill>
                          <a:effectLst/>
                          <a:latin typeface="Times New Roman" panose="02020603050405020304" pitchFamily="18" charset="0"/>
                          <a:ea typeface="Arial"/>
                          <a:cs typeface="Times New Roman" panose="02020603050405020304" pitchFamily="18" charset="0"/>
                          <a:sym typeface="Arial"/>
                          <a:hlinkClick r:id="rId11">
                            <a:extLst>
                              <a:ext uri="{A12FA001-AC4F-418D-AE19-62706E023703}">
                                <ahyp:hlinkClr xmlns:ahyp="http://schemas.microsoft.com/office/drawing/2018/hyperlinkcolor" val="tx"/>
                              </a:ext>
                            </a:extLst>
                          </a:hlinkClick>
                        </a:rPr>
                        <a:t> </a:t>
                      </a:r>
                      <a:r>
                        <a:rPr lang="en-IN" sz="950" b="0" i="0" u="none" strike="noStrike" cap="none" dirty="0" err="1">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11">
                            <a:extLst>
                              <a:ext uri="{A12FA001-AC4F-418D-AE19-62706E023703}">
                                <ahyp:hlinkClr xmlns:ahyp="http://schemas.microsoft.com/office/drawing/2018/hyperlinkcolor" val="tx"/>
                              </a:ext>
                            </a:extLst>
                          </a:hlinkClick>
                        </a:rPr>
                        <a:t>Tasnin</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rPr>
                        <a:t>; </a:t>
                      </a:r>
                      <a:r>
                        <a:rPr lang="en-IN" sz="950" b="0" i="0" u="none" strike="noStrike" cap="none" dirty="0">
                          <a:solidFill>
                            <a:schemeClr val="bg2">
                              <a:lumMod val="50000"/>
                            </a:schemeClr>
                          </a:solidFill>
                          <a:effectLst/>
                          <a:latin typeface="Times New Roman" panose="02020603050405020304" pitchFamily="18" charset="0"/>
                          <a:ea typeface="Arial"/>
                          <a:cs typeface="Times New Roman" panose="02020603050405020304" pitchFamily="18" charset="0"/>
                          <a:sym typeface="Arial"/>
                          <a:hlinkClick r:id="rId12">
                            <a:extLst>
                              <a:ext uri="{A12FA001-AC4F-418D-AE19-62706E023703}">
                                <ahyp:hlinkClr xmlns:ahyp="http://schemas.microsoft.com/office/drawing/2018/hyperlinkcolor" val="tx"/>
                              </a:ext>
                            </a:extLst>
                          </a:hlinkClick>
                        </a:rPr>
                        <a:t>Pradyumna Kumar Choudhury</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tc>
                  <a:txBody>
                    <a:bodyPr/>
                    <a:lstStyle/>
                    <a:p>
                      <a:r>
                        <a:rPr lang="en-US" sz="950" dirty="0">
                          <a:solidFill>
                            <a:schemeClr val="bg2">
                              <a:lumMod val="50000"/>
                            </a:schemeClr>
                          </a:solidFill>
                          <a:latin typeface="Times New Roman" panose="02020603050405020304" pitchFamily="18" charset="0"/>
                          <a:cs typeface="Times New Roman" panose="02020603050405020304" pitchFamily="18" charset="0"/>
                        </a:rPr>
                        <a:t>This work designs a control mechanism for solar water heating systems that maintains desired water temperatures by regulating flow rates from hot and cold sources, reducing energy consumption through a hybrid solar-electric heating approach.</a:t>
                      </a:r>
                      <a:endParaRPr lang="en-IN" sz="950" dirty="0">
                        <a:solidFill>
                          <a:schemeClr val="bg2">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527942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title"/>
          </p:nvPr>
        </p:nvSpPr>
        <p:spPr>
          <a:xfrm>
            <a:off x="311150" y="279496"/>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Proposed Method</a:t>
            </a:r>
            <a:endParaRPr dirty="0"/>
          </a:p>
        </p:txBody>
      </p:sp>
      <p:sp>
        <p:nvSpPr>
          <p:cNvPr id="70" name="Google Shape;70;p6"/>
          <p:cNvSpPr txBox="1">
            <a:spLocks noGrp="1"/>
          </p:cNvSpPr>
          <p:nvPr>
            <p:ph type="body" idx="1"/>
          </p:nvPr>
        </p:nvSpPr>
        <p:spPr>
          <a:xfrm>
            <a:off x="171878" y="893775"/>
            <a:ext cx="8269085" cy="312761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695D46"/>
              </a:buClr>
              <a:buSzPts val="200"/>
              <a:buFont typeface="Open Sans"/>
              <a:buChar char="●"/>
            </a:pPr>
            <a:r>
              <a:rPr lang="en-US" sz="1600" dirty="0">
                <a:latin typeface="Times New Roman" panose="02020603050405020304" pitchFamily="18" charset="0"/>
                <a:cs typeface="Times New Roman" panose="02020603050405020304" pitchFamily="18" charset="0"/>
              </a:rPr>
              <a:t>The proposed methodology involves utilizing a microcontroller (ESP8266) to integrate various sensors and components for efficient monitoring and control of the solar water heater. The ESP8266 serves as the central processing unit, enabling real-time data collection and remote connectivity. Temperature sensors are strategically placed to monitor the water temperature and ambient conditions. Water level sensors ensure optimal filling of the tank while preventing overflow, maximizing efficiency. Light-dependent resistors (LDRs) will assess ambient light levels to adjust the operation based on solar availability, activating the Gyser solenoid when necessary. Automated algorithms will analyze sensor readings to manage solenoid valves, ensuring optimal water filling and heating. This system offers users the ability to monitor and control operations. Additionally, a feedback mechanism allows dynamic adjustments to maintain desired temperature levels, ensuring effective and efficient performance of the solar water heater.</a:t>
            </a:r>
            <a:endParaRPr lang="en-US" sz="16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7"/>
          <p:cNvSpPr txBox="1">
            <a:spLocks noGrp="1"/>
          </p:cNvSpPr>
          <p:nvPr>
            <p:ph type="title"/>
          </p:nvPr>
        </p:nvSpPr>
        <p:spPr>
          <a:xfrm>
            <a:off x="359277" y="148866"/>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Performance Analysis</a:t>
            </a:r>
            <a:endParaRPr dirty="0"/>
          </a:p>
        </p:txBody>
      </p:sp>
      <p:graphicFrame>
        <p:nvGraphicFramePr>
          <p:cNvPr id="2" name="Table 1">
            <a:extLst>
              <a:ext uri="{FF2B5EF4-FFF2-40B4-BE49-F238E27FC236}">
                <a16:creationId xmlns:a16="http://schemas.microsoft.com/office/drawing/2014/main" id="{2773F2CA-D61B-38D8-1874-7C389F7660B5}"/>
              </a:ext>
            </a:extLst>
          </p:cNvPr>
          <p:cNvGraphicFramePr>
            <a:graphicFrameLocks noGrp="1"/>
          </p:cNvGraphicFramePr>
          <p:nvPr>
            <p:extLst>
              <p:ext uri="{D42A27DB-BD31-4B8C-83A1-F6EECF244321}">
                <p14:modId xmlns:p14="http://schemas.microsoft.com/office/powerpoint/2010/main" val="1030066078"/>
              </p:ext>
            </p:extLst>
          </p:nvPr>
        </p:nvGraphicFramePr>
        <p:xfrm>
          <a:off x="1324620" y="1131570"/>
          <a:ext cx="6643723" cy="2926080"/>
        </p:xfrm>
        <a:graphic>
          <a:graphicData uri="http://schemas.openxmlformats.org/drawingml/2006/table">
            <a:tbl>
              <a:tblPr firstRow="1" bandRow="1">
                <a:tableStyleId>{04461D06-5B53-43CB-9EEF-AB15FB83ED09}</a:tableStyleId>
              </a:tblPr>
              <a:tblGrid>
                <a:gridCol w="1391079">
                  <a:extLst>
                    <a:ext uri="{9D8B030D-6E8A-4147-A177-3AD203B41FA5}">
                      <a16:colId xmlns:a16="http://schemas.microsoft.com/office/drawing/2014/main" val="3739853136"/>
                    </a:ext>
                  </a:extLst>
                </a:gridCol>
                <a:gridCol w="1368163">
                  <a:extLst>
                    <a:ext uri="{9D8B030D-6E8A-4147-A177-3AD203B41FA5}">
                      <a16:colId xmlns:a16="http://schemas.microsoft.com/office/drawing/2014/main" val="2232210577"/>
                    </a:ext>
                  </a:extLst>
                </a:gridCol>
                <a:gridCol w="2420066">
                  <a:extLst>
                    <a:ext uri="{9D8B030D-6E8A-4147-A177-3AD203B41FA5}">
                      <a16:colId xmlns:a16="http://schemas.microsoft.com/office/drawing/2014/main" val="2578537720"/>
                    </a:ext>
                  </a:extLst>
                </a:gridCol>
                <a:gridCol w="1464415">
                  <a:extLst>
                    <a:ext uri="{9D8B030D-6E8A-4147-A177-3AD203B41FA5}">
                      <a16:colId xmlns:a16="http://schemas.microsoft.com/office/drawing/2014/main" val="845777352"/>
                    </a:ext>
                  </a:extLst>
                </a:gridCol>
              </a:tblGrid>
              <a:tr h="370840">
                <a:tc>
                  <a:txBody>
                    <a:bodyPr/>
                    <a:lstStyle/>
                    <a:p>
                      <a:pPr algn="ctr"/>
                      <a:r>
                        <a:rPr lang="en-IN" sz="1200" dirty="0">
                          <a:latin typeface="Times New Roman" panose="02020603050405020304" pitchFamily="18" charset="0"/>
                          <a:cs typeface="Times New Roman" panose="02020603050405020304" pitchFamily="18" charset="0"/>
                        </a:rPr>
                        <a:t>SESNOR</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CONDITION</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Relay 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(INPUT SOLENOID)</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Relay 2</a:t>
                      </a:r>
                    </a:p>
                    <a:p>
                      <a:pPr algn="ctr"/>
                      <a:r>
                        <a:rPr lang="en-IN" sz="1200" dirty="0">
                          <a:latin typeface="Times New Roman" panose="02020603050405020304" pitchFamily="18" charset="0"/>
                          <a:cs typeface="Times New Roman" panose="02020603050405020304" pitchFamily="18" charset="0"/>
                        </a:rPr>
                        <a:t>(OUTPUT</a:t>
                      </a:r>
                    </a:p>
                    <a:p>
                      <a:pPr algn="ctr"/>
                      <a:r>
                        <a:rPr lang="en-IN" sz="1200" dirty="0">
                          <a:latin typeface="Times New Roman" panose="02020603050405020304" pitchFamily="18" charset="0"/>
                          <a:cs typeface="Times New Roman" panose="02020603050405020304" pitchFamily="18" charset="0"/>
                        </a:rPr>
                        <a:t>SOLENOID)</a:t>
                      </a:r>
                    </a:p>
                  </a:txBody>
                  <a:tcPr anchor="ctr"/>
                </a:tc>
                <a:extLst>
                  <a:ext uri="{0D108BD9-81ED-4DB2-BD59-A6C34878D82A}">
                    <a16:rowId xmlns:a16="http://schemas.microsoft.com/office/drawing/2014/main" val="60997692"/>
                  </a:ext>
                </a:extLst>
              </a:tr>
              <a:tr h="383856">
                <a:tc>
                  <a:txBody>
                    <a:bodyPr/>
                    <a:lstStyle/>
                    <a:p>
                      <a:pPr algn="ctr"/>
                      <a:r>
                        <a:rPr lang="en-IN" sz="1200" dirty="0">
                          <a:latin typeface="Times New Roman" panose="02020603050405020304" pitchFamily="18" charset="0"/>
                          <a:cs typeface="Times New Roman" panose="02020603050405020304" pitchFamily="18" charset="0"/>
                        </a:rPr>
                        <a:t>LDR</a:t>
                      </a:r>
                    </a:p>
                  </a:txBody>
                  <a:tcPr anchor="ctr"/>
                </a:tc>
                <a:tc>
                  <a:txBody>
                    <a:bodyPr/>
                    <a:lstStyle/>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&lt; 600 NIGHT</a:t>
                      </a:r>
                    </a:p>
                    <a:p>
                      <a:pPr marL="228600" indent="-228600" algn="ctr">
                        <a:buFont typeface="+mj-lt"/>
                        <a:buAutoNum type="arabicPeriod"/>
                      </a:pPr>
                      <a:endParaRPr lang="en-IN" sz="1200" dirty="0">
                        <a:latin typeface="Times New Roman" panose="02020603050405020304" pitchFamily="18" charset="0"/>
                        <a:cs typeface="Times New Roman" panose="02020603050405020304" pitchFamily="18" charset="0"/>
                      </a:endParaRPr>
                    </a:p>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&gt; 600 DAY</a:t>
                      </a:r>
                    </a:p>
                  </a:txBody>
                  <a:tcPr anchor="ctr"/>
                </a:tc>
                <a:tc>
                  <a:txBody>
                    <a:bodyPr/>
                    <a:lstStyle/>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OFF (CHECK WATER LEVEL)</a:t>
                      </a:r>
                    </a:p>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ON (IF DAY)</a:t>
                      </a:r>
                    </a:p>
                    <a:p>
                      <a:pPr marL="0" indent="0" algn="ctr">
                        <a:buFont typeface="+mj-lt"/>
                        <a:buNone/>
                      </a:pP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061152631"/>
                  </a:ext>
                </a:extLst>
              </a:tr>
              <a:tr h="370840">
                <a:tc>
                  <a:txBody>
                    <a:bodyPr/>
                    <a:lstStyle/>
                    <a:p>
                      <a:pPr algn="ctr"/>
                      <a:r>
                        <a:rPr lang="en-IN" sz="1200" dirty="0">
                          <a:latin typeface="Times New Roman" panose="02020603050405020304" pitchFamily="18" charset="0"/>
                          <a:cs typeface="Times New Roman" panose="02020603050405020304" pitchFamily="18" charset="0"/>
                        </a:rPr>
                        <a:t>TEMPERATURE SENSOR</a:t>
                      </a:r>
                    </a:p>
                  </a:txBody>
                  <a:tcPr anchor="ctr"/>
                </a:tc>
                <a:tc>
                  <a:txBody>
                    <a:bodyPr/>
                    <a:lstStyle/>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&lt;  </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45°</a:t>
                      </a:r>
                    </a:p>
                    <a:p>
                      <a:pPr marL="228600" marR="0" lvl="0" indent="-228600" algn="ctr" defTabSz="914400" rtl="0" eaLnBrk="1" fontAlgn="auto" latinLnBrk="0" hangingPunct="1">
                        <a:lnSpc>
                          <a:spcPct val="100000"/>
                        </a:lnSpc>
                        <a:spcBef>
                          <a:spcPts val="0"/>
                        </a:spcBef>
                        <a:spcAft>
                          <a:spcPts val="0"/>
                        </a:spcAft>
                        <a:buClr>
                          <a:srgbClr val="000000"/>
                        </a:buClr>
                        <a:buSzTx/>
                        <a:buFont typeface="+mj-lt"/>
                        <a:buAutoNum type="arabicPeriod"/>
                        <a:tabLst/>
                        <a:defRPr/>
                      </a:pPr>
                      <a:r>
                        <a:rPr lang="en-IN" sz="1200" dirty="0">
                          <a:latin typeface="Times New Roman" panose="02020603050405020304" pitchFamily="18" charset="0"/>
                          <a:cs typeface="Times New Roman" panose="02020603050405020304" pitchFamily="18" charset="0"/>
                        </a:rPr>
                        <a:t>&gt;  </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45°</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latin typeface="Times New Roman" panose="02020603050405020304" pitchFamily="18" charset="0"/>
                          <a:cs typeface="Times New Roman" panose="02020603050405020304" pitchFamily="18" charset="0"/>
                        </a:rPr>
                        <a:t>ON (TILL TEMPERATURE &gt; </a:t>
                      </a:r>
                      <a:r>
                        <a:rPr lang="en-IN"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45°)</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60757460"/>
                  </a:ext>
                </a:extLst>
              </a:tr>
              <a:tr h="163295">
                <a:tc>
                  <a:txBody>
                    <a:bodyPr/>
                    <a:lstStyle/>
                    <a:p>
                      <a:pPr algn="ctr"/>
                      <a:r>
                        <a:rPr lang="en-IN" sz="1200" dirty="0">
                          <a:latin typeface="Times New Roman" panose="02020603050405020304" pitchFamily="18" charset="0"/>
                          <a:cs typeface="Times New Roman" panose="02020603050405020304" pitchFamily="18" charset="0"/>
                        </a:rPr>
                        <a:t>WATER LEVEL</a:t>
                      </a:r>
                    </a:p>
                  </a:txBody>
                  <a:tcPr anchor="ctr"/>
                </a:tc>
                <a:tc>
                  <a:txBody>
                    <a:bodyPr/>
                    <a:lstStyle/>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MIN</a:t>
                      </a:r>
                    </a:p>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MAX</a:t>
                      </a:r>
                    </a:p>
                  </a:txBody>
                  <a:tcPr anchor="ctr"/>
                </a:tc>
                <a:tc>
                  <a:txBody>
                    <a:bodyPr/>
                    <a:lstStyle/>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ON (TILL MAX)</a:t>
                      </a:r>
                    </a:p>
                    <a:p>
                      <a:pPr marL="228600" indent="-228600" algn="ctr">
                        <a:buFont typeface="+mj-lt"/>
                        <a:buAutoNum type="arabicPeriod"/>
                      </a:pPr>
                      <a:r>
                        <a:rPr lang="en-IN" sz="1200" dirty="0">
                          <a:latin typeface="Times New Roman" panose="02020603050405020304" pitchFamily="18" charset="0"/>
                          <a:cs typeface="Times New Roman" panose="02020603050405020304" pitchFamily="18" charset="0"/>
                        </a:rPr>
                        <a:t>OFF (TILL MIN) (ON AGAIN IF MIN</a:t>
                      </a:r>
                    </a:p>
                    <a:p>
                      <a:pPr algn="ct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81178687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311150" y="444500"/>
            <a:ext cx="8521700" cy="70802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US" sz="3600" b="1" i="0" u="none" dirty="0">
                <a:solidFill>
                  <a:schemeClr val="accent1"/>
                </a:solidFill>
                <a:latin typeface="PT Sans Narrow"/>
                <a:ea typeface="PT Sans Narrow"/>
                <a:cs typeface="PT Sans Narrow"/>
                <a:sym typeface="PT Sans Narrow"/>
              </a:rPr>
              <a:t>Conclusion</a:t>
            </a:r>
            <a:endParaRPr dirty="0"/>
          </a:p>
        </p:txBody>
      </p:sp>
      <p:sp>
        <p:nvSpPr>
          <p:cNvPr id="82" name="Google Shape;82;p8"/>
          <p:cNvSpPr txBox="1">
            <a:spLocks noGrp="1"/>
          </p:cNvSpPr>
          <p:nvPr>
            <p:ph type="body" idx="1"/>
          </p:nvPr>
        </p:nvSpPr>
        <p:spPr>
          <a:xfrm>
            <a:off x="311150" y="1152525"/>
            <a:ext cx="8521700" cy="3302000"/>
          </a:xfrm>
          <a:prstGeom prst="rect">
            <a:avLst/>
          </a:prstGeom>
          <a:noFill/>
          <a:ln>
            <a:noFill/>
          </a:ln>
        </p:spPr>
        <p:txBody>
          <a:bodyPr spcFirstLastPara="1" wrap="square" lIns="91425" tIns="91425" rIns="91425" bIns="91425" anchor="t" anchorCtr="0">
            <a:noAutofit/>
          </a:bodyPr>
          <a:lstStyle/>
          <a:p>
            <a:pPr marL="114300" lvl="0" indent="0" algn="just" rtl="0">
              <a:lnSpc>
                <a:spcPct val="115000"/>
              </a:lnSpc>
              <a:spcBef>
                <a:spcPts val="0"/>
              </a:spcBef>
              <a:spcAft>
                <a:spcPts val="0"/>
              </a:spcAft>
              <a:buClr>
                <a:srgbClr val="695D46"/>
              </a:buClr>
              <a:buSzPts val="200"/>
              <a:buNone/>
            </a:pPr>
            <a:r>
              <a:rPr lang="en-US" sz="1800" b="0" i="0" u="none" dirty="0">
                <a:solidFill>
                  <a:schemeClr val="bg2">
                    <a:lumMod val="50000"/>
                  </a:schemeClr>
                </a:solidFill>
                <a:latin typeface="Times New Roman" panose="02020603050405020304" pitchFamily="18" charset="0"/>
                <a:ea typeface="Open Sans"/>
                <a:cs typeface="Times New Roman" panose="02020603050405020304" pitchFamily="18" charset="0"/>
                <a:sym typeface="Open Sans"/>
              </a:rPr>
              <a:t>The smart solar water heater system integrates multiple sensors and actuators with a microcontroller to automate the water heating process, ensuring efficient use of solar energy. By utilizing temperature sensors, water level sensors, and light-dependent resistors (LDRs), the system dynamically adjusts the water flow and heating based on real-time conditions. The use of threshold values, such as the LDR threshold for detecting daylight and temperature limits for heating control, enhances system performance. This solution not only maximizes energy savings by relying on solar energy during the day but also ensures that hot water is available as needed by automatically activating an electric heater during low sunlight periods. Through this design, the smart solar water heater optimizes energy consumption, reduces manual intervention, and provides a sustainable approach to water heating.</a:t>
            </a:r>
            <a:endParaRPr sz="18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3_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1424</Words>
  <Application>Microsoft Office PowerPoint</Application>
  <PresentationFormat>On-screen Show (16:9)</PresentationFormat>
  <Paragraphs>98</Paragraphs>
  <Slides>12</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Lobster</vt:lpstr>
      <vt:lpstr>PT Sans Narrow</vt:lpstr>
      <vt:lpstr>Times New Roman</vt:lpstr>
      <vt:lpstr>Open Sans</vt:lpstr>
      <vt:lpstr>3_Tropic</vt:lpstr>
      <vt:lpstr>1_Tropic</vt:lpstr>
      <vt:lpstr> Smart solar water heater valve control system</vt:lpstr>
      <vt:lpstr>Outline</vt:lpstr>
      <vt:lpstr>Introduction</vt:lpstr>
      <vt:lpstr>PowerPoint Presentation</vt:lpstr>
      <vt:lpstr>PowerPoint Presentation</vt:lpstr>
      <vt:lpstr>Literature Survey</vt:lpstr>
      <vt:lpstr>Proposed Method</vt:lpstr>
      <vt:lpstr>Performance Analysis</vt:lpstr>
      <vt:lpstr>Conclusion</vt:lpstr>
      <vt:lpstr>Future scope</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EC7</dc:creator>
  <cp:lastModifiedBy>janhavi jaipurkar</cp:lastModifiedBy>
  <cp:revision>7</cp:revision>
  <dcterms:modified xsi:type="dcterms:W3CDTF">2024-10-01T13:48:22Z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374fcd75-5315-4192-9661-4eeb682b0c5f</vt:lpwstr>
  </property>
</Properties>
</file>