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1" r:id="rId2"/>
    <p:sldId id="257" r:id="rId3"/>
    <p:sldId id="262" r:id="rId4"/>
    <p:sldId id="258" r:id="rId5"/>
    <p:sldId id="259" r:id="rId6"/>
    <p:sldId id="263" r:id="rId7"/>
    <p:sldId id="260"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9" d="100"/>
          <a:sy n="89" d="100"/>
        </p:scale>
        <p:origin x="210"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11/9/2024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540836" y="0"/>
            <a:ext cx="9934575" cy="1762125"/>
          </a:xfrm>
          <a:prstGeom prst="rect">
            <a:avLst/>
          </a:prstGeom>
        </p:spPr>
      </p:pic>
      <p:sp>
        <p:nvSpPr>
          <p:cNvPr id="3" name="TextBox 2"/>
          <p:cNvSpPr txBox="1"/>
          <p:nvPr/>
        </p:nvSpPr>
        <p:spPr>
          <a:xfrm>
            <a:off x="2897747" y="2202287"/>
            <a:ext cx="6924203"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DEPARTMENT OF COMPUTER SCIENCE AND ENGINEERING</a:t>
            </a:r>
            <a:endParaRPr lang="en-IN" b="1" dirty="0">
              <a:latin typeface="Times New Roman" panose="02020603050405020304" pitchFamily="18" charset="0"/>
              <a:cs typeface="Times New Roman" panose="02020603050405020304" pitchFamily="18" charset="0"/>
            </a:endParaRPr>
          </a:p>
        </p:txBody>
      </p:sp>
      <p:sp>
        <p:nvSpPr>
          <p:cNvPr id="5" name="Rectangle 4"/>
          <p:cNvSpPr/>
          <p:nvPr/>
        </p:nvSpPr>
        <p:spPr>
          <a:xfrm>
            <a:off x="2897747" y="3118507"/>
            <a:ext cx="6096000" cy="3139321"/>
          </a:xfrm>
          <a:prstGeom prst="rect">
            <a:avLst/>
          </a:prstGeom>
        </p:spPr>
        <p:txBody>
          <a:bodyPr>
            <a:spAutoFit/>
          </a:bodyPr>
          <a:lstStyle/>
          <a:p>
            <a:r>
              <a:rPr lang="en-IN" dirty="0"/>
              <a:t>	</a:t>
            </a:r>
            <a:r>
              <a:rPr lang="en-IN" b="1" dirty="0"/>
              <a:t>Name of students: </a:t>
            </a:r>
          </a:p>
          <a:p>
            <a:endParaRPr lang="en-IN" b="1" dirty="0"/>
          </a:p>
          <a:p>
            <a:pPr marL="342900" indent="-342900">
              <a:buAutoNum type="arabicParenR"/>
            </a:pPr>
            <a:r>
              <a:rPr lang="en-IN" dirty="0"/>
              <a:t>Ganesh </a:t>
            </a:r>
            <a:r>
              <a:rPr lang="en-IN" dirty="0" err="1"/>
              <a:t>Balu</a:t>
            </a:r>
            <a:r>
              <a:rPr lang="en-IN" dirty="0"/>
              <a:t> </a:t>
            </a:r>
            <a:r>
              <a:rPr lang="en-IN" dirty="0" err="1"/>
              <a:t>Kakade</a:t>
            </a:r>
            <a:r>
              <a:rPr lang="en-IN" dirty="0"/>
              <a:t>.</a:t>
            </a:r>
          </a:p>
          <a:p>
            <a:pPr marL="342900" indent="-342900">
              <a:buAutoNum type="arabicParenR"/>
            </a:pPr>
            <a:endParaRPr lang="en-IN" dirty="0"/>
          </a:p>
          <a:p>
            <a:pPr marL="342900" indent="-342900">
              <a:buAutoNum type="arabicParenR" startAt="2"/>
            </a:pPr>
            <a:r>
              <a:rPr lang="en-IN" dirty="0" err="1"/>
              <a:t>Janhavi</a:t>
            </a:r>
            <a:r>
              <a:rPr lang="en-IN" dirty="0"/>
              <a:t> </a:t>
            </a:r>
            <a:r>
              <a:rPr lang="en-IN" dirty="0" err="1"/>
              <a:t>Rajkumar</a:t>
            </a:r>
            <a:r>
              <a:rPr lang="en-IN" dirty="0"/>
              <a:t> </a:t>
            </a:r>
            <a:r>
              <a:rPr lang="en-IN" dirty="0" err="1"/>
              <a:t>Patil</a:t>
            </a:r>
            <a:r>
              <a:rPr lang="en-IN" dirty="0"/>
              <a:t>.</a:t>
            </a:r>
          </a:p>
          <a:p>
            <a:r>
              <a:rPr lang="en-IN" dirty="0"/>
              <a:t> </a:t>
            </a:r>
          </a:p>
          <a:p>
            <a:pPr marL="342900" indent="-342900">
              <a:buAutoNum type="arabicParenR" startAt="3"/>
            </a:pPr>
            <a:r>
              <a:rPr lang="en-IN" dirty="0" err="1"/>
              <a:t>Prerna</a:t>
            </a:r>
            <a:r>
              <a:rPr lang="en-IN" dirty="0"/>
              <a:t> </a:t>
            </a:r>
            <a:r>
              <a:rPr lang="en-IN" dirty="0" err="1"/>
              <a:t>Pravin</a:t>
            </a:r>
            <a:r>
              <a:rPr lang="en-IN" dirty="0"/>
              <a:t> </a:t>
            </a:r>
            <a:r>
              <a:rPr lang="en-IN" dirty="0" err="1"/>
              <a:t>Jadhav</a:t>
            </a:r>
            <a:r>
              <a:rPr lang="en-IN" dirty="0"/>
              <a:t>.</a:t>
            </a:r>
          </a:p>
          <a:p>
            <a:r>
              <a:rPr lang="en-IN" dirty="0"/>
              <a:t>  </a:t>
            </a:r>
          </a:p>
          <a:p>
            <a:pPr marL="342900" indent="-342900">
              <a:buAutoNum type="arabicParenR" startAt="4"/>
            </a:pPr>
            <a:r>
              <a:rPr lang="en-IN" dirty="0"/>
              <a:t>Riya </a:t>
            </a:r>
            <a:r>
              <a:rPr lang="en-IN" dirty="0" err="1"/>
              <a:t>Anand</a:t>
            </a:r>
            <a:r>
              <a:rPr lang="en-IN" dirty="0"/>
              <a:t> Desai.</a:t>
            </a:r>
          </a:p>
          <a:p>
            <a:endParaRPr lang="en-IN" dirty="0"/>
          </a:p>
          <a:p>
            <a:r>
              <a:rPr lang="en-IN" dirty="0"/>
              <a:t>5)  </a:t>
            </a:r>
            <a:r>
              <a:rPr lang="en-IN" dirty="0" err="1"/>
              <a:t>Utkarsha</a:t>
            </a:r>
            <a:r>
              <a:rPr lang="en-IN" dirty="0"/>
              <a:t> Sunil </a:t>
            </a:r>
            <a:r>
              <a:rPr lang="en-IN" dirty="0" err="1"/>
              <a:t>Velhal</a:t>
            </a:r>
            <a:r>
              <a:rPr lang="en-IN" dirty="0"/>
              <a:t>. </a:t>
            </a:r>
          </a:p>
        </p:txBody>
      </p:sp>
    </p:spTree>
    <p:extLst>
      <p:ext uri="{BB962C8B-B14F-4D97-AF65-F5344CB8AC3E}">
        <p14:creationId xmlns:p14="http://schemas.microsoft.com/office/powerpoint/2010/main" val="2491197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124913" y="471972"/>
            <a:ext cx="1879041" cy="369332"/>
          </a:xfrm>
          <a:prstGeom prst="rect">
            <a:avLst/>
          </a:prstGeom>
          <a:noFill/>
        </p:spPr>
        <p:txBody>
          <a:bodyPr wrap="none" rtlCol="0">
            <a:spAutoFit/>
          </a:bodyPr>
          <a:lstStyle/>
          <a:p>
            <a:r>
              <a:rPr lang="en-US" b="1" dirty="0"/>
              <a:t>INTRODUCTION</a:t>
            </a:r>
            <a:endParaRPr lang="en-IN" b="1" dirty="0"/>
          </a:p>
        </p:txBody>
      </p:sp>
      <p:sp>
        <p:nvSpPr>
          <p:cNvPr id="5" name="Rectangle 4"/>
          <p:cNvSpPr/>
          <p:nvPr/>
        </p:nvSpPr>
        <p:spPr>
          <a:xfrm>
            <a:off x="1589026" y="1280981"/>
            <a:ext cx="9556123" cy="4524315"/>
          </a:xfrm>
          <a:prstGeom prst="rect">
            <a:avLst/>
          </a:prstGeom>
        </p:spPr>
        <p:txBody>
          <a:bodyPr wrap="square">
            <a:spAutoFit/>
          </a:bodyPr>
          <a:lstStyle/>
          <a:p>
            <a:pPr algn="just"/>
            <a:r>
              <a:rPr lang="en-IN" dirty="0"/>
              <a:t>An Aadhar-Based Disaster Relief Management System is crucial for effective disaster management in India, as it ensures aid reaches verified and eligible beneficiaries, reducing fraud and resource wastage. By streamlining relief management through Aadhar-linked identification, this system allows for quick, efficient, and targeted aid, improving transparency and accountability. It minimizes duplication, tracks resources in real-time, and offers valuable data for future disaster planning. Ultimately, it supports a fair, timely, and needs-based response, enhancing the overall resilience and recovery of affected communities.</a:t>
            </a:r>
          </a:p>
          <a:p>
            <a:pPr algn="just"/>
            <a:endParaRPr lang="en-IN" dirty="0"/>
          </a:p>
          <a:p>
            <a:pPr algn="just"/>
            <a:r>
              <a:rPr lang="en-IN" dirty="0"/>
              <a:t>It is to ensure that aid reaches those who genuinely need it, quickly and efficiently, during critical times of disaster. In many relief efforts, misidentification and duplication lead to delays and misallocation of resources. By leveraging </a:t>
            </a:r>
            <a:r>
              <a:rPr lang="en-IN" dirty="0" err="1"/>
              <a:t>Aadhaar</a:t>
            </a:r>
            <a:r>
              <a:rPr lang="en-IN" dirty="0"/>
              <a:t>, a unique identity system, this project aims to streamline aid distribution, reduce fraud, and bring transparency and accountability to the relief process. This approach not only speeds up relief operations but also builds trust among beneficiaries and ensures fair, equitable distribution of resources in times of crisis</a:t>
            </a:r>
          </a:p>
        </p:txBody>
      </p:sp>
    </p:spTree>
    <p:extLst>
      <p:ext uri="{BB962C8B-B14F-4D97-AF65-F5344CB8AC3E}">
        <p14:creationId xmlns:p14="http://schemas.microsoft.com/office/powerpoint/2010/main" val="1011836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378816" y="759854"/>
            <a:ext cx="2510624" cy="369332"/>
          </a:xfrm>
          <a:prstGeom prst="rect">
            <a:avLst/>
          </a:prstGeom>
          <a:noFill/>
        </p:spPr>
        <p:txBody>
          <a:bodyPr wrap="none" rtlCol="0">
            <a:spAutoFit/>
          </a:bodyPr>
          <a:lstStyle/>
          <a:p>
            <a:r>
              <a:rPr lang="en-US" b="1" dirty="0"/>
              <a:t>PROBLEM STATEMENT</a:t>
            </a:r>
            <a:endParaRPr lang="en-IN" b="1" dirty="0"/>
          </a:p>
        </p:txBody>
      </p:sp>
      <p:sp>
        <p:nvSpPr>
          <p:cNvPr id="4" name="Rectangle 3"/>
          <p:cNvSpPr/>
          <p:nvPr/>
        </p:nvSpPr>
        <p:spPr>
          <a:xfrm>
            <a:off x="1777285" y="1457134"/>
            <a:ext cx="9234151" cy="5355312"/>
          </a:xfrm>
          <a:prstGeom prst="rect">
            <a:avLst/>
          </a:prstGeom>
        </p:spPr>
        <p:txBody>
          <a:bodyPr wrap="square">
            <a:spAutoFit/>
          </a:bodyPr>
          <a:lstStyle/>
          <a:p>
            <a:pPr algn="just"/>
            <a:r>
              <a:rPr lang="en-IN" dirty="0"/>
              <a:t>Design and develop a scalable secure and use of friendly system to allocate and track disaster will a process to affected individuals using their </a:t>
            </a:r>
            <a:r>
              <a:rPr lang="en-IN" dirty="0" err="1"/>
              <a:t>Aadhar</a:t>
            </a:r>
            <a:r>
              <a:rPr lang="en-IN" dirty="0"/>
              <a:t> Card ensuring timely and transparent delivery while addressing the challenges of resource availability logistics and beneficiary verification. </a:t>
            </a:r>
          </a:p>
          <a:p>
            <a:pPr algn="just"/>
            <a:endParaRPr lang="en-IN" dirty="0"/>
          </a:p>
          <a:p>
            <a:pPr algn="just"/>
            <a:r>
              <a:rPr lang="en-IN" dirty="0"/>
              <a:t>Traditional relief distribution methods often suffer from identity fraud, leading to resources being allocated to ineligible individuals. Misidentification can result in vulnerable populations being overlooked during aid distribution.</a:t>
            </a:r>
          </a:p>
          <a:p>
            <a:pPr algn="just"/>
            <a:endParaRPr lang="en-IN" dirty="0"/>
          </a:p>
          <a:p>
            <a:pPr algn="just"/>
            <a:r>
              <a:rPr lang="en-IN" dirty="0"/>
              <a:t>Delays in identifying beneficiaries and distributing aid can exacerbate the suffering of affected communities. Many existing systems lack real-time data, hindering timely responses.</a:t>
            </a:r>
          </a:p>
          <a:p>
            <a:pPr algn="just"/>
            <a:endParaRPr lang="en-IN" dirty="0"/>
          </a:p>
          <a:p>
            <a:pPr algn="just"/>
            <a:r>
              <a:rPr lang="en-IN" dirty="0"/>
              <a:t>Disparate agencies and organizations often work in silos during disaster response, leading to duplication of efforts or gaps in aid distribution. This lack of coordination can waste resources and diminish the effectiveness of relief efforts.</a:t>
            </a:r>
            <a:endParaRPr lang="en-US" dirty="0"/>
          </a:p>
          <a:p>
            <a:pPr algn="just"/>
            <a:endParaRPr lang="en-US" dirty="0"/>
          </a:p>
          <a:p>
            <a:pPr algn="just"/>
            <a:endParaRPr lang="en-US" dirty="0"/>
          </a:p>
          <a:p>
            <a:pPr algn="just"/>
            <a:endParaRPr lang="en-IN" dirty="0"/>
          </a:p>
        </p:txBody>
      </p:sp>
    </p:spTree>
    <p:extLst>
      <p:ext uri="{BB962C8B-B14F-4D97-AF65-F5344CB8AC3E}">
        <p14:creationId xmlns:p14="http://schemas.microsoft.com/office/powerpoint/2010/main" val="1522764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803820" y="785611"/>
            <a:ext cx="1287532" cy="369332"/>
          </a:xfrm>
          <a:prstGeom prst="rect">
            <a:avLst/>
          </a:prstGeom>
          <a:noFill/>
        </p:spPr>
        <p:txBody>
          <a:bodyPr wrap="none" rtlCol="0">
            <a:spAutoFit/>
          </a:bodyPr>
          <a:lstStyle/>
          <a:p>
            <a:r>
              <a:rPr lang="en-US" b="1" dirty="0"/>
              <a:t>Objective</a:t>
            </a:r>
            <a:endParaRPr lang="en-IN" b="1" dirty="0"/>
          </a:p>
        </p:txBody>
      </p:sp>
      <p:sp>
        <p:nvSpPr>
          <p:cNvPr id="3" name="Rectangle 2"/>
          <p:cNvSpPr/>
          <p:nvPr/>
        </p:nvSpPr>
        <p:spPr>
          <a:xfrm>
            <a:off x="2097742" y="1865493"/>
            <a:ext cx="8866094" cy="3416320"/>
          </a:xfrm>
          <a:prstGeom prst="rect">
            <a:avLst/>
          </a:prstGeom>
        </p:spPr>
        <p:txBody>
          <a:bodyPr wrap="square">
            <a:spAutoFit/>
          </a:bodyPr>
          <a:lstStyle/>
          <a:p>
            <a:pPr lvl="0"/>
            <a:r>
              <a:rPr lang="en-IN" b="1" dirty="0"/>
              <a:t>Streamlined Identification</a:t>
            </a:r>
            <a:r>
              <a:rPr lang="en-IN" dirty="0"/>
              <a:t>: Use </a:t>
            </a:r>
            <a:r>
              <a:rPr lang="en-IN" dirty="0" err="1"/>
              <a:t>Aadhar</a:t>
            </a:r>
            <a:r>
              <a:rPr lang="en-IN" dirty="0"/>
              <a:t> for accurate identification of beneficiaries, reducing fraud and ensuring that aid reaches the intended recipients.</a:t>
            </a:r>
          </a:p>
          <a:p>
            <a:pPr lvl="0"/>
            <a:endParaRPr lang="en-IN" dirty="0"/>
          </a:p>
          <a:p>
            <a:pPr lvl="0"/>
            <a:endParaRPr lang="en-US" dirty="0"/>
          </a:p>
          <a:p>
            <a:pPr lvl="0"/>
            <a:r>
              <a:rPr lang="en-IN" b="1" dirty="0"/>
              <a:t>Efficient Distribution</a:t>
            </a:r>
            <a:r>
              <a:rPr lang="en-IN" dirty="0"/>
              <a:t>: Facilitate quicker and more organized distribution of relief materials and funds.</a:t>
            </a:r>
          </a:p>
          <a:p>
            <a:pPr lvl="0"/>
            <a:endParaRPr lang="en-IN" dirty="0"/>
          </a:p>
          <a:p>
            <a:pPr lvl="0"/>
            <a:endParaRPr lang="en-US" dirty="0"/>
          </a:p>
          <a:p>
            <a:pPr lvl="0"/>
            <a:r>
              <a:rPr lang="en-IN" b="1" dirty="0"/>
              <a:t>Real-time Data</a:t>
            </a:r>
            <a:r>
              <a:rPr lang="en-IN" dirty="0"/>
              <a:t>: Enable real-time tracking of aid distribution and beneficiary needs through a centralized database.</a:t>
            </a:r>
            <a:endParaRPr lang="en-US" dirty="0"/>
          </a:p>
          <a:p>
            <a:endParaRPr lang="en-IN" dirty="0"/>
          </a:p>
        </p:txBody>
      </p:sp>
    </p:spTree>
    <p:extLst>
      <p:ext uri="{BB962C8B-B14F-4D97-AF65-F5344CB8AC3E}">
        <p14:creationId xmlns:p14="http://schemas.microsoft.com/office/powerpoint/2010/main" val="2338317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41929" y="997734"/>
            <a:ext cx="9834283" cy="4585871"/>
          </a:xfrm>
          <a:prstGeom prst="rect">
            <a:avLst/>
          </a:prstGeom>
          <a:noFill/>
        </p:spPr>
        <p:txBody>
          <a:bodyPr wrap="square" rtlCol="0">
            <a:spAutoFit/>
          </a:bodyPr>
          <a:lstStyle/>
          <a:p>
            <a:r>
              <a:rPr lang="en-US" sz="4000" b="1" dirty="0"/>
              <a:t>							 SCOPE</a:t>
            </a:r>
          </a:p>
          <a:p>
            <a:pPr algn="ctr"/>
            <a:endParaRPr lang="en-US" b="1" dirty="0"/>
          </a:p>
          <a:p>
            <a:pPr algn="ctr"/>
            <a:endParaRPr lang="en-US" b="1" dirty="0"/>
          </a:p>
          <a:p>
            <a:pPr marL="342900" indent="-342900">
              <a:buAutoNum type="arabicPeriod"/>
            </a:pPr>
            <a:r>
              <a:rPr lang="en-IN" b="1" dirty="0"/>
              <a:t>Early Warning and Real-Time Monitoring</a:t>
            </a:r>
            <a:r>
              <a:rPr lang="en-IN" dirty="0"/>
              <a:t>: Predict and monitor disasters using real-time data to provide timely alerts to authorities and the public.</a:t>
            </a:r>
          </a:p>
          <a:p>
            <a:pPr marL="342900" indent="-342900">
              <a:buAutoNum type="arabicPeriod"/>
            </a:pPr>
            <a:endParaRPr lang="en-US" dirty="0"/>
          </a:p>
          <a:p>
            <a:r>
              <a:rPr lang="en-IN" b="1" dirty="0"/>
              <a:t>2</a:t>
            </a:r>
            <a:r>
              <a:rPr lang="en-IN" dirty="0"/>
              <a:t>. </a:t>
            </a:r>
            <a:r>
              <a:rPr lang="en-IN" b="1" dirty="0"/>
              <a:t>Resource and Personnel Management</a:t>
            </a:r>
            <a:r>
              <a:rPr lang="en-IN" dirty="0"/>
              <a:t>: Efficiently allocate resources and coordinate responders to ensure prompt and organized relief efforts.</a:t>
            </a:r>
          </a:p>
          <a:p>
            <a:endParaRPr lang="en-US" dirty="0"/>
          </a:p>
          <a:p>
            <a:r>
              <a:rPr lang="en-IN" b="1" dirty="0"/>
              <a:t>3</a:t>
            </a:r>
            <a:r>
              <a:rPr lang="en-IN" dirty="0"/>
              <a:t>. </a:t>
            </a:r>
            <a:r>
              <a:rPr lang="en-IN" b="1" dirty="0"/>
              <a:t>Communication and Public Alerting</a:t>
            </a:r>
            <a:r>
              <a:rPr lang="en-IN" dirty="0"/>
              <a:t>: Establish reliable communication channels for responders and send alerts to communities about safety measures and evacuations.</a:t>
            </a:r>
          </a:p>
          <a:p>
            <a:endParaRPr lang="en-US" dirty="0"/>
          </a:p>
          <a:p>
            <a:r>
              <a:rPr lang="en-IN" b="1" dirty="0"/>
              <a:t>4.</a:t>
            </a:r>
            <a:r>
              <a:rPr lang="en-IN" dirty="0"/>
              <a:t> </a:t>
            </a:r>
            <a:r>
              <a:rPr lang="en-IN" b="1" dirty="0"/>
              <a:t>Post-Disaster Recovery</a:t>
            </a:r>
            <a:r>
              <a:rPr lang="en-IN" dirty="0"/>
              <a:t>: Track and manage long-term recovery efforts, including infrastructure rebuilding and rehabilitation for affected populations.</a:t>
            </a:r>
            <a:endParaRPr lang="en-US" dirty="0"/>
          </a:p>
          <a:p>
            <a:pPr algn="ctr"/>
            <a:endParaRPr lang="en-US" b="1" dirty="0"/>
          </a:p>
        </p:txBody>
      </p:sp>
    </p:spTree>
    <p:extLst>
      <p:ext uri="{BB962C8B-B14F-4D97-AF65-F5344CB8AC3E}">
        <p14:creationId xmlns:p14="http://schemas.microsoft.com/office/powerpoint/2010/main" val="37701064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1954238"/>
            <a:ext cx="6096000" cy="3164456"/>
          </a:xfrm>
          <a:prstGeom prst="rect">
            <a:avLst/>
          </a:prstGeom>
        </p:spPr>
        <p:txBody>
          <a:bodyPr>
            <a:spAutoFit/>
          </a:bodyPr>
          <a:lstStyle/>
          <a:p>
            <a:pPr marL="6350" marR="801370" indent="-6350" algn="ctr">
              <a:lnSpc>
                <a:spcPct val="110000"/>
              </a:lnSpc>
              <a:spcBef>
                <a:spcPts val="0"/>
              </a:spcBef>
              <a:spcAft>
                <a:spcPts val="2615"/>
              </a:spcAft>
              <a:tabLst>
                <a:tab pos="5829300" algn="l"/>
              </a:tabLst>
            </a:pPr>
            <a:r>
              <a:rPr lang="en-IN" sz="3200" b="1" dirty="0">
                <a:solidFill>
                  <a:srgbClr val="000000"/>
                </a:solidFill>
                <a:latin typeface="Times New Roman" panose="02020603050405020304" pitchFamily="18" charset="0"/>
                <a:ea typeface="Times New Roman" panose="02020603050405020304" pitchFamily="18" charset="0"/>
              </a:rPr>
              <a:t>Expected Outcome </a:t>
            </a:r>
            <a:endParaRPr lang="en-US" sz="3200" dirty="0">
              <a:solidFill>
                <a:srgbClr val="000000"/>
              </a:solidFill>
              <a:latin typeface="Times New Roman" panose="02020603050405020304" pitchFamily="18" charset="0"/>
              <a:ea typeface="Times New Roman" panose="02020603050405020304" pitchFamily="18" charset="0"/>
            </a:endParaRPr>
          </a:p>
          <a:p>
            <a:pPr marL="6350" marR="801370" indent="-6350" algn="just">
              <a:lnSpc>
                <a:spcPct val="110000"/>
              </a:lnSpc>
              <a:spcBef>
                <a:spcPts val="0"/>
              </a:spcBef>
              <a:spcAft>
                <a:spcPts val="2615"/>
              </a:spcAft>
              <a:tabLst>
                <a:tab pos="5829300" algn="l"/>
              </a:tabLst>
            </a:pPr>
            <a:r>
              <a:rPr lang="en-IN" dirty="0">
                <a:solidFill>
                  <a:srgbClr val="000000"/>
                </a:solidFill>
                <a:latin typeface="Times New Roman" panose="02020603050405020304" pitchFamily="18" charset="0"/>
                <a:ea typeface="Times New Roman" panose="02020603050405020304" pitchFamily="18" charset="0"/>
              </a:rPr>
              <a:t>1. Efficient and accurate aid distribution.</a:t>
            </a:r>
            <a:endParaRPr lang="en-US" dirty="0">
              <a:solidFill>
                <a:srgbClr val="000000"/>
              </a:solidFill>
              <a:latin typeface="Times New Roman" panose="02020603050405020304" pitchFamily="18" charset="0"/>
              <a:ea typeface="Times New Roman" panose="02020603050405020304" pitchFamily="18" charset="0"/>
            </a:endParaRPr>
          </a:p>
          <a:p>
            <a:pPr marL="6350" marR="801370" indent="-6350" algn="just">
              <a:lnSpc>
                <a:spcPct val="110000"/>
              </a:lnSpc>
              <a:spcBef>
                <a:spcPts val="0"/>
              </a:spcBef>
              <a:spcAft>
                <a:spcPts val="2615"/>
              </a:spcAft>
              <a:tabLst>
                <a:tab pos="5829300" algn="l"/>
              </a:tabLst>
            </a:pPr>
            <a:r>
              <a:rPr lang="en-IN" dirty="0">
                <a:solidFill>
                  <a:srgbClr val="000000"/>
                </a:solidFill>
                <a:latin typeface="Times New Roman" panose="02020603050405020304" pitchFamily="18" charset="0"/>
                <a:ea typeface="Times New Roman" panose="02020603050405020304" pitchFamily="18" charset="0"/>
              </a:rPr>
              <a:t>2. Reduced fraud.</a:t>
            </a:r>
            <a:endParaRPr lang="en-US" dirty="0">
              <a:solidFill>
                <a:srgbClr val="000000"/>
              </a:solidFill>
              <a:latin typeface="Times New Roman" panose="02020603050405020304" pitchFamily="18" charset="0"/>
              <a:ea typeface="Times New Roman" panose="02020603050405020304" pitchFamily="18" charset="0"/>
            </a:endParaRPr>
          </a:p>
          <a:p>
            <a:pPr marL="6350" marR="801370" indent="-6350" algn="just">
              <a:lnSpc>
                <a:spcPct val="110000"/>
              </a:lnSpc>
              <a:spcBef>
                <a:spcPts val="0"/>
              </a:spcBef>
              <a:spcAft>
                <a:spcPts val="2615"/>
              </a:spcAft>
              <a:tabLst>
                <a:tab pos="5829300" algn="l"/>
              </a:tabLst>
            </a:pPr>
            <a:r>
              <a:rPr lang="en-IN" dirty="0">
                <a:solidFill>
                  <a:srgbClr val="000000"/>
                </a:solidFill>
                <a:latin typeface="Times New Roman" panose="02020603050405020304" pitchFamily="18" charset="0"/>
                <a:ea typeface="Times New Roman" panose="02020603050405020304" pitchFamily="18" charset="0"/>
              </a:rPr>
              <a:t>3. Increased transparency and accountability</a:t>
            </a:r>
            <a:endParaRPr lang="en-US" dirty="0">
              <a:solidFill>
                <a:srgbClr val="000000"/>
              </a:solidFill>
              <a:latin typeface="Times New Roman" panose="02020603050405020304" pitchFamily="18" charset="0"/>
              <a:ea typeface="Times New Roman" panose="02020603050405020304" pitchFamily="18" charset="0"/>
            </a:endParaRPr>
          </a:p>
          <a:p>
            <a:pPr marL="6350" marR="801370" indent="-6350" algn="just">
              <a:lnSpc>
                <a:spcPct val="110000"/>
              </a:lnSpc>
              <a:spcBef>
                <a:spcPts val="0"/>
              </a:spcBef>
              <a:spcAft>
                <a:spcPts val="2615"/>
              </a:spcAft>
              <a:tabLst>
                <a:tab pos="5829300" algn="l"/>
              </a:tabLst>
            </a:pPr>
            <a:r>
              <a:rPr lang="en-IN" dirty="0">
                <a:solidFill>
                  <a:srgbClr val="000000"/>
                </a:solidFill>
                <a:latin typeface="Times New Roman" panose="02020603050405020304" pitchFamily="18" charset="0"/>
                <a:ea typeface="Times New Roman" panose="02020603050405020304" pitchFamily="18" charset="0"/>
              </a:rPr>
              <a:t>4. Improved Disaster Management</a:t>
            </a:r>
            <a:endParaRPr lang="en-US" dirty="0">
              <a:solidFill>
                <a:srgbClr val="000000"/>
              </a:solidFill>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551631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15721" y="470710"/>
            <a:ext cx="1447832" cy="369332"/>
          </a:xfrm>
          <a:prstGeom prst="rect">
            <a:avLst/>
          </a:prstGeom>
          <a:noFill/>
        </p:spPr>
        <p:txBody>
          <a:bodyPr wrap="none" rtlCol="0">
            <a:spAutoFit/>
          </a:bodyPr>
          <a:lstStyle/>
          <a:p>
            <a:r>
              <a:rPr lang="en-US" b="1" dirty="0"/>
              <a:t>References</a:t>
            </a:r>
            <a:endParaRPr lang="en-IN" b="1" dirty="0"/>
          </a:p>
        </p:txBody>
      </p:sp>
      <p:sp>
        <p:nvSpPr>
          <p:cNvPr id="3" name="Rectangle 2"/>
          <p:cNvSpPr/>
          <p:nvPr/>
        </p:nvSpPr>
        <p:spPr>
          <a:xfrm>
            <a:off x="735106" y="1324136"/>
            <a:ext cx="11456894" cy="5016758"/>
          </a:xfrm>
          <a:prstGeom prst="rect">
            <a:avLst/>
          </a:prstGeom>
        </p:spPr>
        <p:txBody>
          <a:bodyPr wrap="square">
            <a:spAutoFit/>
          </a:bodyPr>
          <a:lstStyle/>
          <a:p>
            <a:r>
              <a:rPr lang="en-IN" sz="1600" dirty="0"/>
              <a:t>F. </a:t>
            </a:r>
            <a:r>
              <a:rPr lang="en-IN" sz="1600" dirty="0" err="1"/>
              <a:t>Houming</a:t>
            </a:r>
            <a:r>
              <a:rPr lang="en-IN" sz="1600" dirty="0"/>
              <a:t>, Z. Tong, Z. </a:t>
            </a:r>
            <a:r>
              <a:rPr lang="en-IN" sz="1600" dirty="0" err="1"/>
              <a:t>Xiaoyan</a:t>
            </a:r>
            <a:r>
              <a:rPr lang="en-IN" sz="1600" dirty="0"/>
              <a:t>, J. </a:t>
            </a:r>
            <a:r>
              <a:rPr lang="en-IN" sz="1600" dirty="0" err="1"/>
              <a:t>Mingbao</a:t>
            </a:r>
            <a:r>
              <a:rPr lang="en-IN" sz="1600" dirty="0"/>
              <a:t> and D. </a:t>
            </a:r>
            <a:r>
              <a:rPr lang="en-IN" sz="1600" dirty="0" err="1"/>
              <a:t>Guosong</a:t>
            </a:r>
            <a:r>
              <a:rPr lang="en-IN" sz="1600" dirty="0"/>
              <a:t>, "Research on Emergency Relief Goods Distribution after Regional Natural Disaster Occurring," International Conference on Information Management, Innovation Management and Industrial Engineering, Taipei, Taiwan, 2022</a:t>
            </a:r>
            <a:endParaRPr lang="en-US" sz="1600" dirty="0"/>
          </a:p>
          <a:p>
            <a:r>
              <a:rPr lang="en-IN" sz="1600" dirty="0"/>
              <a:t>	</a:t>
            </a:r>
            <a:endParaRPr lang="en-US" sz="1600" dirty="0"/>
          </a:p>
          <a:p>
            <a:r>
              <a:rPr lang="en-IN" sz="1600" dirty="0"/>
              <a:t>2) B. K. Mishra, K. </a:t>
            </a:r>
            <a:r>
              <a:rPr lang="en-IN" sz="1600" dirty="0" err="1"/>
              <a:t>Dahal</a:t>
            </a:r>
            <a:r>
              <a:rPr lang="en-IN" sz="1600" dirty="0"/>
              <a:t> and Z. Pervez, "Post-disaster relief distribution using a two phase bounded heuristic approach," 2022 7th International Conference on Cloud Computing, Data Science &amp; Engineering - Confluence, Noida, India, 2022</a:t>
            </a:r>
            <a:endParaRPr lang="en-US" sz="1600" dirty="0"/>
          </a:p>
          <a:p>
            <a:r>
              <a:rPr lang="en-IN" sz="1600" dirty="0"/>
              <a:t> </a:t>
            </a:r>
            <a:endParaRPr lang="en-US" sz="1600" dirty="0"/>
          </a:p>
          <a:p>
            <a:r>
              <a:rPr lang="en-IN" sz="1600" dirty="0"/>
              <a:t>3) T. </a:t>
            </a:r>
            <a:r>
              <a:rPr lang="en-IN" sz="1600" dirty="0" err="1"/>
              <a:t>Schempp</a:t>
            </a:r>
            <a:r>
              <a:rPr lang="en-IN" sz="1600" dirty="0"/>
              <a:t>, M. Hong, H. Zhang, R. </a:t>
            </a:r>
            <a:r>
              <a:rPr lang="en-IN" sz="1600" dirty="0" err="1"/>
              <a:t>Akerkar</a:t>
            </a:r>
            <a:r>
              <a:rPr lang="en-IN" sz="1600" dirty="0"/>
              <a:t> and A. Schmidt, "An Integrated Crowdsourced Framework for Disaster Relief Distribution," 2023 5th International Conference on Information and Communication Technologies for Disaster Management (ICT-</a:t>
            </a:r>
            <a:r>
              <a:rPr lang="en-IN" sz="1600" dirty="0" err="1"/>
              <a:t>DM</a:t>
            </a:r>
            <a:r>
              <a:rPr lang="en-IN" sz="1600" dirty="0"/>
              <a:t>)</a:t>
            </a:r>
            <a:endParaRPr lang="en-US" sz="1600" dirty="0"/>
          </a:p>
          <a:p>
            <a:r>
              <a:rPr lang="en-IN" sz="1600" dirty="0"/>
              <a:t> </a:t>
            </a:r>
            <a:endParaRPr lang="en-US" sz="1600" dirty="0"/>
          </a:p>
          <a:p>
            <a:r>
              <a:rPr lang="en-IN" sz="1600" dirty="0"/>
              <a:t>4) Y. M. Lee, S. Ghosh and M. </a:t>
            </a:r>
            <a:r>
              <a:rPr lang="en-IN" sz="1600" dirty="0" err="1"/>
              <a:t>Ettl</a:t>
            </a:r>
            <a:r>
              <a:rPr lang="en-IN" sz="1600" dirty="0"/>
              <a:t>, "Simulating distribution of emergency relief supplies for disaster response operations," Proceedings of the </a:t>
            </a:r>
            <a:r>
              <a:rPr lang="en-IN" sz="1600" dirty="0" err="1"/>
              <a:t>2021Winter</a:t>
            </a:r>
            <a:r>
              <a:rPr lang="en-IN" sz="1600" dirty="0"/>
              <a:t> Simulation Conference (</a:t>
            </a:r>
            <a:r>
              <a:rPr lang="en-IN" sz="1600" dirty="0" err="1"/>
              <a:t>WSC</a:t>
            </a:r>
            <a:r>
              <a:rPr lang="en-IN" sz="1600" dirty="0"/>
              <a:t>), Austin, TX, USA, 2021</a:t>
            </a:r>
            <a:endParaRPr lang="en-US" sz="1600" dirty="0"/>
          </a:p>
          <a:p>
            <a:r>
              <a:rPr lang="en-IN" sz="1600" dirty="0"/>
              <a:t> </a:t>
            </a:r>
            <a:endParaRPr lang="en-US" sz="1600" dirty="0"/>
          </a:p>
          <a:p>
            <a:r>
              <a:rPr lang="en-IN" sz="1600" dirty="0"/>
              <a:t> </a:t>
            </a:r>
            <a:endParaRPr lang="en-US" sz="1600" dirty="0"/>
          </a:p>
          <a:p>
            <a:r>
              <a:rPr lang="en-IN" sz="1600" dirty="0"/>
              <a:t>5) L. Zhou, "Disaster relief materials distribution and transportation research based on spatial model," 2023 International Conference on Management Science &amp; Engineering 19th Annual Conference Proceedings, Dallas, TX, USA, 2023 </a:t>
            </a:r>
            <a:endParaRPr lang="en-US" sz="1600" dirty="0"/>
          </a:p>
          <a:p>
            <a:pPr algn="just"/>
            <a:endParaRPr lang="en-IN" sz="1600" dirty="0"/>
          </a:p>
        </p:txBody>
      </p:sp>
    </p:spTree>
    <p:extLst>
      <p:ext uri="{BB962C8B-B14F-4D97-AF65-F5344CB8AC3E}">
        <p14:creationId xmlns:p14="http://schemas.microsoft.com/office/powerpoint/2010/main" val="464701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90047" y="2617693"/>
            <a:ext cx="6266329" cy="1446550"/>
          </a:xfrm>
          <a:prstGeom prst="rect">
            <a:avLst/>
          </a:prstGeom>
          <a:noFill/>
        </p:spPr>
        <p:txBody>
          <a:bodyPr wrap="square" rtlCol="0">
            <a:spAutoFit/>
          </a:bodyPr>
          <a:lstStyle/>
          <a:p>
            <a:pPr algn="ctr"/>
            <a:r>
              <a:rPr lang="en-US" sz="8800" dirty="0"/>
              <a:t>THANKYOU</a:t>
            </a:r>
          </a:p>
        </p:txBody>
      </p:sp>
    </p:spTree>
    <p:extLst>
      <p:ext uri="{BB962C8B-B14F-4D97-AF65-F5344CB8AC3E}">
        <p14:creationId xmlns:p14="http://schemas.microsoft.com/office/powerpoint/2010/main" val="1682187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2"/>
                                        </p:tgtEl>
                                      </p:cBhvr>
                                    </p:animEffect>
                                    <p:animScale>
                                      <p:cBhvr>
                                        <p:cTn id="7" dur="250" autoRev="1" fill="hold"/>
                                        <p:tgtEl>
                                          <p:spTgt spid="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74</TotalTime>
  <Words>782</Words>
  <Application>Microsoft Office PowerPoint</Application>
  <PresentationFormat>Widescreen</PresentationFormat>
  <Paragraphs>60</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Century Gothic</vt:lpstr>
      <vt:lpstr>Times New Roman</vt:lpstr>
      <vt:lpstr>Wingdings 3</vt:lpstr>
      <vt:lpstr>Wisp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7</cp:revision>
  <dcterms:created xsi:type="dcterms:W3CDTF">2024-11-09T04:40:31Z</dcterms:created>
  <dcterms:modified xsi:type="dcterms:W3CDTF">2024-11-09T06:32:35Z</dcterms:modified>
</cp:coreProperties>
</file>