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sldIdLst>
    <p:sldId id="256" r:id="rId2"/>
    <p:sldId id="257" r:id="rId3"/>
    <p:sldId id="258" r:id="rId4"/>
    <p:sldId id="259" r:id="rId5"/>
    <p:sldId id="260" r:id="rId6"/>
    <p:sldId id="283" r:id="rId7"/>
    <p:sldId id="262" r:id="rId8"/>
    <p:sldId id="261" r:id="rId9"/>
    <p:sldId id="286" r:id="rId10"/>
    <p:sldId id="287" r:id="rId11"/>
    <p:sldId id="264" r:id="rId12"/>
    <p:sldId id="266" r:id="rId13"/>
    <p:sldId id="267" r:id="rId14"/>
    <p:sldId id="269" r:id="rId15"/>
    <p:sldId id="288" r:id="rId16"/>
    <p:sldId id="289" r:id="rId17"/>
    <p:sldId id="290" r:id="rId18"/>
    <p:sldId id="270" r:id="rId19"/>
    <p:sldId id="291" r:id="rId20"/>
    <p:sldId id="273" r:id="rId21"/>
    <p:sldId id="274" r:id="rId22"/>
    <p:sldId id="275" r:id="rId23"/>
    <p:sldId id="276" r:id="rId24"/>
    <p:sldId id="277" r:id="rId25"/>
    <p:sldId id="292" r:id="rId26"/>
    <p:sldId id="281" r:id="rId27"/>
    <p:sldId id="282"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7BCE5D1-D22C-4C00-B937-A50D54A28469}" type="datetimeFigureOut">
              <a:rPr lang="en-IN" smtClean="0"/>
              <a:t>13-03-2024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263F1C-B49B-4D44-B0B1-55E0CD999571}" type="slidenum">
              <a:rPr lang="en-IN" smtClean="0"/>
              <a:t>‹#›</a:t>
            </a:fld>
            <a:endParaRPr lang="en-IN"/>
          </a:p>
        </p:txBody>
      </p:sp>
    </p:spTree>
    <p:extLst>
      <p:ext uri="{BB962C8B-B14F-4D97-AF65-F5344CB8AC3E}">
        <p14:creationId xmlns:p14="http://schemas.microsoft.com/office/powerpoint/2010/main" val="24135020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BCE5D1-D22C-4C00-B937-A50D54A28469}" type="datetimeFigureOut">
              <a:rPr lang="en-IN" smtClean="0"/>
              <a:t>13-03-2024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263F1C-B49B-4D44-B0B1-55E0CD999571}" type="slidenum">
              <a:rPr lang="en-IN" smtClean="0"/>
              <a:t>‹#›</a:t>
            </a:fld>
            <a:endParaRPr lang="en-IN"/>
          </a:p>
        </p:txBody>
      </p:sp>
    </p:spTree>
    <p:extLst>
      <p:ext uri="{BB962C8B-B14F-4D97-AF65-F5344CB8AC3E}">
        <p14:creationId xmlns:p14="http://schemas.microsoft.com/office/powerpoint/2010/main" val="32385838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BCE5D1-D22C-4C00-B937-A50D54A28469}" type="datetimeFigureOut">
              <a:rPr lang="en-IN" smtClean="0"/>
              <a:t>13-03-2024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263F1C-B49B-4D44-B0B1-55E0CD999571}" type="slidenum">
              <a:rPr lang="en-IN" smtClean="0"/>
              <a:t>‹#›</a:t>
            </a:fld>
            <a:endParaRPr lang="en-IN"/>
          </a:p>
        </p:txBody>
      </p:sp>
    </p:spTree>
    <p:extLst>
      <p:ext uri="{BB962C8B-B14F-4D97-AF65-F5344CB8AC3E}">
        <p14:creationId xmlns:p14="http://schemas.microsoft.com/office/powerpoint/2010/main" val="3309581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7BCE5D1-D22C-4C00-B937-A50D54A28469}" type="datetimeFigureOut">
              <a:rPr lang="en-IN" smtClean="0"/>
              <a:t>13-03-2024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4263F1C-B49B-4D44-B0B1-55E0CD999571}" type="slidenum">
              <a:rPr lang="en-IN" smtClean="0"/>
              <a:t>‹#›</a:t>
            </a:fld>
            <a:endParaRPr lang="en-IN"/>
          </a:p>
        </p:txBody>
      </p:sp>
    </p:spTree>
    <p:extLst>
      <p:ext uri="{BB962C8B-B14F-4D97-AF65-F5344CB8AC3E}">
        <p14:creationId xmlns:p14="http://schemas.microsoft.com/office/powerpoint/2010/main" val="1595596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BCE5D1-D22C-4C00-B937-A50D54A28469}" type="datetimeFigureOut">
              <a:rPr lang="en-IN" smtClean="0"/>
              <a:t>13-03-2024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263F1C-B49B-4D44-B0B1-55E0CD999571}" type="slidenum">
              <a:rPr lang="en-IN" smtClean="0"/>
              <a:t>‹#›</a:t>
            </a:fld>
            <a:endParaRPr lang="en-IN"/>
          </a:p>
        </p:txBody>
      </p:sp>
    </p:spTree>
    <p:extLst>
      <p:ext uri="{BB962C8B-B14F-4D97-AF65-F5344CB8AC3E}">
        <p14:creationId xmlns:p14="http://schemas.microsoft.com/office/powerpoint/2010/main" val="27452283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37BCE5D1-D22C-4C00-B937-A50D54A28469}" type="datetimeFigureOut">
              <a:rPr lang="en-IN" smtClean="0"/>
              <a:t>13-03-2024</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54263F1C-B49B-4D44-B0B1-55E0CD999571}" type="slidenum">
              <a:rPr lang="en-IN" smtClean="0"/>
              <a:t>‹#›</a:t>
            </a:fld>
            <a:endParaRPr lang="en-IN"/>
          </a:p>
        </p:txBody>
      </p:sp>
    </p:spTree>
    <p:extLst>
      <p:ext uri="{BB962C8B-B14F-4D97-AF65-F5344CB8AC3E}">
        <p14:creationId xmlns:p14="http://schemas.microsoft.com/office/powerpoint/2010/main" val="1453362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37BCE5D1-D22C-4C00-B937-A50D54A28469}" type="datetimeFigureOut">
              <a:rPr lang="en-IN" smtClean="0"/>
              <a:t>13-03-2024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4263F1C-B49B-4D44-B0B1-55E0CD999571}" type="slidenum">
              <a:rPr lang="en-IN" smtClean="0"/>
              <a:t>‹#›</a:t>
            </a:fld>
            <a:endParaRPr lang="en-IN"/>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521494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7BCE5D1-D22C-4C00-B937-A50D54A28469}" type="datetimeFigureOut">
              <a:rPr lang="en-IN" smtClean="0"/>
              <a:t>13-03-2024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4263F1C-B49B-4D44-B0B1-55E0CD999571}" type="slidenum">
              <a:rPr lang="en-IN" smtClean="0"/>
              <a:t>‹#›</a:t>
            </a:fld>
            <a:endParaRPr lang="en-IN"/>
          </a:p>
        </p:txBody>
      </p:sp>
    </p:spTree>
    <p:extLst>
      <p:ext uri="{BB962C8B-B14F-4D97-AF65-F5344CB8AC3E}">
        <p14:creationId xmlns:p14="http://schemas.microsoft.com/office/powerpoint/2010/main" val="30953771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BCE5D1-D22C-4C00-B937-A50D54A28469}" type="datetimeFigureOut">
              <a:rPr lang="en-IN" smtClean="0"/>
              <a:t>13-03-2024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4263F1C-B49B-4D44-B0B1-55E0CD999571}" type="slidenum">
              <a:rPr lang="en-IN" smtClean="0"/>
              <a:t>‹#›</a:t>
            </a:fld>
            <a:endParaRPr lang="en-IN"/>
          </a:p>
        </p:txBody>
      </p:sp>
    </p:spTree>
    <p:extLst>
      <p:ext uri="{BB962C8B-B14F-4D97-AF65-F5344CB8AC3E}">
        <p14:creationId xmlns:p14="http://schemas.microsoft.com/office/powerpoint/2010/main" val="3428198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6096000" y="0"/>
            <a:ext cx="6096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37BCE5D1-D22C-4C00-B937-A50D54A28469}" type="datetimeFigureOut">
              <a:rPr lang="en-IN" smtClean="0"/>
              <a:t>13-03-2024</a:t>
            </a:fld>
            <a:endParaRPr lang="en-IN"/>
          </a:p>
        </p:txBody>
      </p:sp>
      <p:sp>
        <p:nvSpPr>
          <p:cNvPr id="10" name="Footer Placeholder 9"/>
          <p:cNvSpPr>
            <a:spLocks noGrp="1"/>
          </p:cNvSpPr>
          <p:nvPr>
            <p:ph type="ftr" sz="quarter" idx="11"/>
          </p:nvPr>
        </p:nvSpPr>
        <p:spPr>
          <a:xfrm>
            <a:off x="804672" y="6236208"/>
            <a:ext cx="5124797" cy="320040"/>
          </a:xfrm>
        </p:spPr>
        <p:txBody>
          <a:bodyPr/>
          <a:lstStyle>
            <a:lvl1pPr>
              <a:defRPr>
                <a:solidFill>
                  <a:schemeClr val="tx1">
                    <a:alpha val="70000"/>
                  </a:schemeClr>
                </a:solidFill>
              </a:defRPr>
            </a:lvl1pPr>
          </a:lstStyle>
          <a:p>
            <a:endParaRPr lang="en-IN"/>
          </a:p>
        </p:txBody>
      </p:sp>
      <p:sp>
        <p:nvSpPr>
          <p:cNvPr id="11" name="Slide Number Placeholder 10"/>
          <p:cNvSpPr>
            <a:spLocks noGrp="1"/>
          </p:cNvSpPr>
          <p:nvPr>
            <p:ph type="sldNum" sz="quarter" idx="12"/>
          </p:nvPr>
        </p:nvSpPr>
        <p:spPr/>
        <p:txBody>
          <a:bodyPr/>
          <a:lstStyle/>
          <a:p>
            <a:fld id="{54263F1C-B49B-4D44-B0B1-55E0CD999571}" type="slidenum">
              <a:rPr lang="en-IN" smtClean="0"/>
              <a:t>‹#›</a:t>
            </a:fld>
            <a:endParaRPr lang="en-IN"/>
          </a:p>
        </p:txBody>
      </p:sp>
    </p:spTree>
    <p:extLst>
      <p:ext uri="{BB962C8B-B14F-4D97-AF65-F5344CB8AC3E}">
        <p14:creationId xmlns:p14="http://schemas.microsoft.com/office/powerpoint/2010/main" val="3970110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85000"/>
            </a:schemeClr>
          </a:solidFill>
        </p:spPr>
        <p:txBody>
          <a:bodyPr anchor="t"/>
          <a:lstStyle>
            <a:lvl1pPr marL="0" indent="0">
              <a:buNone/>
              <a:defRPr sz="3200">
                <a:solidFill>
                  <a:schemeClr val="bg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37BCE5D1-D22C-4C00-B937-A50D54A28469}" type="datetimeFigureOut">
              <a:rPr lang="en-IN" smtClean="0"/>
              <a:t>13-03-2024</a:t>
            </a:fld>
            <a:endParaRPr lang="en-IN"/>
          </a:p>
        </p:txBody>
      </p:sp>
      <p:sp>
        <p:nvSpPr>
          <p:cNvPr id="9" name="Footer Placeholder 8"/>
          <p:cNvSpPr>
            <a:spLocks noGrp="1"/>
          </p:cNvSpPr>
          <p:nvPr>
            <p:ph type="ftr" sz="quarter" idx="11"/>
          </p:nvPr>
        </p:nvSpPr>
        <p:spPr>
          <a:xfrm>
            <a:off x="804672" y="6236208"/>
            <a:ext cx="5124797" cy="320040"/>
          </a:xfrm>
        </p:spPr>
        <p:txBody>
          <a:bodyPr/>
          <a:lstStyle>
            <a:lvl1pPr>
              <a:defRPr>
                <a:solidFill>
                  <a:schemeClr val="tx1">
                    <a:alpha val="70000"/>
                  </a:schemeClr>
                </a:solidFill>
              </a:defRPr>
            </a:lvl1pPr>
          </a:lstStyle>
          <a:p>
            <a:endParaRPr lang="en-IN"/>
          </a:p>
        </p:txBody>
      </p:sp>
      <p:sp>
        <p:nvSpPr>
          <p:cNvPr id="10" name="Slide Number Placeholder 9"/>
          <p:cNvSpPr>
            <a:spLocks noGrp="1"/>
          </p:cNvSpPr>
          <p:nvPr>
            <p:ph type="sldNum" sz="quarter" idx="12"/>
          </p:nvPr>
        </p:nvSpPr>
        <p:spPr/>
        <p:txBody>
          <a:bodyPr/>
          <a:lstStyle/>
          <a:p>
            <a:fld id="{54263F1C-B49B-4D44-B0B1-55E0CD999571}" type="slidenum">
              <a:rPr lang="en-IN" smtClean="0"/>
              <a:t>‹#›</a:t>
            </a:fld>
            <a:endParaRPr lang="en-IN"/>
          </a:p>
        </p:txBody>
      </p:sp>
    </p:spTree>
    <p:extLst>
      <p:ext uri="{BB962C8B-B14F-4D97-AF65-F5344CB8AC3E}">
        <p14:creationId xmlns:p14="http://schemas.microsoft.com/office/powerpoint/2010/main" val="2532926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31136" y="964692"/>
            <a:ext cx="7729728" cy="1188720"/>
          </a:xfrm>
          <a:prstGeom prst="rect">
            <a:avLst/>
          </a:prstGeom>
          <a:solidFill>
            <a:schemeClr val="bg1"/>
          </a:solidFill>
          <a:ln w="31750" cap="sq">
            <a:solidFill>
              <a:schemeClr val="tx1">
                <a:lumMod val="75000"/>
                <a:lumOff val="25000"/>
              </a:schemeClr>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37BCE5D1-D22C-4C00-B937-A50D54A28469}" type="datetimeFigureOut">
              <a:rPr lang="en-IN" smtClean="0"/>
              <a:t>13-03-2024</a:t>
            </a:fld>
            <a:endParaRPr lang="en-IN"/>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IN"/>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54263F1C-B49B-4D44-B0B1-55E0CD999571}" type="slidenum">
              <a:rPr lang="en-IN" smtClean="0"/>
              <a:t>‹#›</a:t>
            </a:fld>
            <a:endParaRPr lang="en-IN"/>
          </a:p>
        </p:txBody>
      </p:sp>
    </p:spTree>
    <p:extLst>
      <p:ext uri="{BB962C8B-B14F-4D97-AF65-F5344CB8AC3E}">
        <p14:creationId xmlns:p14="http://schemas.microsoft.com/office/powerpoint/2010/main" val="3435581862"/>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C286A52-4852-65E5-FCC7-01CAF95F8274}"/>
              </a:ext>
            </a:extLst>
          </p:cNvPr>
          <p:cNvSpPr>
            <a:spLocks noGrp="1"/>
          </p:cNvSpPr>
          <p:nvPr>
            <p:ph type="ctrTitle"/>
          </p:nvPr>
        </p:nvSpPr>
        <p:spPr>
          <a:xfrm>
            <a:off x="1440024" y="1113032"/>
            <a:ext cx="9144000" cy="1655762"/>
          </a:xfrm>
        </p:spPr>
        <p:txBody>
          <a:bodyPr>
            <a:normAutofit/>
          </a:bodyPr>
          <a:lstStyle/>
          <a:p>
            <a:r>
              <a:rPr lang="en-IN" dirty="0" smtClean="0"/>
              <a:t>BANK LOAN</a:t>
            </a:r>
            <a:r>
              <a:rPr lang="en-IN" dirty="0" smtClean="0"/>
              <a:t> </a:t>
            </a:r>
            <a:r>
              <a:rPr lang="en-IN" dirty="0"/>
              <a:t>prediction</a:t>
            </a:r>
          </a:p>
        </p:txBody>
      </p:sp>
      <p:sp>
        <p:nvSpPr>
          <p:cNvPr id="3" name="Subtitle 2">
            <a:extLst>
              <a:ext uri="{FF2B5EF4-FFF2-40B4-BE49-F238E27FC236}">
                <a16:creationId xmlns:a16="http://schemas.microsoft.com/office/drawing/2014/main" xmlns="" id="{F86DA44E-3CF4-2321-E9B6-E011BA87D18C}"/>
              </a:ext>
            </a:extLst>
          </p:cNvPr>
          <p:cNvSpPr>
            <a:spLocks noGrp="1"/>
          </p:cNvSpPr>
          <p:nvPr>
            <p:ph type="subTitle" idx="1"/>
          </p:nvPr>
        </p:nvSpPr>
        <p:spPr>
          <a:xfrm>
            <a:off x="5390388" y="3469260"/>
            <a:ext cx="6801612" cy="1239894"/>
          </a:xfrm>
        </p:spPr>
        <p:txBody>
          <a:bodyPr/>
          <a:lstStyle/>
          <a:p>
            <a:r>
              <a:rPr lang="en-IN" dirty="0"/>
              <a:t>By :  </a:t>
            </a:r>
            <a:r>
              <a:rPr lang="en-IN" dirty="0" smtClean="0"/>
              <a:t>JANHAVI ARUN PATOLE</a:t>
            </a:r>
            <a:endParaRPr lang="en-IN" dirty="0"/>
          </a:p>
        </p:txBody>
      </p:sp>
    </p:spTree>
    <p:extLst>
      <p:ext uri="{BB962C8B-B14F-4D97-AF65-F5344CB8AC3E}">
        <p14:creationId xmlns:p14="http://schemas.microsoft.com/office/powerpoint/2010/main" val="13867544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replacing null value with mean</a:t>
            </a:r>
            <a:endParaRPr lang="en-IN" dirty="0"/>
          </a:p>
        </p:txBody>
      </p:sp>
      <p:pic>
        <p:nvPicPr>
          <p:cNvPr id="4" name="Content Placeholder 3"/>
          <p:cNvPicPr>
            <a:picLocks noGrp="1" noChangeAspect="1"/>
          </p:cNvPicPr>
          <p:nvPr>
            <p:ph idx="1"/>
          </p:nvPr>
        </p:nvPicPr>
        <p:blipFill>
          <a:blip r:embed="rId2"/>
          <a:stretch>
            <a:fillRect/>
          </a:stretch>
        </p:blipFill>
        <p:spPr>
          <a:xfrm>
            <a:off x="2027821" y="2537138"/>
            <a:ext cx="8136357" cy="3812147"/>
          </a:xfrm>
          <a:prstGeom prst="rect">
            <a:avLst/>
          </a:prstGeom>
        </p:spPr>
      </p:pic>
    </p:spTree>
    <p:extLst>
      <p:ext uri="{BB962C8B-B14F-4D97-AF65-F5344CB8AC3E}">
        <p14:creationId xmlns:p14="http://schemas.microsoft.com/office/powerpoint/2010/main" val="23666265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AF62CDA-F440-844E-EEC2-7F3B19F107A2}"/>
              </a:ext>
            </a:extLst>
          </p:cNvPr>
          <p:cNvSpPr>
            <a:spLocks noGrp="1"/>
          </p:cNvSpPr>
          <p:nvPr>
            <p:ph type="title"/>
          </p:nvPr>
        </p:nvSpPr>
        <p:spPr>
          <a:xfrm>
            <a:off x="2231136" y="236905"/>
            <a:ext cx="7729728" cy="1188720"/>
          </a:xfrm>
        </p:spPr>
        <p:txBody>
          <a:bodyPr/>
          <a:lstStyle/>
          <a:p>
            <a:r>
              <a:rPr lang="en-IN" dirty="0"/>
              <a:t>Visualizing the data</a:t>
            </a:r>
          </a:p>
        </p:txBody>
      </p:sp>
      <p:pic>
        <p:nvPicPr>
          <p:cNvPr id="4" name="Content Placeholder 3"/>
          <p:cNvPicPr>
            <a:picLocks noGrp="1" noChangeAspect="1"/>
          </p:cNvPicPr>
          <p:nvPr>
            <p:ph idx="1"/>
          </p:nvPr>
        </p:nvPicPr>
        <p:blipFill>
          <a:blip r:embed="rId2"/>
          <a:stretch>
            <a:fillRect/>
          </a:stretch>
        </p:blipFill>
        <p:spPr>
          <a:xfrm>
            <a:off x="2122631" y="1601498"/>
            <a:ext cx="3625065" cy="2416710"/>
          </a:xfrm>
          <a:prstGeom prst="rect">
            <a:avLst/>
          </a:prstGeom>
        </p:spPr>
      </p:pic>
      <p:pic>
        <p:nvPicPr>
          <p:cNvPr id="6" name="Picture 5"/>
          <p:cNvPicPr>
            <a:picLocks noChangeAspect="1"/>
          </p:cNvPicPr>
          <p:nvPr/>
        </p:nvPicPr>
        <p:blipFill>
          <a:blip r:embed="rId3"/>
          <a:stretch>
            <a:fillRect/>
          </a:stretch>
        </p:blipFill>
        <p:spPr>
          <a:xfrm>
            <a:off x="2845178" y="4194081"/>
            <a:ext cx="5332905" cy="2406507"/>
          </a:xfrm>
          <a:prstGeom prst="rect">
            <a:avLst/>
          </a:prstGeom>
        </p:spPr>
      </p:pic>
      <p:pic>
        <p:nvPicPr>
          <p:cNvPr id="8" name="Picture 7"/>
          <p:cNvPicPr>
            <a:picLocks noChangeAspect="1"/>
          </p:cNvPicPr>
          <p:nvPr/>
        </p:nvPicPr>
        <p:blipFill>
          <a:blip r:embed="rId4"/>
          <a:stretch>
            <a:fillRect/>
          </a:stretch>
        </p:blipFill>
        <p:spPr>
          <a:xfrm>
            <a:off x="6096001" y="1552199"/>
            <a:ext cx="2798972" cy="2466009"/>
          </a:xfrm>
          <a:prstGeom prst="rect">
            <a:avLst/>
          </a:prstGeom>
        </p:spPr>
      </p:pic>
    </p:spTree>
    <p:extLst>
      <p:ext uri="{BB962C8B-B14F-4D97-AF65-F5344CB8AC3E}">
        <p14:creationId xmlns:p14="http://schemas.microsoft.com/office/powerpoint/2010/main" val="23940139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FF4EEEE-C586-1CE0-E4CB-031FF0C16EF5}"/>
              </a:ext>
            </a:extLst>
          </p:cNvPr>
          <p:cNvSpPr>
            <a:spLocks noGrp="1"/>
          </p:cNvSpPr>
          <p:nvPr>
            <p:ph type="title"/>
          </p:nvPr>
        </p:nvSpPr>
        <p:spPr>
          <a:xfrm>
            <a:off x="2231136" y="927370"/>
            <a:ext cx="7729728" cy="1188720"/>
          </a:xfrm>
        </p:spPr>
        <p:txBody>
          <a:bodyPr/>
          <a:lstStyle/>
          <a:p>
            <a:r>
              <a:rPr lang="en-US" dirty="0" smtClean="0"/>
              <a:t>Separating </a:t>
            </a:r>
            <a:r>
              <a:rPr lang="en-US" dirty="0"/>
              <a:t>Numeric and category Data</a:t>
            </a:r>
            <a:endParaRPr lang="en-IN" dirty="0"/>
          </a:p>
        </p:txBody>
      </p:sp>
      <p:pic>
        <p:nvPicPr>
          <p:cNvPr id="4" name="Content Placeholder 3"/>
          <p:cNvPicPr>
            <a:picLocks noGrp="1" noChangeAspect="1"/>
          </p:cNvPicPr>
          <p:nvPr>
            <p:ph idx="1"/>
          </p:nvPr>
        </p:nvPicPr>
        <p:blipFill>
          <a:blip r:embed="rId2"/>
          <a:stretch>
            <a:fillRect/>
          </a:stretch>
        </p:blipFill>
        <p:spPr>
          <a:xfrm>
            <a:off x="1863718" y="4775584"/>
            <a:ext cx="8464563" cy="2082416"/>
          </a:xfrm>
          <a:prstGeom prst="rect">
            <a:avLst/>
          </a:prstGeom>
        </p:spPr>
      </p:pic>
      <p:pic>
        <p:nvPicPr>
          <p:cNvPr id="6" name="Picture 5"/>
          <p:cNvPicPr>
            <a:picLocks noChangeAspect="1"/>
          </p:cNvPicPr>
          <p:nvPr/>
        </p:nvPicPr>
        <p:blipFill>
          <a:blip r:embed="rId3"/>
          <a:stretch>
            <a:fillRect/>
          </a:stretch>
        </p:blipFill>
        <p:spPr>
          <a:xfrm>
            <a:off x="3519086" y="2421899"/>
            <a:ext cx="4638675" cy="2047875"/>
          </a:xfrm>
          <a:prstGeom prst="rect">
            <a:avLst/>
          </a:prstGeom>
        </p:spPr>
      </p:pic>
    </p:spTree>
    <p:extLst>
      <p:ext uri="{BB962C8B-B14F-4D97-AF65-F5344CB8AC3E}">
        <p14:creationId xmlns:p14="http://schemas.microsoft.com/office/powerpoint/2010/main" val="2262849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76F7429-26D6-D51B-EA37-ACCBC0707396}"/>
              </a:ext>
            </a:extLst>
          </p:cNvPr>
          <p:cNvSpPr>
            <a:spLocks noGrp="1"/>
          </p:cNvSpPr>
          <p:nvPr>
            <p:ph type="title"/>
          </p:nvPr>
        </p:nvSpPr>
        <p:spPr>
          <a:xfrm>
            <a:off x="1535445" y="523613"/>
            <a:ext cx="9121109" cy="1188720"/>
          </a:xfrm>
        </p:spPr>
        <p:txBody>
          <a:bodyPr/>
          <a:lstStyle/>
          <a:p>
            <a:r>
              <a:rPr lang="en-IN" dirty="0"/>
              <a:t>Encoding the data</a:t>
            </a:r>
          </a:p>
        </p:txBody>
      </p:sp>
      <p:pic>
        <p:nvPicPr>
          <p:cNvPr id="6" name="Content Placeholder 5"/>
          <p:cNvPicPr>
            <a:picLocks noGrp="1" noChangeAspect="1"/>
          </p:cNvPicPr>
          <p:nvPr>
            <p:ph idx="1"/>
          </p:nvPr>
        </p:nvPicPr>
        <p:blipFill>
          <a:blip r:embed="rId2"/>
          <a:stretch>
            <a:fillRect/>
          </a:stretch>
        </p:blipFill>
        <p:spPr>
          <a:xfrm>
            <a:off x="3618965" y="2310520"/>
            <a:ext cx="4364234" cy="3661699"/>
          </a:xfrm>
          <a:prstGeom prst="rect">
            <a:avLst/>
          </a:prstGeom>
        </p:spPr>
      </p:pic>
    </p:spTree>
    <p:extLst>
      <p:ext uri="{BB962C8B-B14F-4D97-AF65-F5344CB8AC3E}">
        <p14:creationId xmlns:p14="http://schemas.microsoft.com/office/powerpoint/2010/main" val="2658179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81E7259-95AF-242A-E56E-D4539F4F2010}"/>
              </a:ext>
            </a:extLst>
          </p:cNvPr>
          <p:cNvSpPr>
            <a:spLocks noGrp="1"/>
          </p:cNvSpPr>
          <p:nvPr>
            <p:ph type="title"/>
          </p:nvPr>
        </p:nvSpPr>
        <p:spPr>
          <a:xfrm>
            <a:off x="2231136" y="386194"/>
            <a:ext cx="7729728" cy="1188720"/>
          </a:xfrm>
        </p:spPr>
        <p:txBody>
          <a:bodyPr/>
          <a:lstStyle/>
          <a:p>
            <a:r>
              <a:rPr lang="en-IN" dirty="0"/>
              <a:t>Scaling the numeric columns</a:t>
            </a:r>
          </a:p>
        </p:txBody>
      </p:sp>
      <p:pic>
        <p:nvPicPr>
          <p:cNvPr id="4" name="Content Placeholder 3"/>
          <p:cNvPicPr>
            <a:picLocks noGrp="1" noChangeAspect="1"/>
          </p:cNvPicPr>
          <p:nvPr>
            <p:ph idx="1"/>
          </p:nvPr>
        </p:nvPicPr>
        <p:blipFill>
          <a:blip r:embed="rId2"/>
          <a:stretch>
            <a:fillRect/>
          </a:stretch>
        </p:blipFill>
        <p:spPr>
          <a:xfrm>
            <a:off x="3492520" y="1742341"/>
            <a:ext cx="3861316" cy="2511534"/>
          </a:xfrm>
          <a:prstGeom prst="rect">
            <a:avLst/>
          </a:prstGeom>
        </p:spPr>
      </p:pic>
      <p:pic>
        <p:nvPicPr>
          <p:cNvPr id="6" name="Picture 5"/>
          <p:cNvPicPr>
            <a:picLocks noChangeAspect="1"/>
          </p:cNvPicPr>
          <p:nvPr/>
        </p:nvPicPr>
        <p:blipFill>
          <a:blip r:embed="rId3"/>
          <a:stretch>
            <a:fillRect/>
          </a:stretch>
        </p:blipFill>
        <p:spPr>
          <a:xfrm>
            <a:off x="1809147" y="4253875"/>
            <a:ext cx="7669704" cy="2397257"/>
          </a:xfrm>
          <a:prstGeom prst="rect">
            <a:avLst/>
          </a:prstGeom>
        </p:spPr>
      </p:pic>
    </p:spTree>
    <p:extLst>
      <p:ext uri="{BB962C8B-B14F-4D97-AF65-F5344CB8AC3E}">
        <p14:creationId xmlns:p14="http://schemas.microsoft.com/office/powerpoint/2010/main" val="2736938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Concatenate Numerical and Categorical Columns</a:t>
            </a:r>
            <a:endParaRPr lang="en-IN" dirty="0"/>
          </a:p>
        </p:txBody>
      </p:sp>
      <p:pic>
        <p:nvPicPr>
          <p:cNvPr id="4" name="Content Placeholder 3"/>
          <p:cNvPicPr>
            <a:picLocks noGrp="1" noChangeAspect="1"/>
          </p:cNvPicPr>
          <p:nvPr>
            <p:ph idx="1"/>
          </p:nvPr>
        </p:nvPicPr>
        <p:blipFill>
          <a:blip r:embed="rId2"/>
          <a:stretch>
            <a:fillRect/>
          </a:stretch>
        </p:blipFill>
        <p:spPr>
          <a:xfrm>
            <a:off x="2230437" y="2620577"/>
            <a:ext cx="7731125" cy="2416454"/>
          </a:xfrm>
          <a:prstGeom prst="rect">
            <a:avLst/>
          </a:prstGeom>
        </p:spPr>
      </p:pic>
    </p:spTree>
    <p:extLst>
      <p:ext uri="{BB962C8B-B14F-4D97-AF65-F5344CB8AC3E}">
        <p14:creationId xmlns:p14="http://schemas.microsoft.com/office/powerpoint/2010/main" val="334807534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separating </a:t>
            </a:r>
            <a:r>
              <a:rPr lang="en-US" dirty="0"/>
              <a:t>and assigning features and </a:t>
            </a:r>
            <a:r>
              <a:rPr lang="en-US" dirty="0" smtClean="0"/>
              <a:t>target column </a:t>
            </a:r>
            <a:r>
              <a:rPr lang="en-US" dirty="0"/>
              <a:t>to x &amp; y </a:t>
            </a:r>
            <a:r>
              <a:rPr lang="en-US" dirty="0" smtClean="0"/>
              <a:t>respectively </a:t>
            </a:r>
            <a:endParaRPr lang="en-IN" dirty="0"/>
          </a:p>
        </p:txBody>
      </p:sp>
      <p:pic>
        <p:nvPicPr>
          <p:cNvPr id="4" name="Content Placeholder 3"/>
          <p:cNvPicPr>
            <a:picLocks noGrp="1" noChangeAspect="1"/>
          </p:cNvPicPr>
          <p:nvPr>
            <p:ph idx="1"/>
          </p:nvPr>
        </p:nvPicPr>
        <p:blipFill>
          <a:blip r:embed="rId2"/>
          <a:stretch>
            <a:fillRect/>
          </a:stretch>
        </p:blipFill>
        <p:spPr>
          <a:xfrm>
            <a:off x="310786" y="2550442"/>
            <a:ext cx="7034505" cy="2304893"/>
          </a:xfrm>
          <a:prstGeom prst="rect">
            <a:avLst/>
          </a:prstGeom>
        </p:spPr>
      </p:pic>
      <p:pic>
        <p:nvPicPr>
          <p:cNvPr id="5" name="Picture 4"/>
          <p:cNvPicPr>
            <a:picLocks noChangeAspect="1"/>
          </p:cNvPicPr>
          <p:nvPr/>
        </p:nvPicPr>
        <p:blipFill>
          <a:blip r:embed="rId3"/>
          <a:stretch>
            <a:fillRect/>
          </a:stretch>
        </p:blipFill>
        <p:spPr>
          <a:xfrm>
            <a:off x="7442647" y="2488276"/>
            <a:ext cx="3771900" cy="2647950"/>
          </a:xfrm>
          <a:prstGeom prst="rect">
            <a:avLst/>
          </a:prstGeom>
        </p:spPr>
      </p:pic>
    </p:spTree>
    <p:extLst>
      <p:ext uri="{BB962C8B-B14F-4D97-AF65-F5344CB8AC3E}">
        <p14:creationId xmlns:p14="http://schemas.microsoft.com/office/powerpoint/2010/main" val="45747216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Data is imbalanced , need to do </a:t>
            </a:r>
            <a:r>
              <a:rPr lang="en-US" dirty="0" smtClean="0"/>
              <a:t>sampling (using undersampling  )</a:t>
            </a:r>
            <a:endParaRPr lang="en-IN" dirty="0"/>
          </a:p>
        </p:txBody>
      </p:sp>
      <p:pic>
        <p:nvPicPr>
          <p:cNvPr id="4" name="Content Placeholder 3"/>
          <p:cNvPicPr>
            <a:picLocks noGrp="1" noChangeAspect="1"/>
          </p:cNvPicPr>
          <p:nvPr>
            <p:ph idx="1"/>
          </p:nvPr>
        </p:nvPicPr>
        <p:blipFill>
          <a:blip r:embed="rId2"/>
          <a:stretch>
            <a:fillRect/>
          </a:stretch>
        </p:blipFill>
        <p:spPr>
          <a:xfrm>
            <a:off x="3464418" y="2457988"/>
            <a:ext cx="4468968" cy="3892012"/>
          </a:xfrm>
          <a:prstGeom prst="rect">
            <a:avLst/>
          </a:prstGeom>
        </p:spPr>
      </p:pic>
    </p:spTree>
    <p:extLst>
      <p:ext uri="{BB962C8B-B14F-4D97-AF65-F5344CB8AC3E}">
        <p14:creationId xmlns:p14="http://schemas.microsoft.com/office/powerpoint/2010/main" val="32937420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CF8892EF-5208-C66B-5784-810AB38D0C4C}"/>
              </a:ext>
            </a:extLst>
          </p:cNvPr>
          <p:cNvSpPr>
            <a:spLocks noGrp="1"/>
          </p:cNvSpPr>
          <p:nvPr>
            <p:ph idx="1"/>
          </p:nvPr>
        </p:nvSpPr>
        <p:spPr>
          <a:xfrm>
            <a:off x="450980" y="3141454"/>
            <a:ext cx="11290040" cy="575092"/>
          </a:xfrm>
        </p:spPr>
        <p:txBody>
          <a:bodyPr>
            <a:normAutofit fontScale="77500" lnSpcReduction="20000"/>
          </a:bodyPr>
          <a:lstStyle/>
          <a:p>
            <a:pPr marL="0" indent="0">
              <a:buNone/>
            </a:pPr>
            <a:r>
              <a:rPr lang="en-IN" sz="2800" dirty="0"/>
              <a:t>As now the data is converted and EDA is done moving to Machine learning</a:t>
            </a:r>
          </a:p>
        </p:txBody>
      </p:sp>
    </p:spTree>
    <p:extLst>
      <p:ext uri="{BB962C8B-B14F-4D97-AF65-F5344CB8AC3E}">
        <p14:creationId xmlns:p14="http://schemas.microsoft.com/office/powerpoint/2010/main" val="2000466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Model Evaluation</a:t>
            </a:r>
          </a:p>
        </p:txBody>
      </p:sp>
      <p:pic>
        <p:nvPicPr>
          <p:cNvPr id="4" name="Content Placeholder 3"/>
          <p:cNvPicPr>
            <a:picLocks noGrp="1" noChangeAspect="1"/>
          </p:cNvPicPr>
          <p:nvPr>
            <p:ph idx="1"/>
          </p:nvPr>
        </p:nvPicPr>
        <p:blipFill>
          <a:blip r:embed="rId2"/>
          <a:stretch>
            <a:fillRect/>
          </a:stretch>
        </p:blipFill>
        <p:spPr>
          <a:xfrm>
            <a:off x="2614411" y="2677868"/>
            <a:ext cx="6772477" cy="2940294"/>
          </a:xfrm>
          <a:prstGeom prst="rect">
            <a:avLst/>
          </a:prstGeom>
        </p:spPr>
      </p:pic>
    </p:spTree>
    <p:extLst>
      <p:ext uri="{BB962C8B-B14F-4D97-AF65-F5344CB8AC3E}">
        <p14:creationId xmlns:p14="http://schemas.microsoft.com/office/powerpoint/2010/main" val="211849489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3EDA798-832D-499B-754F-F453EA9807CD}"/>
              </a:ext>
            </a:extLst>
          </p:cNvPr>
          <p:cNvSpPr>
            <a:spLocks noGrp="1"/>
          </p:cNvSpPr>
          <p:nvPr>
            <p:ph type="title"/>
          </p:nvPr>
        </p:nvSpPr>
        <p:spPr>
          <a:xfrm>
            <a:off x="3322227" y="479501"/>
            <a:ext cx="5547546" cy="1032059"/>
          </a:xfrm>
        </p:spPr>
        <p:txBody>
          <a:bodyPr>
            <a:normAutofit/>
          </a:bodyPr>
          <a:lstStyle/>
          <a:p>
            <a:r>
              <a:rPr lang="en-IN" dirty="0"/>
              <a:t>Aim and Objective</a:t>
            </a:r>
          </a:p>
        </p:txBody>
      </p:sp>
      <p:sp>
        <p:nvSpPr>
          <p:cNvPr id="3" name="Content Placeholder 2">
            <a:extLst>
              <a:ext uri="{FF2B5EF4-FFF2-40B4-BE49-F238E27FC236}">
                <a16:creationId xmlns:a16="http://schemas.microsoft.com/office/drawing/2014/main" xmlns="" id="{AD164C45-1F1C-1412-DE52-8247CDC03A98}"/>
              </a:ext>
            </a:extLst>
          </p:cNvPr>
          <p:cNvSpPr>
            <a:spLocks noGrp="1"/>
          </p:cNvSpPr>
          <p:nvPr>
            <p:ph idx="1"/>
          </p:nvPr>
        </p:nvSpPr>
        <p:spPr>
          <a:xfrm>
            <a:off x="1567543" y="2638044"/>
            <a:ext cx="8393321" cy="3101983"/>
          </a:xfrm>
        </p:spPr>
        <p:txBody>
          <a:bodyPr/>
          <a:lstStyle/>
          <a:p>
            <a:pPr marL="0" indent="0">
              <a:buNone/>
            </a:pPr>
            <a:r>
              <a:rPr lang="en-US" dirty="0"/>
              <a:t>The objective of bank loan prediction is to accurately assess whether loan applicants are likely to repay the loan or default, helping banks minimize risk and make informed </a:t>
            </a:r>
            <a:r>
              <a:rPr lang="en-US" dirty="0"/>
              <a:t>lending decisions</a:t>
            </a:r>
            <a:r>
              <a:rPr lang="en-US" dirty="0" smtClean="0"/>
              <a:t>.</a:t>
            </a:r>
          </a:p>
          <a:p>
            <a:pPr marL="0" indent="0">
              <a:buNone/>
            </a:pPr>
            <a:r>
              <a:rPr lang="en-US" dirty="0" smtClean="0"/>
              <a:t>The Aim of the project is To </a:t>
            </a:r>
            <a:r>
              <a:rPr lang="en-US" dirty="0"/>
              <a:t>develop a predictive model that accurately predicts whether a loan applicant will be approved or denied based on various features such as credit score, annual income, loan amount, credit history, etc.</a:t>
            </a:r>
            <a:endParaRPr lang="en-US" dirty="0"/>
          </a:p>
        </p:txBody>
      </p:sp>
    </p:spTree>
    <p:extLst>
      <p:ext uri="{BB962C8B-B14F-4D97-AF65-F5344CB8AC3E}">
        <p14:creationId xmlns:p14="http://schemas.microsoft.com/office/powerpoint/2010/main" val="24363323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6C13C85-391C-3CF2-DB2E-96FF38819E37}"/>
              </a:ext>
            </a:extLst>
          </p:cNvPr>
          <p:cNvSpPr>
            <a:spLocks noGrp="1"/>
          </p:cNvSpPr>
          <p:nvPr>
            <p:ph type="title"/>
          </p:nvPr>
        </p:nvSpPr>
        <p:spPr>
          <a:xfrm>
            <a:off x="2231136" y="404855"/>
            <a:ext cx="7729728" cy="1188720"/>
          </a:xfrm>
        </p:spPr>
        <p:txBody>
          <a:bodyPr/>
          <a:lstStyle/>
          <a:p>
            <a:r>
              <a:rPr lang="en-IN" dirty="0"/>
              <a:t>Model Building &amp; Training</a:t>
            </a:r>
          </a:p>
        </p:txBody>
      </p:sp>
      <p:sp>
        <p:nvSpPr>
          <p:cNvPr id="3" name="Content Placeholder 2">
            <a:extLst>
              <a:ext uri="{FF2B5EF4-FFF2-40B4-BE49-F238E27FC236}">
                <a16:creationId xmlns:a16="http://schemas.microsoft.com/office/drawing/2014/main" xmlns="" id="{9E30C38C-E6FC-BE3B-6EE7-21FDEB8B64BB}"/>
              </a:ext>
            </a:extLst>
          </p:cNvPr>
          <p:cNvSpPr>
            <a:spLocks noGrp="1"/>
          </p:cNvSpPr>
          <p:nvPr>
            <p:ph idx="1"/>
          </p:nvPr>
        </p:nvSpPr>
        <p:spPr>
          <a:xfrm>
            <a:off x="1057469" y="1807620"/>
            <a:ext cx="10077061" cy="4645525"/>
          </a:xfrm>
        </p:spPr>
        <p:txBody>
          <a:bodyPr>
            <a:noAutofit/>
          </a:bodyPr>
          <a:lstStyle/>
          <a:p>
            <a:pPr marL="0" indent="0">
              <a:buNone/>
            </a:pPr>
            <a:r>
              <a:rPr lang="en-US" sz="1400" dirty="0"/>
              <a:t>We build a machine learning model from features-label pairs, which comprise our training set. Our goal is to make accurate predictions for new, never-before-seen data.</a:t>
            </a:r>
          </a:p>
          <a:p>
            <a:pPr marL="0" indent="0">
              <a:buNone/>
            </a:pPr>
            <a:r>
              <a:rPr lang="en-US" sz="1400" dirty="0"/>
              <a:t>There are two major types of supervised machine learning problems, called classification and regression. Our data set comes under </a:t>
            </a:r>
            <a:r>
              <a:rPr lang="en-US" sz="1400" dirty="0" smtClean="0"/>
              <a:t>classification </a:t>
            </a:r>
            <a:r>
              <a:rPr lang="en-US" sz="1400" dirty="0" smtClean="0"/>
              <a:t> </a:t>
            </a:r>
            <a:r>
              <a:rPr lang="en-US" sz="1400" dirty="0"/>
              <a:t>problem, as the prediction of </a:t>
            </a:r>
            <a:r>
              <a:rPr lang="en-US" sz="1400" dirty="0" smtClean="0"/>
              <a:t>loan status.</a:t>
            </a:r>
            <a:endParaRPr lang="en-US" sz="1400" dirty="0"/>
          </a:p>
          <a:p>
            <a:pPr marL="0" indent="0">
              <a:buNone/>
            </a:pPr>
            <a:r>
              <a:rPr lang="en-US" sz="1400" dirty="0"/>
              <a:t>The supervised machine learning models </a:t>
            </a:r>
            <a:r>
              <a:rPr lang="en-US" sz="1400" dirty="0" smtClean="0"/>
              <a:t>(</a:t>
            </a:r>
            <a:r>
              <a:rPr lang="en-US" sz="1400" dirty="0" smtClean="0"/>
              <a:t>classification</a:t>
            </a:r>
            <a:r>
              <a:rPr lang="en-US" sz="1400" dirty="0" smtClean="0"/>
              <a:t>) </a:t>
            </a:r>
            <a:r>
              <a:rPr lang="en-US" sz="1400" dirty="0"/>
              <a:t>considered to train the dataset in this notebook are:</a:t>
            </a:r>
          </a:p>
          <a:p>
            <a:pPr marL="0" indent="0">
              <a:buNone/>
            </a:pPr>
            <a:r>
              <a:rPr lang="en-US" sz="1400" dirty="0" smtClean="0"/>
              <a:t>Logistic </a:t>
            </a:r>
            <a:r>
              <a:rPr lang="en-US" sz="1400" dirty="0"/>
              <a:t>Regression</a:t>
            </a:r>
          </a:p>
          <a:p>
            <a:pPr marL="0" indent="0">
              <a:buNone/>
            </a:pPr>
            <a:r>
              <a:rPr lang="en-US" sz="1400" dirty="0"/>
              <a:t>k-Nearest Neighbors </a:t>
            </a:r>
          </a:p>
          <a:p>
            <a:pPr marL="0" indent="0">
              <a:buNone/>
            </a:pPr>
            <a:r>
              <a:rPr lang="en-US" sz="1400" dirty="0"/>
              <a:t>Decision Tree</a:t>
            </a:r>
          </a:p>
          <a:p>
            <a:pPr marL="0" indent="0">
              <a:buNone/>
            </a:pPr>
            <a:r>
              <a:rPr lang="en-US" sz="1400" dirty="0"/>
              <a:t>Random Forest</a:t>
            </a:r>
          </a:p>
          <a:p>
            <a:pPr marL="0" indent="0">
              <a:buNone/>
            </a:pPr>
            <a:r>
              <a:rPr lang="en-US" sz="1400" dirty="0" smtClean="0"/>
              <a:t>SVM </a:t>
            </a:r>
            <a:endParaRPr lang="en-US" sz="1400" dirty="0"/>
          </a:p>
          <a:p>
            <a:pPr marL="0" indent="0">
              <a:buNone/>
            </a:pPr>
            <a:endParaRPr lang="en-US" sz="1400" dirty="0"/>
          </a:p>
          <a:p>
            <a:pPr marL="0" indent="0">
              <a:buNone/>
            </a:pPr>
            <a:r>
              <a:rPr lang="en-US" altLang="en-US" sz="1400" dirty="0"/>
              <a:t>The metrics considered to evaluate the model performance are Accuracy &amp; Root Mean Squared Error. </a:t>
            </a:r>
          </a:p>
          <a:p>
            <a:pPr marL="0" indent="0">
              <a:buNone/>
            </a:pPr>
            <a:endParaRPr lang="en-IN" sz="1400" dirty="0"/>
          </a:p>
        </p:txBody>
      </p:sp>
    </p:spTree>
    <p:extLst>
      <p:ext uri="{BB962C8B-B14F-4D97-AF65-F5344CB8AC3E}">
        <p14:creationId xmlns:p14="http://schemas.microsoft.com/office/powerpoint/2010/main" val="3352205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EE47222-CD4D-0C3E-7D9F-ED9025FB56DB}"/>
              </a:ext>
            </a:extLst>
          </p:cNvPr>
          <p:cNvSpPr>
            <a:spLocks noGrp="1"/>
          </p:cNvSpPr>
          <p:nvPr>
            <p:ph type="title"/>
          </p:nvPr>
        </p:nvSpPr>
        <p:spPr>
          <a:xfrm>
            <a:off x="2231136" y="162260"/>
            <a:ext cx="7729728" cy="1188720"/>
          </a:xfrm>
        </p:spPr>
        <p:txBody>
          <a:bodyPr/>
          <a:lstStyle/>
          <a:p>
            <a:r>
              <a:rPr lang="en-IN" dirty="0" smtClean="0"/>
              <a:t>Logistic </a:t>
            </a:r>
            <a:r>
              <a:rPr lang="en-IN" dirty="0"/>
              <a:t>regression</a:t>
            </a:r>
          </a:p>
        </p:txBody>
      </p:sp>
      <p:pic>
        <p:nvPicPr>
          <p:cNvPr id="3" name="Picture 2"/>
          <p:cNvPicPr>
            <a:picLocks noChangeAspect="1"/>
          </p:cNvPicPr>
          <p:nvPr/>
        </p:nvPicPr>
        <p:blipFill>
          <a:blip r:embed="rId2"/>
          <a:stretch>
            <a:fillRect/>
          </a:stretch>
        </p:blipFill>
        <p:spPr>
          <a:xfrm>
            <a:off x="2946377" y="1927739"/>
            <a:ext cx="5871361" cy="3945027"/>
          </a:xfrm>
          <a:prstGeom prst="rect">
            <a:avLst/>
          </a:prstGeom>
        </p:spPr>
      </p:pic>
    </p:spTree>
    <p:extLst>
      <p:ext uri="{BB962C8B-B14F-4D97-AF65-F5344CB8AC3E}">
        <p14:creationId xmlns:p14="http://schemas.microsoft.com/office/powerpoint/2010/main" val="1049533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394F161-FF27-1CE6-ADF8-CD22D891D32C}"/>
              </a:ext>
            </a:extLst>
          </p:cNvPr>
          <p:cNvSpPr>
            <a:spLocks noGrp="1"/>
          </p:cNvSpPr>
          <p:nvPr>
            <p:ph type="title"/>
          </p:nvPr>
        </p:nvSpPr>
        <p:spPr>
          <a:xfrm>
            <a:off x="2231136" y="311549"/>
            <a:ext cx="7729728" cy="1188720"/>
          </a:xfrm>
        </p:spPr>
        <p:txBody>
          <a:bodyPr/>
          <a:lstStyle/>
          <a:p>
            <a:r>
              <a:rPr lang="en-US" dirty="0" smtClean="0"/>
              <a:t>DICISION TREE</a:t>
            </a:r>
            <a:endParaRPr lang="en-IN" dirty="0"/>
          </a:p>
        </p:txBody>
      </p:sp>
      <p:pic>
        <p:nvPicPr>
          <p:cNvPr id="5" name="Content Placeholder 4"/>
          <p:cNvPicPr>
            <a:picLocks noGrp="1" noChangeAspect="1"/>
          </p:cNvPicPr>
          <p:nvPr>
            <p:ph idx="1"/>
          </p:nvPr>
        </p:nvPicPr>
        <p:blipFill>
          <a:blip r:embed="rId2"/>
          <a:stretch>
            <a:fillRect/>
          </a:stretch>
        </p:blipFill>
        <p:spPr>
          <a:xfrm>
            <a:off x="2778952" y="2258319"/>
            <a:ext cx="5592315" cy="2852709"/>
          </a:xfrm>
          <a:prstGeom prst="rect">
            <a:avLst/>
          </a:prstGeom>
        </p:spPr>
      </p:pic>
    </p:spTree>
    <p:extLst>
      <p:ext uri="{BB962C8B-B14F-4D97-AF65-F5344CB8AC3E}">
        <p14:creationId xmlns:p14="http://schemas.microsoft.com/office/powerpoint/2010/main" val="3642399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C190886-0A78-AD5B-B494-3F4A10918462}"/>
              </a:ext>
            </a:extLst>
          </p:cNvPr>
          <p:cNvSpPr>
            <a:spLocks noGrp="1"/>
          </p:cNvSpPr>
          <p:nvPr>
            <p:ph type="title"/>
          </p:nvPr>
        </p:nvSpPr>
        <p:spPr>
          <a:xfrm>
            <a:off x="2231136" y="404855"/>
            <a:ext cx="7729728" cy="1188720"/>
          </a:xfrm>
        </p:spPr>
        <p:txBody>
          <a:bodyPr/>
          <a:lstStyle/>
          <a:p>
            <a:r>
              <a:rPr lang="en-IN" dirty="0" smtClean="0"/>
              <a:t>Random ForesT</a:t>
            </a:r>
            <a:endParaRPr lang="en-IN" dirty="0"/>
          </a:p>
        </p:txBody>
      </p:sp>
      <p:pic>
        <p:nvPicPr>
          <p:cNvPr id="4" name="Content Placeholder 3"/>
          <p:cNvPicPr>
            <a:picLocks noGrp="1" noChangeAspect="1"/>
          </p:cNvPicPr>
          <p:nvPr>
            <p:ph idx="1"/>
          </p:nvPr>
        </p:nvPicPr>
        <p:blipFill>
          <a:blip r:embed="rId2"/>
          <a:stretch>
            <a:fillRect/>
          </a:stretch>
        </p:blipFill>
        <p:spPr>
          <a:xfrm>
            <a:off x="3066629" y="2534947"/>
            <a:ext cx="6058742" cy="3015847"/>
          </a:xfrm>
          <a:prstGeom prst="rect">
            <a:avLst/>
          </a:prstGeom>
        </p:spPr>
      </p:pic>
    </p:spTree>
    <p:extLst>
      <p:ext uri="{BB962C8B-B14F-4D97-AF65-F5344CB8AC3E}">
        <p14:creationId xmlns:p14="http://schemas.microsoft.com/office/powerpoint/2010/main" val="3228785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64C086F-FEC4-02F7-82D3-152927E6BFE9}"/>
              </a:ext>
            </a:extLst>
          </p:cNvPr>
          <p:cNvSpPr>
            <a:spLocks noGrp="1"/>
          </p:cNvSpPr>
          <p:nvPr>
            <p:ph type="title"/>
          </p:nvPr>
        </p:nvSpPr>
        <p:spPr>
          <a:xfrm>
            <a:off x="1290735" y="348872"/>
            <a:ext cx="9610530" cy="705487"/>
          </a:xfrm>
        </p:spPr>
        <p:txBody>
          <a:bodyPr>
            <a:normAutofit fontScale="90000"/>
          </a:bodyPr>
          <a:lstStyle/>
          <a:p>
            <a:r>
              <a:rPr lang="en-US" dirty="0" smtClean="0"/>
              <a:t>SUPPORT VECTOR MACHINE </a:t>
            </a:r>
            <a:endParaRPr lang="en-IN" dirty="0"/>
          </a:p>
        </p:txBody>
      </p:sp>
      <p:pic>
        <p:nvPicPr>
          <p:cNvPr id="4" name="Content Placeholder 3"/>
          <p:cNvPicPr>
            <a:picLocks noGrp="1" noChangeAspect="1"/>
          </p:cNvPicPr>
          <p:nvPr>
            <p:ph idx="1"/>
          </p:nvPr>
        </p:nvPicPr>
        <p:blipFill>
          <a:blip r:embed="rId2"/>
          <a:stretch>
            <a:fillRect/>
          </a:stretch>
        </p:blipFill>
        <p:spPr>
          <a:xfrm>
            <a:off x="2736090" y="2051721"/>
            <a:ext cx="6079045" cy="2932403"/>
          </a:xfrm>
          <a:prstGeom prst="rect">
            <a:avLst/>
          </a:prstGeom>
        </p:spPr>
      </p:pic>
    </p:spTree>
    <p:extLst>
      <p:ext uri="{BB962C8B-B14F-4D97-AF65-F5344CB8AC3E}">
        <p14:creationId xmlns:p14="http://schemas.microsoft.com/office/powerpoint/2010/main" val="39347061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HYPERTUNE </a:t>
            </a:r>
            <a:endParaRPr lang="en-IN" dirty="0"/>
          </a:p>
        </p:txBody>
      </p:sp>
      <p:pic>
        <p:nvPicPr>
          <p:cNvPr id="6" name="Content Placeholder 5"/>
          <p:cNvPicPr>
            <a:picLocks noGrp="1" noChangeAspect="1"/>
          </p:cNvPicPr>
          <p:nvPr>
            <p:ph idx="1"/>
          </p:nvPr>
        </p:nvPicPr>
        <p:blipFill>
          <a:blip r:embed="rId2"/>
          <a:stretch>
            <a:fillRect/>
          </a:stretch>
        </p:blipFill>
        <p:spPr>
          <a:xfrm>
            <a:off x="655322" y="2592814"/>
            <a:ext cx="4852460" cy="2236763"/>
          </a:xfrm>
          <a:prstGeom prst="rect">
            <a:avLst/>
          </a:prstGeom>
        </p:spPr>
      </p:pic>
      <p:pic>
        <p:nvPicPr>
          <p:cNvPr id="8" name="Picture 7"/>
          <p:cNvPicPr>
            <a:picLocks noChangeAspect="1"/>
          </p:cNvPicPr>
          <p:nvPr/>
        </p:nvPicPr>
        <p:blipFill>
          <a:blip r:embed="rId3"/>
          <a:stretch>
            <a:fillRect/>
          </a:stretch>
        </p:blipFill>
        <p:spPr>
          <a:xfrm>
            <a:off x="5599090" y="2405667"/>
            <a:ext cx="5657045" cy="2552569"/>
          </a:xfrm>
          <a:prstGeom prst="rect">
            <a:avLst/>
          </a:prstGeom>
        </p:spPr>
      </p:pic>
    </p:spTree>
    <p:extLst>
      <p:ext uri="{BB962C8B-B14F-4D97-AF65-F5344CB8AC3E}">
        <p14:creationId xmlns:p14="http://schemas.microsoft.com/office/powerpoint/2010/main" val="50486843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3733E63-BFBB-1BDD-BC93-02C65E4C0281}"/>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xmlns="" id="{F4511E16-C532-99DE-B57C-DA2096E5F1F6}"/>
              </a:ext>
            </a:extLst>
          </p:cNvPr>
          <p:cNvSpPr>
            <a:spLocks noGrp="1"/>
          </p:cNvSpPr>
          <p:nvPr>
            <p:ph idx="1"/>
          </p:nvPr>
        </p:nvSpPr>
        <p:spPr>
          <a:xfrm>
            <a:off x="1164771" y="2791325"/>
            <a:ext cx="9862458" cy="3101983"/>
          </a:xfrm>
        </p:spPr>
        <p:txBody>
          <a:bodyPr>
            <a:normAutofit fontScale="92500" lnSpcReduction="10000"/>
          </a:bodyPr>
          <a:lstStyle/>
          <a:p>
            <a:r>
              <a:rPr lang="en-US" dirty="0"/>
              <a:t>After analyzing the dataset and implementing various machine learning algorithms, the predictive model was successfully developed. The model demonstrated robust performance in predicting loan outcomes with high accuracy, precision, and recall. Key features contributing to loan approval or denial were identified, providing valuable insights for loan approval processes. Further refinements and validations may enhance the model's performance and applicability in real-world banking scenarios.</a:t>
            </a:r>
          </a:p>
          <a:p>
            <a:r>
              <a:rPr lang="en-US" dirty="0"/>
              <a:t>The final conclusion on the Bank Loan Prediction is that Random forest regression is working exceptionally well with accuracy of </a:t>
            </a:r>
            <a:r>
              <a:rPr lang="en-US" dirty="0" smtClean="0"/>
              <a:t>0.66 </a:t>
            </a:r>
            <a:r>
              <a:rPr lang="en-US" dirty="0"/>
              <a:t>on the data taken as compared to other models.</a:t>
            </a:r>
          </a:p>
          <a:p>
            <a:r>
              <a:rPr lang="en-US" dirty="0"/>
              <a:t/>
            </a:r>
            <a:br>
              <a:rPr lang="en-US" dirty="0"/>
            </a:br>
            <a:endParaRPr lang="en-US" dirty="0"/>
          </a:p>
        </p:txBody>
      </p:sp>
    </p:spTree>
    <p:extLst>
      <p:ext uri="{BB962C8B-B14F-4D97-AF65-F5344CB8AC3E}">
        <p14:creationId xmlns:p14="http://schemas.microsoft.com/office/powerpoint/2010/main" val="3000927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4921FE4-1987-66D9-99F7-571C0C6D637F}"/>
              </a:ext>
            </a:extLst>
          </p:cNvPr>
          <p:cNvSpPr>
            <a:spLocks noGrp="1"/>
          </p:cNvSpPr>
          <p:nvPr>
            <p:ph type="title"/>
          </p:nvPr>
        </p:nvSpPr>
        <p:spPr>
          <a:xfrm>
            <a:off x="2020637" y="2499671"/>
            <a:ext cx="8150725" cy="1858658"/>
          </a:xfrm>
        </p:spPr>
        <p:txBody>
          <a:bodyPr>
            <a:normAutofit/>
          </a:bodyPr>
          <a:lstStyle/>
          <a:p>
            <a:r>
              <a:rPr lang="en-IN" sz="4000" dirty="0"/>
              <a:t>Thank you</a:t>
            </a:r>
          </a:p>
        </p:txBody>
      </p:sp>
    </p:spTree>
    <p:extLst>
      <p:ext uri="{BB962C8B-B14F-4D97-AF65-F5344CB8AC3E}">
        <p14:creationId xmlns:p14="http://schemas.microsoft.com/office/powerpoint/2010/main" val="3708429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1B8CC82-02C7-B37C-CF14-B402F2E7B01F}"/>
              </a:ext>
            </a:extLst>
          </p:cNvPr>
          <p:cNvSpPr>
            <a:spLocks noGrp="1"/>
          </p:cNvSpPr>
          <p:nvPr>
            <p:ph type="title"/>
          </p:nvPr>
        </p:nvSpPr>
        <p:spPr/>
        <p:txBody>
          <a:bodyPr/>
          <a:lstStyle/>
          <a:p>
            <a:r>
              <a:rPr lang="en-IN" dirty="0"/>
              <a:t>Importing the basic libraries</a:t>
            </a:r>
          </a:p>
        </p:txBody>
      </p:sp>
      <p:pic>
        <p:nvPicPr>
          <p:cNvPr id="5" name="Content Placeholder 4">
            <a:extLst>
              <a:ext uri="{FF2B5EF4-FFF2-40B4-BE49-F238E27FC236}">
                <a16:creationId xmlns:a16="http://schemas.microsoft.com/office/drawing/2014/main" xmlns="" id="{D1F10602-B3B8-FF66-14BD-4003F4E453FD}"/>
              </a:ext>
            </a:extLst>
          </p:cNvPr>
          <p:cNvPicPr>
            <a:picLocks noGrp="1" noChangeAspect="1"/>
          </p:cNvPicPr>
          <p:nvPr>
            <p:ph idx="1"/>
          </p:nvPr>
        </p:nvPicPr>
        <p:blipFill rotWithShape="1">
          <a:blip r:embed="rId2"/>
          <a:srcRect l="8912"/>
          <a:stretch/>
        </p:blipFill>
        <p:spPr>
          <a:xfrm>
            <a:off x="890296" y="2639723"/>
            <a:ext cx="10411408" cy="1960457"/>
          </a:xfrm>
        </p:spPr>
      </p:pic>
    </p:spTree>
    <p:extLst>
      <p:ext uri="{BB962C8B-B14F-4D97-AF65-F5344CB8AC3E}">
        <p14:creationId xmlns:p14="http://schemas.microsoft.com/office/powerpoint/2010/main" val="12234937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6B3A9EE-D1A8-F249-C10E-B244D900ACB8}"/>
              </a:ext>
            </a:extLst>
          </p:cNvPr>
          <p:cNvSpPr>
            <a:spLocks noGrp="1"/>
          </p:cNvSpPr>
          <p:nvPr>
            <p:ph type="title"/>
          </p:nvPr>
        </p:nvSpPr>
        <p:spPr>
          <a:xfrm>
            <a:off x="2231135" y="292888"/>
            <a:ext cx="7729728" cy="1188720"/>
          </a:xfrm>
        </p:spPr>
        <p:txBody>
          <a:bodyPr/>
          <a:lstStyle/>
          <a:p>
            <a:r>
              <a:rPr lang="en-IN" dirty="0"/>
              <a:t>Reading the csv as Dataframe</a:t>
            </a:r>
          </a:p>
        </p:txBody>
      </p:sp>
      <p:pic>
        <p:nvPicPr>
          <p:cNvPr id="6" name="Content Placeholder 5"/>
          <p:cNvPicPr>
            <a:picLocks noGrp="1" noChangeAspect="1"/>
          </p:cNvPicPr>
          <p:nvPr>
            <p:ph idx="1"/>
          </p:nvPr>
        </p:nvPicPr>
        <p:blipFill>
          <a:blip r:embed="rId2"/>
          <a:stretch>
            <a:fillRect/>
          </a:stretch>
        </p:blipFill>
        <p:spPr>
          <a:xfrm>
            <a:off x="1510758" y="2083466"/>
            <a:ext cx="9357322" cy="4446124"/>
          </a:xfrm>
          <a:prstGeom prst="rect">
            <a:avLst/>
          </a:prstGeom>
        </p:spPr>
      </p:pic>
    </p:spTree>
    <p:extLst>
      <p:ext uri="{BB962C8B-B14F-4D97-AF65-F5344CB8AC3E}">
        <p14:creationId xmlns:p14="http://schemas.microsoft.com/office/powerpoint/2010/main" val="2404371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F647BDF-E423-40E9-4A95-DEA5598E7507}"/>
              </a:ext>
            </a:extLst>
          </p:cNvPr>
          <p:cNvSpPr>
            <a:spLocks noGrp="1"/>
          </p:cNvSpPr>
          <p:nvPr>
            <p:ph type="title"/>
          </p:nvPr>
        </p:nvSpPr>
        <p:spPr>
          <a:xfrm>
            <a:off x="2231136" y="507492"/>
            <a:ext cx="7729728" cy="1188720"/>
          </a:xfrm>
        </p:spPr>
        <p:txBody>
          <a:bodyPr/>
          <a:lstStyle/>
          <a:p>
            <a:r>
              <a:rPr lang="en-IN" dirty="0"/>
              <a:t>features description</a:t>
            </a:r>
          </a:p>
        </p:txBody>
      </p:sp>
      <p:sp>
        <p:nvSpPr>
          <p:cNvPr id="3" name="Content Placeholder 2">
            <a:extLst>
              <a:ext uri="{FF2B5EF4-FFF2-40B4-BE49-F238E27FC236}">
                <a16:creationId xmlns:a16="http://schemas.microsoft.com/office/drawing/2014/main" xmlns="" id="{B62F4FE4-C252-8FB9-E7BA-73A58AF461A5}"/>
              </a:ext>
            </a:extLst>
          </p:cNvPr>
          <p:cNvSpPr>
            <a:spLocks noGrp="1"/>
          </p:cNvSpPr>
          <p:nvPr>
            <p:ph idx="1"/>
          </p:nvPr>
        </p:nvSpPr>
        <p:spPr>
          <a:xfrm>
            <a:off x="1220755" y="2009254"/>
            <a:ext cx="9750490" cy="4341254"/>
          </a:xfrm>
        </p:spPr>
        <p:txBody>
          <a:bodyPr>
            <a:noAutofit/>
          </a:bodyPr>
          <a:lstStyle/>
          <a:p>
            <a:r>
              <a:rPr lang="en-US" sz="1200" dirty="0"/>
              <a:t>1 Loan ID = Unique identifier for each loan.</a:t>
            </a:r>
          </a:p>
          <a:p>
            <a:r>
              <a:rPr lang="en-US" sz="1200" dirty="0"/>
              <a:t>2 Customer ID = Unique identifier for each customer.</a:t>
            </a:r>
          </a:p>
          <a:p>
            <a:r>
              <a:rPr lang="en-US" sz="1200" dirty="0"/>
              <a:t>3 Loan Status = The status of the loan (e.g., "Fully Paid," "Charged Off," etc.)</a:t>
            </a:r>
          </a:p>
          <a:p>
            <a:r>
              <a:rPr lang="en-US" sz="1200" dirty="0"/>
              <a:t>4 Current Loan Amount = The current amount of the loan.</a:t>
            </a:r>
          </a:p>
          <a:p>
            <a:r>
              <a:rPr lang="en-US" sz="1200" dirty="0"/>
              <a:t>5 Term = The term (duration) of the loan.</a:t>
            </a:r>
          </a:p>
          <a:p>
            <a:r>
              <a:rPr lang="en-US" sz="1200" dirty="0"/>
              <a:t>6 Credit Score = The credit score of the customer.</a:t>
            </a:r>
          </a:p>
          <a:p>
            <a:r>
              <a:rPr lang="en-US" sz="1200" dirty="0"/>
              <a:t>7 Annual Income = The annual income of the customer.</a:t>
            </a:r>
          </a:p>
          <a:p>
            <a:r>
              <a:rPr lang="en-US" sz="1200" dirty="0"/>
              <a:t>8 Years in current job = The number of years the customer has been in their current job.</a:t>
            </a:r>
          </a:p>
          <a:p>
            <a:r>
              <a:rPr lang="en-US" sz="1200" dirty="0"/>
              <a:t>9 Home Ownership = The type of home ownership (e.g., "Own Home," "Mortgage," "Rent").</a:t>
            </a:r>
          </a:p>
          <a:p>
            <a:r>
              <a:rPr lang="en-US" sz="1200" dirty="0"/>
              <a:t>10 Purpose = The purpose of the loan</a:t>
            </a:r>
            <a:r>
              <a:rPr lang="en-US" sz="1200" dirty="0" smtClean="0"/>
              <a:t>.</a:t>
            </a:r>
          </a:p>
          <a:p>
            <a:r>
              <a:rPr lang="en-US" sz="1200" dirty="0"/>
              <a:t>11 Monthly Debt = The monthly debt payments of the customer.</a:t>
            </a:r>
          </a:p>
          <a:p>
            <a:r>
              <a:rPr lang="en-US" sz="1200" dirty="0"/>
              <a:t>12 Years of Credit History = The number of years of credit history.</a:t>
            </a:r>
          </a:p>
          <a:p>
            <a:r>
              <a:rPr lang="en-US" sz="1200" dirty="0"/>
              <a:t>13 Months since last delinquent = The number of months since the customer's last delinquency.</a:t>
            </a:r>
          </a:p>
          <a:p>
            <a:r>
              <a:rPr lang="en-US" sz="1200" dirty="0"/>
              <a:t>14 Number of Open Accounts = The number of open credit accounts the customer has.</a:t>
            </a:r>
          </a:p>
        </p:txBody>
      </p:sp>
    </p:spTree>
    <p:extLst>
      <p:ext uri="{BB962C8B-B14F-4D97-AF65-F5344CB8AC3E}">
        <p14:creationId xmlns:p14="http://schemas.microsoft.com/office/powerpoint/2010/main" val="117843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D45011E-6DDD-884E-EAE5-2B47366B4226}"/>
              </a:ext>
            </a:extLst>
          </p:cNvPr>
          <p:cNvSpPr>
            <a:spLocks noGrp="1"/>
          </p:cNvSpPr>
          <p:nvPr>
            <p:ph type="title"/>
          </p:nvPr>
        </p:nvSpPr>
        <p:spPr>
          <a:xfrm>
            <a:off x="2231136" y="2834640"/>
            <a:ext cx="7729728" cy="1188720"/>
          </a:xfrm>
        </p:spPr>
        <p:txBody>
          <a:bodyPr/>
          <a:lstStyle/>
          <a:p>
            <a:r>
              <a:rPr lang="en-IN" dirty="0"/>
              <a:t>EDA</a:t>
            </a:r>
          </a:p>
        </p:txBody>
      </p:sp>
    </p:spTree>
    <p:extLst>
      <p:ext uri="{BB962C8B-B14F-4D97-AF65-F5344CB8AC3E}">
        <p14:creationId xmlns:p14="http://schemas.microsoft.com/office/powerpoint/2010/main" val="2415041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7A77228-4119-93AD-2BFA-D428E179D712}"/>
              </a:ext>
            </a:extLst>
          </p:cNvPr>
          <p:cNvSpPr>
            <a:spLocks noGrp="1"/>
          </p:cNvSpPr>
          <p:nvPr>
            <p:ph type="title"/>
          </p:nvPr>
        </p:nvSpPr>
        <p:spPr>
          <a:xfrm>
            <a:off x="2231136" y="335903"/>
            <a:ext cx="7729728" cy="1188720"/>
          </a:xfrm>
        </p:spPr>
        <p:txBody>
          <a:bodyPr/>
          <a:lstStyle/>
          <a:p>
            <a:r>
              <a:rPr lang="en-IN" dirty="0"/>
              <a:t>Information about the DataFrame</a:t>
            </a:r>
          </a:p>
        </p:txBody>
      </p:sp>
      <p:pic>
        <p:nvPicPr>
          <p:cNvPr id="4" name="Content Placeholder 3"/>
          <p:cNvPicPr>
            <a:picLocks noGrp="1" noChangeAspect="1"/>
          </p:cNvPicPr>
          <p:nvPr>
            <p:ph idx="1"/>
          </p:nvPr>
        </p:nvPicPr>
        <p:blipFill>
          <a:blip r:embed="rId2"/>
          <a:stretch>
            <a:fillRect/>
          </a:stretch>
        </p:blipFill>
        <p:spPr>
          <a:xfrm>
            <a:off x="2501593" y="1896671"/>
            <a:ext cx="6977258" cy="4961329"/>
          </a:xfrm>
          <a:prstGeom prst="rect">
            <a:avLst/>
          </a:prstGeom>
        </p:spPr>
      </p:pic>
    </p:spTree>
    <p:extLst>
      <p:ext uri="{BB962C8B-B14F-4D97-AF65-F5344CB8AC3E}">
        <p14:creationId xmlns:p14="http://schemas.microsoft.com/office/powerpoint/2010/main" val="3071043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E2884D1-B348-B744-C144-CD582678040A}"/>
              </a:ext>
            </a:extLst>
          </p:cNvPr>
          <p:cNvSpPr>
            <a:spLocks noGrp="1"/>
          </p:cNvSpPr>
          <p:nvPr>
            <p:ph type="title"/>
          </p:nvPr>
        </p:nvSpPr>
        <p:spPr>
          <a:xfrm>
            <a:off x="1659853" y="750088"/>
            <a:ext cx="8872293" cy="1188720"/>
          </a:xfrm>
        </p:spPr>
        <p:txBody>
          <a:bodyPr/>
          <a:lstStyle/>
          <a:p>
            <a:r>
              <a:rPr lang="en-IN" dirty="0" smtClean="0"/>
              <a:t>Dropping the</a:t>
            </a:r>
            <a:r>
              <a:rPr lang="en-IN" dirty="0" smtClean="0"/>
              <a:t> columns</a:t>
            </a:r>
            <a:endParaRPr lang="en-IN" dirty="0"/>
          </a:p>
        </p:txBody>
      </p:sp>
      <p:pic>
        <p:nvPicPr>
          <p:cNvPr id="4" name="Content Placeholder 3"/>
          <p:cNvPicPr>
            <a:picLocks noGrp="1" noChangeAspect="1"/>
          </p:cNvPicPr>
          <p:nvPr>
            <p:ph idx="1"/>
          </p:nvPr>
        </p:nvPicPr>
        <p:blipFill>
          <a:blip r:embed="rId2"/>
          <a:stretch>
            <a:fillRect/>
          </a:stretch>
        </p:blipFill>
        <p:spPr>
          <a:xfrm>
            <a:off x="1311497" y="2258246"/>
            <a:ext cx="9569003" cy="4216251"/>
          </a:xfrm>
          <a:prstGeom prst="rect">
            <a:avLst/>
          </a:prstGeom>
        </p:spPr>
      </p:pic>
    </p:spTree>
    <p:extLst>
      <p:ext uri="{BB962C8B-B14F-4D97-AF65-F5344CB8AC3E}">
        <p14:creationId xmlns:p14="http://schemas.microsoft.com/office/powerpoint/2010/main" val="3352790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Counting the null values </a:t>
            </a:r>
            <a:endParaRPr lang="en-IN" dirty="0"/>
          </a:p>
        </p:txBody>
      </p:sp>
      <p:pic>
        <p:nvPicPr>
          <p:cNvPr id="4" name="Content Placeholder 3"/>
          <p:cNvPicPr>
            <a:picLocks noGrp="1" noChangeAspect="1"/>
          </p:cNvPicPr>
          <p:nvPr>
            <p:ph idx="1"/>
          </p:nvPr>
        </p:nvPicPr>
        <p:blipFill>
          <a:blip r:embed="rId2"/>
          <a:stretch>
            <a:fillRect/>
          </a:stretch>
        </p:blipFill>
        <p:spPr>
          <a:xfrm>
            <a:off x="3515934" y="2265459"/>
            <a:ext cx="4829576" cy="4470193"/>
          </a:xfrm>
          <a:prstGeom prst="rect">
            <a:avLst/>
          </a:prstGeom>
        </p:spPr>
      </p:pic>
    </p:spTree>
    <p:extLst>
      <p:ext uri="{BB962C8B-B14F-4D97-AF65-F5344CB8AC3E}">
        <p14:creationId xmlns:p14="http://schemas.microsoft.com/office/powerpoint/2010/main" val="375585662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71C241A9-A460-4AD1-916F-25308628A5BC}"/>
    </a:ext>
  </a:extLst>
</a:theme>
</file>

<file path=docProps/app.xml><?xml version="1.0" encoding="utf-8"?>
<Properties xmlns="http://schemas.openxmlformats.org/officeDocument/2006/extended-properties" xmlns:vt="http://schemas.openxmlformats.org/officeDocument/2006/docPropsVTypes">
  <Template>TM10001115[[fn=Parcel]]</Template>
  <TotalTime>613</TotalTime>
  <Words>593</Words>
  <Application>Microsoft Office PowerPoint</Application>
  <PresentationFormat>Widescreen</PresentationFormat>
  <Paragraphs>57</Paragraphs>
  <Slides>27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27</vt:i4>
      </vt:variant>
    </vt:vector>
  </HeadingPairs>
  <TitlesOfParts>
    <vt:vector size="30" baseType="lpstr">
      <vt:lpstr>Arial</vt:lpstr>
      <vt:lpstr>Gill Sans MT</vt:lpstr>
      <vt:lpstr>Parcel</vt:lpstr>
      <vt:lpstr>BANK LOAN prediction</vt:lpstr>
      <vt:lpstr>Aim and Objective</vt:lpstr>
      <vt:lpstr>Importing the basic libraries</vt:lpstr>
      <vt:lpstr>Reading the csv as Dataframe</vt:lpstr>
      <vt:lpstr>features description</vt:lpstr>
      <vt:lpstr>EDA</vt:lpstr>
      <vt:lpstr>Information about the DataFrame</vt:lpstr>
      <vt:lpstr>Dropping the columns</vt:lpstr>
      <vt:lpstr>Counting the null values </vt:lpstr>
      <vt:lpstr>replacing null value with mean</vt:lpstr>
      <vt:lpstr>Visualizing the data</vt:lpstr>
      <vt:lpstr>Separating Numeric and category Data</vt:lpstr>
      <vt:lpstr>Encoding the data</vt:lpstr>
      <vt:lpstr>Scaling the numeric columns</vt:lpstr>
      <vt:lpstr>Concatenate Numerical and Categorical Columns</vt:lpstr>
      <vt:lpstr>separating and assigning features and target column to x &amp; y respectively </vt:lpstr>
      <vt:lpstr>the Data is imbalanced , need to do sampling (using undersampling  )</vt:lpstr>
      <vt:lpstr>PowerPoint Presentation</vt:lpstr>
      <vt:lpstr>Model Evaluation</vt:lpstr>
      <vt:lpstr>Model Building &amp; Training</vt:lpstr>
      <vt:lpstr>Logistic regression</vt:lpstr>
      <vt:lpstr>DICISION TREE</vt:lpstr>
      <vt:lpstr>Random ForesT</vt:lpstr>
      <vt:lpstr>SUPPORT VECTOR MACHINE </vt:lpstr>
      <vt:lpstr>HYPERTUNE </vt:lpstr>
      <vt:lpstr>Conclusion</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Suicide Count prediction</dc:title>
  <dc:creator>abhishek chavan</dc:creator>
  <cp:lastModifiedBy>Admin</cp:lastModifiedBy>
  <cp:revision>37</cp:revision>
  <dcterms:created xsi:type="dcterms:W3CDTF">2024-02-21T15:32:24Z</dcterms:created>
  <dcterms:modified xsi:type="dcterms:W3CDTF">2024-03-13T19:13:53Z</dcterms:modified>
</cp:coreProperties>
</file>