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g2qxXA/MHoaD0sw1fUYgSs06W8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d5a072ab76_1_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d5a072ab7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c2365bff1d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1c2365bff1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 name="Google Shape;71;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d5a072ab76_1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d5a072ab7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c143c13472_0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1c143c13472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29"/>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9"/>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9"/>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Capstone Project-4</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US" sz="3600">
                <a:solidFill>
                  <a:schemeClr val="lt1"/>
                </a:solidFill>
                <a:latin typeface="Montserrat"/>
                <a:ea typeface="Montserrat"/>
                <a:cs typeface="Montserrat"/>
                <a:sym typeface="Montserrat"/>
              </a:rPr>
              <a:t>Book </a:t>
            </a:r>
            <a:r>
              <a:rPr b="1" lang="en-US" sz="3600">
                <a:solidFill>
                  <a:schemeClr val="lt1"/>
                </a:solidFill>
                <a:latin typeface="Montserrat"/>
                <a:ea typeface="Montserrat"/>
                <a:cs typeface="Montserrat"/>
                <a:sym typeface="Montserrat"/>
              </a:rPr>
              <a:t>Recommender</a:t>
            </a:r>
            <a:r>
              <a:rPr b="1" lang="en-US" sz="3600">
                <a:solidFill>
                  <a:schemeClr val="lt1"/>
                </a:solidFill>
                <a:latin typeface="Montserrat"/>
                <a:ea typeface="Montserrat"/>
                <a:cs typeface="Montserrat"/>
                <a:sym typeface="Montserrat"/>
              </a:rPr>
              <a:t> System</a:t>
            </a:r>
            <a:br>
              <a:rPr b="1" lang="en-US" sz="3600">
                <a:solidFill>
                  <a:schemeClr val="lt1"/>
                </a:solidFill>
                <a:latin typeface="Montserrat"/>
                <a:ea typeface="Montserrat"/>
                <a:cs typeface="Montserrat"/>
                <a:sym typeface="Montserrat"/>
              </a:rPr>
            </a:br>
            <a:r>
              <a:rPr b="1" lang="en-US" sz="3600">
                <a:solidFill>
                  <a:schemeClr val="lt1"/>
                </a:solidFill>
                <a:latin typeface="Montserrat"/>
                <a:ea typeface="Montserrat"/>
                <a:cs typeface="Montserrat"/>
                <a:sym typeface="Montserrat"/>
              </a:rPr>
              <a:t>Individual</a:t>
            </a:r>
            <a:br>
              <a:rPr b="1" lang="en-US" sz="3600">
                <a:solidFill>
                  <a:schemeClr val="lt1"/>
                </a:solidFill>
                <a:latin typeface="Montserrat"/>
                <a:ea typeface="Montserrat"/>
                <a:cs typeface="Montserrat"/>
                <a:sym typeface="Montserrat"/>
              </a:rPr>
            </a:br>
            <a:r>
              <a:rPr b="1" lang="en-US" sz="3600">
                <a:solidFill>
                  <a:schemeClr val="lt1"/>
                </a:solidFill>
                <a:latin typeface="Montserrat"/>
                <a:ea typeface="Montserrat"/>
                <a:cs typeface="Montserrat"/>
                <a:sym typeface="Montserrat"/>
              </a:rPr>
              <a:t>Janhavi Shembade</a:t>
            </a:r>
            <a:br>
              <a:rPr b="1" lang="en-US" sz="3600">
                <a:solidFill>
                  <a:schemeClr val="lt1"/>
                </a:solidFill>
                <a:latin typeface="Montserrat"/>
                <a:ea typeface="Montserrat"/>
                <a:cs typeface="Montserrat"/>
                <a:sym typeface="Montserrat"/>
              </a:rPr>
            </a:b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pic>
        <p:nvPicPr>
          <p:cNvPr id="56" name="Google Shape;56;p1"/>
          <p:cNvPicPr preferRelativeResize="0"/>
          <p:nvPr/>
        </p:nvPicPr>
        <p:blipFill>
          <a:blip r:embed="rId3">
            <a:alphaModFix/>
          </a:blip>
          <a:stretch>
            <a:fillRect/>
          </a:stretch>
        </p:blipFill>
        <p:spPr>
          <a:xfrm>
            <a:off x="3261975" y="2912425"/>
            <a:ext cx="2505075" cy="1828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cont..</a:t>
            </a:r>
            <a:endParaRPr/>
          </a:p>
        </p:txBody>
      </p:sp>
      <p:sp>
        <p:nvSpPr>
          <p:cNvPr id="118" name="Google Shape;118;p11"/>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US">
                <a:solidFill>
                  <a:srgbClr val="002060"/>
                </a:solidFill>
                <a:latin typeface="Montserrat"/>
                <a:ea typeface="Montserrat"/>
                <a:cs typeface="Montserrat"/>
                <a:sym typeface="Montserrat"/>
              </a:rPr>
              <a:t>Age Distribution</a:t>
            </a:r>
            <a:endParaRPr b="1">
              <a:solidFill>
                <a:srgbClr val="002060"/>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a:solidFill>
                <a:srgbClr val="002060"/>
              </a:solidFill>
              <a:latin typeface="Montserrat"/>
              <a:ea typeface="Montserrat"/>
              <a:cs typeface="Montserrat"/>
              <a:sym typeface="Montserrat"/>
            </a:endParaRPr>
          </a:p>
        </p:txBody>
      </p:sp>
      <p:pic>
        <p:nvPicPr>
          <p:cNvPr id="119" name="Google Shape;119;p11"/>
          <p:cNvPicPr preferRelativeResize="0"/>
          <p:nvPr/>
        </p:nvPicPr>
        <p:blipFill>
          <a:blip r:embed="rId3">
            <a:alphaModFix/>
          </a:blip>
          <a:stretch>
            <a:fillRect/>
          </a:stretch>
        </p:blipFill>
        <p:spPr>
          <a:xfrm>
            <a:off x="3554624" y="803275"/>
            <a:ext cx="5468200" cy="4114800"/>
          </a:xfrm>
          <a:prstGeom prst="rect">
            <a:avLst/>
          </a:prstGeom>
          <a:noFill/>
          <a:ln>
            <a:noFill/>
          </a:ln>
        </p:spPr>
      </p:pic>
      <p:sp>
        <p:nvSpPr>
          <p:cNvPr id="120" name="Google Shape;120;p11"/>
          <p:cNvSpPr txBox="1"/>
          <p:nvPr/>
        </p:nvSpPr>
        <p:spPr>
          <a:xfrm>
            <a:off x="805600" y="2144150"/>
            <a:ext cx="1896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Most User are from the age of 10 to 70 years of age and max users age is in 30 to 40</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Ratings</a:t>
            </a:r>
            <a:endParaRPr/>
          </a:p>
        </p:txBody>
      </p:sp>
      <p:sp>
        <p:nvSpPr>
          <p:cNvPr id="126" name="Google Shape;126;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a:solidFill>
                  <a:schemeClr val="accent2"/>
                </a:solidFill>
              </a:rPr>
              <a:t>Top 20 books as per number of ratings</a:t>
            </a:r>
            <a:endParaRPr b="1">
              <a:solidFill>
                <a:schemeClr val="accent2"/>
              </a:solidFill>
            </a:endParaRPr>
          </a:p>
          <a:p>
            <a:pPr indent="0" lvl="0" marL="0" rtl="0" algn="l">
              <a:lnSpc>
                <a:spcPct val="115000"/>
              </a:lnSpc>
              <a:spcBef>
                <a:spcPts val="0"/>
              </a:spcBef>
              <a:spcAft>
                <a:spcPts val="0"/>
              </a:spcAft>
              <a:buSzPts val="1800"/>
              <a:buNone/>
            </a:pPr>
            <a:r>
              <a:t/>
            </a:r>
            <a:endParaRPr b="1">
              <a:solidFill>
                <a:schemeClr val="accent2"/>
              </a:solidFill>
            </a:endParaRPr>
          </a:p>
          <a:p>
            <a:pPr indent="-228600" lvl="0" marL="457200" rtl="0" algn="l">
              <a:lnSpc>
                <a:spcPct val="115000"/>
              </a:lnSpc>
              <a:spcBef>
                <a:spcPts val="0"/>
              </a:spcBef>
              <a:spcAft>
                <a:spcPts val="0"/>
              </a:spcAft>
              <a:buSzPts val="1800"/>
              <a:buNone/>
            </a:pPr>
            <a:r>
              <a:rPr lang="en-US"/>
              <a:t>0</a:t>
            </a:r>
            <a:endParaRPr/>
          </a:p>
        </p:txBody>
      </p:sp>
      <p:pic>
        <p:nvPicPr>
          <p:cNvPr id="127" name="Google Shape;127;p12"/>
          <p:cNvPicPr preferRelativeResize="0"/>
          <p:nvPr/>
        </p:nvPicPr>
        <p:blipFill>
          <a:blip r:embed="rId3">
            <a:alphaModFix/>
          </a:blip>
          <a:stretch>
            <a:fillRect/>
          </a:stretch>
        </p:blipFill>
        <p:spPr>
          <a:xfrm>
            <a:off x="181523" y="1681050"/>
            <a:ext cx="6808675" cy="3590925"/>
          </a:xfrm>
          <a:prstGeom prst="rect">
            <a:avLst/>
          </a:prstGeom>
          <a:noFill/>
          <a:ln>
            <a:noFill/>
          </a:ln>
        </p:spPr>
      </p:pic>
      <p:sp>
        <p:nvSpPr>
          <p:cNvPr id="128" name="Google Shape;128;p12"/>
          <p:cNvSpPr txBox="1"/>
          <p:nvPr/>
        </p:nvSpPr>
        <p:spPr>
          <a:xfrm>
            <a:off x="6853875" y="1908675"/>
            <a:ext cx="1611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T</a:t>
            </a:r>
            <a:r>
              <a:rPr b="1" lang="en-US"/>
              <a:t>op 20 book which having highest number of ratings are given to Selected poems </a:t>
            </a:r>
            <a:r>
              <a:rPr b="1" lang="en-US"/>
              <a:t>followed</a:t>
            </a:r>
            <a:r>
              <a:rPr b="1" lang="en-US"/>
              <a:t> by Little women</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3"/>
          <p:cNvSpPr txBox="1"/>
          <p:nvPr>
            <p:ph type="title"/>
          </p:nvPr>
        </p:nvSpPr>
        <p:spPr>
          <a:xfrm>
            <a:off x="334278" y="29827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Book Rating</a:t>
            </a:r>
            <a:endParaRPr/>
          </a:p>
        </p:txBody>
      </p:sp>
      <p:sp>
        <p:nvSpPr>
          <p:cNvPr id="134" name="Google Shape;134;p13"/>
          <p:cNvSpPr txBox="1"/>
          <p:nvPr>
            <p:ph idx="1" type="body"/>
          </p:nvPr>
        </p:nvSpPr>
        <p:spPr>
          <a:xfrm>
            <a:off x="0" y="869244"/>
            <a:ext cx="8832300" cy="4097867"/>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t/>
            </a:r>
            <a:endParaRPr b="1">
              <a:solidFill>
                <a:srgbClr val="002060"/>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t/>
            </a:r>
            <a:endParaRPr b="1">
              <a:solidFill>
                <a:srgbClr val="002060"/>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t/>
            </a:r>
            <a:endParaRPr b="1">
              <a:solidFill>
                <a:srgbClr val="002060"/>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t/>
            </a:r>
            <a:endParaRPr b="1">
              <a:solidFill>
                <a:srgbClr val="002060"/>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t/>
            </a:r>
            <a:endParaRPr b="1">
              <a:solidFill>
                <a:srgbClr val="002060"/>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t/>
            </a:r>
            <a:endParaRPr b="1">
              <a:solidFill>
                <a:srgbClr val="002060"/>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t/>
            </a:r>
            <a:endParaRPr b="1">
              <a:solidFill>
                <a:srgbClr val="002060"/>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t/>
            </a:r>
            <a:endParaRPr b="1">
              <a:solidFill>
                <a:srgbClr val="002060"/>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t/>
            </a:r>
            <a:endParaRPr b="1">
              <a:solidFill>
                <a:srgbClr val="002060"/>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t/>
            </a:r>
            <a:endParaRPr b="1">
              <a:solidFill>
                <a:srgbClr val="002060"/>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t/>
            </a:r>
            <a:endParaRPr b="1">
              <a:solidFill>
                <a:srgbClr val="002060"/>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202124"/>
              </a:buClr>
              <a:buSzPts val="1800"/>
              <a:buChar char="●"/>
            </a:pPr>
            <a:r>
              <a:rPr b="1" lang="en-US">
                <a:solidFill>
                  <a:srgbClr val="202124"/>
                </a:solidFill>
              </a:rPr>
              <a:t>Out of 10 Almost all users give rating above 5 and max rating is given by 8</a:t>
            </a:r>
            <a:endParaRPr b="1">
              <a:solidFill>
                <a:srgbClr val="202124"/>
              </a:solidFill>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None/>
            </a:pPr>
            <a:r>
              <a:rPr lang="en-US"/>
              <a:t>    </a:t>
            </a:r>
            <a:endParaRPr/>
          </a:p>
          <a:p>
            <a:pPr indent="-342900" lvl="0" marL="457200" rtl="0" algn="l">
              <a:lnSpc>
                <a:spcPct val="115000"/>
              </a:lnSpc>
              <a:spcBef>
                <a:spcPts val="0"/>
              </a:spcBef>
              <a:spcAft>
                <a:spcPts val="0"/>
              </a:spcAft>
              <a:buSzPts val="1800"/>
              <a:buNone/>
            </a:pPr>
            <a:r>
              <a:t/>
            </a:r>
            <a:endParaRPr>
              <a:solidFill>
                <a:srgbClr val="002060"/>
              </a:solidFill>
            </a:endParaRPr>
          </a:p>
        </p:txBody>
      </p:sp>
      <p:pic>
        <p:nvPicPr>
          <p:cNvPr id="135" name="Google Shape;135;p13"/>
          <p:cNvPicPr preferRelativeResize="0"/>
          <p:nvPr/>
        </p:nvPicPr>
        <p:blipFill>
          <a:blip r:embed="rId3">
            <a:alphaModFix/>
          </a:blip>
          <a:stretch>
            <a:fillRect/>
          </a:stretch>
        </p:blipFill>
        <p:spPr>
          <a:xfrm>
            <a:off x="979125" y="1177500"/>
            <a:ext cx="6754725" cy="3209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d5a072ab76_1_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Popular Based Filtering</a:t>
            </a:r>
            <a:endParaRPr/>
          </a:p>
        </p:txBody>
      </p:sp>
      <p:sp>
        <p:nvSpPr>
          <p:cNvPr id="141" name="Google Shape;141;g1d5a072ab76_1_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3174"/>
              </a:lnSpc>
              <a:spcBef>
                <a:spcPts val="0"/>
              </a:spcBef>
              <a:spcAft>
                <a:spcPts val="0"/>
              </a:spcAft>
              <a:buClr>
                <a:srgbClr val="000000"/>
              </a:buClr>
              <a:buSzPts val="1800"/>
              <a:buChar char="●"/>
            </a:pPr>
            <a:r>
              <a:rPr b="1" lang="en-US">
                <a:solidFill>
                  <a:srgbClr val="000000"/>
                </a:solidFill>
                <a:highlight>
                  <a:srgbClr val="FFFFFF"/>
                </a:highlight>
              </a:rPr>
              <a:t>As the name suggests Popularity based recommendation system works with the trend. It basically uses the items which are in trend right now. </a:t>
            </a:r>
            <a:endParaRPr b="1">
              <a:solidFill>
                <a:srgbClr val="000000"/>
              </a:solidFill>
              <a:highlight>
                <a:srgbClr val="FFFFFF"/>
              </a:highlight>
            </a:endParaRPr>
          </a:p>
          <a:p>
            <a:pPr indent="0" lvl="0" marL="0" rtl="0" algn="l">
              <a:lnSpc>
                <a:spcPct val="103174"/>
              </a:lnSpc>
              <a:spcBef>
                <a:spcPts val="0"/>
              </a:spcBef>
              <a:spcAft>
                <a:spcPts val="0"/>
              </a:spcAft>
              <a:buNone/>
            </a:pPr>
            <a:r>
              <a:t/>
            </a:r>
            <a:endParaRPr b="1">
              <a:solidFill>
                <a:srgbClr val="000000"/>
              </a:solidFill>
              <a:highlight>
                <a:srgbClr val="FFFFFF"/>
              </a:highlight>
            </a:endParaRPr>
          </a:p>
          <a:p>
            <a:pPr indent="-342900" lvl="0" marL="457200" rtl="0" algn="l">
              <a:lnSpc>
                <a:spcPct val="103174"/>
              </a:lnSpc>
              <a:spcBef>
                <a:spcPts val="0"/>
              </a:spcBef>
              <a:spcAft>
                <a:spcPts val="0"/>
              </a:spcAft>
              <a:buClr>
                <a:srgbClr val="000000"/>
              </a:buClr>
              <a:buSzPts val="1800"/>
              <a:buChar char="●"/>
            </a:pPr>
            <a:r>
              <a:rPr b="1" lang="en-US">
                <a:solidFill>
                  <a:srgbClr val="000000"/>
                </a:solidFill>
                <a:highlight>
                  <a:srgbClr val="FFFFFF"/>
                </a:highlight>
              </a:rPr>
              <a:t>This is particularly useful when you don't have past data as a reference to recommend product to the user. </a:t>
            </a:r>
            <a:endParaRPr b="1">
              <a:solidFill>
                <a:srgbClr val="000000"/>
              </a:solidFill>
              <a:highlight>
                <a:srgbClr val="FFFFFF"/>
              </a:highlight>
            </a:endParaRPr>
          </a:p>
          <a:p>
            <a:pPr indent="0" lvl="0" marL="0" rtl="0" algn="l">
              <a:lnSpc>
                <a:spcPct val="103174"/>
              </a:lnSpc>
              <a:spcBef>
                <a:spcPts val="0"/>
              </a:spcBef>
              <a:spcAft>
                <a:spcPts val="0"/>
              </a:spcAft>
              <a:buNone/>
            </a:pPr>
            <a:r>
              <a:t/>
            </a:r>
            <a:endParaRPr b="1">
              <a:solidFill>
                <a:srgbClr val="000000"/>
              </a:solidFill>
              <a:highlight>
                <a:srgbClr val="FFFFFF"/>
              </a:highlight>
            </a:endParaRPr>
          </a:p>
          <a:p>
            <a:pPr indent="-342900" lvl="0" marL="457200" rtl="0" algn="l">
              <a:lnSpc>
                <a:spcPct val="103174"/>
              </a:lnSpc>
              <a:spcBef>
                <a:spcPts val="0"/>
              </a:spcBef>
              <a:spcAft>
                <a:spcPts val="0"/>
              </a:spcAft>
              <a:buClr>
                <a:srgbClr val="000000"/>
              </a:buClr>
              <a:buSzPts val="1800"/>
              <a:buChar char="●"/>
            </a:pPr>
            <a:r>
              <a:rPr b="1" lang="en-US">
                <a:solidFill>
                  <a:srgbClr val="000000"/>
                </a:solidFill>
                <a:highlight>
                  <a:srgbClr val="FFFFFF"/>
                </a:highlight>
              </a:rPr>
              <a:t>It is not tailor fit for any particular group of audience or movie.</a:t>
            </a:r>
            <a:endParaRPr b="1">
              <a:solidFill>
                <a:srgbClr val="000000"/>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Collaborative Filtering Based </a:t>
            </a:r>
            <a:r>
              <a:rPr lang="en-US"/>
              <a:t>Recommender</a:t>
            </a:r>
            <a:r>
              <a:rPr lang="en-US"/>
              <a:t> System</a:t>
            </a:r>
            <a:endParaRPr/>
          </a:p>
        </p:txBody>
      </p:sp>
      <p:sp>
        <p:nvSpPr>
          <p:cNvPr id="147" name="Google Shape;14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2"/>
              </a:buClr>
              <a:buSzPts val="1800"/>
              <a:buChar char="●"/>
            </a:pPr>
            <a:r>
              <a:rPr b="1" lang="en-US">
                <a:solidFill>
                  <a:schemeClr val="accent2"/>
                </a:solidFill>
                <a:highlight>
                  <a:srgbClr val="FFFFFF"/>
                </a:highlight>
              </a:rPr>
              <a:t>Collaborative Filtering is the most famous application suggestion engine and is based on calculated guesses; the people who liked the product will enjoy the same product in the future.</a:t>
            </a:r>
            <a:endParaRPr b="1">
              <a:solidFill>
                <a:schemeClr val="accent2"/>
              </a:solidFill>
              <a:highlight>
                <a:srgbClr val="FFFFFF"/>
              </a:highlight>
            </a:endParaRPr>
          </a:p>
          <a:p>
            <a:pPr indent="-342900" lvl="0" marL="457200" rtl="0" algn="just">
              <a:lnSpc>
                <a:spcPct val="115000"/>
              </a:lnSpc>
              <a:spcBef>
                <a:spcPts val="0"/>
              </a:spcBef>
              <a:spcAft>
                <a:spcPts val="0"/>
              </a:spcAft>
              <a:buClr>
                <a:srgbClr val="202124"/>
              </a:buClr>
              <a:buSzPts val="1800"/>
              <a:buChar char="●"/>
            </a:pPr>
            <a:r>
              <a:rPr b="1" lang="en-US">
                <a:solidFill>
                  <a:srgbClr val="202124"/>
                </a:solidFill>
                <a:highlight>
                  <a:srgbClr val="FFFFFF"/>
                </a:highlight>
              </a:rPr>
              <a:t>Collaborative Filtering (CF) is the most popular and widely used approach for Recommender System.</a:t>
            </a:r>
            <a:endParaRPr b="1">
              <a:solidFill>
                <a:srgbClr val="202124"/>
              </a:solidFill>
              <a:highlight>
                <a:srgbClr val="FFFFFF"/>
              </a:highlight>
            </a:endParaRPr>
          </a:p>
          <a:p>
            <a:pPr indent="-342900" lvl="0" marL="457200" rtl="0" algn="just">
              <a:lnSpc>
                <a:spcPct val="115000"/>
              </a:lnSpc>
              <a:spcBef>
                <a:spcPts val="0"/>
              </a:spcBef>
              <a:spcAft>
                <a:spcPts val="0"/>
              </a:spcAft>
              <a:buClr>
                <a:srgbClr val="202124"/>
              </a:buClr>
              <a:buSzPts val="1800"/>
              <a:buChar char="●"/>
            </a:pPr>
            <a:r>
              <a:rPr b="1" lang="en-US">
                <a:solidFill>
                  <a:srgbClr val="202124"/>
                </a:solidFill>
                <a:highlight>
                  <a:srgbClr val="FFFFFF"/>
                </a:highlight>
              </a:rPr>
              <a:t>which tries to analyze the user's interest over the target item on the basis of views expressed by other like-minded users.</a:t>
            </a:r>
            <a:endParaRPr b="1">
              <a:solidFill>
                <a:srgbClr val="202124"/>
              </a:solidFill>
              <a:highlight>
                <a:srgbClr val="FFFFFF"/>
              </a:highlight>
            </a:endParaRPr>
          </a:p>
        </p:txBody>
      </p:sp>
      <p:pic>
        <p:nvPicPr>
          <p:cNvPr id="148" name="Google Shape;148;p15"/>
          <p:cNvPicPr preferRelativeResize="0"/>
          <p:nvPr/>
        </p:nvPicPr>
        <p:blipFill>
          <a:blip r:embed="rId3">
            <a:alphaModFix/>
          </a:blip>
          <a:stretch>
            <a:fillRect/>
          </a:stretch>
        </p:blipFill>
        <p:spPr>
          <a:xfrm>
            <a:off x="2185975" y="3557075"/>
            <a:ext cx="4772025" cy="1644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c2365bff1d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conclusion</a:t>
            </a:r>
            <a:endParaRPr/>
          </a:p>
        </p:txBody>
      </p:sp>
      <p:sp>
        <p:nvSpPr>
          <p:cNvPr id="154" name="Google Shape;154;g1c2365bff1d_0_0"/>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500"/>
              </a:spcBef>
              <a:spcAft>
                <a:spcPts val="0"/>
              </a:spcAft>
              <a:buClr>
                <a:schemeClr val="accent2"/>
              </a:buClr>
              <a:buSzPts val="1800"/>
              <a:buChar char="●"/>
            </a:pPr>
            <a:r>
              <a:rPr b="1" lang="en-US">
                <a:solidFill>
                  <a:schemeClr val="accent2"/>
                </a:solidFill>
              </a:rPr>
              <a:t>Agatha Christie has 600 number of book which is top one author who have large number of book.rather than william </a:t>
            </a:r>
            <a:r>
              <a:rPr b="1" lang="en-US">
                <a:solidFill>
                  <a:schemeClr val="accent2"/>
                </a:solidFill>
              </a:rPr>
              <a:t>shakespeare</a:t>
            </a:r>
            <a:r>
              <a:rPr b="1" lang="en-US">
                <a:solidFill>
                  <a:schemeClr val="accent2"/>
                </a:solidFill>
              </a:rPr>
              <a:t> is great author but it followed by agatha.</a:t>
            </a:r>
            <a:endParaRPr b="1">
              <a:solidFill>
                <a:schemeClr val="accent2"/>
              </a:solidFill>
            </a:endParaRPr>
          </a:p>
          <a:p>
            <a:pPr indent="-342900" lvl="0" marL="457200" rtl="0" algn="l">
              <a:lnSpc>
                <a:spcPct val="100000"/>
              </a:lnSpc>
              <a:spcBef>
                <a:spcPts val="0"/>
              </a:spcBef>
              <a:spcAft>
                <a:spcPts val="0"/>
              </a:spcAft>
              <a:buClr>
                <a:schemeClr val="accent2"/>
              </a:buClr>
              <a:buSzPts val="1800"/>
              <a:buChar char="●"/>
            </a:pPr>
            <a:r>
              <a:rPr b="1" lang="en-US">
                <a:solidFill>
                  <a:schemeClr val="accent2"/>
                </a:solidFill>
              </a:rPr>
              <a:t>Harlequin has most number of books published, followed by Silhouette.</a:t>
            </a:r>
            <a:endParaRPr b="1">
              <a:solidFill>
                <a:schemeClr val="accent2"/>
              </a:solidFill>
            </a:endParaRPr>
          </a:p>
          <a:p>
            <a:pPr indent="-342900" lvl="0" marL="457200" rtl="0" algn="l">
              <a:lnSpc>
                <a:spcPct val="100000"/>
              </a:lnSpc>
              <a:spcBef>
                <a:spcPts val="0"/>
              </a:spcBef>
              <a:spcAft>
                <a:spcPts val="0"/>
              </a:spcAft>
              <a:buClr>
                <a:schemeClr val="accent2"/>
              </a:buClr>
              <a:buSzPts val="1800"/>
              <a:buChar char="●"/>
            </a:pPr>
            <a:r>
              <a:rPr b="1" lang="en-US">
                <a:solidFill>
                  <a:schemeClr val="accent2"/>
                </a:solidFill>
              </a:rPr>
              <a:t>Number of Books published in yearly are between 1950 - 2005.</a:t>
            </a:r>
            <a:endParaRPr b="1">
              <a:solidFill>
                <a:schemeClr val="accent2"/>
              </a:solidFill>
            </a:endParaRPr>
          </a:p>
          <a:p>
            <a:pPr indent="-342900" lvl="0" marL="457200" rtl="0" algn="l">
              <a:lnSpc>
                <a:spcPct val="100000"/>
              </a:lnSpc>
              <a:spcBef>
                <a:spcPts val="0"/>
              </a:spcBef>
              <a:spcAft>
                <a:spcPts val="0"/>
              </a:spcAft>
              <a:buClr>
                <a:schemeClr val="accent2"/>
              </a:buClr>
              <a:buSzPts val="1800"/>
              <a:buChar char="●"/>
            </a:pPr>
            <a:r>
              <a:rPr b="1" lang="en-US">
                <a:solidFill>
                  <a:schemeClr val="accent2"/>
                </a:solidFill>
              </a:rPr>
              <a:t>Most of the users are in 20-30 and are 30-40 prefer more books.</a:t>
            </a:r>
            <a:endParaRPr b="1">
              <a:solidFill>
                <a:schemeClr val="accent2"/>
              </a:solidFill>
            </a:endParaRPr>
          </a:p>
          <a:p>
            <a:pPr indent="-342900" lvl="0" marL="457200" rtl="0" algn="l">
              <a:lnSpc>
                <a:spcPct val="115000"/>
              </a:lnSpc>
              <a:spcBef>
                <a:spcPts val="0"/>
              </a:spcBef>
              <a:spcAft>
                <a:spcPts val="0"/>
              </a:spcAft>
              <a:buClr>
                <a:schemeClr val="accent2"/>
              </a:buClr>
              <a:buSzPts val="1800"/>
              <a:buChar char="●"/>
            </a:pPr>
            <a:r>
              <a:rPr b="1" lang="en-US">
                <a:solidFill>
                  <a:schemeClr val="accent2"/>
                </a:solidFill>
              </a:rPr>
              <a:t>As per ratings "Selected Poems" has been rated most followed by "Little Women". The countplot shows users have rated 0 the most, which means they haven't rated books at all.</a:t>
            </a:r>
            <a:endParaRPr b="1">
              <a:solidFill>
                <a:schemeClr val="accent2"/>
              </a:solidFill>
            </a:endParaRPr>
          </a:p>
          <a:p>
            <a:pPr indent="-342900" lvl="0" marL="457200" rtl="0" algn="l">
              <a:lnSpc>
                <a:spcPct val="115000"/>
              </a:lnSpc>
              <a:spcBef>
                <a:spcPts val="0"/>
              </a:spcBef>
              <a:spcAft>
                <a:spcPts val="0"/>
              </a:spcAft>
              <a:buClr>
                <a:schemeClr val="accent2"/>
              </a:buClr>
              <a:buSzPts val="1800"/>
              <a:buChar char="●"/>
            </a:pPr>
            <a:r>
              <a:rPr b="1" lang="en-US">
                <a:solidFill>
                  <a:schemeClr val="accent2"/>
                </a:solidFill>
              </a:rPr>
              <a:t>The top 10 books recommendation as per ratings with top "The lovely Bones: A novel" with 707 book ratings. But this are not based on some recommendation system. They are top 10 books as per ratings.</a:t>
            </a:r>
            <a:endParaRPr b="1">
              <a:solidFill>
                <a:schemeClr val="accent2"/>
              </a:solidFill>
            </a:endParaRPr>
          </a:p>
          <a:p>
            <a:pPr indent="0" lvl="0" marL="0" rtl="0" algn="l">
              <a:lnSpc>
                <a:spcPct val="115000"/>
              </a:lnSpc>
              <a:spcBef>
                <a:spcPts val="500"/>
              </a:spcBef>
              <a:spcAft>
                <a:spcPts val="0"/>
              </a:spcAft>
              <a:buNone/>
            </a:pPr>
            <a:r>
              <a:t/>
            </a:r>
            <a:endParaRPr>
              <a:solidFill>
                <a:schemeClr val="accent2"/>
              </a:solidFill>
            </a:endParaRPr>
          </a:p>
          <a:p>
            <a:pPr indent="0" lvl="0" marL="0" rtl="0" algn="l">
              <a:lnSpc>
                <a:spcPct val="115000"/>
              </a:lnSpc>
              <a:spcBef>
                <a:spcPts val="500"/>
              </a:spcBef>
              <a:spcAft>
                <a:spcPts val="0"/>
              </a:spcAft>
              <a:buNone/>
            </a:pPr>
            <a:r>
              <a:rPr lang="en-US"/>
              <a:t>Harlequin has most number of books published, followed by Silhouette.</a:t>
            </a:r>
            <a:endParaRPr/>
          </a:p>
          <a:p>
            <a:pPr indent="0" lvl="0" marL="0" rtl="0" algn="l">
              <a:lnSpc>
                <a:spcPct val="115000"/>
              </a:lnSpc>
              <a:spcBef>
                <a:spcPts val="500"/>
              </a:spcBef>
              <a:spcAft>
                <a:spcPts val="0"/>
              </a:spcAft>
              <a:buNone/>
            </a:pPr>
            <a:r>
              <a:t/>
            </a:r>
            <a:endParaRPr/>
          </a:p>
          <a:p>
            <a:pPr indent="0" lvl="0" marL="0" rtl="0" algn="l">
              <a:lnSpc>
                <a:spcPct val="115000"/>
              </a:lnSpc>
              <a:spcBef>
                <a:spcPts val="500"/>
              </a:spcBef>
              <a:spcAft>
                <a:spcPts val="0"/>
              </a:spcAft>
              <a:buNone/>
            </a:pPr>
            <a:r>
              <a:rPr lang="en-US"/>
              <a:t>Number of Books published in yearly are between 1950 - 2005.</a:t>
            </a:r>
            <a:endParaRPr/>
          </a:p>
          <a:p>
            <a:pPr indent="0" lvl="0" marL="0" rtl="0" algn="l">
              <a:lnSpc>
                <a:spcPct val="115000"/>
              </a:lnSpc>
              <a:spcBef>
                <a:spcPts val="500"/>
              </a:spcBef>
              <a:spcAft>
                <a:spcPts val="0"/>
              </a:spcAft>
              <a:buNone/>
            </a:pPr>
            <a:r>
              <a:t/>
            </a:r>
            <a:endParaRPr/>
          </a:p>
          <a:p>
            <a:pPr indent="0" lvl="0" marL="0" rtl="0" algn="l">
              <a:lnSpc>
                <a:spcPct val="115000"/>
              </a:lnSpc>
              <a:spcBef>
                <a:spcPts val="500"/>
              </a:spcBef>
              <a:spcAft>
                <a:spcPts val="0"/>
              </a:spcAft>
              <a:buNone/>
            </a:pPr>
            <a:r>
              <a:rPr lang="en-US"/>
              <a:t>Most of the users are in 20-30 and are 30-40 prefer more books.</a:t>
            </a:r>
            <a:endParaRPr/>
          </a:p>
          <a:p>
            <a:pPr indent="0" lvl="0" marL="0" rtl="0" algn="l">
              <a:lnSpc>
                <a:spcPct val="115000"/>
              </a:lnSpc>
              <a:spcBef>
                <a:spcPts val="500"/>
              </a:spcBef>
              <a:spcAft>
                <a:spcPts val="0"/>
              </a:spcAft>
              <a:buNone/>
            </a:pPr>
            <a:r>
              <a:t/>
            </a:r>
            <a:endParaRPr/>
          </a:p>
          <a:p>
            <a:pPr indent="0" lvl="0" marL="0" rtl="0" algn="l">
              <a:lnSpc>
                <a:spcPct val="115000"/>
              </a:lnSpc>
              <a:spcBef>
                <a:spcPts val="500"/>
              </a:spcBef>
              <a:spcAft>
                <a:spcPts val="0"/>
              </a:spcAft>
              <a:buNone/>
            </a:pPr>
            <a:r>
              <a:rPr lang="en-US"/>
              <a:t>As per ratings "Selected Poems" has been rated most followed by "Little Women". The countplot shows users have rated 0 the most, which means they haven't rated books at all.</a:t>
            </a:r>
            <a:endParaRPr/>
          </a:p>
          <a:p>
            <a:pPr indent="0" lvl="0" marL="0" rtl="0" algn="l">
              <a:lnSpc>
                <a:spcPct val="115000"/>
              </a:lnSpc>
              <a:spcBef>
                <a:spcPts val="500"/>
              </a:spcBef>
              <a:spcAft>
                <a:spcPts val="0"/>
              </a:spcAft>
              <a:buNone/>
            </a:pPr>
            <a:r>
              <a:t/>
            </a:r>
            <a:endParaRPr/>
          </a:p>
          <a:p>
            <a:pPr indent="0" lvl="0" marL="0" rtl="0" algn="l">
              <a:lnSpc>
                <a:spcPct val="115000"/>
              </a:lnSpc>
              <a:spcBef>
                <a:spcPts val="500"/>
              </a:spcBef>
              <a:spcAft>
                <a:spcPts val="0"/>
              </a:spcAft>
              <a:buNone/>
            </a:pPr>
            <a:r>
              <a:rPr lang="en-US"/>
              <a:t>The top 10 books recommendation as per ratings with top "The lovely Bones: A novel" with 707 book ratings. But this are not based on some recommendation system. They are top 10 books as per ratings.</a:t>
            </a:r>
            <a:endParaRPr/>
          </a:p>
          <a:p>
            <a:pPr indent="0" lvl="0" marL="0" rtl="0" algn="l">
              <a:lnSpc>
                <a:spcPct val="115000"/>
              </a:lnSpc>
              <a:spcBef>
                <a:spcPts val="500"/>
              </a:spcBef>
              <a:spcAft>
                <a:spcPts val="0"/>
              </a:spcAft>
              <a:buNone/>
            </a:pPr>
            <a:r>
              <a:t/>
            </a:r>
            <a:endParaRPr/>
          </a:p>
          <a:p>
            <a:pPr indent="0" lvl="0" marL="0" rtl="0" algn="l">
              <a:lnSpc>
                <a:spcPct val="115000"/>
              </a:lnSpc>
              <a:spcBef>
                <a:spcPts val="500"/>
              </a:spcBef>
              <a:spcAft>
                <a:spcPts val="0"/>
              </a:spcAft>
              <a:buNone/>
            </a:pPr>
            <a:r>
              <a:t/>
            </a:r>
            <a:endParaRPr/>
          </a:p>
          <a:p>
            <a:pPr indent="0" lvl="0" marL="0" rtl="0" algn="l">
              <a:lnSpc>
                <a:spcPct val="115000"/>
              </a:lnSpc>
              <a:spcBef>
                <a:spcPts val="500"/>
              </a:spcBef>
              <a:spcAft>
                <a:spcPts val="0"/>
              </a:spcAft>
              <a:buNone/>
            </a:pPr>
            <a:r>
              <a:rPr lang="en-US"/>
              <a:t>Harlequin has most number of books published, followed by Silhouette.</a:t>
            </a:r>
            <a:endParaRPr/>
          </a:p>
          <a:p>
            <a:pPr indent="0" lvl="0" marL="0" rtl="0" algn="l">
              <a:lnSpc>
                <a:spcPct val="115000"/>
              </a:lnSpc>
              <a:spcBef>
                <a:spcPts val="500"/>
              </a:spcBef>
              <a:spcAft>
                <a:spcPts val="0"/>
              </a:spcAft>
              <a:buNone/>
            </a:pPr>
            <a:r>
              <a:t/>
            </a:r>
            <a:endParaRPr/>
          </a:p>
          <a:p>
            <a:pPr indent="0" lvl="0" marL="0" rtl="0" algn="l">
              <a:lnSpc>
                <a:spcPct val="115000"/>
              </a:lnSpc>
              <a:spcBef>
                <a:spcPts val="500"/>
              </a:spcBef>
              <a:spcAft>
                <a:spcPts val="0"/>
              </a:spcAft>
              <a:buNone/>
            </a:pPr>
            <a:r>
              <a:rPr lang="en-US"/>
              <a:t>Number of Books published in yearly are between 1950 - 2005.</a:t>
            </a:r>
            <a:endParaRPr/>
          </a:p>
          <a:p>
            <a:pPr indent="0" lvl="0" marL="0" rtl="0" algn="l">
              <a:lnSpc>
                <a:spcPct val="115000"/>
              </a:lnSpc>
              <a:spcBef>
                <a:spcPts val="500"/>
              </a:spcBef>
              <a:spcAft>
                <a:spcPts val="0"/>
              </a:spcAft>
              <a:buNone/>
            </a:pPr>
            <a:r>
              <a:t/>
            </a:r>
            <a:endParaRPr/>
          </a:p>
          <a:p>
            <a:pPr indent="0" lvl="0" marL="0" rtl="0" algn="l">
              <a:lnSpc>
                <a:spcPct val="115000"/>
              </a:lnSpc>
              <a:spcBef>
                <a:spcPts val="500"/>
              </a:spcBef>
              <a:spcAft>
                <a:spcPts val="0"/>
              </a:spcAft>
              <a:buNone/>
            </a:pPr>
            <a:r>
              <a:rPr lang="en-US"/>
              <a:t>Most of the users are in 20-30 and are 30-40 prefer more books.</a:t>
            </a:r>
            <a:endParaRPr/>
          </a:p>
          <a:p>
            <a:pPr indent="0" lvl="0" marL="0" rtl="0" algn="l">
              <a:lnSpc>
                <a:spcPct val="115000"/>
              </a:lnSpc>
              <a:spcBef>
                <a:spcPts val="500"/>
              </a:spcBef>
              <a:spcAft>
                <a:spcPts val="0"/>
              </a:spcAft>
              <a:buNone/>
            </a:pPr>
            <a:r>
              <a:t/>
            </a:r>
            <a:endParaRPr/>
          </a:p>
          <a:p>
            <a:pPr indent="0" lvl="0" marL="0" rtl="0" algn="l">
              <a:lnSpc>
                <a:spcPct val="115000"/>
              </a:lnSpc>
              <a:spcBef>
                <a:spcPts val="500"/>
              </a:spcBef>
              <a:spcAft>
                <a:spcPts val="0"/>
              </a:spcAft>
              <a:buNone/>
            </a:pPr>
            <a:r>
              <a:rPr lang="en-US"/>
              <a:t>As per ratings "Selected Poems" has been rated most followed by "Little Women". The countplot shows users have rated 0 the most, which means they haven't rated books at all.</a:t>
            </a:r>
            <a:endParaRPr/>
          </a:p>
          <a:p>
            <a:pPr indent="0" lvl="0" marL="0" rtl="0" algn="l">
              <a:lnSpc>
                <a:spcPct val="115000"/>
              </a:lnSpc>
              <a:spcBef>
                <a:spcPts val="500"/>
              </a:spcBef>
              <a:spcAft>
                <a:spcPts val="0"/>
              </a:spcAft>
              <a:buNone/>
            </a:pPr>
            <a:r>
              <a:t/>
            </a:r>
            <a:endParaRPr/>
          </a:p>
          <a:p>
            <a:pPr indent="0" lvl="0" marL="0" rtl="0" algn="l">
              <a:lnSpc>
                <a:spcPct val="115000"/>
              </a:lnSpc>
              <a:spcBef>
                <a:spcPts val="500"/>
              </a:spcBef>
              <a:spcAft>
                <a:spcPts val="0"/>
              </a:spcAft>
              <a:buNone/>
            </a:pPr>
            <a:r>
              <a:rPr lang="en-US"/>
              <a:t>The top 10 books recommendation as per ratings with top "The lovely Bones: A novel" with 707 book ratings. But this are not based on some recommendation system. They are top 10 books as per ratings.</a:t>
            </a:r>
            <a:endParaRPr/>
          </a:p>
          <a:p>
            <a:pPr indent="0" lvl="0" marL="0" rtl="0" algn="l">
              <a:lnSpc>
                <a:spcPct val="115000"/>
              </a:lnSpc>
              <a:spcBef>
                <a:spcPts val="500"/>
              </a:spcBef>
              <a:spcAft>
                <a:spcPts val="0"/>
              </a:spcAft>
              <a:buNone/>
            </a:pPr>
            <a:r>
              <a:rPr lang="en-US"/>
              <a:t>Agatha Christie has 600 number of book which is top one author who have large number of book.rather than william shakespre is great author but it followed by agatha</a:t>
            </a:r>
            <a:endParaRPr/>
          </a:p>
          <a:p>
            <a:pPr indent="0" lvl="0" marL="0" rtl="0" algn="l">
              <a:lnSpc>
                <a:spcPct val="115000"/>
              </a:lnSpc>
              <a:spcBef>
                <a:spcPts val="500"/>
              </a:spcBef>
              <a:spcAft>
                <a:spcPts val="0"/>
              </a:spcAft>
              <a:buNone/>
            </a:pPr>
            <a:r>
              <a:t/>
            </a:r>
            <a:endParaRPr/>
          </a:p>
          <a:p>
            <a:pPr indent="0" lvl="0" marL="0" rtl="0" algn="l">
              <a:lnSpc>
                <a:spcPct val="115000"/>
              </a:lnSpc>
              <a:spcBef>
                <a:spcPts val="500"/>
              </a:spcBef>
              <a:spcAft>
                <a:spcPts val="0"/>
              </a:spcAft>
              <a:buNone/>
            </a:pPr>
            <a:r>
              <a:rPr lang="en-US"/>
              <a:t>Harlequin has most number of books published, followed by Silhouette.</a:t>
            </a:r>
            <a:endParaRPr/>
          </a:p>
          <a:p>
            <a:pPr indent="0" lvl="0" marL="0" rtl="0" algn="l">
              <a:lnSpc>
                <a:spcPct val="115000"/>
              </a:lnSpc>
              <a:spcBef>
                <a:spcPts val="500"/>
              </a:spcBef>
              <a:spcAft>
                <a:spcPts val="0"/>
              </a:spcAft>
              <a:buNone/>
            </a:pPr>
            <a:r>
              <a:t/>
            </a:r>
            <a:endParaRPr/>
          </a:p>
          <a:p>
            <a:pPr indent="0" lvl="0" marL="0" rtl="0" algn="l">
              <a:lnSpc>
                <a:spcPct val="115000"/>
              </a:lnSpc>
              <a:spcBef>
                <a:spcPts val="500"/>
              </a:spcBef>
              <a:spcAft>
                <a:spcPts val="0"/>
              </a:spcAft>
              <a:buNone/>
            </a:pPr>
            <a:r>
              <a:rPr lang="en-US"/>
              <a:t>Number of Books published in yearly are between 1950 - 2005.</a:t>
            </a:r>
            <a:endParaRPr/>
          </a:p>
          <a:p>
            <a:pPr indent="0" lvl="0" marL="0" rtl="0" algn="l">
              <a:lnSpc>
                <a:spcPct val="115000"/>
              </a:lnSpc>
              <a:spcBef>
                <a:spcPts val="500"/>
              </a:spcBef>
              <a:spcAft>
                <a:spcPts val="0"/>
              </a:spcAft>
              <a:buNone/>
            </a:pPr>
            <a:r>
              <a:t/>
            </a:r>
            <a:endParaRPr/>
          </a:p>
          <a:p>
            <a:pPr indent="0" lvl="0" marL="0" rtl="0" algn="l">
              <a:lnSpc>
                <a:spcPct val="115000"/>
              </a:lnSpc>
              <a:spcBef>
                <a:spcPts val="500"/>
              </a:spcBef>
              <a:spcAft>
                <a:spcPts val="0"/>
              </a:spcAft>
              <a:buNone/>
            </a:pPr>
            <a:r>
              <a:rPr lang="en-US"/>
              <a:t>Most of the users are in 20-30 and are 30-40 prefer more books.</a:t>
            </a:r>
            <a:endParaRPr/>
          </a:p>
          <a:p>
            <a:pPr indent="0" lvl="0" marL="0" rtl="0" algn="l">
              <a:lnSpc>
                <a:spcPct val="115000"/>
              </a:lnSpc>
              <a:spcBef>
                <a:spcPts val="500"/>
              </a:spcBef>
              <a:spcAft>
                <a:spcPts val="0"/>
              </a:spcAft>
              <a:buNone/>
            </a:pPr>
            <a:r>
              <a:t/>
            </a:r>
            <a:endParaRPr/>
          </a:p>
          <a:p>
            <a:pPr indent="0" lvl="0" marL="0" rtl="0" algn="l">
              <a:lnSpc>
                <a:spcPct val="115000"/>
              </a:lnSpc>
              <a:spcBef>
                <a:spcPts val="500"/>
              </a:spcBef>
              <a:spcAft>
                <a:spcPts val="0"/>
              </a:spcAft>
              <a:buNone/>
            </a:pPr>
            <a:r>
              <a:rPr lang="en-US"/>
              <a:t>As per ratings "Selected Poems" has been rated most followed by "Little Women". The countplot shows users have rated 0 the most, which means they haven't rated books at all.</a:t>
            </a:r>
            <a:endParaRPr/>
          </a:p>
          <a:p>
            <a:pPr indent="0" lvl="0" marL="0" rtl="0" algn="l">
              <a:lnSpc>
                <a:spcPct val="115000"/>
              </a:lnSpc>
              <a:spcBef>
                <a:spcPts val="500"/>
              </a:spcBef>
              <a:spcAft>
                <a:spcPts val="0"/>
              </a:spcAft>
              <a:buNone/>
            </a:pPr>
            <a:r>
              <a:t/>
            </a:r>
            <a:endParaRPr/>
          </a:p>
          <a:p>
            <a:pPr indent="0" lvl="0" marL="0" rtl="0" algn="l">
              <a:lnSpc>
                <a:spcPct val="115000"/>
              </a:lnSpc>
              <a:spcBef>
                <a:spcPts val="500"/>
              </a:spcBef>
              <a:spcAft>
                <a:spcPts val="0"/>
              </a:spcAft>
              <a:buNone/>
            </a:pPr>
            <a:r>
              <a:rPr lang="en-US"/>
              <a:t>The top 10 books recommendation as per ratings with top "The lovely Bones: A novel" with 707 book ratings. But this are not based on some recommendation system. They are top 10 books as per ratings.</a:t>
            </a:r>
            <a:endParaRPr/>
          </a:p>
          <a:p>
            <a:pPr indent="0" lvl="0" marL="0" rtl="0" algn="l">
              <a:lnSpc>
                <a:spcPct val="115000"/>
              </a:lnSpc>
              <a:spcBef>
                <a:spcPts val="50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Contents:-</a:t>
            </a:r>
            <a:endParaRPr/>
          </a:p>
        </p:txBody>
      </p:sp>
      <p:sp>
        <p:nvSpPr>
          <p:cNvPr id="62" name="Google Shape;62;p2"/>
          <p:cNvSpPr txBox="1"/>
          <p:nvPr>
            <p:ph idx="1" type="body"/>
          </p:nvPr>
        </p:nvSpPr>
        <p:spPr>
          <a:xfrm>
            <a:off x="311700" y="929400"/>
            <a:ext cx="8520600" cy="4053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b="1" lang="en-US">
                <a:solidFill>
                  <a:srgbClr val="202124"/>
                </a:solidFill>
              </a:rPr>
              <a:t>1.Business Context/Understanding</a:t>
            </a:r>
            <a:endParaRPr>
              <a:solidFill>
                <a:srgbClr val="202124"/>
              </a:solidFill>
            </a:endParaRPr>
          </a:p>
          <a:p>
            <a:pPr indent="-342900" lvl="0" marL="457200" rtl="0" algn="l">
              <a:lnSpc>
                <a:spcPct val="115000"/>
              </a:lnSpc>
              <a:spcBef>
                <a:spcPts val="0"/>
              </a:spcBef>
              <a:spcAft>
                <a:spcPts val="0"/>
              </a:spcAft>
              <a:buSzPts val="1800"/>
              <a:buNone/>
            </a:pPr>
            <a:r>
              <a:rPr b="1" lang="en-US">
                <a:solidFill>
                  <a:srgbClr val="202124"/>
                </a:solidFill>
              </a:rPr>
              <a:t>2.Objective</a:t>
            </a:r>
            <a:endParaRPr>
              <a:solidFill>
                <a:srgbClr val="202124"/>
              </a:solidFill>
            </a:endParaRPr>
          </a:p>
          <a:p>
            <a:pPr indent="-342900" lvl="0" marL="457200" rtl="0" algn="l">
              <a:lnSpc>
                <a:spcPct val="115000"/>
              </a:lnSpc>
              <a:spcBef>
                <a:spcPts val="0"/>
              </a:spcBef>
              <a:spcAft>
                <a:spcPts val="0"/>
              </a:spcAft>
              <a:buSzPts val="1800"/>
              <a:buNone/>
            </a:pPr>
            <a:r>
              <a:rPr b="1" lang="en-US">
                <a:solidFill>
                  <a:srgbClr val="202124"/>
                </a:solidFill>
              </a:rPr>
              <a:t>3.Data Summary</a:t>
            </a:r>
            <a:endParaRPr>
              <a:solidFill>
                <a:srgbClr val="202124"/>
              </a:solidFill>
            </a:endParaRPr>
          </a:p>
          <a:p>
            <a:pPr indent="-342900" lvl="0" marL="457200" rtl="0" algn="l">
              <a:lnSpc>
                <a:spcPct val="115000"/>
              </a:lnSpc>
              <a:spcBef>
                <a:spcPts val="0"/>
              </a:spcBef>
              <a:spcAft>
                <a:spcPts val="0"/>
              </a:spcAft>
              <a:buSzPts val="1800"/>
              <a:buNone/>
            </a:pPr>
            <a:r>
              <a:rPr b="1" lang="en-US">
                <a:solidFill>
                  <a:srgbClr val="202124"/>
                </a:solidFill>
              </a:rPr>
              <a:t>4.Data Preprocessing</a:t>
            </a:r>
            <a:endParaRPr b="1">
              <a:solidFill>
                <a:srgbClr val="202124"/>
              </a:solidFill>
            </a:endParaRPr>
          </a:p>
          <a:p>
            <a:pPr indent="-342900" lvl="0" marL="457200" rtl="0" algn="l">
              <a:lnSpc>
                <a:spcPct val="115000"/>
              </a:lnSpc>
              <a:spcBef>
                <a:spcPts val="0"/>
              </a:spcBef>
              <a:spcAft>
                <a:spcPts val="0"/>
              </a:spcAft>
              <a:buSzPts val="1800"/>
              <a:buNone/>
            </a:pPr>
            <a:r>
              <a:rPr b="1" lang="en-US">
                <a:solidFill>
                  <a:srgbClr val="202124"/>
                </a:solidFill>
              </a:rPr>
              <a:t>5.EDA</a:t>
            </a:r>
            <a:endParaRPr b="1">
              <a:solidFill>
                <a:srgbClr val="202124"/>
              </a:solidFill>
            </a:endParaRPr>
          </a:p>
          <a:p>
            <a:pPr indent="-342900" lvl="0" marL="457200" rtl="0" algn="l">
              <a:lnSpc>
                <a:spcPct val="115000"/>
              </a:lnSpc>
              <a:spcBef>
                <a:spcPts val="0"/>
              </a:spcBef>
              <a:spcAft>
                <a:spcPts val="0"/>
              </a:spcAft>
              <a:buSzPts val="1800"/>
              <a:buNone/>
            </a:pPr>
            <a:r>
              <a:rPr b="1" lang="en-US">
                <a:solidFill>
                  <a:srgbClr val="202124"/>
                </a:solidFill>
              </a:rPr>
              <a:t>6.</a:t>
            </a:r>
            <a:r>
              <a:rPr b="1" lang="en-US">
                <a:solidFill>
                  <a:srgbClr val="202124"/>
                </a:solidFill>
              </a:rPr>
              <a:t>Recommendation</a:t>
            </a:r>
            <a:r>
              <a:rPr b="1" lang="en-US">
                <a:solidFill>
                  <a:srgbClr val="202124"/>
                </a:solidFill>
              </a:rPr>
              <a:t> System</a:t>
            </a:r>
            <a:endParaRPr b="1">
              <a:solidFill>
                <a:srgbClr val="202124"/>
              </a:solidFill>
            </a:endParaRPr>
          </a:p>
          <a:p>
            <a:pPr indent="-342900" lvl="0" marL="457200" rtl="0" algn="l">
              <a:lnSpc>
                <a:spcPct val="115000"/>
              </a:lnSpc>
              <a:spcBef>
                <a:spcPts val="0"/>
              </a:spcBef>
              <a:spcAft>
                <a:spcPts val="0"/>
              </a:spcAft>
              <a:buSzPts val="1800"/>
              <a:buNone/>
            </a:pPr>
            <a:r>
              <a:rPr b="1" lang="en-US">
                <a:solidFill>
                  <a:srgbClr val="202124"/>
                </a:solidFill>
              </a:rPr>
              <a:t> 7.Popularity Based </a:t>
            </a:r>
            <a:r>
              <a:rPr b="1" lang="en-US">
                <a:solidFill>
                  <a:srgbClr val="202124"/>
                </a:solidFill>
              </a:rPr>
              <a:t>Recommender</a:t>
            </a:r>
            <a:r>
              <a:rPr b="1" lang="en-US">
                <a:solidFill>
                  <a:srgbClr val="202124"/>
                </a:solidFill>
              </a:rPr>
              <a:t> System</a:t>
            </a:r>
            <a:endParaRPr b="1">
              <a:solidFill>
                <a:srgbClr val="202124"/>
              </a:solidFill>
            </a:endParaRPr>
          </a:p>
          <a:p>
            <a:pPr indent="-342900" lvl="0" marL="457200" rtl="0" algn="l">
              <a:lnSpc>
                <a:spcPct val="115000"/>
              </a:lnSpc>
              <a:spcBef>
                <a:spcPts val="0"/>
              </a:spcBef>
              <a:spcAft>
                <a:spcPts val="0"/>
              </a:spcAft>
              <a:buSzPts val="1800"/>
              <a:buNone/>
            </a:pPr>
            <a:r>
              <a:rPr b="1" lang="en-US">
                <a:solidFill>
                  <a:srgbClr val="202124"/>
                </a:solidFill>
              </a:rPr>
              <a:t> 8.Collaborative Filtering </a:t>
            </a:r>
            <a:r>
              <a:rPr b="1" lang="en-US">
                <a:solidFill>
                  <a:srgbClr val="202124"/>
                </a:solidFill>
              </a:rPr>
              <a:t>Recommender</a:t>
            </a:r>
            <a:r>
              <a:rPr b="1" lang="en-US">
                <a:solidFill>
                  <a:srgbClr val="202124"/>
                </a:solidFill>
              </a:rPr>
              <a:t> System</a:t>
            </a:r>
            <a:endParaRPr b="1">
              <a:solidFill>
                <a:srgbClr val="202124"/>
              </a:solidFill>
            </a:endParaRPr>
          </a:p>
          <a:p>
            <a:pPr indent="0" lvl="0" marL="0" rtl="0" algn="l">
              <a:lnSpc>
                <a:spcPct val="115000"/>
              </a:lnSpc>
              <a:spcBef>
                <a:spcPts val="0"/>
              </a:spcBef>
              <a:spcAft>
                <a:spcPts val="0"/>
              </a:spcAft>
              <a:buSzPts val="1800"/>
              <a:buNone/>
            </a:pPr>
            <a:r>
              <a:rPr b="1" lang="en-US">
                <a:solidFill>
                  <a:srgbClr val="202124"/>
                </a:solidFill>
              </a:rPr>
              <a:t>   9.Conclusion</a:t>
            </a:r>
            <a:br>
              <a:rPr b="1" lang="en-US">
                <a:solidFill>
                  <a:srgbClr val="202124"/>
                </a:solidFill>
              </a:rPr>
            </a:br>
            <a:endParaRPr b="1">
              <a:solidFill>
                <a:srgbClr val="20212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Business Problems Understanding:-</a:t>
            </a:r>
            <a:endParaRPr/>
          </a:p>
        </p:txBody>
      </p:sp>
      <p:sp>
        <p:nvSpPr>
          <p:cNvPr id="68" name="Google Shape;68;p3"/>
          <p:cNvSpPr txBox="1"/>
          <p:nvPr>
            <p:ph idx="1" type="body"/>
          </p:nvPr>
        </p:nvSpPr>
        <p:spPr>
          <a:xfrm>
            <a:off x="311700" y="1152475"/>
            <a:ext cx="8520600" cy="38424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600"/>
              </a:spcBef>
              <a:spcAft>
                <a:spcPts val="0"/>
              </a:spcAft>
              <a:buClr>
                <a:schemeClr val="accent2"/>
              </a:buClr>
              <a:buSzPts val="1300"/>
              <a:buChar char="●"/>
            </a:pPr>
            <a:r>
              <a:rPr b="1" lang="en-US" sz="1300">
                <a:solidFill>
                  <a:schemeClr val="accent2"/>
                </a:solidFill>
                <a:highlight>
                  <a:srgbClr val="FFFFFF"/>
                </a:highlight>
              </a:rPr>
              <a:t>During the last few decades, with the rise of Youtube, Amazon, Netflix, and many other such web services, recommender systems have taken more and more place in our lives. </a:t>
            </a:r>
            <a:endParaRPr b="1" sz="1300">
              <a:solidFill>
                <a:schemeClr val="accent2"/>
              </a:solidFill>
              <a:highlight>
                <a:srgbClr val="FFFFFF"/>
              </a:highlight>
            </a:endParaRPr>
          </a:p>
          <a:p>
            <a:pPr indent="-311150" lvl="0" marL="457200" rtl="0" algn="l">
              <a:lnSpc>
                <a:spcPct val="150000"/>
              </a:lnSpc>
              <a:spcBef>
                <a:spcPts val="0"/>
              </a:spcBef>
              <a:spcAft>
                <a:spcPts val="0"/>
              </a:spcAft>
              <a:buClr>
                <a:schemeClr val="accent2"/>
              </a:buClr>
              <a:buSzPts val="1300"/>
              <a:buChar char="●"/>
            </a:pPr>
            <a:r>
              <a:rPr b="1" lang="en-US" sz="1300">
                <a:solidFill>
                  <a:schemeClr val="accent2"/>
                </a:solidFill>
                <a:highlight>
                  <a:srgbClr val="FFFFFF"/>
                </a:highlight>
              </a:rPr>
              <a:t>From e-commerce (suggest to buyers articles that could interest them) to online advertisement (suggest to users the right contents, matching their preferences), recommender systems are today unavoidable in our daily online journeys.</a:t>
            </a:r>
            <a:endParaRPr b="1" sz="1300">
              <a:solidFill>
                <a:schemeClr val="accent2"/>
              </a:solidFill>
              <a:highlight>
                <a:srgbClr val="FFFFFF"/>
              </a:highlight>
            </a:endParaRPr>
          </a:p>
          <a:p>
            <a:pPr indent="-311150" lvl="0" marL="457200" rtl="0" algn="l">
              <a:lnSpc>
                <a:spcPct val="150000"/>
              </a:lnSpc>
              <a:spcBef>
                <a:spcPts val="0"/>
              </a:spcBef>
              <a:spcAft>
                <a:spcPts val="0"/>
              </a:spcAft>
              <a:buClr>
                <a:schemeClr val="accent2"/>
              </a:buClr>
              <a:buSzPts val="1300"/>
              <a:buChar char="●"/>
            </a:pPr>
            <a:r>
              <a:rPr b="1" lang="en-US" sz="1300">
                <a:solidFill>
                  <a:schemeClr val="accent2"/>
                </a:solidFill>
                <a:highlight>
                  <a:srgbClr val="FFFFFF"/>
                </a:highlight>
              </a:rPr>
              <a:t>In a very general way, recommender systems are algorithms aimed at suggesting relevant items to users (items being movies to watch, text to read, products to buy, or anything else depending on industries). </a:t>
            </a:r>
            <a:endParaRPr b="1" sz="1300">
              <a:solidFill>
                <a:schemeClr val="accent2"/>
              </a:solidFill>
              <a:highlight>
                <a:srgbClr val="FFFFFF"/>
              </a:highlight>
            </a:endParaRPr>
          </a:p>
          <a:p>
            <a:pPr indent="-311150" lvl="0" marL="457200" rtl="0" algn="l">
              <a:lnSpc>
                <a:spcPct val="150000"/>
              </a:lnSpc>
              <a:spcBef>
                <a:spcPts val="0"/>
              </a:spcBef>
              <a:spcAft>
                <a:spcPts val="0"/>
              </a:spcAft>
              <a:buClr>
                <a:schemeClr val="accent2"/>
              </a:buClr>
              <a:buSzPts val="1300"/>
              <a:buChar char="●"/>
            </a:pPr>
            <a:r>
              <a:rPr b="1" lang="en-US" sz="1300">
                <a:solidFill>
                  <a:schemeClr val="accent2"/>
                </a:solidFill>
                <a:highlight>
                  <a:srgbClr val="FFFFFF"/>
                </a:highlight>
              </a:rPr>
              <a:t>Recommender systems are really critical in some industries as they can generate a huge amount of income when they are efficient or also be a way to stand out significantly from competitors. </a:t>
            </a:r>
            <a:endParaRPr b="1" sz="1300">
              <a:solidFill>
                <a:schemeClr val="accent2"/>
              </a:solidFill>
              <a:highlight>
                <a:srgbClr val="FFFFFF"/>
              </a:highlight>
            </a:endParaRPr>
          </a:p>
          <a:p>
            <a:pPr indent="-311150" lvl="0" marL="457200" rtl="0" algn="l">
              <a:lnSpc>
                <a:spcPct val="150000"/>
              </a:lnSpc>
              <a:spcBef>
                <a:spcPts val="0"/>
              </a:spcBef>
              <a:spcAft>
                <a:spcPts val="0"/>
              </a:spcAft>
              <a:buClr>
                <a:schemeClr val="accent2"/>
              </a:buClr>
              <a:buSzPts val="1300"/>
              <a:buChar char="●"/>
            </a:pPr>
            <a:r>
              <a:rPr b="1" lang="en-US" sz="1300">
                <a:solidFill>
                  <a:schemeClr val="accent2"/>
                </a:solidFill>
                <a:highlight>
                  <a:srgbClr val="FFFFFF"/>
                </a:highlight>
              </a:rPr>
              <a:t>The main objective is to create a book recommendation system for users.</a:t>
            </a:r>
            <a:endParaRPr b="1" sz="1300">
              <a:solidFill>
                <a:schemeClr val="accent2"/>
              </a:solidFill>
              <a:highlight>
                <a:srgbClr val="FFFFFF"/>
              </a:highlight>
            </a:endParaRPr>
          </a:p>
          <a:p>
            <a:pPr indent="-342900" lvl="0" marL="457200" rtl="0" algn="l">
              <a:lnSpc>
                <a:spcPct val="115000"/>
              </a:lnSpc>
              <a:spcBef>
                <a:spcPts val="500"/>
              </a:spcBef>
              <a:spcAft>
                <a:spcPts val="0"/>
              </a:spcAft>
              <a:buSzPts val="1800"/>
              <a:buNone/>
            </a:pPr>
            <a:r>
              <a:t/>
            </a:r>
            <a:endParaRPr b="1" sz="1400">
              <a:solidFill>
                <a:srgbClr val="002060"/>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t/>
            </a:r>
            <a:endParaRPr b="1" sz="1400">
              <a:solidFill>
                <a:srgbClr val="000000"/>
              </a:solidFill>
            </a:endParaRPr>
          </a:p>
          <a:p>
            <a:pPr indent="-342900" lvl="0" marL="457200" rtl="0" algn="l">
              <a:lnSpc>
                <a:spcPct val="115000"/>
              </a:lnSpc>
              <a:spcBef>
                <a:spcPts val="0"/>
              </a:spcBef>
              <a:spcAft>
                <a:spcPts val="0"/>
              </a:spcAft>
              <a:buSzPts val="1800"/>
              <a:buNone/>
            </a:pPr>
            <a:r>
              <a:t/>
            </a:r>
            <a:endParaRPr b="1" sz="1400">
              <a:solidFill>
                <a:srgbClr val="000000"/>
              </a:solidFill>
            </a:endParaRPr>
          </a:p>
          <a:p>
            <a:pPr indent="-342900" lvl="0" marL="457200" rtl="0" algn="l">
              <a:lnSpc>
                <a:spcPct val="115000"/>
              </a:lnSpc>
              <a:spcBef>
                <a:spcPts val="0"/>
              </a:spcBef>
              <a:spcAft>
                <a:spcPts val="0"/>
              </a:spcAft>
              <a:buSzPts val="1800"/>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Objective:-</a:t>
            </a:r>
            <a:endParaRPr/>
          </a:p>
        </p:txBody>
      </p:sp>
      <p:sp>
        <p:nvSpPr>
          <p:cNvPr id="74" name="Google Shape;74;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202124"/>
              </a:buClr>
              <a:buSzPts val="1500"/>
              <a:buChar char="●"/>
            </a:pPr>
            <a:r>
              <a:rPr b="1" lang="en-US" sz="1500">
                <a:solidFill>
                  <a:srgbClr val="202124"/>
                </a:solidFill>
                <a:highlight>
                  <a:srgbClr val="FFFFFF"/>
                </a:highlight>
              </a:rPr>
              <a:t>To show them personalized advertising or recommendations on specific news or products.</a:t>
            </a:r>
            <a:endParaRPr b="1" sz="1500">
              <a:solidFill>
                <a:srgbClr val="202124"/>
              </a:solidFill>
              <a:highlight>
                <a:srgbClr val="FFFFFF"/>
              </a:highlight>
            </a:endParaRPr>
          </a:p>
          <a:p>
            <a:pPr indent="-323850" lvl="0" marL="457200" rtl="0" algn="l">
              <a:lnSpc>
                <a:spcPct val="150000"/>
              </a:lnSpc>
              <a:spcBef>
                <a:spcPts val="0"/>
              </a:spcBef>
              <a:spcAft>
                <a:spcPts val="0"/>
              </a:spcAft>
              <a:buClr>
                <a:srgbClr val="202124"/>
              </a:buClr>
              <a:buSzPts val="1500"/>
              <a:buChar char="●"/>
            </a:pPr>
            <a:r>
              <a:rPr b="1" lang="en-US" sz="1500">
                <a:solidFill>
                  <a:srgbClr val="202124"/>
                </a:solidFill>
                <a:highlight>
                  <a:srgbClr val="FFFFFF"/>
                </a:highlight>
              </a:rPr>
              <a:t>To Stimulate demand and actively engage users.</a:t>
            </a:r>
            <a:endParaRPr b="1" sz="1500">
              <a:solidFill>
                <a:srgbClr val="202124"/>
              </a:solidFill>
              <a:highlight>
                <a:srgbClr val="FFFFFF"/>
              </a:highlight>
            </a:endParaRPr>
          </a:p>
          <a:p>
            <a:pPr indent="-323850" lvl="0" marL="457200" rtl="0" algn="l">
              <a:lnSpc>
                <a:spcPct val="150000"/>
              </a:lnSpc>
              <a:spcBef>
                <a:spcPts val="0"/>
              </a:spcBef>
              <a:spcAft>
                <a:spcPts val="0"/>
              </a:spcAft>
              <a:buClr>
                <a:srgbClr val="202124"/>
              </a:buClr>
              <a:buSzPts val="1500"/>
              <a:buChar char="●"/>
            </a:pPr>
            <a:r>
              <a:rPr b="1" lang="en-US" sz="1500">
                <a:solidFill>
                  <a:srgbClr val="202124"/>
                </a:solidFill>
                <a:highlight>
                  <a:srgbClr val="FFFFFF"/>
                </a:highlight>
              </a:rPr>
              <a:t>To  recommend the most relevant items to a particular user or customer</a:t>
            </a:r>
            <a:r>
              <a:rPr lang="en-US" sz="1500">
                <a:solidFill>
                  <a:srgbClr val="202124"/>
                </a:solidFill>
                <a:highlight>
                  <a:srgbClr val="FFFFFF"/>
                </a:highlight>
              </a:rPr>
              <a:t>.</a:t>
            </a:r>
            <a:endParaRPr sz="1500">
              <a:solidFill>
                <a:srgbClr val="202124"/>
              </a:solidFill>
              <a:highlight>
                <a:srgbClr val="FFFFFF"/>
              </a:highlight>
            </a:endParaRPr>
          </a:p>
          <a:p>
            <a:pPr indent="-323850" lvl="0" marL="457200" rtl="0" algn="l">
              <a:lnSpc>
                <a:spcPct val="150000"/>
              </a:lnSpc>
              <a:spcBef>
                <a:spcPts val="0"/>
              </a:spcBef>
              <a:spcAft>
                <a:spcPts val="0"/>
              </a:spcAft>
              <a:buClr>
                <a:srgbClr val="202124"/>
              </a:buClr>
              <a:buSzPts val="1500"/>
              <a:buChar char="●"/>
            </a:pPr>
            <a:r>
              <a:rPr b="1" lang="en-US" sz="1500">
                <a:solidFill>
                  <a:srgbClr val="202124"/>
                </a:solidFill>
                <a:highlight>
                  <a:srgbClr val="FFFFFF"/>
                </a:highlight>
              </a:rPr>
              <a:t>To provide recommendations based recorded information on the users' preferences</a:t>
            </a:r>
            <a:endParaRPr sz="1500">
              <a:solidFill>
                <a:srgbClr val="202124"/>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Summary:-</a:t>
            </a:r>
            <a:endParaRPr/>
          </a:p>
        </p:txBody>
      </p:sp>
      <p:sp>
        <p:nvSpPr>
          <p:cNvPr id="80" name="Google Shape;80;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a:solidFill>
                  <a:schemeClr val="accent2"/>
                </a:solidFill>
              </a:rPr>
              <a:t>BOOK DATA:-</a:t>
            </a:r>
            <a:endParaRPr b="1">
              <a:solidFill>
                <a:schemeClr val="accent2"/>
              </a:solidFill>
            </a:endParaRPr>
          </a:p>
          <a:p>
            <a:pPr indent="0" lvl="0" marL="0" rtl="0" algn="l">
              <a:lnSpc>
                <a:spcPct val="115000"/>
              </a:lnSpc>
              <a:spcBef>
                <a:spcPts val="0"/>
              </a:spcBef>
              <a:spcAft>
                <a:spcPts val="0"/>
              </a:spcAft>
              <a:buSzPts val="1800"/>
              <a:buNone/>
            </a:pPr>
            <a:r>
              <a:rPr lang="en-US">
                <a:solidFill>
                  <a:schemeClr val="accent2"/>
                </a:solidFill>
              </a:rPr>
              <a:t>There are 8 columns and 271360</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p:txBody>
      </p:sp>
      <p:pic>
        <p:nvPicPr>
          <p:cNvPr id="81" name="Google Shape;81;p6"/>
          <p:cNvPicPr preferRelativeResize="0"/>
          <p:nvPr/>
        </p:nvPicPr>
        <p:blipFill>
          <a:blip r:embed="rId3">
            <a:alphaModFix/>
          </a:blip>
          <a:stretch>
            <a:fillRect/>
          </a:stretch>
        </p:blipFill>
        <p:spPr>
          <a:xfrm>
            <a:off x="328600" y="2137950"/>
            <a:ext cx="8486775" cy="249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d5a072ab76_1_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Contd..</a:t>
            </a:r>
            <a:endParaRPr/>
          </a:p>
        </p:txBody>
      </p:sp>
      <p:sp>
        <p:nvSpPr>
          <p:cNvPr id="87" name="Google Shape;87;g1d5a072ab76_1_1"/>
          <p:cNvSpPr txBox="1"/>
          <p:nvPr>
            <p:ph idx="1" type="body"/>
          </p:nvPr>
        </p:nvSpPr>
        <p:spPr>
          <a:xfrm>
            <a:off x="224950" y="1164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550">
                <a:solidFill>
                  <a:srgbClr val="000000"/>
                </a:solidFill>
                <a:highlight>
                  <a:srgbClr val="FFFFFF"/>
                </a:highlight>
              </a:rPr>
              <a:t>USER DATASET</a:t>
            </a:r>
            <a:endParaRPr b="1" sz="1550">
              <a:solidFill>
                <a:srgbClr val="000000"/>
              </a:solidFill>
              <a:highlight>
                <a:srgbClr val="FFFFFF"/>
              </a:highlight>
            </a:endParaRPr>
          </a:p>
          <a:p>
            <a:pPr indent="0" lvl="0" marL="0" rtl="0" algn="l">
              <a:spcBef>
                <a:spcPts val="0"/>
              </a:spcBef>
              <a:spcAft>
                <a:spcPts val="0"/>
              </a:spcAft>
              <a:buNone/>
            </a:pPr>
            <a:r>
              <a:rPr lang="en-US" sz="1550">
                <a:solidFill>
                  <a:srgbClr val="000000"/>
                </a:solidFill>
                <a:highlight>
                  <a:srgbClr val="FFFFFF"/>
                </a:highlight>
              </a:rPr>
              <a:t>There are 3 columns and 278858 rows.</a:t>
            </a:r>
            <a:endParaRPr sz="1550">
              <a:solidFill>
                <a:srgbClr val="000000"/>
              </a:solidFill>
              <a:highlight>
                <a:srgbClr val="FFFFFF"/>
              </a:highlight>
            </a:endParaRPr>
          </a:p>
          <a:p>
            <a:pPr indent="0" lvl="0" marL="0" rtl="0" algn="l">
              <a:spcBef>
                <a:spcPts val="0"/>
              </a:spcBef>
              <a:spcAft>
                <a:spcPts val="0"/>
              </a:spcAft>
              <a:buNone/>
            </a:pPr>
            <a:r>
              <a:t/>
            </a:r>
            <a:endParaRPr sz="1550">
              <a:solidFill>
                <a:srgbClr val="000000"/>
              </a:solidFill>
              <a:highlight>
                <a:srgbClr val="FFFFFF"/>
              </a:highlight>
            </a:endParaRPr>
          </a:p>
          <a:p>
            <a:pPr indent="0" lvl="0" marL="0" rtl="0" algn="l">
              <a:spcBef>
                <a:spcPts val="0"/>
              </a:spcBef>
              <a:spcAft>
                <a:spcPts val="0"/>
              </a:spcAft>
              <a:buNone/>
            </a:pPr>
            <a:r>
              <a:t/>
            </a:r>
            <a:endParaRPr sz="1050">
              <a:solidFill>
                <a:srgbClr val="000000"/>
              </a:solidFill>
              <a:highlight>
                <a:srgbClr val="FFFFFF"/>
              </a:highlight>
            </a:endParaRPr>
          </a:p>
          <a:p>
            <a:pPr indent="0" lvl="0" marL="0" rtl="0" algn="l">
              <a:spcBef>
                <a:spcPts val="0"/>
              </a:spcBef>
              <a:spcAft>
                <a:spcPts val="0"/>
              </a:spcAft>
              <a:buNone/>
            </a:pPr>
            <a:r>
              <a:t/>
            </a:r>
            <a:endParaRPr/>
          </a:p>
        </p:txBody>
      </p:sp>
      <p:pic>
        <p:nvPicPr>
          <p:cNvPr id="88" name="Google Shape;88;g1d5a072ab76_1_1"/>
          <p:cNvPicPr preferRelativeResize="0"/>
          <p:nvPr/>
        </p:nvPicPr>
        <p:blipFill>
          <a:blip r:embed="rId3">
            <a:alphaModFix/>
          </a:blip>
          <a:stretch>
            <a:fillRect/>
          </a:stretch>
        </p:blipFill>
        <p:spPr>
          <a:xfrm>
            <a:off x="609150" y="1972050"/>
            <a:ext cx="7223825" cy="358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c143c13472_0_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Contd..</a:t>
            </a:r>
            <a:endParaRPr/>
          </a:p>
        </p:txBody>
      </p:sp>
      <p:sp>
        <p:nvSpPr>
          <p:cNvPr id="94" name="Google Shape;94;g1c143c13472_0_1"/>
          <p:cNvSpPr txBox="1"/>
          <p:nvPr>
            <p:ph idx="1" type="body"/>
          </p:nvPr>
        </p:nvSpPr>
        <p:spPr>
          <a:xfrm>
            <a:off x="0" y="1152475"/>
            <a:ext cx="8832300" cy="399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a:solidFill>
                  <a:schemeClr val="accent2"/>
                </a:solidFill>
              </a:rPr>
              <a:t>Ratings Dataset:-</a:t>
            </a:r>
            <a:endParaRPr b="1">
              <a:solidFill>
                <a:schemeClr val="accent2"/>
              </a:solidFill>
            </a:endParaRPr>
          </a:p>
          <a:p>
            <a:pPr indent="0" lvl="0" marL="0" rtl="0" algn="l">
              <a:lnSpc>
                <a:spcPct val="115000"/>
              </a:lnSpc>
              <a:spcBef>
                <a:spcPts val="0"/>
              </a:spcBef>
              <a:spcAft>
                <a:spcPts val="0"/>
              </a:spcAft>
              <a:buSzPts val="1800"/>
              <a:buNone/>
            </a:pPr>
            <a:r>
              <a:rPr lang="en-US">
                <a:solidFill>
                  <a:schemeClr val="accent2"/>
                </a:solidFill>
              </a:rPr>
              <a:t>There are 1031136 3 columns</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a:p>
            <a:pPr indent="0" lvl="0" marL="0" rtl="0" algn="l">
              <a:lnSpc>
                <a:spcPct val="115000"/>
              </a:lnSpc>
              <a:spcBef>
                <a:spcPts val="0"/>
              </a:spcBef>
              <a:spcAft>
                <a:spcPts val="0"/>
              </a:spcAft>
              <a:buSzPts val="1800"/>
              <a:buNone/>
            </a:pPr>
            <a:r>
              <a:t/>
            </a:r>
            <a:endParaRPr>
              <a:solidFill>
                <a:schemeClr val="accent2"/>
              </a:solidFill>
            </a:endParaRPr>
          </a:p>
        </p:txBody>
      </p:sp>
      <p:pic>
        <p:nvPicPr>
          <p:cNvPr id="95" name="Google Shape;95;g1c143c13472_0_1"/>
          <p:cNvPicPr preferRelativeResize="0"/>
          <p:nvPr/>
        </p:nvPicPr>
        <p:blipFill>
          <a:blip r:embed="rId3">
            <a:alphaModFix/>
          </a:blip>
          <a:stretch>
            <a:fillRect/>
          </a:stretch>
        </p:blipFill>
        <p:spPr>
          <a:xfrm>
            <a:off x="3828906" y="1257200"/>
            <a:ext cx="4809700" cy="3781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Visualization</a:t>
            </a:r>
            <a:endParaRPr/>
          </a:p>
        </p:txBody>
      </p:sp>
      <p:sp>
        <p:nvSpPr>
          <p:cNvPr id="101" name="Google Shape;101;p9"/>
          <p:cNvSpPr txBox="1"/>
          <p:nvPr>
            <p:ph idx="1" type="body"/>
          </p:nvPr>
        </p:nvSpPr>
        <p:spPr>
          <a:xfrm>
            <a:off x="311700" y="1152474"/>
            <a:ext cx="8520600" cy="3991025"/>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b="1" lang="en-US">
                <a:solidFill>
                  <a:srgbClr val="202124"/>
                </a:solidFill>
              </a:rPr>
              <a:t>Below graph shows the Top 20 Authors with number of books</a:t>
            </a:r>
            <a:endParaRPr b="1">
              <a:solidFill>
                <a:srgbClr val="202124"/>
              </a:solidFill>
            </a:endParaRPr>
          </a:p>
        </p:txBody>
      </p:sp>
      <p:sp>
        <p:nvSpPr>
          <p:cNvPr id="102" name="Google Shape;102;p9"/>
          <p:cNvSpPr/>
          <p:nvPr/>
        </p:nvSpPr>
        <p:spPr>
          <a:xfrm>
            <a:off x="6169575" y="1921075"/>
            <a:ext cx="2564400" cy="2751600"/>
          </a:xfrm>
          <a:prstGeom prst="roundRect">
            <a:avLst>
              <a:gd fmla="val 16667" name="adj"/>
            </a:avLst>
          </a:prstGeom>
          <a:solidFill>
            <a:schemeClr val="dk2"/>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381000" lvl="0" marL="457200" marR="0" rtl="0" algn="l">
              <a:lnSpc>
                <a:spcPct val="100000"/>
              </a:lnSpc>
              <a:spcBef>
                <a:spcPts val="0"/>
              </a:spcBef>
              <a:spcAft>
                <a:spcPts val="0"/>
              </a:spcAft>
              <a:buClr>
                <a:srgbClr val="002060"/>
              </a:buClr>
              <a:buSzPts val="2400"/>
              <a:buFont typeface="Arial"/>
              <a:buChar char="➢"/>
            </a:pPr>
            <a:r>
              <a:rPr b="1" lang="en-US">
                <a:solidFill>
                  <a:srgbClr val="002060"/>
                </a:solidFill>
              </a:rPr>
              <a:t>Among top 20 Authors the highest number of books has been hold by Agatha Christie. Agatha Christie is leading at top with more than 600 counts, followed by William Shakespeare</a:t>
            </a:r>
            <a:endParaRPr b="0" i="0" sz="1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2060"/>
              </a:solidFill>
              <a:latin typeface="Arial"/>
              <a:ea typeface="Arial"/>
              <a:cs typeface="Arial"/>
              <a:sym typeface="Arial"/>
            </a:endParaRPr>
          </a:p>
        </p:txBody>
      </p:sp>
      <p:pic>
        <p:nvPicPr>
          <p:cNvPr id="103" name="Google Shape;103;p9"/>
          <p:cNvPicPr preferRelativeResize="0"/>
          <p:nvPr/>
        </p:nvPicPr>
        <p:blipFill>
          <a:blip r:embed="rId3">
            <a:alphaModFix/>
          </a:blip>
          <a:stretch>
            <a:fillRect/>
          </a:stretch>
        </p:blipFill>
        <p:spPr>
          <a:xfrm>
            <a:off x="311700" y="1566700"/>
            <a:ext cx="5699375" cy="3415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Cont..</a:t>
            </a:r>
            <a:endParaRPr/>
          </a:p>
        </p:txBody>
      </p:sp>
      <p:sp>
        <p:nvSpPr>
          <p:cNvPr id="109" name="Google Shape;109;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US">
                <a:solidFill>
                  <a:srgbClr val="202124"/>
                </a:solidFill>
              </a:rPr>
              <a:t>Top 20 Publishers with number of books published</a:t>
            </a:r>
            <a:endParaRPr b="1">
              <a:solidFill>
                <a:srgbClr val="202124"/>
              </a:solidFill>
            </a:endParaRPr>
          </a:p>
        </p:txBody>
      </p:sp>
      <p:pic>
        <p:nvPicPr>
          <p:cNvPr id="110" name="Google Shape;110;p10"/>
          <p:cNvPicPr preferRelativeResize="0"/>
          <p:nvPr/>
        </p:nvPicPr>
        <p:blipFill>
          <a:blip r:embed="rId3">
            <a:alphaModFix/>
          </a:blip>
          <a:stretch>
            <a:fillRect/>
          </a:stretch>
        </p:blipFill>
        <p:spPr>
          <a:xfrm>
            <a:off x="584350" y="1558025"/>
            <a:ext cx="5426701" cy="3514725"/>
          </a:xfrm>
          <a:prstGeom prst="rect">
            <a:avLst/>
          </a:prstGeom>
          <a:noFill/>
          <a:ln>
            <a:noFill/>
          </a:ln>
        </p:spPr>
      </p:pic>
      <p:sp>
        <p:nvSpPr>
          <p:cNvPr id="111" name="Google Shape;111;p10"/>
          <p:cNvSpPr txBox="1"/>
          <p:nvPr/>
        </p:nvSpPr>
        <p:spPr>
          <a:xfrm>
            <a:off x="6469650" y="2082200"/>
            <a:ext cx="172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2" name="Google Shape;112;p10"/>
          <p:cNvSpPr txBox="1"/>
          <p:nvPr/>
        </p:nvSpPr>
        <p:spPr>
          <a:xfrm>
            <a:off x="6729925" y="2156550"/>
            <a:ext cx="2007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Among top 20 Books Publishers the top 20 number of book publisher is Harlequin</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Janhavi Shembade</dc:creator>
</cp:coreProperties>
</file>