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 id="269" r:id="rId14"/>
    <p:sldId id="271" r:id="rId15"/>
    <p:sldId id="270" r:id="rId16"/>
    <p:sldId id="272" r:id="rId17"/>
    <p:sldId id="273" r:id="rId18"/>
    <p:sldId id="274" r:id="rId19"/>
  </p:sldIdLst>
  <p:sldSz cx="9144000" cy="5143500" type="screen16x9"/>
  <p:notesSz cx="6858000" cy="9144000"/>
  <p:embeddedFontLst>
    <p:embeddedFont>
      <p:font typeface="Montserrat"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18" autoAdjust="0"/>
  </p:normalViewPr>
  <p:slideViewPr>
    <p:cSldViewPr snapToGrid="0">
      <p:cViewPr varScale="1">
        <p:scale>
          <a:sx n="84" d="100"/>
          <a:sy n="84" d="100"/>
        </p:scale>
        <p:origin x="-966"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Capstone Project-1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Telecom Churn Analysis</a:t>
            </a:r>
            <a:br>
              <a:rPr lang="en-GB" sz="3600" b="1" dirty="0" smtClean="0">
                <a:solidFill>
                  <a:schemeClr val="lt1"/>
                </a:solidFill>
                <a:latin typeface="Montserrat"/>
                <a:ea typeface="Montserrat"/>
                <a:cs typeface="Montserrat"/>
                <a:sym typeface="Montserrat"/>
              </a:rPr>
            </a:br>
            <a:r>
              <a:rPr lang="en-GB" sz="3600" b="1" dirty="0" smtClean="0">
                <a:solidFill>
                  <a:schemeClr val="lt1"/>
                </a:solidFill>
                <a:latin typeface="Montserrat"/>
                <a:ea typeface="Montserrat"/>
                <a:cs typeface="Montserrat"/>
                <a:sym typeface="Montserrat"/>
              </a:rPr>
              <a:t>Individual</a:t>
            </a:r>
            <a:br>
              <a:rPr lang="en-GB" sz="3600" b="1" dirty="0" smtClean="0">
                <a:solidFill>
                  <a:schemeClr val="lt1"/>
                </a:solidFill>
                <a:latin typeface="Montserrat"/>
                <a:ea typeface="Montserrat"/>
                <a:cs typeface="Montserrat"/>
                <a:sym typeface="Montserrat"/>
              </a:rPr>
            </a:br>
            <a:r>
              <a:rPr lang="en-GB" sz="3600" b="1" dirty="0" smtClean="0">
                <a:solidFill>
                  <a:schemeClr val="lt1"/>
                </a:solidFill>
                <a:latin typeface="Montserrat"/>
                <a:ea typeface="Montserrat"/>
                <a:cs typeface="Montserrat"/>
                <a:sym typeface="Montserrat"/>
              </a:rPr>
              <a:t>Janhavi Shembade</a:t>
            </a:r>
            <a:br>
              <a:rPr lang="en-GB" sz="3600" b="1" dirty="0" smtClean="0">
                <a:solidFill>
                  <a:schemeClr val="lt1"/>
                </a:solidFill>
                <a:latin typeface="Montserrat"/>
                <a:ea typeface="Montserrat"/>
                <a:cs typeface="Montserrat"/>
                <a:sym typeface="Montserrat"/>
              </a:rPr>
            </a:br>
            <a:endParaRPr sz="3600" b="1" dirty="0" smtClean="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with state column</a:t>
            </a:r>
            <a:endParaRPr lang="en-US" dirty="0"/>
          </a:p>
        </p:txBody>
      </p:sp>
      <p:sp>
        <p:nvSpPr>
          <p:cNvPr id="3" name="Text Placeholder 2"/>
          <p:cNvSpPr>
            <a:spLocks noGrp="1"/>
          </p:cNvSpPr>
          <p:nvPr>
            <p:ph type="body" idx="1"/>
          </p:nvPr>
        </p:nvSpPr>
        <p:spPr/>
        <p:txBody>
          <a:bodyPr/>
          <a:lstStyle/>
          <a:p>
            <a:pPr>
              <a:buNone/>
            </a:pPr>
            <a:r>
              <a:rPr lang="en-US" b="1" dirty="0" smtClean="0">
                <a:solidFill>
                  <a:srgbClr val="002060"/>
                </a:solidFill>
              </a:rPr>
              <a:t>This block shows churn rate with state</a:t>
            </a:r>
            <a:endParaRPr lang="en-US" b="1" dirty="0">
              <a:solidFill>
                <a:srgbClr val="002060"/>
              </a:solidFill>
            </a:endParaRPr>
          </a:p>
        </p:txBody>
      </p:sp>
      <p:pic>
        <p:nvPicPr>
          <p:cNvPr id="4" name="Google Shape;144;p22"/>
          <p:cNvPicPr preferRelativeResize="0"/>
          <p:nvPr/>
        </p:nvPicPr>
        <p:blipFill rotWithShape="1">
          <a:blip r:embed="rId2">
            <a:alphaModFix/>
          </a:blip>
          <a:srcRect/>
          <a:stretch/>
        </p:blipFill>
        <p:spPr>
          <a:xfrm>
            <a:off x="376730" y="1699363"/>
            <a:ext cx="8096250" cy="320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with Account Length </a:t>
            </a:r>
            <a:r>
              <a:rPr lang="en-US" dirty="0" err="1" smtClean="0"/>
              <a:t>vs</a:t>
            </a:r>
            <a:r>
              <a:rPr lang="en-US" dirty="0" smtClean="0"/>
              <a:t> Churn</a:t>
            </a:r>
            <a:endParaRPr lang="en-US" dirty="0"/>
          </a:p>
        </p:txBody>
      </p:sp>
      <p:sp>
        <p:nvSpPr>
          <p:cNvPr id="3" name="Text Placeholder 2"/>
          <p:cNvSpPr>
            <a:spLocks noGrp="1"/>
          </p:cNvSpPr>
          <p:nvPr>
            <p:ph type="body" idx="1"/>
          </p:nvPr>
        </p:nvSpPr>
        <p:spPr/>
        <p:txBody>
          <a:bodyPr/>
          <a:lstStyle/>
          <a:p>
            <a:r>
              <a:rPr lang="en-IN" b="1" dirty="0" smtClean="0">
                <a:solidFill>
                  <a:srgbClr val="002060"/>
                </a:solidFill>
                <a:latin typeface="Montserrat"/>
                <a:ea typeface="Montserrat"/>
                <a:cs typeface="Montserrat"/>
                <a:sym typeface="Montserrat"/>
              </a:rPr>
              <a:t>Here is no sign of customers leaving because of the length of usage of their account</a:t>
            </a:r>
            <a:endParaRPr lang="en-US" dirty="0"/>
          </a:p>
        </p:txBody>
      </p:sp>
      <p:pic>
        <p:nvPicPr>
          <p:cNvPr id="5" name="Picture 4" descr="download (2).png"/>
          <p:cNvPicPr>
            <a:picLocks noChangeAspect="1"/>
          </p:cNvPicPr>
          <p:nvPr/>
        </p:nvPicPr>
        <p:blipFill>
          <a:blip r:embed="rId2"/>
          <a:stretch>
            <a:fillRect/>
          </a:stretch>
        </p:blipFill>
        <p:spPr>
          <a:xfrm>
            <a:off x="1844428" y="1990236"/>
            <a:ext cx="5055752" cy="33281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code Vs churn</a:t>
            </a:r>
            <a:endParaRPr lang="en-US" dirty="0"/>
          </a:p>
        </p:txBody>
      </p:sp>
      <p:sp>
        <p:nvSpPr>
          <p:cNvPr id="3" name="Text Placeholder 2"/>
          <p:cNvSpPr>
            <a:spLocks noGrp="1"/>
          </p:cNvSpPr>
          <p:nvPr>
            <p:ph type="body" idx="1"/>
          </p:nvPr>
        </p:nvSpPr>
        <p:spPr/>
        <p:txBody>
          <a:bodyPr/>
          <a:lstStyle/>
          <a:p>
            <a:pPr lvl="0"/>
            <a:r>
              <a:rPr lang="en-US" b="1" dirty="0" smtClean="0">
                <a:solidFill>
                  <a:srgbClr val="002060"/>
                </a:solidFill>
                <a:latin typeface="Montserrat"/>
                <a:ea typeface="Montserrat"/>
                <a:cs typeface="Montserrat"/>
                <a:sym typeface="Montserrat"/>
              </a:rPr>
              <a:t>Area </a:t>
            </a:r>
            <a:r>
              <a:rPr lang="en-US" b="1" dirty="0" smtClean="0">
                <a:solidFill>
                  <a:srgbClr val="002060"/>
                </a:solidFill>
                <a:latin typeface="Montserrat"/>
                <a:ea typeface="Montserrat"/>
                <a:cs typeface="Montserrat"/>
                <a:sym typeface="Montserrat"/>
              </a:rPr>
              <a:t>code has only 3 unique values, and consider as a nominal data type and has equal number of churn</a:t>
            </a:r>
          </a:p>
          <a:p>
            <a:endParaRPr lang="en-US" dirty="0"/>
          </a:p>
        </p:txBody>
      </p:sp>
      <p:pic>
        <p:nvPicPr>
          <p:cNvPr id="4" name="Picture 3" descr="download (3).png"/>
          <p:cNvPicPr>
            <a:picLocks noChangeAspect="1"/>
          </p:cNvPicPr>
          <p:nvPr/>
        </p:nvPicPr>
        <p:blipFill>
          <a:blip r:embed="rId2"/>
          <a:stretch>
            <a:fillRect/>
          </a:stretch>
        </p:blipFill>
        <p:spPr>
          <a:xfrm>
            <a:off x="1633995" y="1739124"/>
            <a:ext cx="5119266" cy="34043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278" y="298270"/>
            <a:ext cx="8520600" cy="572700"/>
          </a:xfrm>
        </p:spPr>
        <p:txBody>
          <a:bodyPr/>
          <a:lstStyle/>
          <a:p>
            <a:r>
              <a:rPr lang="en-US" dirty="0" smtClean="0"/>
              <a:t>Voice mail and international plan with churn</a:t>
            </a:r>
            <a:endParaRPr lang="en-US" dirty="0"/>
          </a:p>
        </p:txBody>
      </p:sp>
      <p:sp>
        <p:nvSpPr>
          <p:cNvPr id="3" name="Text Placeholder 2"/>
          <p:cNvSpPr>
            <a:spLocks noGrp="1"/>
          </p:cNvSpPr>
          <p:nvPr>
            <p:ph type="body" idx="1"/>
          </p:nvPr>
        </p:nvSpPr>
        <p:spPr>
          <a:xfrm>
            <a:off x="0" y="869244"/>
            <a:ext cx="8832300" cy="4097867"/>
          </a:xfrm>
        </p:spPr>
        <p:txBody>
          <a:bodyPr/>
          <a:lstStyle/>
          <a:p>
            <a:pPr lvl="0"/>
            <a:r>
              <a:rPr lang="en-US" b="1" dirty="0" smtClean="0">
                <a:solidFill>
                  <a:srgbClr val="002060"/>
                </a:solidFill>
                <a:latin typeface="Montserrat"/>
                <a:ea typeface="Montserrat"/>
                <a:cs typeface="Montserrat"/>
                <a:sym typeface="Montserrat"/>
              </a:rPr>
              <a:t>This is </a:t>
            </a:r>
            <a:r>
              <a:rPr lang="en-US" b="1" dirty="0" smtClean="0">
                <a:solidFill>
                  <a:srgbClr val="002060"/>
                </a:solidFill>
                <a:latin typeface="Montserrat"/>
                <a:ea typeface="Montserrat"/>
                <a:cs typeface="Montserrat"/>
                <a:sym typeface="Montserrat"/>
              </a:rPr>
              <a:t> plots </a:t>
            </a:r>
            <a:r>
              <a:rPr lang="en-US" b="1" dirty="0" smtClean="0">
                <a:solidFill>
                  <a:srgbClr val="002060"/>
                </a:solidFill>
                <a:latin typeface="Montserrat"/>
                <a:ea typeface="Montserrat"/>
                <a:cs typeface="Montserrat"/>
                <a:sym typeface="Montserrat"/>
              </a:rPr>
              <a:t>which shows the churned and not churned customer respective to </a:t>
            </a:r>
            <a:r>
              <a:rPr lang="en-US" b="1" dirty="0" smtClean="0">
                <a:solidFill>
                  <a:srgbClr val="002060"/>
                </a:solidFill>
                <a:latin typeface="Montserrat"/>
                <a:ea typeface="Montserrat"/>
                <a:cs typeface="Montserrat"/>
                <a:sym typeface="Montserrat"/>
              </a:rPr>
              <a:t>their plans </a:t>
            </a:r>
            <a:endParaRPr lang="en-US" b="1" dirty="0" smtClean="0">
              <a:solidFill>
                <a:srgbClr val="002060"/>
              </a:solidFill>
              <a:latin typeface="Montserrat"/>
              <a:ea typeface="Montserrat"/>
              <a:cs typeface="Montserrat"/>
              <a:sym typeface="Montserrat"/>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p>
          <a:p>
            <a:pPr>
              <a:buNone/>
            </a:pPr>
            <a:r>
              <a:rPr lang="en-US" dirty="0" smtClean="0">
                <a:solidFill>
                  <a:srgbClr val="002060"/>
                </a:solidFill>
              </a:rPr>
              <a:t> </a:t>
            </a:r>
            <a:r>
              <a:rPr lang="en-US" dirty="0" smtClean="0">
                <a:solidFill>
                  <a:srgbClr val="002060"/>
                </a:solidFill>
              </a:rPr>
              <a:t>      Voice mail plan                                                      </a:t>
            </a:r>
            <a:r>
              <a:rPr lang="en-US" dirty="0" smtClean="0">
                <a:solidFill>
                  <a:srgbClr val="002060"/>
                </a:solidFill>
              </a:rPr>
              <a:t>International plan</a:t>
            </a:r>
          </a:p>
          <a:p>
            <a:pPr>
              <a:buNone/>
            </a:pPr>
            <a:r>
              <a:rPr lang="en-US" dirty="0" smtClean="0">
                <a:solidFill>
                  <a:srgbClr val="002060"/>
                </a:solidFill>
              </a:rPr>
              <a:t> </a:t>
            </a:r>
            <a:r>
              <a:rPr lang="en-US" dirty="0" smtClean="0">
                <a:solidFill>
                  <a:srgbClr val="002060"/>
                </a:solidFill>
              </a:rPr>
              <a:t>    922 people have voice plan</a:t>
            </a:r>
          </a:p>
          <a:p>
            <a:r>
              <a:rPr lang="en-US" dirty="0" smtClean="0">
                <a:solidFill>
                  <a:srgbClr val="002060"/>
                </a:solidFill>
              </a:rPr>
              <a:t>2411 don’t have voice plan</a:t>
            </a:r>
            <a:endParaRPr lang="en-US" dirty="0">
              <a:solidFill>
                <a:srgbClr val="002060"/>
              </a:solidFill>
            </a:endParaRPr>
          </a:p>
        </p:txBody>
      </p:sp>
      <p:pic>
        <p:nvPicPr>
          <p:cNvPr id="4" name="Google Shape;185;p27"/>
          <p:cNvPicPr preferRelativeResize="0"/>
          <p:nvPr/>
        </p:nvPicPr>
        <p:blipFill rotWithShape="1">
          <a:blip r:embed="rId2">
            <a:alphaModFix/>
          </a:blip>
          <a:srcRect/>
          <a:stretch/>
        </p:blipFill>
        <p:spPr>
          <a:xfrm>
            <a:off x="5328356" y="1975555"/>
            <a:ext cx="3194755" cy="1986846"/>
          </a:xfrm>
          <a:prstGeom prst="rect">
            <a:avLst/>
          </a:prstGeom>
          <a:noFill/>
          <a:ln>
            <a:noFill/>
          </a:ln>
        </p:spPr>
      </p:pic>
      <p:pic>
        <p:nvPicPr>
          <p:cNvPr id="5" name="Google Shape;177;p26"/>
          <p:cNvPicPr preferRelativeResize="0"/>
          <p:nvPr/>
        </p:nvPicPr>
        <p:blipFill rotWithShape="1">
          <a:blip r:embed="rId3">
            <a:alphaModFix/>
          </a:blip>
          <a:srcRect/>
          <a:stretch/>
        </p:blipFill>
        <p:spPr>
          <a:xfrm>
            <a:off x="654754" y="1636888"/>
            <a:ext cx="3409245" cy="20094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services call with churn</a:t>
            </a:r>
            <a:endParaRPr lang="en-US" dirty="0"/>
          </a:p>
        </p:txBody>
      </p:sp>
      <p:sp>
        <p:nvSpPr>
          <p:cNvPr id="3" name="Text Placeholder 2"/>
          <p:cNvSpPr>
            <a:spLocks noGrp="1"/>
          </p:cNvSpPr>
          <p:nvPr>
            <p:ph type="body" idx="1"/>
          </p:nvPr>
        </p:nvSpPr>
        <p:spPr>
          <a:xfrm>
            <a:off x="311700" y="1152475"/>
            <a:ext cx="4350611" cy="3416400"/>
          </a:xfrm>
        </p:spPr>
        <p:txBody>
          <a:bodyPr/>
          <a:lstStyle/>
          <a:p>
            <a:pPr lvl="0" indent="-336550">
              <a:lnSpc>
                <a:spcPct val="100000"/>
              </a:lnSpc>
              <a:buClr>
                <a:srgbClr val="002060"/>
              </a:buClr>
              <a:buSzPts val="1700"/>
              <a:buFont typeface="Montserrat"/>
              <a:buChar char="➢"/>
            </a:pPr>
            <a:r>
              <a:rPr lang="en-US" b="1" dirty="0" smtClean="0">
                <a:solidFill>
                  <a:srgbClr val="002060"/>
                </a:solidFill>
                <a:latin typeface="Montserrat"/>
                <a:ea typeface="Montserrat"/>
                <a:cs typeface="Montserrat"/>
                <a:sym typeface="Montserrat"/>
              </a:rPr>
              <a:t>It’s clear that after 4 calls at least 45% of the subscribers churn.</a:t>
            </a:r>
          </a:p>
          <a:p>
            <a:pPr lvl="0" indent="-336550">
              <a:lnSpc>
                <a:spcPct val="100000"/>
              </a:lnSpc>
              <a:buClr>
                <a:srgbClr val="002060"/>
              </a:buClr>
              <a:buSzPts val="1700"/>
              <a:buFont typeface="Montserrat"/>
              <a:buChar char="➢"/>
            </a:pPr>
            <a:r>
              <a:rPr lang="en-US" b="1" dirty="0" smtClean="0">
                <a:solidFill>
                  <a:srgbClr val="002060"/>
                </a:solidFill>
                <a:latin typeface="Montserrat"/>
                <a:ea typeface="Montserrat"/>
                <a:cs typeface="Montserrat"/>
                <a:sym typeface="Montserrat"/>
              </a:rPr>
              <a:t>Customers with more than 4 service calls their probability of leaving is more</a:t>
            </a:r>
          </a:p>
          <a:p>
            <a:endParaRPr lang="en-US" dirty="0"/>
          </a:p>
        </p:txBody>
      </p:sp>
      <p:pic>
        <p:nvPicPr>
          <p:cNvPr id="4" name="Google Shape;233;p33"/>
          <p:cNvPicPr preferRelativeResize="0"/>
          <p:nvPr/>
        </p:nvPicPr>
        <p:blipFill rotWithShape="1">
          <a:blip r:embed="rId2">
            <a:alphaModFix/>
          </a:blip>
          <a:srcRect/>
          <a:stretch/>
        </p:blipFill>
        <p:spPr>
          <a:xfrm>
            <a:off x="4436778" y="1049864"/>
            <a:ext cx="4086333" cy="31525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metrics graph</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download (4).png"/>
          <p:cNvPicPr>
            <a:picLocks noChangeAspect="1"/>
          </p:cNvPicPr>
          <p:nvPr/>
        </p:nvPicPr>
        <p:blipFill>
          <a:blip r:embed="rId2"/>
          <a:stretch>
            <a:fillRect/>
          </a:stretch>
        </p:blipFill>
        <p:spPr>
          <a:xfrm>
            <a:off x="2223911" y="1385060"/>
            <a:ext cx="5012265" cy="32199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Text Placeholder 2"/>
          <p:cNvSpPr>
            <a:spLocks noGrp="1"/>
          </p:cNvSpPr>
          <p:nvPr>
            <p:ph type="body" idx="1"/>
          </p:nvPr>
        </p:nvSpPr>
        <p:spPr/>
        <p:txBody>
          <a:bodyPr/>
          <a:lstStyle/>
          <a:p>
            <a:pPr marL="939800" lvl="1" indent="-342900"/>
            <a:r>
              <a:rPr lang="en-US" sz="1800" b="1" dirty="0" smtClean="0">
                <a:solidFill>
                  <a:srgbClr val="002060"/>
                </a:solidFill>
                <a:latin typeface="Monsterrat"/>
              </a:rPr>
              <a:t>Difficult to analyze all Total related columns at a one short time</a:t>
            </a:r>
          </a:p>
          <a:p>
            <a:pPr marL="939800" lvl="1" indent="-342900"/>
            <a:r>
              <a:rPr lang="en-US" sz="1800" b="1" dirty="0" smtClean="0">
                <a:solidFill>
                  <a:srgbClr val="002060"/>
                </a:solidFill>
                <a:latin typeface="Monsterrat"/>
              </a:rPr>
              <a:t>Needs to plot all columns as required in data</a:t>
            </a:r>
          </a:p>
          <a:p>
            <a:pPr marL="939800" lvl="1" indent="-342900"/>
            <a:r>
              <a:rPr lang="en-US" sz="1800" b="1" dirty="0" smtClean="0">
                <a:solidFill>
                  <a:srgbClr val="002060"/>
                </a:solidFill>
                <a:latin typeface="Monsterrat"/>
              </a:rPr>
              <a:t>Plotting of churn with respect to categorical data and need to analyze relation between them</a:t>
            </a:r>
            <a:endParaRPr lang="en-US" sz="1800" b="1" dirty="0">
              <a:solidFill>
                <a:srgbClr val="002060"/>
              </a:solidFill>
              <a:latin typeface="Monst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r>
              <a:rPr lang="en-US" b="1" dirty="0" smtClean="0">
                <a:solidFill>
                  <a:srgbClr val="002060"/>
                </a:solidFill>
                <a:latin typeface="Montserrat"/>
                <a:ea typeface="Montserrat"/>
                <a:cs typeface="Montserrat"/>
                <a:sym typeface="Montserrat"/>
              </a:rPr>
              <a:t>Area code and account length do not play any kind of role regarding the churn rate.</a:t>
            </a:r>
            <a:endParaRPr lang="en-US" sz="1600" b="1" dirty="0" smtClean="0">
              <a:solidFill>
                <a:srgbClr val="002060"/>
              </a:solidFill>
              <a:latin typeface="Montserrat"/>
              <a:ea typeface="Montserrat"/>
              <a:cs typeface="Montserrat"/>
              <a:sym typeface="Montserrat"/>
            </a:endParaRPr>
          </a:p>
          <a:p>
            <a:endParaRPr lang="en-US" b="1" dirty="0" smtClean="0">
              <a:solidFill>
                <a:srgbClr val="002060"/>
              </a:solidFill>
              <a:latin typeface="Montserrat"/>
              <a:ea typeface="Montserrat"/>
              <a:cs typeface="Montserrat"/>
              <a:sym typeface="Montserrat"/>
            </a:endParaRPr>
          </a:p>
          <a:p>
            <a:r>
              <a:rPr lang="en-US" b="1" dirty="0" smtClean="0">
                <a:solidFill>
                  <a:srgbClr val="002060"/>
                </a:solidFill>
                <a:latin typeface="Montserrat"/>
                <a:ea typeface="Montserrat"/>
                <a:cs typeface="Montserrat"/>
                <a:sym typeface="Montserrat"/>
              </a:rPr>
              <a:t>In </a:t>
            </a:r>
            <a:r>
              <a:rPr lang="en-US" b="1" dirty="0" smtClean="0">
                <a:solidFill>
                  <a:srgbClr val="002060"/>
                </a:solidFill>
                <a:latin typeface="Montserrat"/>
                <a:ea typeface="Montserrat"/>
                <a:cs typeface="Montserrat"/>
                <a:sym typeface="Montserrat"/>
              </a:rPr>
              <a:t>customer service calls data shows us that whenever an unsatisfied customer called the service centre the churn rate is high, which means the service centre didn't resolve the customer issue.</a:t>
            </a:r>
            <a:endParaRPr lang="en-US" sz="1600" b="1" dirty="0" smtClean="0">
              <a:solidFill>
                <a:srgbClr val="002060"/>
              </a:solidFill>
              <a:latin typeface="Montserrat"/>
              <a:ea typeface="Montserrat"/>
              <a:cs typeface="Montserrat"/>
              <a:sym typeface="Montserrat"/>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Recommondation</a:t>
            </a:r>
            <a:endParaRPr lang="en-US" dirty="0"/>
          </a:p>
        </p:txBody>
      </p:sp>
      <p:sp>
        <p:nvSpPr>
          <p:cNvPr id="3" name="Text Placeholder 2"/>
          <p:cNvSpPr>
            <a:spLocks noGrp="1"/>
          </p:cNvSpPr>
          <p:nvPr>
            <p:ph type="body" idx="1"/>
          </p:nvPr>
        </p:nvSpPr>
        <p:spPr/>
        <p:txBody>
          <a:bodyPr/>
          <a:lstStyle/>
          <a:p>
            <a:pPr indent="-361950">
              <a:lnSpc>
                <a:spcPct val="100000"/>
              </a:lnSpc>
              <a:buClr>
                <a:srgbClr val="002060"/>
              </a:buClr>
              <a:buSzPts val="2100"/>
            </a:pPr>
            <a:r>
              <a:rPr lang="en-US" b="1" dirty="0" smtClean="0">
                <a:solidFill>
                  <a:srgbClr val="002060"/>
                </a:solidFill>
                <a:latin typeface="Montserrat"/>
                <a:ea typeface="Montserrat"/>
                <a:cs typeface="Montserrat"/>
                <a:sym typeface="Montserrat"/>
              </a:rPr>
              <a:t>Provide discount to those customer who spent more minutes</a:t>
            </a:r>
          </a:p>
          <a:p>
            <a:pPr indent="-361950">
              <a:lnSpc>
                <a:spcPct val="100000"/>
              </a:lnSpc>
              <a:buClr>
                <a:srgbClr val="002060"/>
              </a:buClr>
              <a:buSzPts val="2100"/>
            </a:pPr>
            <a:endParaRPr lang="en-US" b="1" dirty="0" smtClean="0">
              <a:solidFill>
                <a:srgbClr val="002060"/>
              </a:solidFill>
              <a:latin typeface="Montserrat"/>
              <a:ea typeface="Montserrat"/>
              <a:cs typeface="Montserrat"/>
              <a:sym typeface="Montserrat"/>
            </a:endParaRPr>
          </a:p>
          <a:p>
            <a:pPr indent="-361950">
              <a:lnSpc>
                <a:spcPct val="100000"/>
              </a:lnSpc>
              <a:buClr>
                <a:srgbClr val="002060"/>
              </a:buClr>
              <a:buSzPts val="2100"/>
            </a:pPr>
            <a:r>
              <a:rPr lang="en-US" b="1" dirty="0" smtClean="0">
                <a:solidFill>
                  <a:srgbClr val="002060"/>
                </a:solidFill>
                <a:latin typeface="Montserrat"/>
                <a:ea typeface="Montserrat"/>
                <a:cs typeface="Montserrat"/>
                <a:sym typeface="Montserrat"/>
              </a:rPr>
              <a:t>Improve </a:t>
            </a:r>
            <a:r>
              <a:rPr lang="en-US" b="1" dirty="0" smtClean="0">
                <a:solidFill>
                  <a:srgbClr val="002060"/>
                </a:solidFill>
                <a:latin typeface="Montserrat"/>
                <a:ea typeface="Montserrat"/>
                <a:cs typeface="Montserrat"/>
                <a:sym typeface="Montserrat"/>
              </a:rPr>
              <a:t>the service of call centre and take frequently feedback from the customer regarding their issue and try to solve it as soon as possible</a:t>
            </a:r>
            <a:endParaRPr lang="en-US" sz="1200" b="1" dirty="0" smtClean="0">
              <a:solidFill>
                <a:srgbClr val="002060"/>
              </a:solidFill>
              <a:latin typeface="Montserrat"/>
              <a:ea typeface="Montserrat"/>
              <a:cs typeface="Montserrat"/>
              <a:sym typeface="Montserrat"/>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Text Placeholder 2"/>
          <p:cNvSpPr>
            <a:spLocks noGrp="1"/>
          </p:cNvSpPr>
          <p:nvPr>
            <p:ph type="body" idx="1"/>
          </p:nvPr>
        </p:nvSpPr>
        <p:spPr/>
        <p:txBody>
          <a:bodyPr/>
          <a:lstStyle/>
          <a:p>
            <a:pPr>
              <a:buNone/>
            </a:pPr>
            <a:r>
              <a:rPr lang="en-US" b="1" dirty="0" smtClean="0">
                <a:solidFill>
                  <a:schemeClr val="bg1"/>
                </a:solidFill>
              </a:rPr>
              <a:t>1.Business Context/Understanding</a:t>
            </a:r>
          </a:p>
          <a:p>
            <a:pPr>
              <a:buNone/>
            </a:pPr>
            <a:r>
              <a:rPr lang="en-US" b="1" dirty="0" smtClean="0">
                <a:solidFill>
                  <a:schemeClr val="bg1"/>
                </a:solidFill>
              </a:rPr>
              <a:t>2.Objective</a:t>
            </a:r>
          </a:p>
          <a:p>
            <a:pPr>
              <a:buNone/>
            </a:pPr>
            <a:r>
              <a:rPr lang="en-US" b="1" dirty="0" smtClean="0">
                <a:solidFill>
                  <a:schemeClr val="bg1"/>
                </a:solidFill>
              </a:rPr>
              <a:t>3.Data Summary</a:t>
            </a:r>
          </a:p>
          <a:p>
            <a:pPr>
              <a:buNone/>
            </a:pPr>
            <a:r>
              <a:rPr lang="en-US" b="1" dirty="0" smtClean="0">
                <a:solidFill>
                  <a:schemeClr val="bg1"/>
                </a:solidFill>
              </a:rPr>
              <a:t>4.EDA</a:t>
            </a:r>
          </a:p>
          <a:p>
            <a:pPr>
              <a:buNone/>
            </a:pPr>
            <a:r>
              <a:rPr lang="en-US" b="1" dirty="0" smtClean="0">
                <a:solidFill>
                  <a:schemeClr val="bg1"/>
                </a:solidFill>
              </a:rPr>
              <a:t>5.Challenges</a:t>
            </a:r>
          </a:p>
          <a:p>
            <a:pPr>
              <a:buNone/>
            </a:pPr>
            <a:r>
              <a:rPr lang="en-US" b="1" dirty="0" smtClean="0">
                <a:solidFill>
                  <a:schemeClr val="bg1"/>
                </a:solidFill>
              </a:rPr>
              <a:t>6.Recommondation</a:t>
            </a:r>
          </a:p>
          <a:p>
            <a:pPr>
              <a:buNone/>
            </a:pPr>
            <a:r>
              <a:rPr lang="en-US" b="1" dirty="0" smtClean="0">
                <a:solidFill>
                  <a:schemeClr val="bg1"/>
                </a:solidFill>
              </a:rPr>
              <a:t>7.Conclusion</a:t>
            </a:r>
            <a:br>
              <a:rPr lang="en-US" b="1" dirty="0" smtClean="0">
                <a:solidFill>
                  <a:schemeClr val="bg1"/>
                </a:solidFill>
              </a:rPr>
            </a:br>
            <a:endParaRPr lang="en-US" b="1" dirty="0">
              <a:solidFill>
                <a:schemeClr val="bg1"/>
              </a:solidFill>
            </a:endParaRPr>
          </a:p>
        </p:txBody>
      </p:sp>
      <p:pic>
        <p:nvPicPr>
          <p:cNvPr id="4" name="Picture 3" descr="customer-retention-featured-image.png"/>
          <p:cNvPicPr>
            <a:picLocks noChangeAspect="1"/>
          </p:cNvPicPr>
          <p:nvPr/>
        </p:nvPicPr>
        <p:blipFill>
          <a:blip r:embed="rId2"/>
          <a:stretch>
            <a:fillRect/>
          </a:stretch>
        </p:blipFill>
        <p:spPr>
          <a:xfrm>
            <a:off x="3673417" y="1580445"/>
            <a:ext cx="5177072" cy="27093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Problems Understanding:-</a:t>
            </a:r>
            <a:endParaRPr lang="en-US" dirty="0"/>
          </a:p>
        </p:txBody>
      </p:sp>
      <p:sp>
        <p:nvSpPr>
          <p:cNvPr id="3" name="Text Placeholder 2"/>
          <p:cNvSpPr>
            <a:spLocks noGrp="1"/>
          </p:cNvSpPr>
          <p:nvPr>
            <p:ph type="body" idx="1"/>
          </p:nvPr>
        </p:nvSpPr>
        <p:spPr/>
        <p:txBody>
          <a:bodyPr/>
          <a:lstStyle/>
          <a:p>
            <a:pPr lvl="0">
              <a:buNone/>
            </a:pPr>
            <a:r>
              <a:rPr lang="en-US" sz="1400" b="1" dirty="0" smtClean="0">
                <a:solidFill>
                  <a:srgbClr val="002060"/>
                </a:solidFill>
                <a:latin typeface="Montserrat"/>
                <a:ea typeface="Montserrat"/>
                <a:cs typeface="Montserrat"/>
                <a:sym typeface="Montserrat"/>
              </a:rPr>
              <a:t>1.This </a:t>
            </a:r>
            <a:r>
              <a:rPr lang="en-US" sz="1400" b="1" dirty="0" smtClean="0">
                <a:solidFill>
                  <a:srgbClr val="002060"/>
                </a:solidFill>
                <a:latin typeface="Montserrat"/>
                <a:ea typeface="Montserrat"/>
                <a:cs typeface="Montserrat"/>
                <a:sym typeface="Montserrat"/>
              </a:rPr>
              <a:t>project aims to </a:t>
            </a:r>
            <a:r>
              <a:rPr lang="en-US" sz="1400" b="1" dirty="0" smtClean="0">
                <a:solidFill>
                  <a:srgbClr val="002060"/>
                </a:solidFill>
                <a:latin typeface="Montserrat"/>
                <a:ea typeface="Montserrat"/>
                <a:cs typeface="Montserrat"/>
                <a:sym typeface="Montserrat"/>
              </a:rPr>
              <a:t>analyze </a:t>
            </a:r>
            <a:r>
              <a:rPr lang="en-US" sz="1400" b="1" dirty="0" smtClean="0">
                <a:solidFill>
                  <a:srgbClr val="002060"/>
                </a:solidFill>
                <a:latin typeface="Montserrat"/>
                <a:ea typeface="Montserrat"/>
                <a:cs typeface="Montserrat"/>
                <a:sym typeface="Montserrat"/>
              </a:rPr>
              <a:t>the data to determine the cause of customer churn customers who are most likely subject to churn, and what to do to retain the most valuable customer</a:t>
            </a:r>
            <a:r>
              <a:rPr lang="en-US" sz="1400" b="1" dirty="0" smtClean="0">
                <a:solidFill>
                  <a:srgbClr val="002060"/>
                </a:solidFill>
                <a:latin typeface="Montserrat"/>
                <a:ea typeface="Montserrat"/>
                <a:cs typeface="Montserrat"/>
                <a:sym typeface="Montserrat"/>
              </a:rPr>
              <a:t>.</a:t>
            </a:r>
          </a:p>
          <a:p>
            <a:pPr lvl="0">
              <a:buNone/>
            </a:pPr>
            <a:endParaRPr lang="en-US" sz="1400" b="1" dirty="0" smtClean="0">
              <a:solidFill>
                <a:srgbClr val="002060"/>
              </a:solidFill>
              <a:latin typeface="Montserrat"/>
              <a:ea typeface="Montserrat"/>
              <a:cs typeface="Montserrat"/>
              <a:sym typeface="Montserrat"/>
            </a:endParaRPr>
          </a:p>
          <a:p>
            <a:pPr lvl="0">
              <a:buNone/>
            </a:pPr>
            <a:r>
              <a:rPr lang="en-US" sz="1400" b="1" dirty="0" smtClean="0">
                <a:solidFill>
                  <a:srgbClr val="002060"/>
                </a:solidFill>
                <a:latin typeface="Montserrat"/>
                <a:sym typeface="Montserrat"/>
              </a:rPr>
              <a:t>2</a:t>
            </a:r>
            <a:r>
              <a:rPr lang="en-US" sz="1400" b="1" dirty="0" smtClean="0">
                <a:solidFill>
                  <a:srgbClr val="002060"/>
                </a:solidFill>
                <a:latin typeface="Montserrat"/>
                <a:sym typeface="Montserrat"/>
              </a:rPr>
              <a:t>.Customer churning are of two types like voluntary and Involuntary so according that we can understand the data.</a:t>
            </a:r>
          </a:p>
          <a:p>
            <a:pPr lvl="0">
              <a:buNone/>
            </a:pPr>
            <a:endParaRPr lang="en-US" sz="1400" b="1" dirty="0" smtClean="0">
              <a:solidFill>
                <a:srgbClr val="002060"/>
              </a:solidFill>
              <a:latin typeface="Montserrat"/>
              <a:sym typeface="Montserrat"/>
            </a:endParaRPr>
          </a:p>
          <a:p>
            <a:pPr>
              <a:buNone/>
            </a:pPr>
            <a:r>
              <a:rPr lang="en-US" sz="1400" b="1" dirty="0" smtClean="0">
                <a:solidFill>
                  <a:srgbClr val="002060"/>
                </a:solidFill>
                <a:latin typeface="Montserrat"/>
                <a:sym typeface="Montserrat"/>
              </a:rPr>
              <a:t>3</a:t>
            </a:r>
            <a:r>
              <a:rPr lang="en-US" sz="1400" b="1" dirty="0" smtClean="0">
                <a:solidFill>
                  <a:srgbClr val="002060"/>
                </a:solidFill>
                <a:latin typeface="Montserrat"/>
                <a:sym typeface="Montserrat"/>
              </a:rPr>
              <a:t>.</a:t>
            </a:r>
            <a:r>
              <a:rPr lang="en-US" sz="1400" b="1" dirty="0" smtClean="0">
                <a:solidFill>
                  <a:srgbClr val="002060"/>
                </a:solidFill>
                <a:latin typeface="Montserrat"/>
                <a:ea typeface="Montserrat"/>
                <a:cs typeface="Montserrat"/>
                <a:sym typeface="Montserrat"/>
              </a:rPr>
              <a:t> </a:t>
            </a:r>
            <a:r>
              <a:rPr lang="en-US" sz="1400" b="1" dirty="0" smtClean="0">
                <a:solidFill>
                  <a:srgbClr val="002060"/>
                </a:solidFill>
                <a:latin typeface="Montserrat"/>
                <a:ea typeface="Montserrat"/>
                <a:cs typeface="Montserrat"/>
                <a:sym typeface="Montserrat"/>
              </a:rPr>
              <a:t>The average churn rate in the telecom industry is approximately 1.9% per month, but could rise as high as 67% annually * as per survey conduct</a:t>
            </a:r>
            <a:r>
              <a:rPr lang="en-US" sz="1400" b="1" dirty="0" smtClean="0">
                <a:solidFill>
                  <a:srgbClr val="002060"/>
                </a:solidFill>
                <a:latin typeface="Montserrat"/>
                <a:ea typeface="Montserrat"/>
                <a:cs typeface="Montserrat"/>
                <a:sym typeface="Montserrat"/>
              </a:rPr>
              <a:t>.</a:t>
            </a:r>
          </a:p>
          <a:p>
            <a:pPr>
              <a:buNone/>
            </a:pPr>
            <a:endParaRPr lang="en-US" sz="1400" b="1" dirty="0" smtClean="0">
              <a:solidFill>
                <a:srgbClr val="002060"/>
              </a:solidFill>
              <a:latin typeface="Montserrat"/>
              <a:sym typeface="Montserrat"/>
            </a:endParaRPr>
          </a:p>
          <a:p>
            <a:pPr>
              <a:buNone/>
            </a:pPr>
            <a:r>
              <a:rPr lang="en-US" sz="1400" b="1" dirty="0" smtClean="0">
                <a:solidFill>
                  <a:srgbClr val="002060"/>
                </a:solidFill>
                <a:latin typeface="Montserrat"/>
                <a:sym typeface="Montserrat"/>
              </a:rPr>
              <a:t>4.From large Telecom customer data we  are able to predict that which customer is in risk of churn or not. with the help of that we can predict how to retain customers.</a:t>
            </a:r>
            <a:endParaRPr lang="en-US" sz="1400" b="1" dirty="0" smtClean="0">
              <a:solidFill>
                <a:srgbClr val="000000"/>
              </a:solidFill>
            </a:endParaRPr>
          </a:p>
          <a:p>
            <a:pPr lvl="0">
              <a:buNone/>
            </a:pPr>
            <a:endParaRPr lang="en-US" sz="1400" b="1" dirty="0" smtClean="0">
              <a:solidFill>
                <a:srgbClr val="000000"/>
              </a:solidFill>
            </a:endParaRPr>
          </a:p>
          <a:p>
            <a:pPr>
              <a:buNone/>
            </a:pP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Text Placeholder 2"/>
          <p:cNvSpPr>
            <a:spLocks noGrp="1"/>
          </p:cNvSpPr>
          <p:nvPr>
            <p:ph type="body" idx="1"/>
          </p:nvPr>
        </p:nvSpPr>
        <p:spPr/>
        <p:txBody>
          <a:bodyPr/>
          <a:lstStyle/>
          <a:p>
            <a:pPr>
              <a:buNone/>
            </a:pPr>
            <a:r>
              <a:rPr lang="en-US" b="1" dirty="0" smtClean="0">
                <a:solidFill>
                  <a:srgbClr val="002060"/>
                </a:solidFill>
              </a:rPr>
              <a:t>1.The purpose of this project is to retain the customer/Analyze the cause of churning rate</a:t>
            </a:r>
          </a:p>
          <a:p>
            <a:pPr>
              <a:buNone/>
            </a:pPr>
            <a:endParaRPr lang="en-US" b="1" dirty="0" smtClean="0">
              <a:solidFill>
                <a:srgbClr val="002060"/>
              </a:solidFill>
            </a:endParaRPr>
          </a:p>
          <a:p>
            <a:pPr>
              <a:buNone/>
            </a:pPr>
            <a:r>
              <a:rPr lang="en-US" b="1" dirty="0" smtClean="0">
                <a:solidFill>
                  <a:srgbClr val="002060"/>
                </a:solidFill>
              </a:rPr>
              <a:t>2.Increase the revenue from the sales by retaining customer</a:t>
            </a:r>
          </a:p>
          <a:p>
            <a:pPr>
              <a:buNone/>
            </a:pPr>
            <a:endParaRPr lang="en-US" b="1" dirty="0" smtClean="0">
              <a:solidFill>
                <a:srgbClr val="002060"/>
              </a:solidFill>
            </a:endParaRPr>
          </a:p>
          <a:p>
            <a:pPr>
              <a:buNone/>
            </a:pPr>
            <a:r>
              <a:rPr lang="en-US" b="1" dirty="0" smtClean="0">
                <a:solidFill>
                  <a:srgbClr val="002060"/>
                </a:solidFill>
              </a:rPr>
              <a:t>3.Need to give attention for service quality without compromising profit</a:t>
            </a:r>
          </a:p>
          <a:p>
            <a:pPr>
              <a:buNone/>
            </a:pPr>
            <a:endParaRPr lang="en-US" b="1" dirty="0" smtClean="0">
              <a:solidFill>
                <a:srgbClr val="002060"/>
              </a:solidFill>
            </a:endParaRPr>
          </a:p>
          <a:p>
            <a:pPr>
              <a:buNone/>
            </a:pPr>
            <a:r>
              <a:rPr lang="en-US" b="1" dirty="0" smtClean="0">
                <a:solidFill>
                  <a:srgbClr val="002060"/>
                </a:solidFill>
              </a:rPr>
              <a:t>4.for unsatisfied customer need to give some discount and offer to avoid unwanted churning.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Summary:-</a:t>
            </a:r>
            <a:endParaRPr lang="en-US" dirty="0"/>
          </a:p>
        </p:txBody>
      </p:sp>
      <p:sp>
        <p:nvSpPr>
          <p:cNvPr id="9" name="Google Shape;89;p17"/>
          <p:cNvSpPr txBox="1">
            <a:spLocks noGrp="1"/>
          </p:cNvSpPr>
          <p:nvPr>
            <p:ph type="body" idx="1"/>
          </p:nvPr>
        </p:nvSpPr>
        <p:spPr>
          <a:xfrm>
            <a:off x="157655" y="1166648"/>
            <a:ext cx="8675195" cy="70785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dirty="0">
                <a:solidFill>
                  <a:srgbClr val="A31515"/>
                </a:solidFill>
                <a:latin typeface="Arial"/>
                <a:ea typeface="Arial"/>
                <a:cs typeface="Arial"/>
                <a:sym typeface="Arial"/>
              </a:rPr>
              <a:t>Decision Variable</a:t>
            </a:r>
            <a:endParaRPr sz="1900" b="1" i="0" u="sng" strike="noStrike" cap="none" dirty="0">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dirty="0">
                <a:solidFill>
                  <a:srgbClr val="000000"/>
                </a:solidFill>
                <a:latin typeface="Times New Roman"/>
                <a:ea typeface="Times New Roman"/>
                <a:cs typeface="Times New Roman"/>
                <a:sym typeface="Times New Roman"/>
              </a:rPr>
              <a:t>Churn</a:t>
            </a:r>
            <a:endParaRPr sz="1500" b="1" i="0" u="none" strike="noStrike" cap="none" dirty="0">
              <a:solidFill>
                <a:srgbClr val="000000"/>
              </a:solidFill>
              <a:latin typeface="Times New Roman"/>
              <a:ea typeface="Times New Roman"/>
              <a:cs typeface="Times New Roman"/>
              <a:sym typeface="Times New Roman"/>
            </a:endParaRPr>
          </a:p>
        </p:txBody>
      </p:sp>
      <p:sp>
        <p:nvSpPr>
          <p:cNvPr id="10" name="Google Shape;91;p17"/>
          <p:cNvSpPr txBox="1"/>
          <p:nvPr/>
        </p:nvSpPr>
        <p:spPr>
          <a:xfrm>
            <a:off x="79875" y="2124538"/>
            <a:ext cx="25035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dirty="0">
                <a:solidFill>
                  <a:srgbClr val="A31515"/>
                </a:solidFill>
                <a:latin typeface="Arial"/>
                <a:ea typeface="Arial"/>
                <a:cs typeface="Arial"/>
                <a:sym typeface="Arial"/>
              </a:rPr>
              <a:t>Categorical Data</a:t>
            </a:r>
            <a:endParaRPr sz="1900" b="1" i="0" u="sng" strike="noStrike" cap="none" dirty="0">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dirty="0" err="1">
                <a:solidFill>
                  <a:srgbClr val="000000"/>
                </a:solidFill>
                <a:latin typeface="Times New Roman"/>
                <a:ea typeface="Times New Roman"/>
                <a:cs typeface="Times New Roman"/>
                <a:sym typeface="Times New Roman"/>
              </a:rPr>
              <a:t>Stata</a:t>
            </a:r>
            <a:endParaRPr sz="1500" b="1" i="0" u="none" strike="noStrike" cap="none" dirty="0">
              <a:solidFill>
                <a:srgbClr val="000000"/>
              </a:solidFill>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International plan</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Voicemail plan</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p:txBody>
      </p:sp>
      <p:sp>
        <p:nvSpPr>
          <p:cNvPr id="11" name="Google Shape;94;p17"/>
          <p:cNvSpPr txBox="1"/>
          <p:nvPr/>
        </p:nvSpPr>
        <p:spPr>
          <a:xfrm>
            <a:off x="0" y="3897925"/>
            <a:ext cx="2042700" cy="93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dirty="0">
                <a:solidFill>
                  <a:srgbClr val="A31515"/>
                </a:solidFill>
                <a:latin typeface="Arial"/>
                <a:ea typeface="Arial"/>
                <a:cs typeface="Arial"/>
                <a:sym typeface="Arial"/>
              </a:rPr>
              <a:t>Nominal Data</a:t>
            </a:r>
            <a:endParaRPr sz="1900" b="1" i="0" u="sng" strike="noStrike" cap="none" dirty="0">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dirty="0">
                <a:solidFill>
                  <a:srgbClr val="000000"/>
                </a:solidFill>
                <a:latin typeface="Times New Roman"/>
                <a:ea typeface="Times New Roman"/>
                <a:cs typeface="Times New Roman"/>
                <a:sym typeface="Times New Roman"/>
              </a:rPr>
              <a:t>Area code</a:t>
            </a:r>
            <a:endParaRPr sz="1500" b="1"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500"/>
              <a:buFont typeface="Arial"/>
              <a:buNone/>
            </a:pPr>
            <a:endParaRPr sz="1500" b="1" i="0" u="none" strike="noStrike" cap="none" dirty="0">
              <a:solidFill>
                <a:srgbClr val="000000"/>
              </a:solidFill>
              <a:latin typeface="Times New Roman"/>
              <a:ea typeface="Times New Roman"/>
              <a:cs typeface="Times New Roman"/>
              <a:sym typeface="Times New Roman"/>
            </a:endParaRPr>
          </a:p>
        </p:txBody>
      </p:sp>
      <p:sp>
        <p:nvSpPr>
          <p:cNvPr id="12" name="Google Shape;92;p17"/>
          <p:cNvSpPr txBox="1"/>
          <p:nvPr/>
        </p:nvSpPr>
        <p:spPr>
          <a:xfrm>
            <a:off x="6206650" y="661675"/>
            <a:ext cx="2761200" cy="46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100" b="1" i="0" u="sng" strike="noStrike" cap="none" dirty="0">
                <a:solidFill>
                  <a:srgbClr val="C00000"/>
                </a:solidFill>
                <a:latin typeface="Arial"/>
                <a:ea typeface="Arial"/>
                <a:cs typeface="Arial"/>
                <a:sym typeface="Arial"/>
              </a:rPr>
              <a:t>Numerical Data</a:t>
            </a:r>
            <a:endParaRPr sz="2100" b="1" i="0" u="sng" strike="noStrike" cap="none" dirty="0">
              <a:solidFill>
                <a:srgbClr val="C00000"/>
              </a:solidFill>
              <a:latin typeface="Arial"/>
              <a:ea typeface="Arial"/>
              <a:cs typeface="Arial"/>
              <a:sym typeface="Arial"/>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Number </a:t>
            </a:r>
            <a:r>
              <a:rPr lang="en-IN" sz="1500" b="1" i="0" u="none" strike="noStrike" cap="none" dirty="0" err="1">
                <a:solidFill>
                  <a:srgbClr val="000000"/>
                </a:solidFill>
                <a:highlight>
                  <a:srgbClr val="FFFFFF"/>
                </a:highlight>
                <a:latin typeface="Times New Roman"/>
                <a:ea typeface="Times New Roman"/>
                <a:cs typeface="Times New Roman"/>
                <a:sym typeface="Times New Roman"/>
              </a:rPr>
              <a:t>vmail</a:t>
            </a:r>
            <a:r>
              <a:rPr lang="en-IN" sz="1500" b="1" i="0" u="none" strike="noStrike" cap="none" dirty="0">
                <a:solidFill>
                  <a:srgbClr val="000000"/>
                </a:solidFill>
                <a:highlight>
                  <a:srgbClr val="FFFFFF"/>
                </a:highlight>
                <a:latin typeface="Times New Roman"/>
                <a:ea typeface="Times New Roman"/>
                <a:cs typeface="Times New Roman"/>
                <a:sym typeface="Times New Roman"/>
              </a:rPr>
              <a:t> messages</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day minutes</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day calls</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day charge</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eve minutes</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eve calls</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eve charge</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night minutes</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night calls</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night charge</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a:t>
            </a:r>
            <a:r>
              <a:rPr lang="en-IN" sz="1500" b="1" i="0" u="none" strike="noStrike" cap="none" dirty="0" err="1">
                <a:solidFill>
                  <a:srgbClr val="000000"/>
                </a:solidFill>
                <a:highlight>
                  <a:srgbClr val="FFFFFF"/>
                </a:highlight>
                <a:latin typeface="Times New Roman"/>
                <a:ea typeface="Times New Roman"/>
                <a:cs typeface="Times New Roman"/>
                <a:sym typeface="Times New Roman"/>
              </a:rPr>
              <a:t>intl</a:t>
            </a:r>
            <a:r>
              <a:rPr lang="en-IN" sz="1500" b="1" i="0" u="none" strike="noStrike" cap="none" dirty="0">
                <a:solidFill>
                  <a:srgbClr val="000000"/>
                </a:solidFill>
                <a:highlight>
                  <a:srgbClr val="FFFFFF"/>
                </a:highlight>
                <a:latin typeface="Times New Roman"/>
                <a:ea typeface="Times New Roman"/>
                <a:cs typeface="Times New Roman"/>
                <a:sym typeface="Times New Roman"/>
              </a:rPr>
              <a:t> minutes</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a:t>
            </a:r>
            <a:r>
              <a:rPr lang="en-IN" sz="1500" b="1" i="0" u="none" strike="noStrike" cap="none" dirty="0" err="1">
                <a:solidFill>
                  <a:srgbClr val="000000"/>
                </a:solidFill>
                <a:highlight>
                  <a:srgbClr val="FFFFFF"/>
                </a:highlight>
                <a:latin typeface="Times New Roman"/>
                <a:ea typeface="Times New Roman"/>
                <a:cs typeface="Times New Roman"/>
                <a:sym typeface="Times New Roman"/>
              </a:rPr>
              <a:t>intl</a:t>
            </a:r>
            <a:r>
              <a:rPr lang="en-IN" sz="1500" b="1" i="0" u="none" strike="noStrike" cap="none" dirty="0">
                <a:solidFill>
                  <a:srgbClr val="000000"/>
                </a:solidFill>
                <a:highlight>
                  <a:srgbClr val="FFFFFF"/>
                </a:highlight>
                <a:latin typeface="Times New Roman"/>
                <a:ea typeface="Times New Roman"/>
                <a:cs typeface="Times New Roman"/>
                <a:sym typeface="Times New Roman"/>
              </a:rPr>
              <a:t> calls</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a:t>
            </a:r>
            <a:r>
              <a:rPr lang="en-IN" sz="1500" b="1" i="0" u="none" strike="noStrike" cap="none" dirty="0" err="1">
                <a:solidFill>
                  <a:srgbClr val="000000"/>
                </a:solidFill>
                <a:highlight>
                  <a:srgbClr val="FFFFFF"/>
                </a:highlight>
                <a:latin typeface="Times New Roman"/>
                <a:ea typeface="Times New Roman"/>
                <a:cs typeface="Times New Roman"/>
                <a:sym typeface="Times New Roman"/>
              </a:rPr>
              <a:t>intl</a:t>
            </a:r>
            <a:r>
              <a:rPr lang="en-IN" sz="1500" b="1" i="0" u="none" strike="noStrike" cap="none" dirty="0">
                <a:solidFill>
                  <a:srgbClr val="000000"/>
                </a:solidFill>
                <a:highlight>
                  <a:srgbClr val="FFFFFF"/>
                </a:highlight>
                <a:latin typeface="Times New Roman"/>
                <a:ea typeface="Times New Roman"/>
                <a:cs typeface="Times New Roman"/>
                <a:sym typeface="Times New Roman"/>
              </a:rPr>
              <a:t> charge</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Customer service calls</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dirty="0">
                <a:solidFill>
                  <a:srgbClr val="000000"/>
                </a:solidFill>
                <a:latin typeface="Times New Roman"/>
                <a:ea typeface="Times New Roman"/>
                <a:cs typeface="Times New Roman"/>
                <a:sym typeface="Times New Roman"/>
              </a:rPr>
              <a:t>Account length</a:t>
            </a:r>
            <a:endParaRPr sz="1500" b="1" i="0" u="none" strike="noStrike" cap="none" dirty="0">
              <a:solidFill>
                <a:srgbClr val="000000"/>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sng" strike="noStrike" cap="none" dirty="0">
              <a:solidFill>
                <a:srgbClr val="C00000"/>
              </a:solidFill>
              <a:latin typeface="Arial"/>
              <a:ea typeface="Arial"/>
              <a:cs typeface="Arial"/>
              <a:sym typeface="Arial"/>
            </a:endParaRPr>
          </a:p>
        </p:txBody>
      </p:sp>
      <p:pic>
        <p:nvPicPr>
          <p:cNvPr id="13" name="Google Shape;85;p17"/>
          <p:cNvPicPr preferRelativeResize="0"/>
          <p:nvPr/>
        </p:nvPicPr>
        <p:blipFill rotWithShape="1">
          <a:blip r:embed="rId2">
            <a:alphaModFix/>
          </a:blip>
          <a:srcRect t="-2127" r="3484" b="9208"/>
          <a:stretch/>
        </p:blipFill>
        <p:spPr>
          <a:xfrm>
            <a:off x="3304928" y="1454863"/>
            <a:ext cx="2367250" cy="2758101"/>
          </a:xfrm>
          <a:prstGeom prst="rect">
            <a:avLst/>
          </a:prstGeom>
          <a:noFill/>
          <a:ln>
            <a:noFill/>
          </a:ln>
        </p:spPr>
      </p:pic>
      <p:cxnSp>
        <p:nvCxnSpPr>
          <p:cNvPr id="15" name="Elbow Connector 14"/>
          <p:cNvCxnSpPr/>
          <p:nvPr/>
        </p:nvCxnSpPr>
        <p:spPr>
          <a:xfrm>
            <a:off x="2238703" y="1387366"/>
            <a:ext cx="1282262" cy="945931"/>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flipV="1">
            <a:off x="5223641" y="1324302"/>
            <a:ext cx="1145628" cy="924911"/>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V="1">
            <a:off x="1744717" y="4099033"/>
            <a:ext cx="2490952" cy="21021"/>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2015816" y="2457140"/>
            <a:ext cx="1431577" cy="307081"/>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Summary:-</a:t>
            </a:r>
            <a:endParaRPr lang="en-US" dirty="0"/>
          </a:p>
        </p:txBody>
      </p:sp>
      <p:sp>
        <p:nvSpPr>
          <p:cNvPr id="3" name="Text Placeholder 2"/>
          <p:cNvSpPr>
            <a:spLocks noGrp="1"/>
          </p:cNvSpPr>
          <p:nvPr>
            <p:ph type="body" idx="1"/>
          </p:nvPr>
        </p:nvSpPr>
        <p:spPr/>
        <p:txBody>
          <a:bodyPr/>
          <a:lstStyle/>
          <a:p>
            <a:endParaRPr lang="en-US" dirty="0"/>
          </a:p>
        </p:txBody>
      </p:sp>
      <p:pic>
        <p:nvPicPr>
          <p:cNvPr id="4" name="Google Shape;108;p18"/>
          <p:cNvPicPr preferRelativeResize="0"/>
          <p:nvPr/>
        </p:nvPicPr>
        <p:blipFill rotWithShape="1">
          <a:blip r:embed="rId2">
            <a:alphaModFix/>
          </a:blip>
          <a:srcRect l="6004" t="30298" r="900" b="42586"/>
          <a:stretch/>
        </p:blipFill>
        <p:spPr>
          <a:xfrm>
            <a:off x="304800" y="1208689"/>
            <a:ext cx="8367275" cy="1570596"/>
          </a:xfrm>
          <a:prstGeom prst="rect">
            <a:avLst/>
          </a:prstGeom>
          <a:noFill/>
          <a:ln>
            <a:noFill/>
          </a:ln>
        </p:spPr>
      </p:pic>
      <p:pic>
        <p:nvPicPr>
          <p:cNvPr id="5" name="Google Shape;109;p18"/>
          <p:cNvPicPr preferRelativeResize="0"/>
          <p:nvPr/>
        </p:nvPicPr>
        <p:blipFill rotWithShape="1">
          <a:blip r:embed="rId3">
            <a:alphaModFix/>
          </a:blip>
          <a:srcRect l="6923" t="39667" r="647" b="32950"/>
          <a:stretch/>
        </p:blipFill>
        <p:spPr>
          <a:xfrm>
            <a:off x="460373" y="2964601"/>
            <a:ext cx="8683627" cy="140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Description:-</a:t>
            </a:r>
            <a:endParaRPr lang="en-US" dirty="0"/>
          </a:p>
        </p:txBody>
      </p:sp>
      <p:sp>
        <p:nvSpPr>
          <p:cNvPr id="3" name="Text Placeholder 2"/>
          <p:cNvSpPr>
            <a:spLocks noGrp="1"/>
          </p:cNvSpPr>
          <p:nvPr>
            <p:ph type="body" idx="1"/>
          </p:nvPr>
        </p:nvSpPr>
        <p:spPr/>
        <p:txBody>
          <a:bodyPr/>
          <a:lstStyle/>
          <a:p>
            <a:pPr>
              <a:buNone/>
            </a:pPr>
            <a:endParaRPr lang="en-US" dirty="0"/>
          </a:p>
        </p:txBody>
      </p:sp>
      <p:sp>
        <p:nvSpPr>
          <p:cNvPr id="6" name="Rounded Rectangle 5"/>
          <p:cNvSpPr/>
          <p:nvPr/>
        </p:nvSpPr>
        <p:spPr>
          <a:xfrm>
            <a:off x="546537" y="1387366"/>
            <a:ext cx="5759669" cy="1355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300"/>
            </a:pPr>
            <a:r>
              <a:rPr lang="en-US" sz="1300" b="1" dirty="0" smtClean="0">
                <a:solidFill>
                  <a:srgbClr val="070652"/>
                </a:solidFill>
                <a:latin typeface="Montserrat"/>
                <a:ea typeface="Montserrat"/>
                <a:cs typeface="Montserrat"/>
                <a:sym typeface="Montserrat"/>
              </a:rPr>
              <a:t>TOTAL (DAY/EVENING/NIGHT/INTERNATIONAL) (MINUTES/CALLS/CHARGES)</a:t>
            </a:r>
            <a:r>
              <a:rPr lang="en-US" sz="1300" dirty="0" smtClean="0">
                <a:solidFill>
                  <a:srgbClr val="070652"/>
                </a:solidFill>
                <a:latin typeface="Montserrat"/>
                <a:ea typeface="Montserrat"/>
                <a:cs typeface="Montserrat"/>
                <a:sym typeface="Montserrat"/>
              </a:rPr>
              <a:t>:</a:t>
            </a:r>
          </a:p>
          <a:p>
            <a:pPr lvl="0">
              <a:buSzPts val="1400"/>
            </a:pPr>
            <a:r>
              <a:rPr lang="en-US" dirty="0" smtClean="0">
                <a:solidFill>
                  <a:srgbClr val="070652"/>
                </a:solidFill>
                <a:latin typeface="Montserrat"/>
                <a:ea typeface="Montserrat"/>
                <a:cs typeface="Montserrat"/>
                <a:sym typeface="Montserrat"/>
              </a:rPr>
              <a:t>These are total 12 columns, and all are numerical data </a:t>
            </a:r>
            <a:r>
              <a:rPr lang="en-US" dirty="0" smtClean="0">
                <a:solidFill>
                  <a:srgbClr val="070652"/>
                </a:solidFill>
                <a:latin typeface="Montserrat"/>
                <a:ea typeface="Montserrat"/>
                <a:cs typeface="Montserrat"/>
                <a:sym typeface="Montserrat"/>
              </a:rPr>
              <a:t>types. These </a:t>
            </a:r>
            <a:r>
              <a:rPr lang="en-US" dirty="0" smtClean="0">
                <a:solidFill>
                  <a:srgbClr val="070652"/>
                </a:solidFill>
                <a:latin typeface="Montserrat"/>
                <a:ea typeface="Montserrat"/>
                <a:cs typeface="Montserrat"/>
                <a:sym typeface="Montserrat"/>
              </a:rPr>
              <a:t>contain the data of calls, minutes, charges of the customer with respective to the various time of the day and plan.</a:t>
            </a:r>
            <a:endParaRPr lang="en-US" dirty="0">
              <a:solidFill>
                <a:srgbClr val="070652"/>
              </a:solidFill>
              <a:latin typeface="Montserrat"/>
              <a:ea typeface="Montserrat"/>
              <a:cs typeface="Montserrat"/>
              <a:sym typeface="Montserrat"/>
            </a:endParaRPr>
          </a:p>
        </p:txBody>
      </p:sp>
      <p:sp>
        <p:nvSpPr>
          <p:cNvPr id="7" name="Rounded Rectangle 6"/>
          <p:cNvSpPr/>
          <p:nvPr/>
        </p:nvSpPr>
        <p:spPr>
          <a:xfrm>
            <a:off x="1912883" y="3195145"/>
            <a:ext cx="5780689" cy="1198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600"/>
            </a:pPr>
            <a:r>
              <a:rPr lang="en-US" b="1" dirty="0" smtClean="0">
                <a:solidFill>
                  <a:srgbClr val="002060"/>
                </a:solidFill>
                <a:ea typeface="Arial"/>
                <a:cs typeface="Arial"/>
              </a:rPr>
              <a:t>STATE</a:t>
            </a:r>
            <a:r>
              <a:rPr lang="en-US" dirty="0" smtClean="0">
                <a:solidFill>
                  <a:srgbClr val="002060"/>
                </a:solidFill>
                <a:ea typeface="Arial"/>
                <a:cs typeface="Arial"/>
              </a:rPr>
              <a:t>: </a:t>
            </a:r>
          </a:p>
          <a:p>
            <a:pPr lvl="0">
              <a:buSzPts val="1600"/>
            </a:pPr>
            <a:r>
              <a:rPr lang="en-US" dirty="0" smtClean="0">
                <a:solidFill>
                  <a:srgbClr val="002060"/>
                </a:solidFill>
                <a:ea typeface="Arial"/>
                <a:cs typeface="Arial"/>
              </a:rPr>
              <a:t>There </a:t>
            </a:r>
            <a:r>
              <a:rPr lang="en-US" dirty="0" smtClean="0">
                <a:solidFill>
                  <a:srgbClr val="002060"/>
                </a:solidFill>
                <a:ea typeface="Arial"/>
                <a:cs typeface="Arial"/>
              </a:rPr>
              <a:t>are 51 unique state present</a:t>
            </a:r>
          </a:p>
          <a:p>
            <a:pPr lvl="0">
              <a:buSzPts val="1600"/>
            </a:pPr>
            <a:r>
              <a:rPr lang="en-US" b="1" dirty="0" smtClean="0">
                <a:solidFill>
                  <a:srgbClr val="002060"/>
                </a:solidFill>
                <a:ea typeface="Arial"/>
                <a:cs typeface="Arial"/>
              </a:rPr>
              <a:t>ACCOUNT </a:t>
            </a:r>
            <a:r>
              <a:rPr lang="en-US" b="1" dirty="0" err="1" smtClean="0">
                <a:solidFill>
                  <a:srgbClr val="002060"/>
                </a:solidFill>
                <a:ea typeface="Arial"/>
                <a:cs typeface="Arial"/>
              </a:rPr>
              <a:t>LENGTH</a:t>
            </a:r>
            <a:r>
              <a:rPr lang="en-US" dirty="0" err="1" smtClean="0">
                <a:solidFill>
                  <a:srgbClr val="002060"/>
                </a:solidFill>
                <a:ea typeface="Arial"/>
                <a:cs typeface="Arial"/>
              </a:rPr>
              <a:t>:It</a:t>
            </a:r>
            <a:r>
              <a:rPr lang="en-US" dirty="0" smtClean="0">
                <a:solidFill>
                  <a:srgbClr val="002060"/>
                </a:solidFill>
                <a:ea typeface="Arial"/>
                <a:cs typeface="Arial"/>
              </a:rPr>
              <a:t> is the length that the customer used their account</a:t>
            </a:r>
          </a:p>
          <a:p>
            <a:pPr lvl="0">
              <a:buSzPts val="1600"/>
            </a:pPr>
            <a:r>
              <a:rPr lang="en-US" b="1" dirty="0" smtClean="0">
                <a:solidFill>
                  <a:srgbClr val="002060"/>
                </a:solidFill>
                <a:ea typeface="Arial"/>
                <a:cs typeface="Arial"/>
              </a:rPr>
              <a:t>AREA CODE</a:t>
            </a:r>
            <a:r>
              <a:rPr lang="en-US" dirty="0" smtClean="0">
                <a:solidFill>
                  <a:srgbClr val="002060"/>
                </a:solidFill>
                <a:ea typeface="Arial"/>
                <a:cs typeface="Arial"/>
              </a:rPr>
              <a:t>: There are 3 unique area code present  </a:t>
            </a:r>
            <a:endParaRPr lang="en-US" dirty="0">
              <a:solidFill>
                <a:srgbClr val="002060"/>
              </a:solidFill>
              <a:ea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Text Placeholder 2"/>
          <p:cNvSpPr>
            <a:spLocks noGrp="1"/>
          </p:cNvSpPr>
          <p:nvPr>
            <p:ph type="body" idx="1"/>
          </p:nvPr>
        </p:nvSpPr>
        <p:spPr/>
        <p:txBody>
          <a:bodyPr/>
          <a:lstStyle/>
          <a:p>
            <a:endParaRPr lang="en-US" dirty="0"/>
          </a:p>
        </p:txBody>
      </p:sp>
      <p:sp>
        <p:nvSpPr>
          <p:cNvPr id="4" name="Rounded Rectangle 3"/>
          <p:cNvSpPr/>
          <p:nvPr/>
        </p:nvSpPr>
        <p:spPr>
          <a:xfrm>
            <a:off x="3048001" y="1187668"/>
            <a:ext cx="5202620" cy="1376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500"/>
            </a:pPr>
            <a:r>
              <a:rPr lang="en-US" b="1" dirty="0" smtClean="0">
                <a:solidFill>
                  <a:srgbClr val="002060"/>
                </a:solidFill>
                <a:latin typeface="Montserrat"/>
                <a:ea typeface="Montserrat"/>
                <a:cs typeface="Montserrat"/>
                <a:sym typeface="Montserrat"/>
              </a:rPr>
              <a:t>INTERNATIONAL PLAN &amp; VOICEMAIL PLAN:</a:t>
            </a:r>
            <a:r>
              <a:rPr lang="en-US" dirty="0" smtClean="0">
                <a:solidFill>
                  <a:srgbClr val="002060"/>
                </a:solidFill>
                <a:latin typeface="Montserrat"/>
                <a:ea typeface="Montserrat"/>
                <a:cs typeface="Montserrat"/>
                <a:sym typeface="Montserrat"/>
              </a:rPr>
              <a:t> </a:t>
            </a:r>
          </a:p>
          <a:p>
            <a:pPr lvl="0">
              <a:buSzPts val="1500"/>
            </a:pPr>
            <a:r>
              <a:rPr lang="en-US" dirty="0" smtClean="0">
                <a:solidFill>
                  <a:srgbClr val="002060"/>
                </a:solidFill>
                <a:latin typeface="Montserrat"/>
                <a:ea typeface="Montserrat"/>
                <a:cs typeface="Montserrat"/>
                <a:sym typeface="Montserrat"/>
              </a:rPr>
              <a:t>Both column are described as a categorical </a:t>
            </a:r>
            <a:r>
              <a:rPr lang="en-US" dirty="0" err="1" smtClean="0">
                <a:solidFill>
                  <a:srgbClr val="002060"/>
                </a:solidFill>
                <a:latin typeface="Montserrat"/>
                <a:ea typeface="Montserrat"/>
                <a:cs typeface="Montserrat"/>
                <a:sym typeface="Montserrat"/>
              </a:rPr>
              <a:t>feature,yes</a:t>
            </a:r>
            <a:r>
              <a:rPr lang="en-US" dirty="0" smtClean="0">
                <a:solidFill>
                  <a:srgbClr val="002060"/>
                </a:solidFill>
                <a:latin typeface="Montserrat"/>
                <a:ea typeface="Montserrat"/>
                <a:cs typeface="Montserrat"/>
                <a:sym typeface="Montserrat"/>
              </a:rPr>
              <a:t> means plan taken no means plan  not taken  </a:t>
            </a:r>
            <a:endParaRPr lang="en-US" b="1" dirty="0" smtClean="0">
              <a:solidFill>
                <a:srgbClr val="002060"/>
              </a:solidFill>
              <a:latin typeface="Montserrat"/>
              <a:ea typeface="Montserrat"/>
              <a:cs typeface="Montserrat"/>
              <a:sym typeface="Montserrat"/>
            </a:endParaRPr>
          </a:p>
          <a:p>
            <a:pPr lvl="0">
              <a:buSzPts val="1500"/>
            </a:pPr>
            <a:r>
              <a:rPr lang="en-US" b="1" dirty="0" smtClean="0">
                <a:solidFill>
                  <a:srgbClr val="002060"/>
                </a:solidFill>
                <a:latin typeface="Montserrat"/>
                <a:ea typeface="Montserrat"/>
                <a:cs typeface="Montserrat"/>
                <a:sym typeface="Montserrat"/>
              </a:rPr>
              <a:t>NO. OF VOICEMAIL </a:t>
            </a:r>
            <a:r>
              <a:rPr lang="en-US" b="1" dirty="0" err="1" smtClean="0">
                <a:solidFill>
                  <a:srgbClr val="002060"/>
                </a:solidFill>
                <a:latin typeface="Montserrat"/>
                <a:ea typeface="Montserrat"/>
                <a:cs typeface="Montserrat"/>
                <a:sym typeface="Montserrat"/>
              </a:rPr>
              <a:t>MESSAGES:</a:t>
            </a:r>
            <a:r>
              <a:rPr lang="en-US" dirty="0" err="1" smtClean="0">
                <a:solidFill>
                  <a:srgbClr val="002060"/>
                </a:solidFill>
                <a:latin typeface="Montserrat"/>
                <a:ea typeface="Montserrat"/>
                <a:cs typeface="Montserrat"/>
                <a:sym typeface="Montserrat"/>
              </a:rPr>
              <a:t>The</a:t>
            </a:r>
            <a:r>
              <a:rPr lang="en-US" dirty="0" smtClean="0">
                <a:solidFill>
                  <a:srgbClr val="002060"/>
                </a:solidFill>
                <a:latin typeface="Montserrat"/>
                <a:ea typeface="Montserrat"/>
                <a:cs typeface="Montserrat"/>
                <a:sym typeface="Montserrat"/>
              </a:rPr>
              <a:t> number of voicemail make by the voicemail plan taken customer</a:t>
            </a:r>
            <a:endParaRPr lang="en-US" dirty="0">
              <a:solidFill>
                <a:srgbClr val="002060"/>
              </a:solidFill>
              <a:latin typeface="Montserrat"/>
              <a:ea typeface="Montserrat"/>
              <a:cs typeface="Montserrat"/>
              <a:sym typeface="Montserrat"/>
            </a:endParaRPr>
          </a:p>
        </p:txBody>
      </p:sp>
      <p:sp>
        <p:nvSpPr>
          <p:cNvPr id="6" name="Rounded Rectangle 5"/>
          <p:cNvSpPr/>
          <p:nvPr/>
        </p:nvSpPr>
        <p:spPr>
          <a:xfrm>
            <a:off x="662152" y="3174124"/>
            <a:ext cx="4960882" cy="1229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600"/>
            </a:pPr>
            <a:r>
              <a:rPr lang="en-US" b="1" dirty="0" smtClean="0">
                <a:solidFill>
                  <a:srgbClr val="070652"/>
                </a:solidFill>
                <a:latin typeface="Montserrat"/>
                <a:ea typeface="Montserrat"/>
                <a:cs typeface="Montserrat"/>
                <a:sym typeface="Montserrat"/>
              </a:rPr>
              <a:t>Customer service </a:t>
            </a:r>
            <a:r>
              <a:rPr lang="en-US" b="1" dirty="0" err="1" smtClean="0">
                <a:solidFill>
                  <a:srgbClr val="070652"/>
                </a:solidFill>
                <a:latin typeface="Montserrat"/>
                <a:ea typeface="Montserrat"/>
                <a:cs typeface="Montserrat"/>
                <a:sym typeface="Montserrat"/>
              </a:rPr>
              <a:t>calls:</a:t>
            </a:r>
            <a:r>
              <a:rPr lang="en-US" dirty="0" err="1" smtClean="0">
                <a:solidFill>
                  <a:srgbClr val="070652"/>
                </a:solidFill>
                <a:latin typeface="Montserrat"/>
                <a:ea typeface="Montserrat"/>
                <a:cs typeface="Montserrat"/>
                <a:sym typeface="Montserrat"/>
              </a:rPr>
              <a:t>It</a:t>
            </a:r>
            <a:r>
              <a:rPr lang="en-US" dirty="0" smtClean="0">
                <a:solidFill>
                  <a:srgbClr val="070652"/>
                </a:solidFill>
                <a:latin typeface="Montserrat"/>
                <a:ea typeface="Montserrat"/>
                <a:cs typeface="Montserrat"/>
                <a:sym typeface="Montserrat"/>
              </a:rPr>
              <a:t> is the number of calls made by the customer to operator service centre</a:t>
            </a:r>
          </a:p>
          <a:p>
            <a:pPr lvl="0">
              <a:buSzPts val="1600"/>
            </a:pPr>
            <a:r>
              <a:rPr lang="en-US" b="1" dirty="0" err="1" smtClean="0">
                <a:solidFill>
                  <a:srgbClr val="070652"/>
                </a:solidFill>
                <a:latin typeface="Montserrat"/>
                <a:ea typeface="Montserrat"/>
                <a:cs typeface="Montserrat"/>
                <a:sym typeface="Montserrat"/>
              </a:rPr>
              <a:t>Churn:</a:t>
            </a:r>
            <a:r>
              <a:rPr lang="en-US" dirty="0" err="1" smtClean="0">
                <a:solidFill>
                  <a:srgbClr val="070652"/>
                </a:solidFill>
                <a:latin typeface="Montserrat"/>
                <a:ea typeface="Montserrat"/>
                <a:cs typeface="Montserrat"/>
                <a:sym typeface="Montserrat"/>
              </a:rPr>
              <a:t>it</a:t>
            </a:r>
            <a:r>
              <a:rPr lang="en-US" dirty="0" smtClean="0">
                <a:solidFill>
                  <a:srgbClr val="070652"/>
                </a:solidFill>
                <a:latin typeface="Montserrat"/>
                <a:ea typeface="Montserrat"/>
                <a:cs typeface="Montserrat"/>
                <a:sym typeface="Montserrat"/>
              </a:rPr>
              <a:t> is our target dependent variable having </a:t>
            </a:r>
            <a:r>
              <a:rPr lang="en-US" dirty="0" err="1" smtClean="0">
                <a:solidFill>
                  <a:srgbClr val="070652"/>
                </a:solidFill>
                <a:latin typeface="Montserrat"/>
                <a:ea typeface="Montserrat"/>
                <a:cs typeface="Montserrat"/>
                <a:sym typeface="Montserrat"/>
              </a:rPr>
              <a:t>boolean</a:t>
            </a:r>
            <a:r>
              <a:rPr lang="en-US" dirty="0" smtClean="0">
                <a:solidFill>
                  <a:srgbClr val="070652"/>
                </a:solidFill>
                <a:latin typeface="Montserrat"/>
                <a:ea typeface="Montserrat"/>
                <a:cs typeface="Montserrat"/>
                <a:sym typeface="Montserrat"/>
              </a:rPr>
              <a:t> data type of true and false</a:t>
            </a:r>
            <a:endParaRPr lang="en-US" dirty="0">
              <a:solidFill>
                <a:srgbClr val="07065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Output/Variable (Churn):-</a:t>
            </a:r>
            <a:endParaRPr lang="en-US" dirty="0"/>
          </a:p>
        </p:txBody>
      </p:sp>
      <p:sp>
        <p:nvSpPr>
          <p:cNvPr id="3" name="Text Placeholder 2"/>
          <p:cNvSpPr>
            <a:spLocks noGrp="1"/>
          </p:cNvSpPr>
          <p:nvPr>
            <p:ph type="body" idx="1"/>
          </p:nvPr>
        </p:nvSpPr>
        <p:spPr>
          <a:xfrm>
            <a:off x="311700" y="1152474"/>
            <a:ext cx="8520600" cy="3991025"/>
          </a:xfrm>
        </p:spPr>
        <p:txBody>
          <a:bodyPr/>
          <a:lstStyle/>
          <a:p>
            <a:pPr>
              <a:buNone/>
            </a:pPr>
            <a:r>
              <a:rPr lang="en-US" b="1" dirty="0" smtClean="0">
                <a:solidFill>
                  <a:schemeClr val="bg1"/>
                </a:solidFill>
              </a:rPr>
              <a:t>Below graph shows the percentage of  how many customers are churned which tagged with False</a:t>
            </a:r>
            <a:endParaRPr lang="en-US" b="1" dirty="0">
              <a:solidFill>
                <a:schemeClr val="bg1"/>
              </a:solidFill>
            </a:endParaRPr>
          </a:p>
        </p:txBody>
      </p:sp>
      <p:pic>
        <p:nvPicPr>
          <p:cNvPr id="5" name="Picture 4" descr="download (1).png"/>
          <p:cNvPicPr>
            <a:picLocks noChangeAspect="1"/>
          </p:cNvPicPr>
          <p:nvPr/>
        </p:nvPicPr>
        <p:blipFill>
          <a:blip r:embed="rId2"/>
          <a:stretch>
            <a:fillRect/>
          </a:stretch>
        </p:blipFill>
        <p:spPr>
          <a:xfrm>
            <a:off x="809296" y="2049518"/>
            <a:ext cx="3610964" cy="2732689"/>
          </a:xfrm>
          <a:prstGeom prst="rect">
            <a:avLst/>
          </a:prstGeom>
        </p:spPr>
      </p:pic>
      <p:sp>
        <p:nvSpPr>
          <p:cNvPr id="9" name="Rounded Rectangle 8"/>
          <p:cNvSpPr/>
          <p:nvPr/>
        </p:nvSpPr>
        <p:spPr>
          <a:xfrm>
            <a:off x="6169572" y="2291256"/>
            <a:ext cx="2564524" cy="211258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381000">
              <a:buClr>
                <a:srgbClr val="002060"/>
              </a:buClr>
              <a:buSzPts val="2400"/>
              <a:buFont typeface="Arial"/>
              <a:buChar char="➢"/>
            </a:pPr>
            <a:r>
              <a:rPr lang="en-IN" b="1" dirty="0" smtClean="0">
                <a:solidFill>
                  <a:srgbClr val="002060"/>
                </a:solidFill>
                <a:ea typeface="Arial"/>
                <a:cs typeface="Arial"/>
              </a:rPr>
              <a:t>Total Users number - 3333. </a:t>
            </a:r>
          </a:p>
          <a:p>
            <a:pPr marL="457200" lvl="0" indent="-381000">
              <a:buClr>
                <a:srgbClr val="002060"/>
              </a:buClr>
              <a:buSzPts val="2400"/>
              <a:buFont typeface="Arial"/>
              <a:buChar char="➢"/>
            </a:pPr>
            <a:r>
              <a:rPr lang="en-US" b="1" dirty="0" smtClean="0">
                <a:solidFill>
                  <a:srgbClr val="002060"/>
                </a:solidFill>
                <a:ea typeface="Arial"/>
                <a:cs typeface="Arial"/>
              </a:rPr>
              <a:t>2850 - Non churn (85.5%)</a:t>
            </a:r>
          </a:p>
          <a:p>
            <a:pPr marL="457200" lvl="0" indent="-381000">
              <a:buClr>
                <a:srgbClr val="002060"/>
              </a:buClr>
              <a:buSzPts val="2400"/>
              <a:buFont typeface="Arial"/>
              <a:buChar char="➢"/>
            </a:pPr>
            <a:r>
              <a:rPr lang="en-US" b="1" dirty="0" smtClean="0">
                <a:solidFill>
                  <a:srgbClr val="002060"/>
                </a:solidFill>
                <a:ea typeface="Arial"/>
                <a:cs typeface="Arial"/>
              </a:rPr>
              <a:t> 483 - Churn (14.5%)</a:t>
            </a:r>
          </a:p>
          <a:p>
            <a:pPr marL="457200" lvl="0" indent="-381000">
              <a:buClr>
                <a:srgbClr val="002060"/>
              </a:buClr>
              <a:buSzPts val="2400"/>
            </a:pPr>
            <a:endParaRPr lang="en-IN" b="1" dirty="0">
              <a:solidFill>
                <a:srgbClr val="002060"/>
              </a:solidFill>
              <a:ea typeface="Arial"/>
              <a:cs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702</Words>
  <Application>Microsoft Office PowerPoint</Application>
  <PresentationFormat>On-screen Show (16:9)</PresentationFormat>
  <Paragraphs>106</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Montserrat</vt:lpstr>
      <vt:lpstr>Times New Roman</vt:lpstr>
      <vt:lpstr>Monsterrat</vt:lpstr>
      <vt:lpstr>Simple Light</vt:lpstr>
      <vt:lpstr>           Capstone Project-1 Telecom Churn Analysis Individual Janhavi Shembade    </vt:lpstr>
      <vt:lpstr>Contents:-</vt:lpstr>
      <vt:lpstr>Business Problems Understanding:-</vt:lpstr>
      <vt:lpstr>Objective:-</vt:lpstr>
      <vt:lpstr>Data Summary:-</vt:lpstr>
      <vt:lpstr>Data Summary:-</vt:lpstr>
      <vt:lpstr>Feature Description:-</vt:lpstr>
      <vt:lpstr>Feature Selection:-</vt:lpstr>
      <vt:lpstr>Analyzing Output/Variable (Churn):-</vt:lpstr>
      <vt:lpstr>Analysis with state column</vt:lpstr>
      <vt:lpstr>Analysis with Account Length vs Churn</vt:lpstr>
      <vt:lpstr>Area code Vs churn</vt:lpstr>
      <vt:lpstr>Voice mail and international plan with churn</vt:lpstr>
      <vt:lpstr>Customer services call with churn</vt:lpstr>
      <vt:lpstr>Correlation metrics graph</vt:lpstr>
      <vt:lpstr>Challenges:-</vt:lpstr>
      <vt:lpstr>Conclusion</vt:lpstr>
      <vt:lpstr>Recommondation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Telecom Churn Analysis Individual Janhavi Shembade</dc:title>
  <dc:creator>Janhavi Shembade</dc:creator>
  <cp:lastModifiedBy>Maloji</cp:lastModifiedBy>
  <cp:revision>24</cp:revision>
  <dcterms:modified xsi:type="dcterms:W3CDTF">2022-11-22T08:52:41Z</dcterms:modified>
</cp:coreProperties>
</file>