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TQqIqitfSYoIEJO4hwAGIAMET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bd5a57770b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bd5a57770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c891a13ec_0_4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c891a13e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c891a13ec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c891a13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c891a13ec_0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c891a13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c891a13ec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c891a13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c891a13ec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c891a13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c891a13ec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c891a13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d5a57770b_0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d5a5777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d5a57770b_0_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d5a5777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d5a57770b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d5a57770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d5a57770b_0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d5a5777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c891a13ec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c891a13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d5a57770b_0_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d5a57770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d5a57770b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d5a57770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d5a57770b_0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d5a57770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d5a57770b_0_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d5a5777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c891a13ec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c891a13e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c891a13ec_0_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c891a13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c891a13ec_0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c891a13e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ccb74e927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ccb74e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c891a13ec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c891a13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d5a57770b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d5a5777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c891a13ec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c891a13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1bd5a57770b_0_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5200"/>
              <a:buFont typeface="Arial"/>
              <a:buNone/>
            </a:pPr>
            <a:r>
              <a:rPr b="1" lang="en-GB" sz="4200">
                <a:latin typeface="Montserrat"/>
                <a:ea typeface="Montserrat"/>
                <a:cs typeface="Montserrat"/>
                <a:sym typeface="Montserrat"/>
              </a:rPr>
              <a:t>      </a:t>
            </a:r>
            <a:r>
              <a:rPr b="1" lang="en-GB" sz="4200">
                <a:latin typeface="Montserrat"/>
                <a:ea typeface="Montserrat"/>
                <a:cs typeface="Montserrat"/>
                <a:sym typeface="Montserrat"/>
              </a:rPr>
              <a:t>Capstone Project-2</a:t>
            </a:r>
            <a:endParaRPr b="1" sz="4200">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3600">
                <a:solidFill>
                  <a:schemeClr val="lt1"/>
                </a:solidFill>
                <a:latin typeface="Montserrat"/>
                <a:ea typeface="Montserrat"/>
                <a:cs typeface="Montserrat"/>
                <a:sym typeface="Montserrat"/>
              </a:rPr>
              <a:t>Yes_Bank_Stock_price_Prediction</a:t>
            </a:r>
            <a:endParaRPr/>
          </a:p>
        </p:txBody>
      </p:sp>
      <p:pic>
        <p:nvPicPr>
          <p:cNvPr id="56" name="Google Shape;56;g1bd5a57770b_0_46"/>
          <p:cNvPicPr preferRelativeResize="0"/>
          <p:nvPr/>
        </p:nvPicPr>
        <p:blipFill>
          <a:blip r:embed="rId3">
            <a:alphaModFix/>
          </a:blip>
          <a:stretch>
            <a:fillRect/>
          </a:stretch>
        </p:blipFill>
        <p:spPr>
          <a:xfrm>
            <a:off x="2602725" y="2149225"/>
            <a:ext cx="4313125" cy="250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bc891a13ec_0_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Plot for Open price with Dates:</a:t>
            </a:r>
            <a:endParaRPr/>
          </a:p>
        </p:txBody>
      </p:sp>
      <p:sp>
        <p:nvSpPr>
          <p:cNvPr id="116" name="Google Shape;116;g1bc891a13ec_0_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g1bc891a13ec_0_42"/>
          <p:cNvPicPr preferRelativeResize="0"/>
          <p:nvPr/>
        </p:nvPicPr>
        <p:blipFill>
          <a:blip r:embed="rId3">
            <a:alphaModFix/>
          </a:blip>
          <a:stretch>
            <a:fillRect/>
          </a:stretch>
        </p:blipFill>
        <p:spPr>
          <a:xfrm>
            <a:off x="0" y="1152475"/>
            <a:ext cx="8936474" cy="36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bc891a13ec_0_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Plot For Close price with dates</a:t>
            </a:r>
            <a:endParaRPr/>
          </a:p>
        </p:txBody>
      </p:sp>
      <p:sp>
        <p:nvSpPr>
          <p:cNvPr id="123" name="Google Shape;123;g1bc891a13ec_0_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g1bc891a13ec_0_47"/>
          <p:cNvPicPr preferRelativeResize="0"/>
          <p:nvPr/>
        </p:nvPicPr>
        <p:blipFill>
          <a:blip r:embed="rId3">
            <a:alphaModFix/>
          </a:blip>
          <a:stretch>
            <a:fillRect/>
          </a:stretch>
        </p:blipFill>
        <p:spPr>
          <a:xfrm>
            <a:off x="704000" y="1152475"/>
            <a:ext cx="8128299" cy="36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bc891a13ec_0_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30" name="Google Shape;130;g1bc891a13ec_0_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So from above graph of yes bank open price and yes bank closing price its seem like both graphs ha</a:t>
            </a:r>
            <a:r>
              <a:rPr lang="en-GB" sz="1900">
                <a:solidFill>
                  <a:schemeClr val="accent2"/>
                </a:solidFill>
                <a:latin typeface="Times New Roman"/>
                <a:ea typeface="Times New Roman"/>
                <a:cs typeface="Times New Roman"/>
                <a:sym typeface="Times New Roman"/>
              </a:rPr>
              <a:t>v</a:t>
            </a:r>
            <a:r>
              <a:rPr lang="en-GB" sz="1900">
                <a:solidFill>
                  <a:schemeClr val="accent2"/>
                </a:solidFill>
                <a:latin typeface="Times New Roman"/>
                <a:ea typeface="Times New Roman"/>
                <a:cs typeface="Times New Roman"/>
                <a:sym typeface="Times New Roman"/>
              </a:rPr>
              <a:t>e same results.</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Opening price is started to increasing from 2016 and having its </a:t>
            </a:r>
            <a:r>
              <a:rPr lang="en-GB" sz="1900">
                <a:solidFill>
                  <a:schemeClr val="accent2"/>
                </a:solidFill>
                <a:latin typeface="Times New Roman"/>
                <a:ea typeface="Times New Roman"/>
                <a:cs typeface="Times New Roman"/>
                <a:sym typeface="Times New Roman"/>
              </a:rPr>
              <a:t>peak</a:t>
            </a:r>
            <a:r>
              <a:rPr lang="en-GB" sz="1900">
                <a:solidFill>
                  <a:schemeClr val="accent2"/>
                </a:solidFill>
                <a:latin typeface="Times New Roman"/>
                <a:ea typeface="Times New Roman"/>
                <a:cs typeface="Times New Roman"/>
                <a:sym typeface="Times New Roman"/>
              </a:rPr>
              <a:t> point in the year of 2018 and laying down is started from in range year of 2019-20</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Same as for Closing price is started to increase from 2016 and having its max </a:t>
            </a:r>
            <a:r>
              <a:rPr lang="en-GB" sz="1900">
                <a:solidFill>
                  <a:schemeClr val="accent2"/>
                </a:solidFill>
                <a:latin typeface="Times New Roman"/>
                <a:ea typeface="Times New Roman"/>
                <a:cs typeface="Times New Roman"/>
                <a:sym typeface="Times New Roman"/>
              </a:rPr>
              <a:t>peak</a:t>
            </a:r>
            <a:r>
              <a:rPr lang="en-GB" sz="1900">
                <a:solidFill>
                  <a:schemeClr val="accent2"/>
                </a:solidFill>
                <a:latin typeface="Times New Roman"/>
                <a:ea typeface="Times New Roman"/>
                <a:cs typeface="Times New Roman"/>
                <a:sym typeface="Times New Roman"/>
              </a:rPr>
              <a:t> point is 2018 and </a:t>
            </a:r>
            <a:r>
              <a:rPr lang="en-GB" sz="1900">
                <a:solidFill>
                  <a:schemeClr val="accent2"/>
                </a:solidFill>
                <a:latin typeface="Times New Roman"/>
                <a:ea typeface="Times New Roman"/>
                <a:cs typeface="Times New Roman"/>
                <a:sym typeface="Times New Roman"/>
              </a:rPr>
              <a:t>falling 0 in year of 2019-20</a:t>
            </a:r>
            <a:endParaRPr sz="190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bc891a13ec_0_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Bivariate Analysis</a:t>
            </a:r>
            <a:endParaRPr/>
          </a:p>
        </p:txBody>
      </p:sp>
      <p:sp>
        <p:nvSpPr>
          <p:cNvPr id="136" name="Google Shape;136;g1bc891a13ec_0_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rPr>
              <a:t>         </a:t>
            </a:r>
            <a:endParaRPr>
              <a:solidFill>
                <a:schemeClr val="accent2"/>
              </a:solidFill>
            </a:endParaRPr>
          </a:p>
          <a:p>
            <a:pPr indent="0" lvl="0" marL="0" rtl="0" algn="l">
              <a:spcBef>
                <a:spcPts val="0"/>
              </a:spcBef>
              <a:spcAft>
                <a:spcPts val="0"/>
              </a:spcAft>
              <a:buNone/>
            </a:pPr>
            <a:r>
              <a:rPr lang="en-GB">
                <a:solidFill>
                  <a:schemeClr val="accent2"/>
                </a:solidFill>
              </a:rPr>
              <a:t>            Open VS Close                                            Open  vs  New_features</a:t>
            </a:r>
            <a:endParaRPr>
              <a:solidFill>
                <a:schemeClr val="accent2"/>
              </a:solidFill>
            </a:endParaRPr>
          </a:p>
        </p:txBody>
      </p:sp>
      <p:pic>
        <p:nvPicPr>
          <p:cNvPr id="137" name="Google Shape;137;g1bc891a13ec_0_57"/>
          <p:cNvPicPr preferRelativeResize="0"/>
          <p:nvPr/>
        </p:nvPicPr>
        <p:blipFill>
          <a:blip r:embed="rId3">
            <a:alphaModFix/>
          </a:blip>
          <a:stretch>
            <a:fillRect/>
          </a:stretch>
        </p:blipFill>
        <p:spPr>
          <a:xfrm>
            <a:off x="441000" y="1839025"/>
            <a:ext cx="3705225" cy="3060225"/>
          </a:xfrm>
          <a:prstGeom prst="rect">
            <a:avLst/>
          </a:prstGeom>
          <a:noFill/>
          <a:ln>
            <a:noFill/>
          </a:ln>
        </p:spPr>
      </p:pic>
      <p:pic>
        <p:nvPicPr>
          <p:cNvPr id="138" name="Google Shape;138;g1bc891a13ec_0_57"/>
          <p:cNvPicPr preferRelativeResize="0"/>
          <p:nvPr/>
        </p:nvPicPr>
        <p:blipFill>
          <a:blip r:embed="rId4">
            <a:alphaModFix/>
          </a:blip>
          <a:stretch>
            <a:fillRect/>
          </a:stretch>
        </p:blipFill>
        <p:spPr>
          <a:xfrm>
            <a:off x="4754775" y="1839025"/>
            <a:ext cx="3714750" cy="295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bc891a13ec_0_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44" name="Google Shape;144;g1bc891a13ec_0_6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In above scatter plot we can conclude that bivariate analysis shows high correlation of close price with other features.also shows correlation between each other.</a:t>
            </a:r>
            <a:endParaRPr sz="1900">
              <a:solidFill>
                <a:schemeClr val="accent2"/>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In the new_feature we take an average mean of whole(high,low,open).here also all feature are strongly correlated with each other.</a:t>
            </a:r>
            <a:endParaRPr sz="1900">
              <a:solidFill>
                <a:schemeClr val="accent2"/>
              </a:solidFill>
              <a:latin typeface="Times New Roman"/>
              <a:ea typeface="Times New Roman"/>
              <a:cs typeface="Times New Roman"/>
              <a:sym typeface="Times New Roman"/>
            </a:endParaRPr>
          </a:p>
        </p:txBody>
      </p:sp>
      <p:pic>
        <p:nvPicPr>
          <p:cNvPr id="145" name="Google Shape;145;g1bc891a13ec_0_62"/>
          <p:cNvPicPr preferRelativeResize="0"/>
          <p:nvPr/>
        </p:nvPicPr>
        <p:blipFill>
          <a:blip r:embed="rId3">
            <a:alphaModFix/>
          </a:blip>
          <a:stretch>
            <a:fillRect/>
          </a:stretch>
        </p:blipFill>
        <p:spPr>
          <a:xfrm>
            <a:off x="1367575" y="3030275"/>
            <a:ext cx="5920075" cy="211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bc891a13ec_0_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Correlation between all variable</a:t>
            </a:r>
            <a:endParaRPr/>
          </a:p>
        </p:txBody>
      </p:sp>
      <p:sp>
        <p:nvSpPr>
          <p:cNvPr id="151" name="Google Shape;151;g1bc891a13ec_0_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GB">
                <a:solidFill>
                  <a:schemeClr val="accent2"/>
                </a:solidFill>
              </a:rPr>
              <a:t>This Graph shows that correlation between all variable.All of feature shows high correlation between each other</a:t>
            </a:r>
            <a:endParaRPr>
              <a:solidFill>
                <a:schemeClr val="accent2"/>
              </a:solidFill>
            </a:endParaRPr>
          </a:p>
        </p:txBody>
      </p:sp>
      <p:pic>
        <p:nvPicPr>
          <p:cNvPr id="152" name="Google Shape;152;g1bc891a13ec_0_67"/>
          <p:cNvPicPr preferRelativeResize="0"/>
          <p:nvPr/>
        </p:nvPicPr>
        <p:blipFill>
          <a:blip r:embed="rId3">
            <a:alphaModFix/>
          </a:blip>
          <a:stretch>
            <a:fillRect/>
          </a:stretch>
        </p:blipFill>
        <p:spPr>
          <a:xfrm>
            <a:off x="1551675" y="1017725"/>
            <a:ext cx="5517050" cy="310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bd5a57770b_0_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Training</a:t>
            </a:r>
            <a:endParaRPr/>
          </a:p>
        </p:txBody>
      </p:sp>
      <p:sp>
        <p:nvSpPr>
          <p:cNvPr id="158" name="Google Shape;158;g1bd5a57770b_0_9"/>
          <p:cNvSpPr txBox="1"/>
          <p:nvPr>
            <p:ph idx="1" type="body"/>
          </p:nvPr>
        </p:nvSpPr>
        <p:spPr>
          <a:xfrm>
            <a:off x="311700" y="1152475"/>
            <a:ext cx="85206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Linear Regression:-</a:t>
            </a:r>
            <a:endParaRPr b="1">
              <a:solidFill>
                <a:schemeClr val="dk1"/>
              </a:solidFill>
            </a:endParaRPr>
          </a:p>
          <a:p>
            <a:pPr indent="0" lvl="0" marL="0" rtl="0" algn="l">
              <a:spcBef>
                <a:spcPts val="0"/>
              </a:spcBef>
              <a:spcAft>
                <a:spcPts val="0"/>
              </a:spcAft>
              <a:buNone/>
            </a:pPr>
            <a:r>
              <a:rPr lang="en-GB">
                <a:solidFill>
                  <a:schemeClr val="accent2"/>
                </a:solidFill>
              </a:rPr>
              <a:t>It is a supervised machine learning algorithm.It is a predictive model which predicts the relationship between dependent and independent variable.</a:t>
            </a:r>
            <a:endParaRPr>
              <a:solidFill>
                <a:schemeClr val="accent2"/>
              </a:solidFill>
            </a:endParaRPr>
          </a:p>
          <a:p>
            <a:pPr indent="0" lvl="0" marL="0" rtl="0" algn="l">
              <a:spcBef>
                <a:spcPts val="0"/>
              </a:spcBef>
              <a:spcAft>
                <a:spcPts val="0"/>
              </a:spcAft>
              <a:buNone/>
            </a:pPr>
            <a:r>
              <a:rPr lang="en-GB">
                <a:solidFill>
                  <a:schemeClr val="accent2"/>
                </a:solidFill>
              </a:rPr>
              <a:t>It follows the equation</a:t>
            </a:r>
            <a:r>
              <a:rPr lang="en-GB">
                <a:solidFill>
                  <a:srgbClr val="0000FF"/>
                </a:solidFill>
              </a:rPr>
              <a:t> </a:t>
            </a:r>
            <a:r>
              <a:rPr b="1" lang="en-GB">
                <a:solidFill>
                  <a:srgbClr val="0000FF"/>
                </a:solidFill>
              </a:rPr>
              <a:t>y=mx+c,</a:t>
            </a:r>
            <a:endParaRPr>
              <a:solidFill>
                <a:srgbClr val="0000FF"/>
              </a:solidFill>
            </a:endParaRPr>
          </a:p>
          <a:p>
            <a:pPr indent="0" lvl="0" marL="0" rtl="0" algn="l">
              <a:spcBef>
                <a:spcPts val="0"/>
              </a:spcBef>
              <a:spcAft>
                <a:spcPts val="0"/>
              </a:spcAft>
              <a:buNone/>
            </a:pPr>
            <a:r>
              <a:rPr lang="en-GB">
                <a:solidFill>
                  <a:schemeClr val="accent2"/>
                </a:solidFill>
              </a:rPr>
              <a:t>Where m=intercept,c=slope</a:t>
            </a:r>
            <a:endParaRPr>
              <a:solidFill>
                <a:schemeClr val="accent2"/>
              </a:solidFill>
            </a:endParaRPr>
          </a:p>
          <a:p>
            <a:pPr indent="0" lvl="0" marL="0" rtl="0" algn="l">
              <a:spcBef>
                <a:spcPts val="0"/>
              </a:spcBef>
              <a:spcAft>
                <a:spcPts val="0"/>
              </a:spcAft>
              <a:buNone/>
            </a:pPr>
            <a:r>
              <a:t/>
            </a:r>
            <a:endParaRPr>
              <a:solidFill>
                <a:srgbClr val="0000FF"/>
              </a:solidFill>
            </a:endParaRPr>
          </a:p>
        </p:txBody>
      </p:sp>
      <p:pic>
        <p:nvPicPr>
          <p:cNvPr id="159" name="Google Shape;159;g1bd5a57770b_0_9"/>
          <p:cNvPicPr preferRelativeResize="0"/>
          <p:nvPr/>
        </p:nvPicPr>
        <p:blipFill>
          <a:blip r:embed="rId3">
            <a:alphaModFix/>
          </a:blip>
          <a:stretch>
            <a:fillRect/>
          </a:stretch>
        </p:blipFill>
        <p:spPr>
          <a:xfrm>
            <a:off x="2288425" y="2981750"/>
            <a:ext cx="3745501" cy="196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bd5a57770b_0_21"/>
          <p:cNvSpPr txBox="1"/>
          <p:nvPr>
            <p:ph type="title"/>
          </p:nvPr>
        </p:nvSpPr>
        <p:spPr>
          <a:xfrm>
            <a:off x="265500" y="1233175"/>
            <a:ext cx="4045200" cy="16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Best Fit Line:-</a:t>
            </a:r>
            <a:endParaRPr/>
          </a:p>
        </p:txBody>
      </p:sp>
      <p:sp>
        <p:nvSpPr>
          <p:cNvPr id="165" name="Google Shape;165;g1bd5a57770b_0_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g1bd5a57770b_0_21"/>
          <p:cNvCxnSpPr/>
          <p:nvPr/>
        </p:nvCxnSpPr>
        <p:spPr>
          <a:xfrm flipH="1">
            <a:off x="2069675" y="1660800"/>
            <a:ext cx="24900" cy="1821900"/>
          </a:xfrm>
          <a:prstGeom prst="straightConnector1">
            <a:avLst/>
          </a:prstGeom>
          <a:noFill/>
          <a:ln cap="flat" cmpd="sng" w="9525">
            <a:solidFill>
              <a:schemeClr val="dk2"/>
            </a:solidFill>
            <a:prstDash val="solid"/>
            <a:round/>
            <a:headEnd len="med" w="med" type="none"/>
            <a:tailEnd len="med" w="med" type="triangle"/>
          </a:ln>
        </p:spPr>
      </p:cxnSp>
      <p:pic>
        <p:nvPicPr>
          <p:cNvPr id="167" name="Google Shape;167;g1bd5a57770b_0_21"/>
          <p:cNvPicPr preferRelativeResize="0"/>
          <p:nvPr/>
        </p:nvPicPr>
        <p:blipFill>
          <a:blip r:embed="rId3">
            <a:alphaModFix/>
          </a:blip>
          <a:stretch>
            <a:fillRect/>
          </a:stretch>
        </p:blipFill>
        <p:spPr>
          <a:xfrm>
            <a:off x="4759650" y="987150"/>
            <a:ext cx="3714750" cy="2495550"/>
          </a:xfrm>
          <a:prstGeom prst="rect">
            <a:avLst/>
          </a:prstGeom>
          <a:noFill/>
          <a:ln>
            <a:noFill/>
          </a:ln>
        </p:spPr>
      </p:pic>
      <p:sp>
        <p:nvSpPr>
          <p:cNvPr id="168" name="Google Shape;168;g1bd5a57770b_0_21"/>
          <p:cNvSpPr txBox="1"/>
          <p:nvPr>
            <p:ph idx="1" type="subTitle"/>
          </p:nvPr>
        </p:nvSpPr>
        <p:spPr>
          <a:xfrm>
            <a:off x="265500" y="1933450"/>
            <a:ext cx="4045200" cy="4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accent2"/>
                </a:solidFill>
              </a:rPr>
              <a:t>The line which contains the relationship between maximum data points thats draw a linear line through the points.</a:t>
            </a:r>
            <a:endParaRPr sz="1800">
              <a:solidFill>
                <a:schemeClr val="accent2"/>
              </a:solidFill>
            </a:endParaRPr>
          </a:p>
          <a:p>
            <a:pPr indent="0" lvl="0" marL="0" rtl="0" algn="l">
              <a:lnSpc>
                <a:spcPct val="115000"/>
              </a:lnSpc>
              <a:spcBef>
                <a:spcPts val="0"/>
              </a:spcBef>
              <a:spcAft>
                <a:spcPts val="0"/>
              </a:spcAft>
              <a:buNone/>
            </a:pPr>
            <a:r>
              <a:t/>
            </a:r>
            <a:endParaRPr sz="1800">
              <a:solidFill>
                <a:srgbClr val="0000FF"/>
              </a:solidFill>
            </a:endParaRPr>
          </a:p>
          <a:p>
            <a:pPr indent="0" lvl="0" marL="0" rtl="0" algn="l">
              <a:lnSpc>
                <a:spcPct val="115000"/>
              </a:lnSpc>
              <a:spcBef>
                <a:spcPts val="0"/>
              </a:spcBef>
              <a:spcAft>
                <a:spcPts val="0"/>
              </a:spcAft>
              <a:buNone/>
            </a:pPr>
            <a:r>
              <a:rPr lang="en-GB" sz="1800">
                <a:solidFill>
                  <a:srgbClr val="0000FF"/>
                </a:solidFill>
              </a:rPr>
              <a:t>Residual Error=(Ya-Yp)^2</a:t>
            </a:r>
            <a:endParaRPr sz="1800">
              <a:solidFill>
                <a:srgbClr val="0000FF"/>
              </a:solidFill>
            </a:endParaRPr>
          </a:p>
        </p:txBody>
      </p:sp>
      <p:cxnSp>
        <p:nvCxnSpPr>
          <p:cNvPr id="169" name="Google Shape;169;g1bd5a57770b_0_21"/>
          <p:cNvCxnSpPr/>
          <p:nvPr/>
        </p:nvCxnSpPr>
        <p:spPr>
          <a:xfrm rot="10800000">
            <a:off x="6816675" y="1350925"/>
            <a:ext cx="0" cy="6693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g1bd5a57770b_0_21"/>
          <p:cNvCxnSpPr/>
          <p:nvPr/>
        </p:nvCxnSpPr>
        <p:spPr>
          <a:xfrm rot="10800000">
            <a:off x="6147500" y="1586500"/>
            <a:ext cx="644400" cy="4833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g1bd5a57770b_0_21"/>
          <p:cNvCxnSpPr/>
          <p:nvPr/>
        </p:nvCxnSpPr>
        <p:spPr>
          <a:xfrm>
            <a:off x="6767100" y="2230925"/>
            <a:ext cx="1189800" cy="118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bd5a57770b_0_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Cross-Validation:-</a:t>
            </a:r>
            <a:endParaRPr/>
          </a:p>
        </p:txBody>
      </p:sp>
      <p:sp>
        <p:nvSpPr>
          <p:cNvPr id="177" name="Google Shape;177;g1bd5a57770b_0_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Times New Roman"/>
              <a:buChar char="●"/>
            </a:pPr>
            <a:r>
              <a:rPr lang="en-GB" sz="1900">
                <a:solidFill>
                  <a:srgbClr val="333333"/>
                </a:solidFill>
                <a:highlight>
                  <a:srgbClr val="FFFFFF"/>
                </a:highlight>
                <a:latin typeface="Times New Roman"/>
                <a:ea typeface="Times New Roman"/>
                <a:cs typeface="Times New Roman"/>
                <a:sym typeface="Times New Roman"/>
              </a:rPr>
              <a:t>There is always the need to test the stability of the model. It means based only on the training dataset; we can't fit our model on the training dataset. For this purpose, we reserve a particular sample of the dataset, which was not part of the training dataset.</a:t>
            </a:r>
            <a:endParaRPr sz="1900">
              <a:solidFill>
                <a:srgbClr val="333333"/>
              </a:solidFill>
              <a:highlight>
                <a:srgbClr val="FFFFFF"/>
              </a:highlight>
              <a:latin typeface="Times New Roman"/>
              <a:ea typeface="Times New Roman"/>
              <a:cs typeface="Times New Roman"/>
              <a:sym typeface="Times New Roman"/>
            </a:endParaRPr>
          </a:p>
          <a:p>
            <a:pPr indent="-349250" lvl="0" marL="457200" rtl="0" algn="l">
              <a:lnSpc>
                <a:spcPct val="150000"/>
              </a:lnSpc>
              <a:spcBef>
                <a:spcPts val="0"/>
              </a:spcBef>
              <a:spcAft>
                <a:spcPts val="0"/>
              </a:spcAft>
              <a:buClr>
                <a:srgbClr val="333333"/>
              </a:buClr>
              <a:buSzPts val="1900"/>
              <a:buFont typeface="Times New Roman"/>
              <a:buChar char="●"/>
            </a:pPr>
            <a:r>
              <a:rPr lang="en-GB" sz="1900">
                <a:solidFill>
                  <a:srgbClr val="333333"/>
                </a:solidFill>
                <a:highlight>
                  <a:srgbClr val="FFFFFF"/>
                </a:highlight>
                <a:latin typeface="Times New Roman"/>
                <a:ea typeface="Times New Roman"/>
                <a:cs typeface="Times New Roman"/>
                <a:sym typeface="Times New Roman"/>
              </a:rPr>
              <a:t>So the conclusion,the R-squared value for test data was 98% and this what same as training dataset which proves that we can achieve the best fit model.</a:t>
            </a:r>
            <a:endParaRPr sz="1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bd5a57770b_0_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Lasso Regression:-</a:t>
            </a:r>
            <a:endParaRPr/>
          </a:p>
        </p:txBody>
      </p:sp>
      <p:sp>
        <p:nvSpPr>
          <p:cNvPr id="183" name="Google Shape;183;g1bd5a57770b_0_59"/>
          <p:cNvSpPr txBox="1"/>
          <p:nvPr>
            <p:ph idx="1" type="body"/>
          </p:nvPr>
        </p:nvSpPr>
        <p:spPr>
          <a:xfrm>
            <a:off x="311700" y="1152475"/>
            <a:ext cx="8520600" cy="39192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Known as L1 Regularization.it reduces the model complexity.It stands for least absolute and selection operator.</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It takes absolute values hence it can shrink the slope to 0,penalty terms contains only the absolute weights </a:t>
            </a:r>
            <a:r>
              <a:rPr lang="en-GB" sz="1900">
                <a:solidFill>
                  <a:schemeClr val="accent2"/>
                </a:solidFill>
                <a:latin typeface="Times New Roman"/>
                <a:ea typeface="Times New Roman"/>
                <a:cs typeface="Times New Roman"/>
                <a:sym typeface="Times New Roman"/>
              </a:rPr>
              <a:t>instead</a:t>
            </a:r>
            <a:r>
              <a:rPr lang="en-GB" sz="1900">
                <a:solidFill>
                  <a:schemeClr val="accent2"/>
                </a:solidFill>
                <a:latin typeface="Times New Roman"/>
                <a:ea typeface="Times New Roman"/>
                <a:cs typeface="Times New Roman"/>
                <a:sym typeface="Times New Roman"/>
              </a:rPr>
              <a:t> of square of weights.(Lamda*|slope|)</a:t>
            </a:r>
            <a:endParaRPr sz="1900">
              <a:solidFill>
                <a:schemeClr val="accent2"/>
              </a:solidFill>
              <a:latin typeface="Times New Roman"/>
              <a:ea typeface="Times New Roman"/>
              <a:cs typeface="Times New Roman"/>
              <a:sym typeface="Times New Roman"/>
            </a:endParaRPr>
          </a:p>
        </p:txBody>
      </p:sp>
      <p:pic>
        <p:nvPicPr>
          <p:cNvPr id="184" name="Google Shape;184;g1bd5a57770b_0_59"/>
          <p:cNvPicPr preferRelativeResize="0"/>
          <p:nvPr/>
        </p:nvPicPr>
        <p:blipFill>
          <a:blip r:embed="rId3">
            <a:alphaModFix/>
          </a:blip>
          <a:stretch>
            <a:fillRect/>
          </a:stretch>
        </p:blipFill>
        <p:spPr>
          <a:xfrm>
            <a:off x="2602450" y="3390163"/>
            <a:ext cx="2990850" cy="160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bc891a13ec_0_7"/>
          <p:cNvSpPr txBox="1"/>
          <p:nvPr>
            <p:ph type="title"/>
          </p:nvPr>
        </p:nvSpPr>
        <p:spPr>
          <a:xfrm>
            <a:off x="1824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Content:-</a:t>
            </a:r>
            <a:endParaRPr sz="3600"/>
          </a:p>
        </p:txBody>
      </p:sp>
      <p:sp>
        <p:nvSpPr>
          <p:cNvPr id="62" name="Google Shape;62;g1bc891a13ec_0_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rPr>
              <a:t>1.Business Context</a:t>
            </a:r>
            <a:endParaRPr b="1">
              <a:solidFill>
                <a:schemeClr val="lt1"/>
              </a:solidFill>
            </a:endParaRPr>
          </a:p>
          <a:p>
            <a:pPr indent="0" lvl="0" marL="0" rtl="0" algn="l">
              <a:spcBef>
                <a:spcPts val="0"/>
              </a:spcBef>
              <a:spcAft>
                <a:spcPts val="0"/>
              </a:spcAft>
              <a:buNone/>
            </a:pPr>
            <a:r>
              <a:rPr b="1" lang="en-GB">
                <a:solidFill>
                  <a:schemeClr val="lt1"/>
                </a:solidFill>
              </a:rPr>
              <a:t>2.Objective</a:t>
            </a:r>
            <a:endParaRPr b="1">
              <a:solidFill>
                <a:schemeClr val="lt1"/>
              </a:solidFill>
            </a:endParaRPr>
          </a:p>
          <a:p>
            <a:pPr indent="0" lvl="0" marL="0" rtl="0" algn="l">
              <a:spcBef>
                <a:spcPts val="0"/>
              </a:spcBef>
              <a:spcAft>
                <a:spcPts val="0"/>
              </a:spcAft>
              <a:buNone/>
            </a:pPr>
            <a:r>
              <a:rPr b="1" lang="en-GB">
                <a:solidFill>
                  <a:schemeClr val="lt1"/>
                </a:solidFill>
              </a:rPr>
              <a:t>3.Data Summary</a:t>
            </a:r>
            <a:endParaRPr b="1">
              <a:solidFill>
                <a:schemeClr val="lt1"/>
              </a:solidFill>
            </a:endParaRPr>
          </a:p>
          <a:p>
            <a:pPr indent="0" lvl="0" marL="0" rtl="0" algn="l">
              <a:spcBef>
                <a:spcPts val="0"/>
              </a:spcBef>
              <a:spcAft>
                <a:spcPts val="0"/>
              </a:spcAft>
              <a:buNone/>
            </a:pPr>
            <a:r>
              <a:rPr b="1" lang="en-GB">
                <a:solidFill>
                  <a:schemeClr val="lt1"/>
                </a:solidFill>
              </a:rPr>
              <a:t>4.EDA</a:t>
            </a:r>
            <a:endParaRPr b="1">
              <a:solidFill>
                <a:schemeClr val="lt1"/>
              </a:solidFill>
            </a:endParaRPr>
          </a:p>
          <a:p>
            <a:pPr indent="0" lvl="0" marL="0" rtl="0" algn="l">
              <a:spcBef>
                <a:spcPts val="0"/>
              </a:spcBef>
              <a:spcAft>
                <a:spcPts val="0"/>
              </a:spcAft>
              <a:buNone/>
            </a:pPr>
            <a:r>
              <a:rPr b="1" lang="en-GB">
                <a:solidFill>
                  <a:schemeClr val="lt1"/>
                </a:solidFill>
              </a:rPr>
              <a:t>5.Model Training</a:t>
            </a:r>
            <a:endParaRPr b="1">
              <a:solidFill>
                <a:schemeClr val="lt1"/>
              </a:solidFill>
            </a:endParaRPr>
          </a:p>
          <a:p>
            <a:pPr indent="0" lvl="0" marL="0" rtl="0" algn="l">
              <a:spcBef>
                <a:spcPts val="0"/>
              </a:spcBef>
              <a:spcAft>
                <a:spcPts val="0"/>
              </a:spcAft>
              <a:buNone/>
            </a:pPr>
            <a:r>
              <a:rPr b="1" lang="en-GB">
                <a:solidFill>
                  <a:schemeClr val="lt1"/>
                </a:solidFill>
              </a:rPr>
              <a:t>6.Target Feature</a:t>
            </a:r>
            <a:endParaRPr b="1">
              <a:solidFill>
                <a:schemeClr val="lt1"/>
              </a:solidFill>
            </a:endParaRPr>
          </a:p>
          <a:p>
            <a:pPr indent="0" lvl="0" marL="0" rtl="0" algn="l">
              <a:spcBef>
                <a:spcPts val="0"/>
              </a:spcBef>
              <a:spcAft>
                <a:spcPts val="0"/>
              </a:spcAft>
              <a:buNone/>
            </a:pPr>
            <a:r>
              <a:rPr b="1" lang="en-GB">
                <a:solidFill>
                  <a:schemeClr val="lt1"/>
                </a:solidFill>
              </a:rPr>
              <a:t>7.Model Implementation(Train,test,split)</a:t>
            </a:r>
            <a:endParaRPr b="1">
              <a:solidFill>
                <a:schemeClr val="lt1"/>
              </a:solidFill>
            </a:endParaRPr>
          </a:p>
          <a:p>
            <a:pPr indent="0" lvl="0" marL="0" rtl="0" algn="l">
              <a:spcBef>
                <a:spcPts val="0"/>
              </a:spcBef>
              <a:spcAft>
                <a:spcPts val="0"/>
              </a:spcAft>
              <a:buNone/>
            </a:pPr>
            <a:r>
              <a:rPr b="1" lang="en-GB">
                <a:solidFill>
                  <a:schemeClr val="lt1"/>
                </a:solidFill>
              </a:rPr>
              <a:t>8.Regularization</a:t>
            </a:r>
            <a:endParaRPr b="1">
              <a:solidFill>
                <a:schemeClr val="lt1"/>
              </a:solidFill>
            </a:endParaRPr>
          </a:p>
          <a:p>
            <a:pPr indent="0" lvl="0" marL="0" rtl="0" algn="l">
              <a:spcBef>
                <a:spcPts val="0"/>
              </a:spcBef>
              <a:spcAft>
                <a:spcPts val="0"/>
              </a:spcAft>
              <a:buNone/>
            </a:pPr>
            <a:r>
              <a:rPr b="1" lang="en-GB">
                <a:solidFill>
                  <a:schemeClr val="lt1"/>
                </a:solidFill>
              </a:rPr>
              <a:t>9.Challenges</a:t>
            </a:r>
            <a:endParaRPr b="1">
              <a:solidFill>
                <a:schemeClr val="lt1"/>
              </a:solidFill>
            </a:endParaRPr>
          </a:p>
          <a:p>
            <a:pPr indent="0" lvl="0" marL="0" rtl="0" algn="l">
              <a:spcBef>
                <a:spcPts val="0"/>
              </a:spcBef>
              <a:spcAft>
                <a:spcPts val="0"/>
              </a:spcAft>
              <a:buNone/>
            </a:pPr>
            <a:r>
              <a:rPr b="1" lang="en-GB">
                <a:solidFill>
                  <a:schemeClr val="lt1"/>
                </a:solidFill>
              </a:rPr>
              <a:t>10.Conclusion</a:t>
            </a:r>
            <a:endParaRPr b="1">
              <a:solidFill>
                <a:schemeClr val="lt1"/>
              </a:solidFill>
            </a:endParaRPr>
          </a:p>
        </p:txBody>
      </p:sp>
      <p:pic>
        <p:nvPicPr>
          <p:cNvPr id="63" name="Google Shape;63;g1bc891a13ec_0_7"/>
          <p:cNvPicPr preferRelativeResize="0"/>
          <p:nvPr/>
        </p:nvPicPr>
        <p:blipFill>
          <a:blip r:embed="rId3">
            <a:alphaModFix/>
          </a:blip>
          <a:stretch>
            <a:fillRect/>
          </a:stretch>
        </p:blipFill>
        <p:spPr>
          <a:xfrm>
            <a:off x="5173700" y="612513"/>
            <a:ext cx="2266950" cy="200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bd5a57770b_0_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Ridge Regression</a:t>
            </a:r>
            <a:endParaRPr/>
          </a:p>
        </p:txBody>
      </p:sp>
      <p:sp>
        <p:nvSpPr>
          <p:cNvPr id="190" name="Google Shape;190;g1bd5a57770b_0_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GB">
                <a:solidFill>
                  <a:schemeClr val="accent2"/>
                </a:solidFill>
              </a:rPr>
              <a:t>Known as L2 regularization.Because of some cost function in ridge regression.The </a:t>
            </a:r>
            <a:r>
              <a:rPr lang="en-GB">
                <a:solidFill>
                  <a:schemeClr val="accent2"/>
                </a:solidFill>
              </a:rPr>
              <a:t>regression</a:t>
            </a:r>
            <a:r>
              <a:rPr lang="en-GB">
                <a:solidFill>
                  <a:schemeClr val="accent2"/>
                </a:solidFill>
              </a:rPr>
              <a:t> reduces the amplitude of </a:t>
            </a:r>
            <a:r>
              <a:rPr lang="en-GB">
                <a:solidFill>
                  <a:schemeClr val="accent2"/>
                </a:solidFill>
              </a:rPr>
              <a:t>coefficient</a:t>
            </a:r>
            <a:r>
              <a:rPr lang="en-GB">
                <a:solidFill>
                  <a:schemeClr val="accent2"/>
                </a:solidFill>
              </a:rPr>
              <a:t> that </a:t>
            </a:r>
            <a:r>
              <a:rPr lang="en-GB">
                <a:solidFill>
                  <a:schemeClr val="accent2"/>
                </a:solidFill>
              </a:rPr>
              <a:t>decreases</a:t>
            </a:r>
            <a:r>
              <a:rPr lang="en-GB">
                <a:solidFill>
                  <a:schemeClr val="accent2"/>
                </a:solidFill>
              </a:rPr>
              <a:t> the amplitude of coefficient .</a:t>
            </a:r>
            <a:endParaRPr>
              <a:solidFill>
                <a:schemeClr val="accent2"/>
              </a:solidFill>
            </a:endParaRPr>
          </a:p>
          <a:p>
            <a:pPr indent="-342900" lvl="0" marL="457200" rtl="0" algn="l">
              <a:spcBef>
                <a:spcPts val="0"/>
              </a:spcBef>
              <a:spcAft>
                <a:spcPts val="0"/>
              </a:spcAft>
              <a:buClr>
                <a:schemeClr val="accent2"/>
              </a:buClr>
              <a:buSzPts val="1800"/>
              <a:buChar char="●"/>
            </a:pPr>
            <a:r>
              <a:rPr lang="en-GB">
                <a:solidFill>
                  <a:schemeClr val="accent2"/>
                </a:solidFill>
              </a:rPr>
              <a:t>It reduces the complexity of model.(lambda*(slope)^2)</a:t>
            </a:r>
            <a:endParaRPr>
              <a:solidFill>
                <a:schemeClr val="accent2"/>
              </a:solidFill>
            </a:endParaRPr>
          </a:p>
        </p:txBody>
      </p:sp>
      <p:pic>
        <p:nvPicPr>
          <p:cNvPr id="191" name="Google Shape;191;g1bd5a57770b_0_64"/>
          <p:cNvPicPr preferRelativeResize="0"/>
          <p:nvPr/>
        </p:nvPicPr>
        <p:blipFill>
          <a:blip r:embed="rId3">
            <a:alphaModFix/>
          </a:blip>
          <a:stretch>
            <a:fillRect/>
          </a:stretch>
        </p:blipFill>
        <p:spPr>
          <a:xfrm>
            <a:off x="2353550" y="2705625"/>
            <a:ext cx="3028950" cy="167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bd5a57770b_0_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bd5a57770b_0_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g1bd5a57770b_0_69"/>
          <p:cNvPicPr preferRelativeResize="0"/>
          <p:nvPr/>
        </p:nvPicPr>
        <p:blipFill>
          <a:blip r:embed="rId3">
            <a:alphaModFix/>
          </a:blip>
          <a:stretch>
            <a:fillRect/>
          </a:stretch>
        </p:blipFill>
        <p:spPr>
          <a:xfrm>
            <a:off x="0" y="456347"/>
            <a:ext cx="9143999" cy="42308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bd5a57770b_0_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Challenges</a:t>
            </a:r>
            <a:endParaRPr/>
          </a:p>
        </p:txBody>
      </p:sp>
      <p:sp>
        <p:nvSpPr>
          <p:cNvPr id="204" name="Google Shape;204;g1bd5a57770b_0_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Dataset is very small and in improper format</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Need to convert the Date value in proper yyyy-mm-dd format</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Features are highly correlate with each other</a:t>
            </a:r>
            <a:endParaRPr sz="1900">
              <a:solidFill>
                <a:schemeClr val="accent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bd5a57770b_0_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10" name="Google Shape;210;g1bd5a57770b_0_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GB">
                <a:solidFill>
                  <a:schemeClr val="accent2"/>
                </a:solidFill>
              </a:rPr>
              <a:t>From the Graph of Stock </a:t>
            </a:r>
            <a:r>
              <a:rPr lang="en-GB">
                <a:solidFill>
                  <a:schemeClr val="accent2"/>
                </a:solidFill>
              </a:rPr>
              <a:t>opening</a:t>
            </a:r>
            <a:r>
              <a:rPr lang="en-GB">
                <a:solidFill>
                  <a:schemeClr val="accent2"/>
                </a:solidFill>
              </a:rPr>
              <a:t> price and stock closing price has same results.</a:t>
            </a:r>
            <a:endParaRPr>
              <a:solidFill>
                <a:schemeClr val="accent2"/>
              </a:solidFill>
            </a:endParaRPr>
          </a:p>
          <a:p>
            <a:pPr indent="-342900" lvl="0" marL="457200" rtl="0" algn="l">
              <a:spcBef>
                <a:spcPts val="0"/>
              </a:spcBef>
              <a:spcAft>
                <a:spcPts val="0"/>
              </a:spcAft>
              <a:buClr>
                <a:schemeClr val="accent2"/>
              </a:buClr>
              <a:buSzPts val="1800"/>
              <a:buChar char="●"/>
            </a:pPr>
            <a:r>
              <a:rPr lang="en-GB">
                <a:solidFill>
                  <a:schemeClr val="accent2"/>
                </a:solidFill>
              </a:rPr>
              <a:t>From the new_feature attribute and close attributes seem like there is high correlation of each variable.</a:t>
            </a:r>
            <a:endParaRPr>
              <a:solidFill>
                <a:schemeClr val="accent2"/>
              </a:solidFill>
            </a:endParaRPr>
          </a:p>
          <a:p>
            <a:pPr indent="-342900" lvl="0" marL="457200" rtl="0" algn="l">
              <a:spcBef>
                <a:spcPts val="0"/>
              </a:spcBef>
              <a:spcAft>
                <a:spcPts val="0"/>
              </a:spcAft>
              <a:buClr>
                <a:schemeClr val="accent2"/>
              </a:buClr>
              <a:buSzPts val="1800"/>
              <a:buChar char="●"/>
            </a:pPr>
            <a:r>
              <a:rPr lang="en-GB">
                <a:solidFill>
                  <a:schemeClr val="accent2"/>
                </a:solidFill>
              </a:rPr>
              <a:t>Bivariate analysis shows high correlation of close price with each other</a:t>
            </a:r>
            <a:endParaRPr>
              <a:solidFill>
                <a:schemeClr val="accent2"/>
              </a:solidFill>
            </a:endParaRPr>
          </a:p>
          <a:p>
            <a:pPr indent="-342900" lvl="0" marL="457200" rtl="0" algn="l">
              <a:spcBef>
                <a:spcPts val="0"/>
              </a:spcBef>
              <a:spcAft>
                <a:spcPts val="0"/>
              </a:spcAft>
              <a:buClr>
                <a:schemeClr val="accent2"/>
              </a:buClr>
              <a:buSzPts val="1800"/>
              <a:buChar char="●"/>
            </a:pPr>
            <a:r>
              <a:rPr lang="en-GB">
                <a:solidFill>
                  <a:schemeClr val="accent2"/>
                </a:solidFill>
              </a:rPr>
              <a:t>Graph of “closing price vs date” and “open price vs dates” shows that from date range of 2018-19 there was falling down of stock is started and it </a:t>
            </a:r>
            <a:r>
              <a:rPr lang="en-GB">
                <a:solidFill>
                  <a:schemeClr val="accent2"/>
                </a:solidFill>
              </a:rPr>
              <a:t>becomes</a:t>
            </a:r>
            <a:r>
              <a:rPr lang="en-GB">
                <a:solidFill>
                  <a:schemeClr val="accent2"/>
                </a:solidFill>
              </a:rPr>
              <a:t> 0 in 2020.</a:t>
            </a:r>
            <a:endParaRPr>
              <a:solidFill>
                <a:schemeClr val="accent2"/>
              </a:solidFill>
            </a:endParaRPr>
          </a:p>
          <a:p>
            <a:pPr indent="-342900" lvl="0" marL="457200" rtl="0" algn="l">
              <a:spcBef>
                <a:spcPts val="0"/>
              </a:spcBef>
              <a:spcAft>
                <a:spcPts val="0"/>
              </a:spcAft>
              <a:buClr>
                <a:schemeClr val="accent2"/>
              </a:buClr>
              <a:buSzPts val="1800"/>
              <a:buChar char="●"/>
            </a:pPr>
            <a:r>
              <a:rPr lang="en-GB">
                <a:solidFill>
                  <a:schemeClr val="accent2"/>
                </a:solidFill>
              </a:rPr>
              <a:t>We are implemented a linear regression model which gives the accuracy upto 98% and visualize the linear regression model gives best fit model.</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bc891a13ec_0_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3600"/>
              <a:t>Business Context</a:t>
            </a:r>
            <a:endParaRPr sz="3600"/>
          </a:p>
        </p:txBody>
      </p:sp>
      <p:sp>
        <p:nvSpPr>
          <p:cNvPr id="69" name="Google Shape;69;g1bc891a13ec_0_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950">
                <a:solidFill>
                  <a:srgbClr val="000000"/>
                </a:solidFill>
                <a:highlight>
                  <a:srgbClr val="FFFFFE"/>
                </a:highlight>
                <a:latin typeface="Times New Roman"/>
                <a:ea typeface="Times New Roman"/>
                <a:cs typeface="Times New Roman"/>
                <a:sym typeface="Times New Roman"/>
              </a:rPr>
              <a:t>In this Finance word stock trading is one of the most important activity.It is an act trying to determine the future value of stocks as well as other financial instruments traded on a financial exchange.Basically quantitative trader with a lot of money from stock markets buy stock derivatives and equities at a cheap price and later on selling them at a high price.To determine these Yes bank stock we need to perform  future value on the national stock exchange by making machine learning model  of linear regression.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bc891a13ec_0_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3600"/>
              <a:t>Objective</a:t>
            </a:r>
            <a:endParaRPr sz="3600"/>
          </a:p>
        </p:txBody>
      </p:sp>
      <p:sp>
        <p:nvSpPr>
          <p:cNvPr id="75" name="Google Shape;75;g1bc891a13ec_0_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000">
                <a:solidFill>
                  <a:schemeClr val="accent2"/>
                </a:solidFill>
                <a:latin typeface="Times New Roman"/>
                <a:ea typeface="Times New Roman"/>
                <a:cs typeface="Times New Roman"/>
                <a:sym typeface="Times New Roman"/>
              </a:rPr>
              <a:t>1.To determine the best fit model for stock </a:t>
            </a:r>
            <a:r>
              <a:rPr lang="en-GB" sz="2000">
                <a:solidFill>
                  <a:schemeClr val="accent2"/>
                </a:solidFill>
                <a:latin typeface="Times New Roman"/>
                <a:ea typeface="Times New Roman"/>
                <a:cs typeface="Times New Roman"/>
                <a:sym typeface="Times New Roman"/>
              </a:rPr>
              <a:t>exchange</a:t>
            </a:r>
            <a:r>
              <a:rPr lang="en-GB" sz="2000">
                <a:solidFill>
                  <a:schemeClr val="accent2"/>
                </a:solidFill>
                <a:latin typeface="Times New Roman"/>
                <a:ea typeface="Times New Roman"/>
                <a:cs typeface="Times New Roman"/>
                <a:sym typeface="Times New Roman"/>
              </a:rPr>
              <a:t> application.</a:t>
            </a:r>
            <a:endParaRPr sz="20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2000">
                <a:solidFill>
                  <a:schemeClr val="accent2"/>
                </a:solidFill>
                <a:latin typeface="Times New Roman"/>
                <a:ea typeface="Times New Roman"/>
                <a:cs typeface="Times New Roman"/>
                <a:sym typeface="Times New Roman"/>
              </a:rPr>
              <a:t>2.with the help of attributes we are able to </a:t>
            </a:r>
            <a:r>
              <a:rPr lang="en-GB" sz="2000">
                <a:solidFill>
                  <a:schemeClr val="accent2"/>
                </a:solidFill>
                <a:latin typeface="Times New Roman"/>
                <a:ea typeface="Times New Roman"/>
                <a:cs typeface="Times New Roman"/>
                <a:sym typeface="Times New Roman"/>
              </a:rPr>
              <a:t>visualize</a:t>
            </a:r>
            <a:r>
              <a:rPr lang="en-GB" sz="2000">
                <a:solidFill>
                  <a:schemeClr val="accent2"/>
                </a:solidFill>
                <a:latin typeface="Times New Roman"/>
                <a:ea typeface="Times New Roman"/>
                <a:cs typeface="Times New Roman"/>
                <a:sym typeface="Times New Roman"/>
              </a:rPr>
              <a:t> best features.</a:t>
            </a:r>
            <a:endParaRPr sz="20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2000">
                <a:solidFill>
                  <a:schemeClr val="lt1"/>
                </a:solidFill>
                <a:latin typeface="Times New Roman"/>
                <a:ea typeface="Times New Roman"/>
                <a:cs typeface="Times New Roman"/>
                <a:sym typeface="Times New Roman"/>
              </a:rPr>
              <a:t>3.</a:t>
            </a:r>
            <a:r>
              <a:rPr lang="en-GB" sz="2000">
                <a:solidFill>
                  <a:srgbClr val="202124"/>
                </a:solidFill>
                <a:highlight>
                  <a:srgbClr val="FFFFFF"/>
                </a:highlight>
                <a:latin typeface="Times New Roman"/>
                <a:ea typeface="Times New Roman"/>
                <a:cs typeface="Times New Roman"/>
                <a:sym typeface="Times New Roman"/>
              </a:rPr>
              <a:t> To determine the future movement of the stock value of a financial exchange.</a:t>
            </a:r>
            <a:endParaRPr sz="20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2000">
                <a:solidFill>
                  <a:srgbClr val="202124"/>
                </a:solidFill>
                <a:highlight>
                  <a:srgbClr val="FFFFFF"/>
                </a:highlight>
                <a:latin typeface="Times New Roman"/>
                <a:ea typeface="Times New Roman"/>
                <a:cs typeface="Times New Roman"/>
                <a:sym typeface="Times New Roman"/>
              </a:rPr>
              <a:t>4.To gain the significance profit from prediction.</a:t>
            </a:r>
            <a:endParaRPr sz="2000">
              <a:solidFill>
                <a:srgbClr val="202124"/>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2000">
                <a:solidFill>
                  <a:srgbClr val="202124"/>
                </a:solidFill>
                <a:highlight>
                  <a:srgbClr val="FFFFFF"/>
                </a:highlight>
                <a:latin typeface="Times New Roman"/>
                <a:ea typeface="Times New Roman"/>
                <a:cs typeface="Times New Roman"/>
                <a:sym typeface="Times New Roman"/>
              </a:rPr>
              <a:t>5.To Know the future scope of market.</a:t>
            </a:r>
            <a:endParaRPr sz="20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bc891a13ec_0_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3600"/>
              <a:t>Data Understanding</a:t>
            </a:r>
            <a:endParaRPr sz="3600"/>
          </a:p>
        </p:txBody>
      </p:sp>
      <p:sp>
        <p:nvSpPr>
          <p:cNvPr id="81" name="Google Shape;81;g1bc891a13ec_0_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900">
                <a:solidFill>
                  <a:schemeClr val="accent2"/>
                </a:solidFill>
                <a:latin typeface="Times New Roman"/>
                <a:ea typeface="Times New Roman"/>
                <a:cs typeface="Times New Roman"/>
                <a:sym typeface="Times New Roman"/>
              </a:rPr>
              <a:t>In this yes_bank_stock_closing price prediction project,</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we have 4 attributes(Columns) and 185 rows are present .</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Attributes are (Date,High,low,close and open).</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Date is only of object data type and we need to convert it in to int data type.</a:t>
            </a:r>
            <a:endParaRPr sz="1900">
              <a:solidFill>
                <a:schemeClr val="accent2"/>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Open,high,low and close are integer data type.</a:t>
            </a:r>
            <a:endParaRPr sz="1900">
              <a:solidFill>
                <a:schemeClr val="accen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bccb74e927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87" name="Google Shape;87;g1bccb74e927_0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rPr>
              <a:t>Data summary</a:t>
            </a:r>
            <a:endParaRPr>
              <a:solidFill>
                <a:schemeClr val="accent2"/>
              </a:solidFill>
            </a:endParaRPr>
          </a:p>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en-GB">
                <a:solidFill>
                  <a:schemeClr val="accent2"/>
                </a:solidFill>
              </a:rPr>
              <a:t>Head data top 5 rows                                        Tail data bottom 5 rows</a:t>
            </a:r>
            <a:endParaRPr>
              <a:solidFill>
                <a:schemeClr val="accent2"/>
              </a:solidFill>
            </a:endParaRPr>
          </a:p>
        </p:txBody>
      </p:sp>
      <p:pic>
        <p:nvPicPr>
          <p:cNvPr id="88" name="Google Shape;88;g1bccb74e927_0_0"/>
          <p:cNvPicPr preferRelativeResize="0"/>
          <p:nvPr/>
        </p:nvPicPr>
        <p:blipFill>
          <a:blip r:embed="rId3">
            <a:alphaModFix/>
          </a:blip>
          <a:stretch>
            <a:fillRect/>
          </a:stretch>
        </p:blipFill>
        <p:spPr>
          <a:xfrm>
            <a:off x="216425" y="2298975"/>
            <a:ext cx="3009900" cy="1809750"/>
          </a:xfrm>
          <a:prstGeom prst="rect">
            <a:avLst/>
          </a:prstGeom>
          <a:noFill/>
          <a:ln>
            <a:noFill/>
          </a:ln>
        </p:spPr>
      </p:pic>
      <p:pic>
        <p:nvPicPr>
          <p:cNvPr id="89" name="Google Shape;89;g1bccb74e927_0_0"/>
          <p:cNvPicPr preferRelativeResize="0"/>
          <p:nvPr/>
        </p:nvPicPr>
        <p:blipFill>
          <a:blip r:embed="rId4">
            <a:alphaModFix/>
          </a:blip>
          <a:stretch>
            <a:fillRect/>
          </a:stretch>
        </p:blipFill>
        <p:spPr>
          <a:xfrm>
            <a:off x="5131100" y="2279925"/>
            <a:ext cx="2971800"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bc891a13ec_0_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br>
              <a:rPr lang="en-GB"/>
            </a:br>
            <a:endParaRPr/>
          </a:p>
          <a:p>
            <a:pPr indent="0" lvl="0" marL="0" rtl="0" algn="l">
              <a:spcBef>
                <a:spcPts val="0"/>
              </a:spcBef>
              <a:spcAft>
                <a:spcPts val="0"/>
              </a:spcAft>
              <a:buNone/>
            </a:pPr>
            <a:r>
              <a:t/>
            </a:r>
            <a:endParaRPr/>
          </a:p>
        </p:txBody>
      </p:sp>
      <p:sp>
        <p:nvSpPr>
          <p:cNvPr id="95" name="Google Shape;95;g1bc891a13ec_0_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In this Preliminary phase we need to clean the data find out missing values.</a:t>
            </a:r>
            <a:endParaRPr sz="1900">
              <a:solidFill>
                <a:schemeClr val="accent2"/>
              </a:solidFill>
              <a:latin typeface="Times New Roman"/>
              <a:ea typeface="Times New Roman"/>
              <a:cs typeface="Times New Roman"/>
              <a:sym typeface="Times New Roman"/>
            </a:endParaRPr>
          </a:p>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if present then need to replace this with respect to mean mode and median.</a:t>
            </a:r>
            <a:endParaRPr sz="1900">
              <a:solidFill>
                <a:schemeClr val="accent2"/>
              </a:solidFill>
              <a:latin typeface="Times New Roman"/>
              <a:ea typeface="Times New Roman"/>
              <a:cs typeface="Times New Roman"/>
              <a:sym typeface="Times New Roman"/>
            </a:endParaRPr>
          </a:p>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As of now there is no missing value is present.</a:t>
            </a:r>
            <a:endParaRPr sz="19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accent2"/>
              </a:solidFill>
            </a:endParaRPr>
          </a:p>
          <a:p>
            <a:pPr indent="0" lvl="0" marL="457200" rtl="0" algn="l">
              <a:spcBef>
                <a:spcPts val="0"/>
              </a:spcBef>
              <a:spcAft>
                <a:spcPts val="0"/>
              </a:spcAft>
              <a:buNone/>
            </a:pPr>
            <a:r>
              <a:t/>
            </a:r>
            <a:endParaRPr>
              <a:solidFill>
                <a:schemeClr val="accent2"/>
              </a:solidFill>
            </a:endParaRPr>
          </a:p>
          <a:p>
            <a:pPr indent="0" lvl="0" marL="457200" rtl="0" algn="l">
              <a:spcBef>
                <a:spcPts val="0"/>
              </a:spcBef>
              <a:spcAft>
                <a:spcPts val="0"/>
              </a:spcAft>
              <a:buNone/>
            </a:pPr>
            <a:r>
              <a:t/>
            </a:r>
            <a:endParaRPr>
              <a:solidFill>
                <a:schemeClr val="accent2"/>
              </a:solidFill>
            </a:endParaRPr>
          </a:p>
          <a:p>
            <a:pPr indent="0" lvl="0" marL="457200" rtl="0" algn="l">
              <a:spcBef>
                <a:spcPts val="0"/>
              </a:spcBef>
              <a:spcAft>
                <a:spcPts val="0"/>
              </a:spcAft>
              <a:buNone/>
            </a:pPr>
            <a:r>
              <a:t/>
            </a:r>
            <a:endParaRPr>
              <a:solidFill>
                <a:schemeClr val="accent2"/>
              </a:solidFill>
            </a:endParaRPr>
          </a:p>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No duplicate values.</a:t>
            </a:r>
            <a:endParaRPr sz="1900">
              <a:solidFill>
                <a:schemeClr val="accent2"/>
              </a:solidFill>
              <a:latin typeface="Times New Roman"/>
              <a:ea typeface="Times New Roman"/>
              <a:cs typeface="Times New Roman"/>
              <a:sym typeface="Times New Roman"/>
            </a:endParaRPr>
          </a:p>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Only we need to convert object (Date) Data type into int data type.</a:t>
            </a:r>
            <a:endParaRPr sz="1900">
              <a:solidFill>
                <a:schemeClr val="accent2"/>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accent2"/>
              </a:solidFill>
            </a:endParaRPr>
          </a:p>
        </p:txBody>
      </p:sp>
      <p:pic>
        <p:nvPicPr>
          <p:cNvPr id="96" name="Google Shape;96;g1bc891a13ec_0_32"/>
          <p:cNvPicPr preferRelativeResize="0"/>
          <p:nvPr/>
        </p:nvPicPr>
        <p:blipFill rotWithShape="1">
          <a:blip r:embed="rId3">
            <a:alphaModFix/>
          </a:blip>
          <a:srcRect b="-38822" l="0" r="0" t="-27511"/>
          <a:stretch/>
        </p:blipFill>
        <p:spPr>
          <a:xfrm>
            <a:off x="1224925" y="2007836"/>
            <a:ext cx="1314450" cy="182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bd5a57770b_0_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102" name="Google Shape;102;g1bd5a57770b_0_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900">
                <a:solidFill>
                  <a:srgbClr val="202124"/>
                </a:solidFill>
                <a:latin typeface="Times New Roman"/>
                <a:ea typeface="Times New Roman"/>
                <a:cs typeface="Times New Roman"/>
                <a:sym typeface="Times New Roman"/>
              </a:rPr>
              <a:t>In the Data cleaning part we are importing datetime so date will come in proper format of date.so before Date feature has data type of object we need to convert it into yyyy-mm-dd format.</a:t>
            </a:r>
            <a:endParaRPr sz="1900">
              <a:solidFill>
                <a:srgbClr val="202124"/>
              </a:solidFill>
              <a:latin typeface="Times New Roman"/>
              <a:ea typeface="Times New Roman"/>
              <a:cs typeface="Times New Roman"/>
              <a:sym typeface="Times New Roman"/>
            </a:endParaRPr>
          </a:p>
        </p:txBody>
      </p:sp>
      <p:pic>
        <p:nvPicPr>
          <p:cNvPr id="103" name="Google Shape;103;g1bd5a57770b_0_14"/>
          <p:cNvPicPr preferRelativeResize="0"/>
          <p:nvPr/>
        </p:nvPicPr>
        <p:blipFill>
          <a:blip r:embed="rId3">
            <a:alphaModFix/>
          </a:blip>
          <a:stretch>
            <a:fillRect/>
          </a:stretch>
        </p:blipFill>
        <p:spPr>
          <a:xfrm>
            <a:off x="2218525" y="2571750"/>
            <a:ext cx="4536200" cy="239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bc891a13ec_0_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Try to Analyze Data with respect to Close Price</a:t>
            </a:r>
            <a:endParaRPr/>
          </a:p>
        </p:txBody>
      </p:sp>
      <p:sp>
        <p:nvSpPr>
          <p:cNvPr id="109" name="Google Shape;109;g1bc891a13ec_0_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As we know we are predicting our closing price so our target variable is “Close” which is in </a:t>
            </a:r>
            <a:r>
              <a:rPr lang="en-GB" sz="1900">
                <a:solidFill>
                  <a:schemeClr val="accent2"/>
                </a:solidFill>
                <a:latin typeface="Times New Roman"/>
                <a:ea typeface="Times New Roman"/>
                <a:cs typeface="Times New Roman"/>
                <a:sym typeface="Times New Roman"/>
              </a:rPr>
              <a:t>continuous</a:t>
            </a:r>
            <a:r>
              <a:rPr lang="en-GB" sz="1900">
                <a:solidFill>
                  <a:schemeClr val="accent2"/>
                </a:solidFill>
                <a:latin typeface="Times New Roman"/>
                <a:ea typeface="Times New Roman"/>
                <a:cs typeface="Times New Roman"/>
                <a:sym typeface="Times New Roman"/>
              </a:rPr>
              <a:t> data type.</a:t>
            </a:r>
            <a:endParaRPr sz="1900">
              <a:solidFill>
                <a:schemeClr val="accent2"/>
              </a:solidFill>
              <a:latin typeface="Times New Roman"/>
              <a:ea typeface="Times New Roman"/>
              <a:cs typeface="Times New Roman"/>
              <a:sym typeface="Times New Roman"/>
            </a:endParaRPr>
          </a:p>
          <a:p>
            <a:pPr indent="-349250" lvl="0" marL="457200" rtl="0" algn="l">
              <a:spcBef>
                <a:spcPts val="0"/>
              </a:spcBef>
              <a:spcAft>
                <a:spcPts val="0"/>
              </a:spcAft>
              <a:buClr>
                <a:schemeClr val="accent2"/>
              </a:buClr>
              <a:buSzPts val="1900"/>
              <a:buFont typeface="Times New Roman"/>
              <a:buChar char="●"/>
            </a:pPr>
            <a:r>
              <a:rPr lang="en-GB" sz="1900">
                <a:solidFill>
                  <a:schemeClr val="accent2"/>
                </a:solidFill>
                <a:latin typeface="Times New Roman"/>
                <a:ea typeface="Times New Roman"/>
                <a:cs typeface="Times New Roman"/>
                <a:sym typeface="Times New Roman"/>
              </a:rPr>
              <a:t>Let’s do the Scattering plot for independent and dependent variable.</a:t>
            </a:r>
            <a:endParaRPr sz="1900">
              <a:solidFill>
                <a:schemeClr val="accent2"/>
              </a:solidFill>
              <a:latin typeface="Times New Roman"/>
              <a:ea typeface="Times New Roman"/>
              <a:cs typeface="Times New Roman"/>
              <a:sym typeface="Times New Roman"/>
            </a:endParaRPr>
          </a:p>
        </p:txBody>
      </p:sp>
      <p:pic>
        <p:nvPicPr>
          <p:cNvPr id="110" name="Google Shape;110;g1bc891a13ec_0_37"/>
          <p:cNvPicPr preferRelativeResize="0"/>
          <p:nvPr/>
        </p:nvPicPr>
        <p:blipFill>
          <a:blip r:embed="rId3">
            <a:alphaModFix/>
          </a:blip>
          <a:stretch>
            <a:fillRect/>
          </a:stretch>
        </p:blipFill>
        <p:spPr>
          <a:xfrm>
            <a:off x="1896475" y="2353275"/>
            <a:ext cx="5186625" cy="273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