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6"/>
  </p:notesMasterIdLst>
  <p:sldIdLst>
    <p:sldId id="265" r:id="rId3"/>
    <p:sldId id="266" r:id="rId4"/>
    <p:sldId id="258" r:id="rId5"/>
    <p:sldId id="259" r:id="rId6"/>
    <p:sldId id="270" r:id="rId7"/>
    <p:sldId id="260" r:id="rId8"/>
    <p:sldId id="261" r:id="rId9"/>
    <p:sldId id="267" r:id="rId10"/>
    <p:sldId id="268" r:id="rId11"/>
    <p:sldId id="269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45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49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9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3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Team Name : </a:t>
            </a:r>
            <a:r>
              <a:rPr lang="en-US" dirty="0" err="1"/>
              <a:t>Fayolas</a:t>
            </a:r>
            <a:endParaRPr lang="en-US" dirty="0"/>
          </a:p>
          <a:p>
            <a:endParaRPr lang="en-US" dirty="0"/>
          </a:p>
          <a:p>
            <a:r>
              <a:rPr lang="en-US" dirty="0"/>
              <a:t>Team bio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6">
            <a:extLst>
              <a:ext uri="{FF2B5EF4-FFF2-40B4-BE49-F238E27FC236}">
                <a16:creationId xmlns:a16="http://schemas.microsoft.com/office/drawing/2014/main" id="{9C07637F-76E7-B562-6F7F-A3ADD29DC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56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/>
              <a:t>Almost Complete Structure</a:t>
            </a:r>
            <a:endParaRPr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B095FB-E019-004C-DBE7-20A6C98C75B7}"/>
              </a:ext>
            </a:extLst>
          </p:cNvPr>
          <p:cNvSpPr/>
          <p:nvPr/>
        </p:nvSpPr>
        <p:spPr>
          <a:xfrm>
            <a:off x="1169814" y="528144"/>
            <a:ext cx="851338" cy="307427"/>
          </a:xfrm>
          <a:prstGeom prst="roundRect">
            <a:avLst/>
          </a:prstGeom>
          <a:solidFill>
            <a:srgbClr val="FDB1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Farmers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80543-E337-CFDF-21FD-BD64B2EF2D0A}"/>
              </a:ext>
            </a:extLst>
          </p:cNvPr>
          <p:cNvSpPr/>
          <p:nvPr/>
        </p:nvSpPr>
        <p:spPr>
          <a:xfrm>
            <a:off x="3610303" y="528145"/>
            <a:ext cx="1923393" cy="307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Sign Up 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6E835C-54A2-D058-067C-408A2D88454A}"/>
              </a:ext>
            </a:extLst>
          </p:cNvPr>
          <p:cNvSpPr/>
          <p:nvPr/>
        </p:nvSpPr>
        <p:spPr>
          <a:xfrm>
            <a:off x="7196211" y="528143"/>
            <a:ext cx="949098" cy="307427"/>
          </a:xfrm>
          <a:prstGeom prst="roundRect">
            <a:avLst/>
          </a:prstGeom>
          <a:solidFill>
            <a:srgbClr val="FDB1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Customers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48F80ED-418F-0343-FCE8-284D7459CD9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021152" y="681858"/>
            <a:ext cx="1589151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80CB1FF-8F91-958D-88A0-345D42C72DE6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 flipV="1">
            <a:off x="5533697" y="681857"/>
            <a:ext cx="1662515" cy="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DC9C28-93D3-0303-08B4-01A959B71779}"/>
              </a:ext>
            </a:extLst>
          </p:cNvPr>
          <p:cNvSpPr txBox="1"/>
          <p:nvPr/>
        </p:nvSpPr>
        <p:spPr>
          <a:xfrm>
            <a:off x="2188273" y="632550"/>
            <a:ext cx="126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Register as Seller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E5B84-335C-6321-8CEA-485D406216F5}"/>
              </a:ext>
            </a:extLst>
          </p:cNvPr>
          <p:cNvSpPr txBox="1"/>
          <p:nvPr/>
        </p:nvSpPr>
        <p:spPr>
          <a:xfrm>
            <a:off x="5814307" y="632550"/>
            <a:ext cx="126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Register as Buyer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9E6C98-9891-FFD7-6F36-D70565394DF3}"/>
              </a:ext>
            </a:extLst>
          </p:cNvPr>
          <p:cNvCxnSpPr>
            <a:stCxn id="4" idx="2"/>
          </p:cNvCxnSpPr>
          <p:nvPr/>
        </p:nvCxnSpPr>
        <p:spPr>
          <a:xfrm flipH="1">
            <a:off x="4571999" y="835572"/>
            <a:ext cx="1" cy="4307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9BB1B50-ABB5-6101-40F5-7A2617A2C096}"/>
              </a:ext>
            </a:extLst>
          </p:cNvPr>
          <p:cNvSpPr/>
          <p:nvPr/>
        </p:nvSpPr>
        <p:spPr>
          <a:xfrm>
            <a:off x="3610302" y="1322773"/>
            <a:ext cx="1923393" cy="307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Trade Database</a:t>
            </a:r>
          </a:p>
        </p:txBody>
      </p: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D17B96B4-8F61-41E8-16B7-3FD6C0A7D9AF}"/>
              </a:ext>
            </a:extLst>
          </p:cNvPr>
          <p:cNvCxnSpPr>
            <a:cxnSpLocks/>
            <a:stCxn id="20" idx="3"/>
            <a:endCxn id="331" idx="1"/>
          </p:cNvCxnSpPr>
          <p:nvPr/>
        </p:nvCxnSpPr>
        <p:spPr>
          <a:xfrm flipV="1">
            <a:off x="2563478" y="1476487"/>
            <a:ext cx="1046824" cy="277426"/>
          </a:xfrm>
          <a:prstGeom prst="bentConnector3">
            <a:avLst>
              <a:gd name="adj1" fmla="val 12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07A952C3-C916-1A01-728F-29DC64280B3D}"/>
              </a:ext>
            </a:extLst>
          </p:cNvPr>
          <p:cNvCxnSpPr>
            <a:cxnSpLocks/>
            <a:stCxn id="393" idx="3"/>
            <a:endCxn id="331" idx="1"/>
          </p:cNvCxnSpPr>
          <p:nvPr/>
        </p:nvCxnSpPr>
        <p:spPr>
          <a:xfrm flipV="1">
            <a:off x="2574177" y="1476487"/>
            <a:ext cx="1036125" cy="1489839"/>
          </a:xfrm>
          <a:prstGeom prst="bentConnector3">
            <a:avLst>
              <a:gd name="adj1" fmla="val 11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996E7E5E-DC0C-82EA-48D2-FF82D02FF4F2}"/>
              </a:ext>
            </a:extLst>
          </p:cNvPr>
          <p:cNvSpPr txBox="1"/>
          <p:nvPr/>
        </p:nvSpPr>
        <p:spPr>
          <a:xfrm>
            <a:off x="2692256" y="1733213"/>
            <a:ext cx="11493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After data </a:t>
            </a:r>
            <a:r>
              <a:rPr lang="en-IN" sz="1050" dirty="0"/>
              <a:t>analysis, sending data to app’s 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96CD22-F57D-13DA-FA12-512F0463026C}"/>
              </a:ext>
            </a:extLst>
          </p:cNvPr>
          <p:cNvSpPr/>
          <p:nvPr/>
        </p:nvSpPr>
        <p:spPr>
          <a:xfrm>
            <a:off x="173494" y="1182416"/>
            <a:ext cx="2389984" cy="1142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0829A-2EAF-D2F4-A98A-7928AAADACCC}"/>
              </a:ext>
            </a:extLst>
          </p:cNvPr>
          <p:cNvSpPr txBox="1"/>
          <p:nvPr/>
        </p:nvSpPr>
        <p:spPr>
          <a:xfrm>
            <a:off x="173496" y="1182415"/>
            <a:ext cx="98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/>
              <a:t>Farmer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04A19-0E40-F056-656C-CCA20C25C6F5}"/>
              </a:ext>
            </a:extLst>
          </p:cNvPr>
          <p:cNvSpPr txBox="1"/>
          <p:nvPr/>
        </p:nvSpPr>
        <p:spPr>
          <a:xfrm>
            <a:off x="170899" y="1416898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FFD12F-F0E3-A8CE-26C7-810C7C93B9F8}"/>
              </a:ext>
            </a:extLst>
          </p:cNvPr>
          <p:cNvSpPr txBox="1"/>
          <p:nvPr/>
        </p:nvSpPr>
        <p:spPr>
          <a:xfrm>
            <a:off x="951911" y="1430145"/>
            <a:ext cx="69126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C9A53-6534-F6DF-D161-4824746D059A}"/>
              </a:ext>
            </a:extLst>
          </p:cNvPr>
          <p:cNvSpPr txBox="1"/>
          <p:nvPr/>
        </p:nvSpPr>
        <p:spPr>
          <a:xfrm>
            <a:off x="1676396" y="1438531"/>
            <a:ext cx="87169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1.1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1A0A23-140C-7C3B-99EF-FB56DBF0AE7E}"/>
              </a:ext>
            </a:extLst>
          </p:cNvPr>
          <p:cNvSpPr txBox="1"/>
          <p:nvPr/>
        </p:nvSpPr>
        <p:spPr>
          <a:xfrm>
            <a:off x="181598" y="1704394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D09C1-5D6C-BCBD-E44C-F1B2DFDA09F8}"/>
              </a:ext>
            </a:extLst>
          </p:cNvPr>
          <p:cNvSpPr txBox="1"/>
          <p:nvPr/>
        </p:nvSpPr>
        <p:spPr>
          <a:xfrm>
            <a:off x="181598" y="2022313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C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C1C7AEE-5884-E34C-BA34-5259EE12BF88}"/>
              </a:ext>
            </a:extLst>
          </p:cNvPr>
          <p:cNvSpPr txBox="1"/>
          <p:nvPr/>
        </p:nvSpPr>
        <p:spPr>
          <a:xfrm>
            <a:off x="947097" y="1717641"/>
            <a:ext cx="69126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326DE82-971D-28CB-8447-8A613A60944F}"/>
              </a:ext>
            </a:extLst>
          </p:cNvPr>
          <p:cNvSpPr txBox="1"/>
          <p:nvPr/>
        </p:nvSpPr>
        <p:spPr>
          <a:xfrm>
            <a:off x="1671582" y="1726027"/>
            <a:ext cx="87169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1.2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2CACE5A-6C2D-2ACB-7D0A-9A801ACB3113}"/>
              </a:ext>
            </a:extLst>
          </p:cNvPr>
          <p:cNvSpPr txBox="1"/>
          <p:nvPr/>
        </p:nvSpPr>
        <p:spPr>
          <a:xfrm>
            <a:off x="955231" y="2003534"/>
            <a:ext cx="69126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1.3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D6CA4C-265E-22F0-23C7-9F0BB59106D5}"/>
              </a:ext>
            </a:extLst>
          </p:cNvPr>
          <p:cNvSpPr txBox="1"/>
          <p:nvPr/>
        </p:nvSpPr>
        <p:spPr>
          <a:xfrm>
            <a:off x="1679715" y="2011920"/>
            <a:ext cx="87169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1.3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0FEFFA2-05E9-6A23-C352-A81D92E284A0}"/>
              </a:ext>
            </a:extLst>
          </p:cNvPr>
          <p:cNvGrpSpPr/>
          <p:nvPr/>
        </p:nvGrpSpPr>
        <p:grpSpPr>
          <a:xfrm>
            <a:off x="181598" y="2394828"/>
            <a:ext cx="2392579" cy="1142994"/>
            <a:chOff x="170899" y="1182415"/>
            <a:chExt cx="2327933" cy="1142994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BA6548D-3C91-D4A1-6BEC-BF25A219EB45}"/>
                </a:ext>
              </a:extLst>
            </p:cNvPr>
            <p:cNvSpPr/>
            <p:nvPr/>
          </p:nvSpPr>
          <p:spPr>
            <a:xfrm>
              <a:off x="173424" y="1182416"/>
              <a:ext cx="2325408" cy="1142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DB1E4CD-AFA2-EE8D-E8EF-6816706514AE}"/>
                </a:ext>
              </a:extLst>
            </p:cNvPr>
            <p:cNvSpPr txBox="1"/>
            <p:nvPr/>
          </p:nvSpPr>
          <p:spPr>
            <a:xfrm>
              <a:off x="173426" y="1182415"/>
              <a:ext cx="9565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u="sng" dirty="0"/>
                <a:t>Farmer 2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A32DB44-348A-1961-B770-2EA5BE6339C6}"/>
                </a:ext>
              </a:extLst>
            </p:cNvPr>
            <p:cNvSpPr txBox="1"/>
            <p:nvPr/>
          </p:nvSpPr>
          <p:spPr>
            <a:xfrm>
              <a:off x="170899" y="1416898"/>
              <a:ext cx="709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Product A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09C2C84-A73E-E900-4BC9-068F8C2E674F}"/>
                </a:ext>
              </a:extLst>
            </p:cNvPr>
            <p:cNvSpPr txBox="1"/>
            <p:nvPr/>
          </p:nvSpPr>
          <p:spPr>
            <a:xfrm>
              <a:off x="930809" y="1430145"/>
              <a:ext cx="67259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/>
                <a:t>Quantity 2.1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BBDB69CC-873E-6ED9-2E65-2C751F8D1D98}"/>
                </a:ext>
              </a:extLst>
            </p:cNvPr>
            <p:cNvSpPr txBox="1"/>
            <p:nvPr/>
          </p:nvSpPr>
          <p:spPr>
            <a:xfrm>
              <a:off x="1635718" y="1438531"/>
              <a:ext cx="84813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700"/>
              </a:lvl1pPr>
            </a:lstStyle>
            <a:p>
              <a:r>
                <a:rPr lang="en-IN" dirty="0"/>
                <a:t>Price per Kg 2.1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4B58B6DD-6467-1138-0225-58D9F1245C00}"/>
                </a:ext>
              </a:extLst>
            </p:cNvPr>
            <p:cNvSpPr txBox="1"/>
            <p:nvPr/>
          </p:nvSpPr>
          <p:spPr>
            <a:xfrm>
              <a:off x="181309" y="1704394"/>
              <a:ext cx="709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Product B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A4877385-2B10-64E4-6821-8B1BDFC48C80}"/>
                </a:ext>
              </a:extLst>
            </p:cNvPr>
            <p:cNvSpPr txBox="1"/>
            <p:nvPr/>
          </p:nvSpPr>
          <p:spPr>
            <a:xfrm>
              <a:off x="181309" y="2022313"/>
              <a:ext cx="709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Product D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9B3F09D4-1D9B-FD37-8770-70FBEF401DF4}"/>
                </a:ext>
              </a:extLst>
            </p:cNvPr>
            <p:cNvSpPr txBox="1"/>
            <p:nvPr/>
          </p:nvSpPr>
          <p:spPr>
            <a:xfrm>
              <a:off x="926125" y="1717641"/>
              <a:ext cx="67259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/>
                <a:t>Quantity 2.2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61E64272-05F2-69E3-E478-51C90D9E0AA4}"/>
                </a:ext>
              </a:extLst>
            </p:cNvPr>
            <p:cNvSpPr txBox="1"/>
            <p:nvPr/>
          </p:nvSpPr>
          <p:spPr>
            <a:xfrm>
              <a:off x="1631034" y="1726027"/>
              <a:ext cx="84813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700"/>
              </a:lvl1pPr>
            </a:lstStyle>
            <a:p>
              <a:r>
                <a:rPr lang="en-IN" dirty="0"/>
                <a:t>Price per Kg 2.2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0073B1C4-FC77-2884-B5A8-172E4F99649C}"/>
                </a:ext>
              </a:extLst>
            </p:cNvPr>
            <p:cNvSpPr txBox="1"/>
            <p:nvPr/>
          </p:nvSpPr>
          <p:spPr>
            <a:xfrm>
              <a:off x="934039" y="2003534"/>
              <a:ext cx="67259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/>
                <a:t>Quantity 2.4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316018E8-CC75-B4A6-CF1B-7B6F4722C171}"/>
                </a:ext>
              </a:extLst>
            </p:cNvPr>
            <p:cNvSpPr txBox="1"/>
            <p:nvPr/>
          </p:nvSpPr>
          <p:spPr>
            <a:xfrm>
              <a:off x="1638948" y="2011920"/>
              <a:ext cx="84813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700"/>
              </a:lvl1pPr>
            </a:lstStyle>
            <a:p>
              <a:r>
                <a:rPr lang="en-IN" dirty="0"/>
                <a:t>Price per Kg 2.4</a:t>
              </a:r>
            </a:p>
          </p:txBody>
        </p:sp>
      </p:grp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CF469297-36A7-2B59-24C5-8F3E5512CD6F}"/>
              </a:ext>
            </a:extLst>
          </p:cNvPr>
          <p:cNvCxnSpPr>
            <a:stCxn id="3" idx="2"/>
          </p:cNvCxnSpPr>
          <p:nvPr/>
        </p:nvCxnSpPr>
        <p:spPr>
          <a:xfrm>
            <a:off x="1595483" y="835571"/>
            <a:ext cx="0" cy="346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D5DA5FAE-B9AD-B9FF-EF8B-3B11CA2E8355}"/>
              </a:ext>
            </a:extLst>
          </p:cNvPr>
          <p:cNvCxnSpPr>
            <a:cxnSpLocks/>
            <a:stCxn id="331" idx="3"/>
          </p:cNvCxnSpPr>
          <p:nvPr/>
        </p:nvCxnSpPr>
        <p:spPr>
          <a:xfrm>
            <a:off x="5533695" y="1476487"/>
            <a:ext cx="78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564C1720-B4E8-A09D-0A0D-F4E19B6F8404}"/>
              </a:ext>
            </a:extLst>
          </p:cNvPr>
          <p:cNvSpPr/>
          <p:nvPr/>
        </p:nvSpPr>
        <p:spPr>
          <a:xfrm>
            <a:off x="6328272" y="1331164"/>
            <a:ext cx="2697485" cy="179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5C2A111-7F08-7806-147F-3CBD2818EAAE}"/>
              </a:ext>
            </a:extLst>
          </p:cNvPr>
          <p:cNvSpPr txBox="1"/>
          <p:nvPr/>
        </p:nvSpPr>
        <p:spPr>
          <a:xfrm>
            <a:off x="6322018" y="1322773"/>
            <a:ext cx="2697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u="sng" dirty="0"/>
              <a:t>Frontend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1FFF61F6-B285-E7C0-52F7-0CEEC62071E4}"/>
              </a:ext>
            </a:extLst>
          </p:cNvPr>
          <p:cNvSpPr txBox="1"/>
          <p:nvPr/>
        </p:nvSpPr>
        <p:spPr>
          <a:xfrm>
            <a:off x="6319421" y="1557256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A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87345C09-D424-F35D-510F-80FB979C3D14}"/>
              </a:ext>
            </a:extLst>
          </p:cNvPr>
          <p:cNvSpPr txBox="1"/>
          <p:nvPr/>
        </p:nvSpPr>
        <p:spPr>
          <a:xfrm>
            <a:off x="7100432" y="1570503"/>
            <a:ext cx="813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1.1+2.1+3.1+…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0D07A7F-4343-6EC5-5B84-6D4076CB6A51}"/>
              </a:ext>
            </a:extLst>
          </p:cNvPr>
          <p:cNvSpPr txBox="1"/>
          <p:nvPr/>
        </p:nvSpPr>
        <p:spPr>
          <a:xfrm>
            <a:off x="8071945" y="1586302"/>
            <a:ext cx="8716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(Analysed)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2634C96B-8698-C208-707C-B692D221B979}"/>
              </a:ext>
            </a:extLst>
          </p:cNvPr>
          <p:cNvSpPr txBox="1"/>
          <p:nvPr/>
        </p:nvSpPr>
        <p:spPr>
          <a:xfrm>
            <a:off x="6319421" y="1932121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B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0C8DBC5D-BA50-142E-75C5-00C4D0DF1419}"/>
              </a:ext>
            </a:extLst>
          </p:cNvPr>
          <p:cNvSpPr txBox="1"/>
          <p:nvPr/>
        </p:nvSpPr>
        <p:spPr>
          <a:xfrm>
            <a:off x="7100432" y="1945368"/>
            <a:ext cx="813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1.2+2.2+3.2+…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594F673-621F-796C-4629-47180FEC1A01}"/>
              </a:ext>
            </a:extLst>
          </p:cNvPr>
          <p:cNvSpPr txBox="1"/>
          <p:nvPr/>
        </p:nvSpPr>
        <p:spPr>
          <a:xfrm>
            <a:off x="8071945" y="1961167"/>
            <a:ext cx="8716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(Analysed)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39B17E29-0D60-B0AA-914B-14943F676E5F}"/>
              </a:ext>
            </a:extLst>
          </p:cNvPr>
          <p:cNvSpPr txBox="1"/>
          <p:nvPr/>
        </p:nvSpPr>
        <p:spPr>
          <a:xfrm>
            <a:off x="6319421" y="2325632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C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2538B5F0-2ECC-2E27-8A08-9FF8E50AAA0D}"/>
              </a:ext>
            </a:extLst>
          </p:cNvPr>
          <p:cNvSpPr txBox="1"/>
          <p:nvPr/>
        </p:nvSpPr>
        <p:spPr>
          <a:xfrm>
            <a:off x="7100432" y="2338879"/>
            <a:ext cx="813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1.3+2.3+3.3+…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6C4E6406-BFA7-5BE8-CFD2-F8D406729EB5}"/>
              </a:ext>
            </a:extLst>
          </p:cNvPr>
          <p:cNvSpPr txBox="1"/>
          <p:nvPr/>
        </p:nvSpPr>
        <p:spPr>
          <a:xfrm>
            <a:off x="8071945" y="2354678"/>
            <a:ext cx="8716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(Analysed)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813D52C7-E5EE-9ED0-B2CE-0937CED03232}"/>
              </a:ext>
            </a:extLst>
          </p:cNvPr>
          <p:cNvSpPr txBox="1"/>
          <p:nvPr/>
        </p:nvSpPr>
        <p:spPr>
          <a:xfrm>
            <a:off x="6319421" y="2707421"/>
            <a:ext cx="729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Product D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D9BACEAC-4032-3D29-CCFD-0A2A114CF54E}"/>
              </a:ext>
            </a:extLst>
          </p:cNvPr>
          <p:cNvSpPr txBox="1"/>
          <p:nvPr/>
        </p:nvSpPr>
        <p:spPr>
          <a:xfrm>
            <a:off x="7100432" y="2720668"/>
            <a:ext cx="813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Quantity 1.4+2.4+3.4+…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CD5E669D-B0DB-3434-A51E-2FBCB3EFAA01}"/>
              </a:ext>
            </a:extLst>
          </p:cNvPr>
          <p:cNvSpPr txBox="1"/>
          <p:nvPr/>
        </p:nvSpPr>
        <p:spPr>
          <a:xfrm>
            <a:off x="8071945" y="2736467"/>
            <a:ext cx="8716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700"/>
            </a:lvl1pPr>
          </a:lstStyle>
          <a:p>
            <a:r>
              <a:rPr lang="en-IN" dirty="0"/>
              <a:t>Price per Kg (Analysed)</a:t>
            </a:r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9D78215D-5C04-962E-B1FE-C2B7C5C3C11C}"/>
              </a:ext>
            </a:extLst>
          </p:cNvPr>
          <p:cNvCxnSpPr>
            <a:cxnSpLocks/>
            <a:stCxn id="7" idx="2"/>
            <a:endCxn id="472" idx="0"/>
          </p:cNvCxnSpPr>
          <p:nvPr/>
        </p:nvCxnSpPr>
        <p:spPr>
          <a:xfrm>
            <a:off x="7670760" y="835570"/>
            <a:ext cx="0" cy="48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9688DC5B-2536-F4A8-F948-4B8E455F953A}"/>
              </a:ext>
            </a:extLst>
          </p:cNvPr>
          <p:cNvSpPr/>
          <p:nvPr/>
        </p:nvSpPr>
        <p:spPr>
          <a:xfrm>
            <a:off x="3610302" y="4154214"/>
            <a:ext cx="1923393" cy="307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Delivery Database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354B34D0-FCAA-2DB5-31B2-BB3660D77B2C}"/>
              </a:ext>
            </a:extLst>
          </p:cNvPr>
          <p:cNvCxnSpPr>
            <a:cxnSpLocks/>
            <a:stCxn id="471" idx="2"/>
          </p:cNvCxnSpPr>
          <p:nvPr/>
        </p:nvCxnSpPr>
        <p:spPr>
          <a:xfrm>
            <a:off x="7677015" y="3130110"/>
            <a:ext cx="0" cy="503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61F22C65-0668-95FF-AAD4-FE64AB1D67BA}"/>
              </a:ext>
            </a:extLst>
          </p:cNvPr>
          <p:cNvSpPr txBox="1"/>
          <p:nvPr/>
        </p:nvSpPr>
        <p:spPr>
          <a:xfrm>
            <a:off x="7151427" y="3604812"/>
            <a:ext cx="1038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Orders Placed</a:t>
            </a:r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4F2FB45F-5022-082B-2D44-BB0532E1205C}"/>
              </a:ext>
            </a:extLst>
          </p:cNvPr>
          <p:cNvCxnSpPr>
            <a:cxnSpLocks/>
            <a:stCxn id="512" idx="2"/>
          </p:cNvCxnSpPr>
          <p:nvPr/>
        </p:nvCxnSpPr>
        <p:spPr>
          <a:xfrm rot="5400000">
            <a:off x="6370729" y="3029389"/>
            <a:ext cx="462998" cy="21370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5D9F0CEC-7BED-4C76-7767-D0938B3C2688}"/>
              </a:ext>
            </a:extLst>
          </p:cNvPr>
          <p:cNvCxnSpPr>
            <a:cxnSpLocks/>
          </p:cNvCxnSpPr>
          <p:nvPr/>
        </p:nvCxnSpPr>
        <p:spPr>
          <a:xfrm rot="10800000">
            <a:off x="756027" y="3537822"/>
            <a:ext cx="801188" cy="7699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0FA12581-2B25-4877-CC34-3FBD293636EF}"/>
              </a:ext>
            </a:extLst>
          </p:cNvPr>
          <p:cNvSpPr txBox="1"/>
          <p:nvPr/>
        </p:nvSpPr>
        <p:spPr>
          <a:xfrm>
            <a:off x="699496" y="3770009"/>
            <a:ext cx="947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Fetching the Products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CF0D7BAB-BD48-FF35-60D9-7E93FDBEA61A}"/>
              </a:ext>
            </a:extLst>
          </p:cNvPr>
          <p:cNvSpPr/>
          <p:nvPr/>
        </p:nvSpPr>
        <p:spPr>
          <a:xfrm>
            <a:off x="1582520" y="4150122"/>
            <a:ext cx="851338" cy="307427"/>
          </a:xfrm>
          <a:prstGeom prst="roundRect">
            <a:avLst/>
          </a:prstGeom>
          <a:solidFill>
            <a:srgbClr val="FDB1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Delivery Agents</a:t>
            </a:r>
          </a:p>
        </p:txBody>
      </p: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8F410427-9848-3D79-682D-4795816EF8BC}"/>
              </a:ext>
            </a:extLst>
          </p:cNvPr>
          <p:cNvCxnSpPr>
            <a:cxnSpLocks/>
            <a:stCxn id="507" idx="1"/>
            <a:endCxn id="524" idx="3"/>
          </p:cNvCxnSpPr>
          <p:nvPr/>
        </p:nvCxnSpPr>
        <p:spPr>
          <a:xfrm flipH="1" flipV="1">
            <a:off x="2433858" y="4303836"/>
            <a:ext cx="1176444" cy="4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0F9CAD12-78D8-2210-CFDF-652944347F5C}"/>
              </a:ext>
            </a:extLst>
          </p:cNvPr>
          <p:cNvSpPr txBox="1"/>
          <p:nvPr/>
        </p:nvSpPr>
        <p:spPr>
          <a:xfrm>
            <a:off x="26839" y="4697960"/>
            <a:ext cx="672649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Out for Delivery</a:t>
            </a:r>
          </a:p>
        </p:txBody>
      </p:sp>
      <p:cxnSp>
        <p:nvCxnSpPr>
          <p:cNvPr id="535" name="Connector: Elbow 534">
            <a:extLst>
              <a:ext uri="{FF2B5EF4-FFF2-40B4-BE49-F238E27FC236}">
                <a16:creationId xmlns:a16="http://schemas.microsoft.com/office/drawing/2014/main" id="{07EF4DC2-3BC6-7424-2448-1D5F796C258B}"/>
              </a:ext>
            </a:extLst>
          </p:cNvPr>
          <p:cNvCxnSpPr>
            <a:cxnSpLocks/>
            <a:stCxn id="524" idx="2"/>
            <a:endCxn id="534" idx="3"/>
          </p:cNvCxnSpPr>
          <p:nvPr/>
        </p:nvCxnSpPr>
        <p:spPr>
          <a:xfrm rot="5400000">
            <a:off x="1129759" y="4027279"/>
            <a:ext cx="448160" cy="13087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8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369371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2096813"/>
            <a:ext cx="4559100" cy="155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i="1" u="sng" dirty="0"/>
              <a:t>Janhavi Mhatre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i="1" u="sng" dirty="0"/>
              <a:t>Abhishek Chavan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 :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noticed that while bringing their respective products in the market, farmers face certain problems like: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Unable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find a suitable marketplace.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Una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ble to reach target customers.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Always has to be dependent on some third person or party for business.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Lesser profit due to commission of the agents.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Also the idea helps the customers too, by providing them fresh and direct-from-farm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green </a:t>
            </a:r>
            <a:r>
              <a:rPr lang="en-US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groceries.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Even though we pay a lot for the fruits and vegetable, the farmers aren’t the one benefitting from that.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Also the stocking of the produce by the sellers for personal benefits, resulting in reduced supply and increased prices; is a major problem for both the customers as well as the farmers.</a:t>
            </a:r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>
                <a:solidFill>
                  <a:schemeClr val="bg2"/>
                </a:solidFill>
                <a:highlight>
                  <a:srgbClr val="FFFFFF"/>
                </a:highlight>
              </a:rPr>
              <a:t>User Segment &amp; Pain Points</a:t>
            </a:r>
            <a:br>
              <a:rPr lang="en-IN" sz="2000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lang="en-IN"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536029" y="106775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main adopters of this idea would be: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Farmers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W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 wish to be self dependent for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selling their products and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Increase their profit margin on those sells.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Health consious people who want chemical free fruits and vegetables.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People who wish to buy directly from the farmers.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42229" y="667322"/>
            <a:ext cx="8238600" cy="17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pre-existing online grocery stores like BigBasket, Dunzo, Blinkit are a competitive companies which also provides the customers with green groceries along with other dairy and daily products.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our idea different?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403713B-12F3-1991-6D04-8D8198F39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15483"/>
              </p:ext>
            </p:extLst>
          </p:nvPr>
        </p:nvGraphicFramePr>
        <p:xfrm>
          <a:off x="1340069" y="2500521"/>
          <a:ext cx="6059214" cy="1906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607">
                  <a:extLst>
                    <a:ext uri="{9D8B030D-6E8A-4147-A177-3AD203B41FA5}">
                      <a16:colId xmlns:a16="http://schemas.microsoft.com/office/drawing/2014/main" val="161913718"/>
                    </a:ext>
                  </a:extLst>
                </a:gridCol>
                <a:gridCol w="3029607">
                  <a:extLst>
                    <a:ext uri="{9D8B030D-6E8A-4147-A177-3AD203B41FA5}">
                      <a16:colId xmlns:a16="http://schemas.microsoft.com/office/drawing/2014/main" val="3077055097"/>
                    </a:ext>
                  </a:extLst>
                </a:gridCol>
              </a:tblGrid>
              <a:tr h="321507">
                <a:tc>
                  <a:txBody>
                    <a:bodyPr/>
                    <a:lstStyle/>
                    <a:p>
                      <a:r>
                        <a:rPr lang="en-IN" dirty="0"/>
                        <a:t>Competitors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6180"/>
                  </a:ext>
                </a:extLst>
              </a:tr>
              <a:tr h="9070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Customer Centric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Focus on all Groceries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Not B2C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Third party intervention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Large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Farmer Centric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Focused on only Green Groceries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third party intervention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Small infrastructure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29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F816C-6290-84AA-03C1-3856675591C5}"/>
              </a:ext>
            </a:extLst>
          </p:cNvPr>
          <p:cNvSpPr/>
          <p:nvPr/>
        </p:nvSpPr>
        <p:spPr>
          <a:xfrm>
            <a:off x="576428" y="444064"/>
            <a:ext cx="827690" cy="27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587F52-A273-1613-A13E-D18B388193D8}"/>
              </a:ext>
            </a:extLst>
          </p:cNvPr>
          <p:cNvSpPr/>
          <p:nvPr/>
        </p:nvSpPr>
        <p:spPr>
          <a:xfrm>
            <a:off x="2607716" y="444065"/>
            <a:ext cx="937063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D3E89-FC47-0389-92E5-66C14036BF36}"/>
              </a:ext>
            </a:extLst>
          </p:cNvPr>
          <p:cNvSpPr/>
          <p:nvPr/>
        </p:nvSpPr>
        <p:spPr>
          <a:xfrm>
            <a:off x="4875487" y="444065"/>
            <a:ext cx="827690" cy="27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728B1F-7425-C930-EDB9-E71B99682F7F}"/>
              </a:ext>
            </a:extLst>
          </p:cNvPr>
          <p:cNvSpPr/>
          <p:nvPr/>
        </p:nvSpPr>
        <p:spPr>
          <a:xfrm>
            <a:off x="576428" y="1859670"/>
            <a:ext cx="937062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Warehouse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DD8628-141A-52F4-15B6-1A573B72ACF1}"/>
              </a:ext>
            </a:extLst>
          </p:cNvPr>
          <p:cNvSpPr/>
          <p:nvPr/>
        </p:nvSpPr>
        <p:spPr>
          <a:xfrm>
            <a:off x="576428" y="3137328"/>
            <a:ext cx="937062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Seller</a:t>
            </a:r>
            <a:r>
              <a:rPr lang="en-IN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62B4B1-AD1B-A7BD-11EA-BF36E79E39F8}"/>
              </a:ext>
            </a:extLst>
          </p:cNvPr>
          <p:cNvSpPr/>
          <p:nvPr/>
        </p:nvSpPr>
        <p:spPr>
          <a:xfrm>
            <a:off x="6917121" y="444065"/>
            <a:ext cx="937063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Customer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4105B5-B507-F6AF-0F12-D2E5334D1620}"/>
              </a:ext>
            </a:extLst>
          </p:cNvPr>
          <p:cNvSpPr/>
          <p:nvPr/>
        </p:nvSpPr>
        <p:spPr>
          <a:xfrm>
            <a:off x="2607717" y="1859670"/>
            <a:ext cx="937063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Logistics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FBB8FE-2E3B-3D45-E28E-23B6F10ED658}"/>
              </a:ext>
            </a:extLst>
          </p:cNvPr>
          <p:cNvSpPr/>
          <p:nvPr/>
        </p:nvSpPr>
        <p:spPr>
          <a:xfrm>
            <a:off x="582340" y="4392003"/>
            <a:ext cx="931150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Farmer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B18C3-5CFF-F65C-1A66-872E5A517C03}"/>
              </a:ext>
            </a:extLst>
          </p:cNvPr>
          <p:cNvSpPr/>
          <p:nvPr/>
        </p:nvSpPr>
        <p:spPr>
          <a:xfrm>
            <a:off x="6929930" y="2498498"/>
            <a:ext cx="937063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Logistics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C419CE-6B47-CA60-9476-9CF4618DD131}"/>
              </a:ext>
            </a:extLst>
          </p:cNvPr>
          <p:cNvSpPr/>
          <p:nvPr/>
        </p:nvSpPr>
        <p:spPr>
          <a:xfrm>
            <a:off x="4820800" y="2498498"/>
            <a:ext cx="937063" cy="27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Farmer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9BD843-6C53-6C9B-2814-41552553456B}"/>
              </a:ext>
            </a:extLst>
          </p:cNvPr>
          <p:cNvCxnSpPr/>
          <p:nvPr/>
        </p:nvCxnSpPr>
        <p:spPr>
          <a:xfrm>
            <a:off x="4225159" y="0"/>
            <a:ext cx="110358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F52DE-7FB4-B206-EE53-F724D7D0FBB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1404118" y="582011"/>
            <a:ext cx="120359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F4915E-CB2A-FF89-03B0-35BC72060622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V="1">
            <a:off x="576428" y="582011"/>
            <a:ext cx="12700" cy="1415606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CBAED0-16D8-A80B-8998-E03AB462F3D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1044959" y="2135563"/>
            <a:ext cx="0" cy="1001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1C7A4-8535-75AC-0CD6-AB89CC1F5372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1044959" y="3413221"/>
            <a:ext cx="2956" cy="9787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7E9D9E-7C3D-CD3A-931E-8AD2FEBE16D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513490" y="1997617"/>
            <a:ext cx="10942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73247E-CB61-386B-AA52-104C50A45A28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H="1" flipV="1">
            <a:off x="3076248" y="719958"/>
            <a:ext cx="1" cy="1139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13BF7F-931A-FA64-0AEF-1C5A992C4045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385651" y="733755"/>
            <a:ext cx="12811" cy="1764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69DA1D-3F1E-0221-A1B7-7E72A4E1117D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5703177" y="582012"/>
            <a:ext cx="12139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9DEE0C-E4C3-8A7E-CA4E-BC8027E8E8AE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757863" y="2636445"/>
            <a:ext cx="1172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A3B5AC-CCF4-17A3-36B3-07F74FAFAFE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289332" y="719958"/>
            <a:ext cx="0" cy="1778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2240DA7-ECE7-9C85-3D72-BF3FB8CBC063}"/>
              </a:ext>
            </a:extLst>
          </p:cNvPr>
          <p:cNvSpPr txBox="1"/>
          <p:nvPr/>
        </p:nvSpPr>
        <p:spPr>
          <a:xfrm>
            <a:off x="1745538" y="582011"/>
            <a:ext cx="55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Orders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51B77B-BF0A-78AB-C6BB-A3A4C8E47A2E}"/>
              </a:ext>
            </a:extLst>
          </p:cNvPr>
          <p:cNvSpPr txBox="1"/>
          <p:nvPr/>
        </p:nvSpPr>
        <p:spPr>
          <a:xfrm>
            <a:off x="6087461" y="567164"/>
            <a:ext cx="55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Orders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CE90E5-89FD-67B9-D4BA-713FA4CB946E}"/>
              </a:ext>
            </a:extLst>
          </p:cNvPr>
          <p:cNvSpPr txBox="1"/>
          <p:nvPr/>
        </p:nvSpPr>
        <p:spPr>
          <a:xfrm>
            <a:off x="1721394" y="1766784"/>
            <a:ext cx="690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Transport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B0620E-14CB-6781-8F60-EDE03E3CDCDD}"/>
              </a:ext>
            </a:extLst>
          </p:cNvPr>
          <p:cNvSpPr txBox="1"/>
          <p:nvPr/>
        </p:nvSpPr>
        <p:spPr>
          <a:xfrm>
            <a:off x="5953944" y="2419411"/>
            <a:ext cx="690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Transport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815A793-91EF-C89F-05F7-BF62C18C315B}"/>
              </a:ext>
            </a:extLst>
          </p:cNvPr>
          <p:cNvSpPr txBox="1"/>
          <p:nvPr/>
        </p:nvSpPr>
        <p:spPr>
          <a:xfrm>
            <a:off x="7385651" y="1500711"/>
            <a:ext cx="690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Deliver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0F85CF5-4989-7125-DB56-0797B969C8FB}"/>
              </a:ext>
            </a:extLst>
          </p:cNvPr>
          <p:cNvSpPr txBox="1"/>
          <p:nvPr/>
        </p:nvSpPr>
        <p:spPr>
          <a:xfrm>
            <a:off x="3022543" y="1173737"/>
            <a:ext cx="690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Deliver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12C3342-8755-FF61-0923-F6156A5DCBF2}"/>
              </a:ext>
            </a:extLst>
          </p:cNvPr>
          <p:cNvSpPr txBox="1"/>
          <p:nvPr/>
        </p:nvSpPr>
        <p:spPr>
          <a:xfrm>
            <a:off x="317284" y="1179840"/>
            <a:ext cx="6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Stocked Products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35DF0C4-1A6E-C0E7-64B6-5CAD727D2554}"/>
              </a:ext>
            </a:extLst>
          </p:cNvPr>
          <p:cNvSpPr txBox="1"/>
          <p:nvPr/>
        </p:nvSpPr>
        <p:spPr>
          <a:xfrm>
            <a:off x="999261" y="2502481"/>
            <a:ext cx="8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Selling with commission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4F7D0CA-75A8-1EF2-09AC-46B4157A46C9}"/>
              </a:ext>
            </a:extLst>
          </p:cNvPr>
          <p:cNvSpPr txBox="1"/>
          <p:nvPr/>
        </p:nvSpPr>
        <p:spPr>
          <a:xfrm>
            <a:off x="1007519" y="3700059"/>
            <a:ext cx="8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Selling at Lower rate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7F0AD1F-6F09-7A7B-F296-CCBF655B4374}"/>
              </a:ext>
            </a:extLst>
          </p:cNvPr>
          <p:cNvSpPr txBox="1"/>
          <p:nvPr/>
        </p:nvSpPr>
        <p:spPr>
          <a:xfrm>
            <a:off x="4845911" y="1066676"/>
            <a:ext cx="881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Small Infrastructure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CB9FD6D-CE3E-1D38-9D61-D6EC64417607}"/>
              </a:ext>
            </a:extLst>
          </p:cNvPr>
          <p:cNvSpPr txBox="1"/>
          <p:nvPr/>
        </p:nvSpPr>
        <p:spPr>
          <a:xfrm>
            <a:off x="4845911" y="1833386"/>
            <a:ext cx="881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No Third Party</a:t>
            </a:r>
          </a:p>
        </p:txBody>
      </p:sp>
    </p:spTree>
    <p:extLst>
      <p:ext uri="{BB962C8B-B14F-4D97-AF65-F5344CB8AC3E}">
        <p14:creationId xmlns:p14="http://schemas.microsoft.com/office/powerpoint/2010/main" val="2573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endParaRPr sz="14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32000" y="56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/>
              <a:t>High Level Structure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D9DB25-E4F5-235F-A04B-A948ED134747}"/>
              </a:ext>
            </a:extLst>
          </p:cNvPr>
          <p:cNvSpPr/>
          <p:nvPr/>
        </p:nvSpPr>
        <p:spPr>
          <a:xfrm>
            <a:off x="307426" y="1135117"/>
            <a:ext cx="1608083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F822AD-695D-13BB-8BCB-CBEE4B5F5EEA}"/>
              </a:ext>
            </a:extLst>
          </p:cNvPr>
          <p:cNvSpPr/>
          <p:nvPr/>
        </p:nvSpPr>
        <p:spPr>
          <a:xfrm>
            <a:off x="7302380" y="1149602"/>
            <a:ext cx="1608083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6B86A2-CF99-33DB-EFB4-C8A73FC77E85}"/>
              </a:ext>
            </a:extLst>
          </p:cNvPr>
          <p:cNvSpPr txBox="1"/>
          <p:nvPr/>
        </p:nvSpPr>
        <p:spPr>
          <a:xfrm>
            <a:off x="337680" y="2992666"/>
            <a:ext cx="154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4. Gets the product from farmer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ECC1CBC-D147-5CBE-CF34-E9DC94073E53}"/>
              </a:ext>
            </a:extLst>
          </p:cNvPr>
          <p:cNvSpPr txBox="1"/>
          <p:nvPr/>
        </p:nvSpPr>
        <p:spPr>
          <a:xfrm>
            <a:off x="5934304" y="1246613"/>
            <a:ext cx="1183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2.Orders Product A</a:t>
            </a:r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EA10CD19-AFD5-77B0-10E0-F91AAFADF4AC}"/>
              </a:ext>
            </a:extLst>
          </p:cNvPr>
          <p:cNvSpPr/>
          <p:nvPr/>
        </p:nvSpPr>
        <p:spPr>
          <a:xfrm>
            <a:off x="3712778" y="3873029"/>
            <a:ext cx="1608083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AE51616-67B0-898C-1BFE-5D127A9763D8}"/>
              </a:ext>
            </a:extLst>
          </p:cNvPr>
          <p:cNvSpPr txBox="1"/>
          <p:nvPr/>
        </p:nvSpPr>
        <p:spPr>
          <a:xfrm>
            <a:off x="3912375" y="2890176"/>
            <a:ext cx="11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3. Instructs for trade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FFE23F06-C66E-3DAF-C383-E334FFAE91A3}"/>
              </a:ext>
            </a:extLst>
          </p:cNvPr>
          <p:cNvCxnSpPr>
            <a:cxnSpLocks/>
            <a:stCxn id="328" idx="1"/>
            <a:endCxn id="328" idx="1"/>
          </p:cNvCxnSpPr>
          <p:nvPr/>
        </p:nvCxnSpPr>
        <p:spPr>
          <a:xfrm>
            <a:off x="3712778" y="419622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F2D47F6C-43DE-67F3-E227-AC02F62492CA}"/>
              </a:ext>
            </a:extLst>
          </p:cNvPr>
          <p:cNvSpPr txBox="1"/>
          <p:nvPr/>
        </p:nvSpPr>
        <p:spPr>
          <a:xfrm>
            <a:off x="1970682" y="1246613"/>
            <a:ext cx="1534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1.Gives availability status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96EC4D0-EC4A-BCBA-25FB-6D159E2BD61C}"/>
              </a:ext>
            </a:extLst>
          </p:cNvPr>
          <p:cNvSpPr txBox="1"/>
          <p:nvPr/>
        </p:nvSpPr>
        <p:spPr>
          <a:xfrm>
            <a:off x="7332634" y="2959426"/>
            <a:ext cx="154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5. Delivers to customer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9347F29B-FD2E-CF84-30FA-2E554D427BB1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915509" y="1458310"/>
            <a:ext cx="1569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630972E5-22C9-40F3-80D4-AD7A4F008E4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5552405" y="1472795"/>
            <a:ext cx="1749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5D99A7EF-B9BE-3C73-138D-268C6D7221D9}"/>
              </a:ext>
            </a:extLst>
          </p:cNvPr>
          <p:cNvGrpSpPr/>
          <p:nvPr/>
        </p:nvGrpSpPr>
        <p:grpSpPr>
          <a:xfrm>
            <a:off x="3492061" y="1081813"/>
            <a:ext cx="2020614" cy="1320642"/>
            <a:chOff x="3507827" y="1081813"/>
            <a:chExt cx="2020614" cy="132064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5C950B-CC22-BF10-4B25-76D7D15BA729}"/>
                </a:ext>
              </a:extLst>
            </p:cNvPr>
            <p:cNvSpPr/>
            <p:nvPr/>
          </p:nvSpPr>
          <p:spPr>
            <a:xfrm>
              <a:off x="3507827" y="1081813"/>
              <a:ext cx="2017986" cy="1320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F3D829-9CEE-CD6C-6DEB-439CA5DAC684}"/>
                </a:ext>
              </a:extLst>
            </p:cNvPr>
            <p:cNvSpPr txBox="1"/>
            <p:nvPr/>
          </p:nvSpPr>
          <p:spPr>
            <a:xfrm>
              <a:off x="3507828" y="1435586"/>
              <a:ext cx="65427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Product A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11F8823-E0ED-A9FF-2685-3BF3833FF7E0}"/>
                </a:ext>
              </a:extLst>
            </p:cNvPr>
            <p:cNvSpPr txBox="1"/>
            <p:nvPr/>
          </p:nvSpPr>
          <p:spPr>
            <a:xfrm>
              <a:off x="3523592" y="1722618"/>
              <a:ext cx="65427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Product B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9977CDE-4EDE-DF9C-2C91-8859BE978EAA}"/>
                </a:ext>
              </a:extLst>
            </p:cNvPr>
            <p:cNvSpPr txBox="1"/>
            <p:nvPr/>
          </p:nvSpPr>
          <p:spPr>
            <a:xfrm>
              <a:off x="3535414" y="2011207"/>
              <a:ext cx="65427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Product C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CD06F5B-9648-E751-97BA-0917CFB2A320}"/>
                </a:ext>
              </a:extLst>
            </p:cNvPr>
            <p:cNvSpPr txBox="1"/>
            <p:nvPr/>
          </p:nvSpPr>
          <p:spPr>
            <a:xfrm>
              <a:off x="4874171" y="1433388"/>
              <a:ext cx="65427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Product D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107EBBB7-40DA-7991-C6E4-45B1E9408016}"/>
                </a:ext>
              </a:extLst>
            </p:cNvPr>
            <p:cNvSpPr txBox="1"/>
            <p:nvPr/>
          </p:nvSpPr>
          <p:spPr>
            <a:xfrm>
              <a:off x="4874171" y="2030173"/>
              <a:ext cx="65427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Product E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4991873-98CB-65D4-577A-30AD1A0CC0F6}"/>
                </a:ext>
              </a:extLst>
            </p:cNvPr>
            <p:cNvSpPr txBox="1"/>
            <p:nvPr/>
          </p:nvSpPr>
          <p:spPr>
            <a:xfrm>
              <a:off x="4871543" y="1730562"/>
              <a:ext cx="654270" cy="2154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Product A</a:t>
              </a:r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07D677A7-3D9C-4404-A8D1-6F53C55F654D}"/>
                </a:ext>
              </a:extLst>
            </p:cNvPr>
            <p:cNvCxnSpPr>
              <a:cxnSpLocks/>
              <a:endCxn id="363" idx="1"/>
            </p:cNvCxnSpPr>
            <p:nvPr/>
          </p:nvCxnSpPr>
          <p:spPr>
            <a:xfrm>
              <a:off x="4189684" y="1541110"/>
              <a:ext cx="681859" cy="297174"/>
            </a:xfrm>
            <a:prstGeom prst="line">
              <a:avLst/>
            </a:prstGeom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6DC76BAF-4F7E-0525-6C13-7F81586F36D0}"/>
                </a:ext>
              </a:extLst>
            </p:cNvPr>
            <p:cNvCxnSpPr>
              <a:stCxn id="61" idx="0"/>
              <a:endCxn id="61" idx="2"/>
            </p:cNvCxnSpPr>
            <p:nvPr/>
          </p:nvCxnSpPr>
          <p:spPr>
            <a:xfrm>
              <a:off x="4516820" y="1081813"/>
              <a:ext cx="0" cy="1320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AB06715-1A8F-17AF-2D78-1E576AF8C2D5}"/>
                </a:ext>
              </a:extLst>
            </p:cNvPr>
            <p:cNvSpPr txBox="1"/>
            <p:nvPr/>
          </p:nvSpPr>
          <p:spPr>
            <a:xfrm>
              <a:off x="3535414" y="1135117"/>
              <a:ext cx="9750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u="sng" dirty="0"/>
                <a:t>Farmer’s Device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63CDBEA-2FAD-BF90-8D68-9B38C4081C4A}"/>
                </a:ext>
              </a:extLst>
            </p:cNvPr>
            <p:cNvSpPr txBox="1"/>
            <p:nvPr/>
          </p:nvSpPr>
          <p:spPr>
            <a:xfrm>
              <a:off x="4517107" y="1134052"/>
              <a:ext cx="9750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u="sng" dirty="0"/>
                <a:t>Customer Device</a:t>
              </a:r>
            </a:p>
          </p:txBody>
        </p:sp>
      </p:grp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45968A9-96D8-7BD1-C332-3E4C64234769}"/>
              </a:ext>
            </a:extLst>
          </p:cNvPr>
          <p:cNvCxnSpPr>
            <a:cxnSpLocks/>
            <a:stCxn id="61" idx="2"/>
            <a:endCxn id="333" idx="0"/>
          </p:cNvCxnSpPr>
          <p:nvPr/>
        </p:nvCxnSpPr>
        <p:spPr>
          <a:xfrm>
            <a:off x="4501054" y="2402455"/>
            <a:ext cx="3235" cy="487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DB6D58AC-0D63-D36E-A218-20AEE3F4B92D}"/>
              </a:ext>
            </a:extLst>
          </p:cNvPr>
          <p:cNvCxnSpPr>
            <a:cxnSpLocks/>
            <a:stCxn id="333" idx="2"/>
            <a:endCxn id="328" idx="0"/>
          </p:cNvCxnSpPr>
          <p:nvPr/>
        </p:nvCxnSpPr>
        <p:spPr>
          <a:xfrm>
            <a:off x="4504289" y="3259508"/>
            <a:ext cx="12531" cy="61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0C11DBCD-CD09-BD51-14BF-5AAF5774B733}"/>
              </a:ext>
            </a:extLst>
          </p:cNvPr>
          <p:cNvCxnSpPr>
            <a:stCxn id="328" idx="3"/>
            <a:endCxn id="347" idx="2"/>
          </p:cNvCxnSpPr>
          <p:nvPr/>
        </p:nvCxnSpPr>
        <p:spPr>
          <a:xfrm flipV="1">
            <a:off x="5320861" y="3190258"/>
            <a:ext cx="2785560" cy="10059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8FAA6D57-EE87-11E0-E5FA-4A87C0C9635C}"/>
              </a:ext>
            </a:extLst>
          </p:cNvPr>
          <p:cNvCxnSpPr>
            <a:stCxn id="347" idx="0"/>
            <a:endCxn id="53" idx="2"/>
          </p:cNvCxnSpPr>
          <p:nvPr/>
        </p:nvCxnSpPr>
        <p:spPr>
          <a:xfrm flipV="1">
            <a:off x="8106421" y="1795988"/>
            <a:ext cx="1" cy="1163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1" name="Connector: Elbow 460">
            <a:extLst>
              <a:ext uri="{FF2B5EF4-FFF2-40B4-BE49-F238E27FC236}">
                <a16:creationId xmlns:a16="http://schemas.microsoft.com/office/drawing/2014/main" id="{64A60967-ECB5-1C9C-1C0F-2DC05F40DAF6}"/>
              </a:ext>
            </a:extLst>
          </p:cNvPr>
          <p:cNvCxnSpPr>
            <a:cxnSpLocks/>
            <a:stCxn id="328" idx="1"/>
            <a:endCxn id="58" idx="2"/>
          </p:cNvCxnSpPr>
          <p:nvPr/>
        </p:nvCxnSpPr>
        <p:spPr>
          <a:xfrm rot="10800000">
            <a:off x="1111468" y="3361998"/>
            <a:ext cx="2601311" cy="8342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11BB3E82-EA6D-BF93-D267-BDD320B3E6D5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rot="5400000" flipH="1" flipV="1">
            <a:off x="505886" y="2387085"/>
            <a:ext cx="12111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32000" y="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/>
              <a:t>Lower Level Structure:</a:t>
            </a:r>
            <a:br>
              <a:rPr lang="en-IN" sz="2000" dirty="0"/>
            </a:br>
            <a:r>
              <a:rPr lang="en-IN" sz="1400" dirty="0"/>
              <a:t>1.Farmer-App Interaction</a:t>
            </a: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183B6D-E08E-8E23-3163-09D30F9CF232}"/>
              </a:ext>
            </a:extLst>
          </p:cNvPr>
          <p:cNvSpPr/>
          <p:nvPr/>
        </p:nvSpPr>
        <p:spPr>
          <a:xfrm>
            <a:off x="914400" y="1332231"/>
            <a:ext cx="1608083" cy="64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Farmer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A51BC61-A18D-FFFF-12D4-28B20966DBD9}"/>
              </a:ext>
            </a:extLst>
          </p:cNvPr>
          <p:cNvCxnSpPr>
            <a:cxnSpLocks/>
          </p:cNvCxnSpPr>
          <p:nvPr/>
        </p:nvCxnSpPr>
        <p:spPr>
          <a:xfrm flipV="1">
            <a:off x="2522483" y="1454400"/>
            <a:ext cx="2112579" cy="640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C8C18D-A43F-980A-741B-47C9822831D1}"/>
              </a:ext>
            </a:extLst>
          </p:cNvPr>
          <p:cNvSpPr txBox="1"/>
          <p:nvPr/>
        </p:nvSpPr>
        <p:spPr>
          <a:xfrm>
            <a:off x="2634156" y="1227288"/>
            <a:ext cx="1254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Updates his 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1C807-1E98-D1D5-3A43-8511FB83CDD0}"/>
              </a:ext>
            </a:extLst>
          </p:cNvPr>
          <p:cNvSpPr txBox="1"/>
          <p:nvPr/>
        </p:nvSpPr>
        <p:spPr>
          <a:xfrm>
            <a:off x="2634141" y="1654374"/>
            <a:ext cx="1608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Send continuation confirmation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556BDD-4B7A-07EB-0DB7-9369CF371E20}"/>
              </a:ext>
            </a:extLst>
          </p:cNvPr>
          <p:cNvSpPr/>
          <p:nvPr/>
        </p:nvSpPr>
        <p:spPr>
          <a:xfrm>
            <a:off x="4635061" y="995102"/>
            <a:ext cx="4429504" cy="370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5C65FA-BEE1-DA7C-DB20-E06F79287F82}"/>
              </a:ext>
            </a:extLst>
          </p:cNvPr>
          <p:cNvSpPr txBox="1"/>
          <p:nvPr/>
        </p:nvSpPr>
        <p:spPr>
          <a:xfrm>
            <a:off x="4654765" y="4119046"/>
            <a:ext cx="889449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/>
            </a:lvl1pPr>
          </a:lstStyle>
          <a:p>
            <a:r>
              <a:rPr lang="en-IN" dirty="0"/>
              <a:t>Product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26146-F9FC-5D43-A853-444CC9FAC3B8}"/>
              </a:ext>
            </a:extLst>
          </p:cNvPr>
          <p:cNvSpPr txBox="1"/>
          <p:nvPr/>
        </p:nvSpPr>
        <p:spPr>
          <a:xfrm>
            <a:off x="4658808" y="2115642"/>
            <a:ext cx="870169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/>
            </a:lvl1pPr>
          </a:lstStyle>
          <a:p>
            <a:r>
              <a:rPr lang="en-IN" dirty="0"/>
              <a:t>Product 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5BDA59-13E9-96E5-F740-F86159F99026}"/>
              </a:ext>
            </a:extLst>
          </p:cNvPr>
          <p:cNvSpPr txBox="1"/>
          <p:nvPr/>
        </p:nvSpPr>
        <p:spPr>
          <a:xfrm>
            <a:off x="7646277" y="1454400"/>
            <a:ext cx="819824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r>
              <a:rPr lang="en-IN" dirty="0"/>
              <a:t>Product 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7D0937-68FF-CB9A-5B1E-5CA4BDAB5873}"/>
              </a:ext>
            </a:extLst>
          </p:cNvPr>
          <p:cNvCxnSpPr>
            <a:cxnSpLocks/>
          </p:cNvCxnSpPr>
          <p:nvPr/>
        </p:nvCxnSpPr>
        <p:spPr>
          <a:xfrm>
            <a:off x="7314896" y="995102"/>
            <a:ext cx="0" cy="3704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E7F63C-E368-1A4F-65C4-30E06C52C5FB}"/>
              </a:ext>
            </a:extLst>
          </p:cNvPr>
          <p:cNvCxnSpPr>
            <a:cxnSpLocks/>
          </p:cNvCxnSpPr>
          <p:nvPr/>
        </p:nvCxnSpPr>
        <p:spPr>
          <a:xfrm>
            <a:off x="4654766" y="1321884"/>
            <a:ext cx="44097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B428584-7012-7F7B-A4D2-838B001A6481}"/>
              </a:ext>
            </a:extLst>
          </p:cNvPr>
          <p:cNvSpPr txBox="1"/>
          <p:nvPr/>
        </p:nvSpPr>
        <p:spPr>
          <a:xfrm>
            <a:off x="4698122" y="1024454"/>
            <a:ext cx="165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Farmer’s Stock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331784-139C-8ADF-E53A-1505CF0BCC59}"/>
              </a:ext>
            </a:extLst>
          </p:cNvPr>
          <p:cNvSpPr txBox="1"/>
          <p:nvPr/>
        </p:nvSpPr>
        <p:spPr>
          <a:xfrm>
            <a:off x="6855371" y="1014107"/>
            <a:ext cx="220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Orders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622B-6ECA-5591-1B1E-A3DDB11CED52}"/>
              </a:ext>
            </a:extLst>
          </p:cNvPr>
          <p:cNvSpPr txBox="1"/>
          <p:nvPr/>
        </p:nvSpPr>
        <p:spPr>
          <a:xfrm>
            <a:off x="6568002" y="675527"/>
            <a:ext cx="56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A9AE49-C237-78BA-2A09-2D972E25D545}"/>
              </a:ext>
            </a:extLst>
          </p:cNvPr>
          <p:cNvSpPr txBox="1"/>
          <p:nvPr/>
        </p:nvSpPr>
        <p:spPr>
          <a:xfrm>
            <a:off x="6294853" y="4136297"/>
            <a:ext cx="889451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Ordered within 3 hrs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B9DC08FC-44CE-9700-0284-8698A69B6E97}"/>
              </a:ext>
            </a:extLst>
          </p:cNvPr>
          <p:cNvSpPr/>
          <p:nvPr/>
        </p:nvSpPr>
        <p:spPr>
          <a:xfrm>
            <a:off x="1792946" y="3983429"/>
            <a:ext cx="1041292" cy="50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Logistics</a:t>
            </a:r>
          </a:p>
        </p:txBody>
      </p: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59B9522D-DB62-AB09-7A99-D866F8B8DDC5}"/>
              </a:ext>
            </a:extLst>
          </p:cNvPr>
          <p:cNvCxnSpPr>
            <a:stCxn id="4" idx="1"/>
            <a:endCxn id="348" idx="1"/>
          </p:cNvCxnSpPr>
          <p:nvPr/>
        </p:nvCxnSpPr>
        <p:spPr>
          <a:xfrm rot="10800000" flipH="1" flipV="1">
            <a:off x="914400" y="1655424"/>
            <a:ext cx="878546" cy="2581282"/>
          </a:xfrm>
          <a:prstGeom prst="bentConnector3">
            <a:avLst>
              <a:gd name="adj1" fmla="val -260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2264E992-60E0-A36B-04F7-5926A5FA0741}"/>
              </a:ext>
            </a:extLst>
          </p:cNvPr>
          <p:cNvSpPr txBox="1"/>
          <p:nvPr/>
        </p:nvSpPr>
        <p:spPr>
          <a:xfrm rot="5400000">
            <a:off x="84132" y="2814150"/>
            <a:ext cx="979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Load the Product</a:t>
            </a:r>
          </a:p>
        </p:txBody>
      </p: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D6CA18B2-5666-0DCB-6D91-104E4D5B5601}"/>
              </a:ext>
            </a:extLst>
          </p:cNvPr>
          <p:cNvCxnSpPr>
            <a:cxnSpLocks/>
          </p:cNvCxnSpPr>
          <p:nvPr/>
        </p:nvCxnSpPr>
        <p:spPr>
          <a:xfrm rot="5400000">
            <a:off x="1484468" y="4109878"/>
            <a:ext cx="449018" cy="120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0916BBE-9F44-7077-9B68-871525BFCD9A}"/>
              </a:ext>
            </a:extLst>
          </p:cNvPr>
          <p:cNvSpPr txBox="1"/>
          <p:nvPr/>
        </p:nvSpPr>
        <p:spPr>
          <a:xfrm>
            <a:off x="614854" y="4939001"/>
            <a:ext cx="979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Out for Delivery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3733C2A-0A24-3851-61D5-1A984F991CF4}"/>
              </a:ext>
            </a:extLst>
          </p:cNvPr>
          <p:cNvSpPr txBox="1"/>
          <p:nvPr/>
        </p:nvSpPr>
        <p:spPr>
          <a:xfrm>
            <a:off x="6278639" y="2023309"/>
            <a:ext cx="889451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Not ordered within 3 hrs</a:t>
            </a: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93912492-15EB-09E4-6B90-05FCFC5C8A83}"/>
              </a:ext>
            </a:extLst>
          </p:cNvPr>
          <p:cNvCxnSpPr>
            <a:cxnSpLocks/>
            <a:stCxn id="43" idx="1"/>
            <a:endCxn id="4" idx="3"/>
          </p:cNvCxnSpPr>
          <p:nvPr/>
        </p:nvCxnSpPr>
        <p:spPr>
          <a:xfrm rot="10800000">
            <a:off x="2522484" y="1655424"/>
            <a:ext cx="2136325" cy="587176"/>
          </a:xfrm>
          <a:prstGeom prst="bentConnector3">
            <a:avLst>
              <a:gd name="adj1" fmla="val 2085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8E13D5A9-3ABB-F714-2418-424F36F6A82A}"/>
              </a:ext>
            </a:extLst>
          </p:cNvPr>
          <p:cNvCxnSpPr>
            <a:cxnSpLocks/>
            <a:endCxn id="405" idx="0"/>
          </p:cNvCxnSpPr>
          <p:nvPr/>
        </p:nvCxnSpPr>
        <p:spPr>
          <a:xfrm rot="16200000" flipH="1">
            <a:off x="1975476" y="2045011"/>
            <a:ext cx="745200" cy="6562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86288C71-9B84-55C6-40D0-B73A06FBF53F}"/>
              </a:ext>
            </a:extLst>
          </p:cNvPr>
          <p:cNvCxnSpPr>
            <a:cxnSpLocks/>
          </p:cNvCxnSpPr>
          <p:nvPr/>
        </p:nvCxnSpPr>
        <p:spPr>
          <a:xfrm rot="5400000">
            <a:off x="1316039" y="2061761"/>
            <a:ext cx="608780" cy="52446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9" name="Oval 398">
            <a:extLst>
              <a:ext uri="{FF2B5EF4-FFF2-40B4-BE49-F238E27FC236}">
                <a16:creationId xmlns:a16="http://schemas.microsoft.com/office/drawing/2014/main" id="{EB5BC6C6-D749-521B-8B9C-9F5F5826DB6D}"/>
              </a:ext>
            </a:extLst>
          </p:cNvPr>
          <p:cNvSpPr/>
          <p:nvPr/>
        </p:nvSpPr>
        <p:spPr>
          <a:xfrm>
            <a:off x="918527" y="2688844"/>
            <a:ext cx="874419" cy="4000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/>
              <a:t>Withdraws Product B</a:t>
            </a: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CAF30FBB-AF3A-3C54-C683-CCFF0225DE14}"/>
              </a:ext>
            </a:extLst>
          </p:cNvPr>
          <p:cNvSpPr/>
          <p:nvPr/>
        </p:nvSpPr>
        <p:spPr>
          <a:xfrm>
            <a:off x="2238969" y="2745714"/>
            <a:ext cx="874419" cy="4000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/>
              <a:t>Continues Product B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7CF82E6B-D761-7F7A-A333-6874520C3FFB}"/>
              </a:ext>
            </a:extLst>
          </p:cNvPr>
          <p:cNvCxnSpPr>
            <a:stCxn id="399" idx="4"/>
          </p:cNvCxnSpPr>
          <p:nvPr/>
        </p:nvCxnSpPr>
        <p:spPr>
          <a:xfrm flipH="1">
            <a:off x="1355736" y="3088934"/>
            <a:ext cx="1" cy="261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7CB4F157-70B1-022B-4967-8D127179D3D5}"/>
              </a:ext>
            </a:extLst>
          </p:cNvPr>
          <p:cNvSpPr txBox="1"/>
          <p:nvPr/>
        </p:nvSpPr>
        <p:spPr>
          <a:xfrm>
            <a:off x="762693" y="3351897"/>
            <a:ext cx="1257280" cy="21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Remove from the Stock</a:t>
            </a:r>
          </a:p>
        </p:txBody>
      </p: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C307898C-9010-3E2E-DB1E-1A7D27BCABE3}"/>
              </a:ext>
            </a:extLst>
          </p:cNvPr>
          <p:cNvCxnSpPr>
            <a:cxnSpLocks/>
            <a:stCxn id="405" idx="4"/>
          </p:cNvCxnSpPr>
          <p:nvPr/>
        </p:nvCxnSpPr>
        <p:spPr>
          <a:xfrm rot="16200000" flipH="1">
            <a:off x="3552573" y="2269409"/>
            <a:ext cx="206093" cy="195888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4B5AD-8516-3D31-B951-8D3C0E04BE9F}"/>
              </a:ext>
            </a:extLst>
          </p:cNvPr>
          <p:cNvSpPr txBox="1"/>
          <p:nvPr/>
        </p:nvSpPr>
        <p:spPr>
          <a:xfrm>
            <a:off x="4639527" y="3371765"/>
            <a:ext cx="889450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Product B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3C5E920-435D-5D9A-AD92-8852D8CAA4CE}"/>
              </a:ext>
            </a:extLst>
          </p:cNvPr>
          <p:cNvSpPr txBox="1"/>
          <p:nvPr/>
        </p:nvSpPr>
        <p:spPr>
          <a:xfrm>
            <a:off x="6294853" y="3230349"/>
            <a:ext cx="889451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Ordered within 3 hrs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A320ABC-E264-CE9F-8F03-3965A25F2C12}"/>
              </a:ext>
            </a:extLst>
          </p:cNvPr>
          <p:cNvSpPr txBox="1"/>
          <p:nvPr/>
        </p:nvSpPr>
        <p:spPr>
          <a:xfrm>
            <a:off x="3042677" y="3176954"/>
            <a:ext cx="1466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Restock with updated time</a:t>
            </a:r>
          </a:p>
        </p:txBody>
      </p:sp>
      <p:cxnSp>
        <p:nvCxnSpPr>
          <p:cNvPr id="446" name="Connector: Elbow 445">
            <a:extLst>
              <a:ext uri="{FF2B5EF4-FFF2-40B4-BE49-F238E27FC236}">
                <a16:creationId xmlns:a16="http://schemas.microsoft.com/office/drawing/2014/main" id="{20E12160-3698-2552-D2A3-9ADD7C85384F}"/>
              </a:ext>
            </a:extLst>
          </p:cNvPr>
          <p:cNvCxnSpPr>
            <a:cxnSpLocks/>
            <a:stCxn id="416" idx="1"/>
            <a:endCxn id="348" idx="0"/>
          </p:cNvCxnSpPr>
          <p:nvPr/>
        </p:nvCxnSpPr>
        <p:spPr>
          <a:xfrm rot="10800000" flipV="1">
            <a:off x="2313593" y="3498723"/>
            <a:ext cx="2325935" cy="4847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4" name="TextBox 473">
            <a:extLst>
              <a:ext uri="{FF2B5EF4-FFF2-40B4-BE49-F238E27FC236}">
                <a16:creationId xmlns:a16="http://schemas.microsoft.com/office/drawing/2014/main" id="{7A455F5A-9647-85CB-ED7D-46C5CBD1D615}"/>
              </a:ext>
            </a:extLst>
          </p:cNvPr>
          <p:cNvSpPr txBox="1"/>
          <p:nvPr/>
        </p:nvSpPr>
        <p:spPr>
          <a:xfrm>
            <a:off x="7641554" y="1964260"/>
            <a:ext cx="819824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r>
              <a:rPr lang="en-IN" dirty="0"/>
              <a:t>Product B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3C1EDE4-5215-C566-9154-579D004A077A}"/>
              </a:ext>
            </a:extLst>
          </p:cNvPr>
          <p:cNvSpPr txBox="1"/>
          <p:nvPr/>
        </p:nvSpPr>
        <p:spPr>
          <a:xfrm>
            <a:off x="7646277" y="2477650"/>
            <a:ext cx="819824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r>
              <a:rPr lang="en-IN" dirty="0"/>
              <a:t>Product C</a:t>
            </a: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265AE72B-048B-B175-4CCD-39873DC43D62}"/>
              </a:ext>
            </a:extLst>
          </p:cNvPr>
          <p:cNvCxnSpPr>
            <a:stCxn id="42" idx="1"/>
            <a:endCxn id="348" idx="3"/>
          </p:cNvCxnSpPr>
          <p:nvPr/>
        </p:nvCxnSpPr>
        <p:spPr>
          <a:xfrm flipH="1" flipV="1">
            <a:off x="2834238" y="4236706"/>
            <a:ext cx="1820527" cy="9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4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1;p6">
            <a:extLst>
              <a:ext uri="{FF2B5EF4-FFF2-40B4-BE49-F238E27FC236}">
                <a16:creationId xmlns:a16="http://schemas.microsoft.com/office/drawing/2014/main" id="{F6AF134D-2D3E-DE7B-35C4-E23BF673F7CA}"/>
              </a:ext>
            </a:extLst>
          </p:cNvPr>
          <p:cNvSpPr txBox="1">
            <a:spLocks/>
          </p:cNvSpPr>
          <p:nvPr/>
        </p:nvSpPr>
        <p:spPr>
          <a:xfrm>
            <a:off x="432000" y="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3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000" dirty="0"/>
              <a:t>Lower Level Structure:</a:t>
            </a:r>
            <a:br>
              <a:rPr lang="en-US" sz="2000" dirty="0"/>
            </a:br>
            <a:r>
              <a:rPr lang="en-US" sz="1400" dirty="0"/>
              <a:t>2.Customers-App Interaction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FD4F7-E7A3-7D2E-D214-A68A1CED46A1}"/>
              </a:ext>
            </a:extLst>
          </p:cNvPr>
          <p:cNvSpPr/>
          <p:nvPr/>
        </p:nvSpPr>
        <p:spPr>
          <a:xfrm>
            <a:off x="3641853" y="953814"/>
            <a:ext cx="2140162" cy="35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3B795-839D-30ED-79B5-B7A80718A729}"/>
              </a:ext>
            </a:extLst>
          </p:cNvPr>
          <p:cNvSpPr txBox="1"/>
          <p:nvPr/>
        </p:nvSpPr>
        <p:spPr>
          <a:xfrm>
            <a:off x="3689132" y="1813834"/>
            <a:ext cx="819824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r>
              <a:rPr lang="en-IN" dirty="0"/>
              <a:t>Product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9D9F7-87BA-084E-55FC-C0B438CAC1D4}"/>
              </a:ext>
            </a:extLst>
          </p:cNvPr>
          <p:cNvSpPr txBox="1"/>
          <p:nvPr/>
        </p:nvSpPr>
        <p:spPr>
          <a:xfrm>
            <a:off x="3689132" y="2610904"/>
            <a:ext cx="819824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r>
              <a:rPr lang="en-IN" dirty="0"/>
              <a:t>Product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E63CC-0067-35F9-AF55-22B9395824AD}"/>
              </a:ext>
            </a:extLst>
          </p:cNvPr>
          <p:cNvSpPr txBox="1"/>
          <p:nvPr/>
        </p:nvSpPr>
        <p:spPr>
          <a:xfrm>
            <a:off x="3689132" y="2206060"/>
            <a:ext cx="819824" cy="25391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r>
              <a:rPr lang="en-IN" dirty="0"/>
              <a:t>Product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EF551-5C77-9473-BC57-0F0BCB77BE9F}"/>
              </a:ext>
            </a:extLst>
          </p:cNvPr>
          <p:cNvSpPr txBox="1"/>
          <p:nvPr/>
        </p:nvSpPr>
        <p:spPr>
          <a:xfrm>
            <a:off x="4832150" y="1813834"/>
            <a:ext cx="819824" cy="2539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pPr algn="ctr"/>
            <a:r>
              <a:rPr lang="en-IN" dirty="0">
                <a:solidFill>
                  <a:srgbClr val="00B050"/>
                </a:solidFill>
              </a:rPr>
              <a:t>Available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2922F-3516-9C4A-9F74-6DC5AA69F818}"/>
              </a:ext>
            </a:extLst>
          </p:cNvPr>
          <p:cNvSpPr txBox="1"/>
          <p:nvPr/>
        </p:nvSpPr>
        <p:spPr>
          <a:xfrm>
            <a:off x="4832150" y="2206060"/>
            <a:ext cx="819824" cy="2539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pPr algn="ctr"/>
            <a:r>
              <a:rPr lang="en-IN" dirty="0">
                <a:solidFill>
                  <a:srgbClr val="00B050"/>
                </a:solidFill>
              </a:rPr>
              <a:t>Available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D65E-C9A5-3F10-C32A-7C2289D9AA54}"/>
              </a:ext>
            </a:extLst>
          </p:cNvPr>
          <p:cNvSpPr txBox="1"/>
          <p:nvPr/>
        </p:nvSpPr>
        <p:spPr>
          <a:xfrm>
            <a:off x="4796687" y="2610904"/>
            <a:ext cx="890750" cy="2539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pPr algn="ctr"/>
            <a:r>
              <a:rPr lang="en-IN" dirty="0">
                <a:solidFill>
                  <a:srgbClr val="C00000"/>
                </a:solidFill>
              </a:rPr>
              <a:t>Unavailable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952EAC-F54B-2310-E567-D574B73EDD9A}"/>
              </a:ext>
            </a:extLst>
          </p:cNvPr>
          <p:cNvCxnSpPr>
            <a:cxnSpLocks/>
          </p:cNvCxnSpPr>
          <p:nvPr/>
        </p:nvCxnSpPr>
        <p:spPr>
          <a:xfrm>
            <a:off x="3641852" y="1454400"/>
            <a:ext cx="214016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F7644F-C006-3A36-7999-4138336B9BCA}"/>
              </a:ext>
            </a:extLst>
          </p:cNvPr>
          <p:cNvSpPr txBox="1"/>
          <p:nvPr/>
        </p:nvSpPr>
        <p:spPr>
          <a:xfrm>
            <a:off x="3641851" y="1059814"/>
            <a:ext cx="2140163" cy="338554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pPr algn="ctr"/>
            <a:r>
              <a:rPr lang="en-IN" sz="1600" dirty="0"/>
              <a:t>App Frontend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30D125-2657-4819-1F3C-24F69F5FA355}"/>
              </a:ext>
            </a:extLst>
          </p:cNvPr>
          <p:cNvSpPr/>
          <p:nvPr/>
        </p:nvSpPr>
        <p:spPr>
          <a:xfrm>
            <a:off x="6961811" y="1398368"/>
            <a:ext cx="1119336" cy="38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Customer 1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3E4E7-C8F6-C92C-B127-C9FBB4AE84B7}"/>
              </a:ext>
            </a:extLst>
          </p:cNvPr>
          <p:cNvCxnSpPr>
            <a:cxnSpLocks/>
            <a:stCxn id="35" idx="1"/>
            <a:endCxn id="19" idx="3"/>
          </p:cNvCxnSpPr>
          <p:nvPr/>
        </p:nvCxnSpPr>
        <p:spPr>
          <a:xfrm rot="10800000" flipV="1">
            <a:off x="5651975" y="1592070"/>
            <a:ext cx="1309837" cy="348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ADDC28-8DB9-16A2-F716-88E7E73BBE75}"/>
              </a:ext>
            </a:extLst>
          </p:cNvPr>
          <p:cNvSpPr txBox="1"/>
          <p:nvPr/>
        </p:nvSpPr>
        <p:spPr>
          <a:xfrm>
            <a:off x="6331191" y="1392430"/>
            <a:ext cx="63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Orders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F74052-98B7-3302-C996-772C1BDCF435}"/>
              </a:ext>
            </a:extLst>
          </p:cNvPr>
          <p:cNvSpPr/>
          <p:nvPr/>
        </p:nvSpPr>
        <p:spPr>
          <a:xfrm>
            <a:off x="972194" y="2670420"/>
            <a:ext cx="1300656" cy="444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D37F11-AB62-D7C4-48B1-CB136965E0BB}"/>
              </a:ext>
            </a:extLst>
          </p:cNvPr>
          <p:cNvCxnSpPr>
            <a:cxnSpLocks/>
            <a:stCxn id="13" idx="1"/>
            <a:endCxn id="42" idx="0"/>
          </p:cNvCxnSpPr>
          <p:nvPr/>
        </p:nvCxnSpPr>
        <p:spPr>
          <a:xfrm rot="10800000" flipV="1">
            <a:off x="1622522" y="1940792"/>
            <a:ext cx="2066610" cy="729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565539-ED6B-38DA-D08F-8873B6CE481D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622522" y="3114974"/>
            <a:ext cx="0" cy="72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35B5150D-9B1A-ACD4-33EA-8CC99C555ECF}"/>
              </a:ext>
            </a:extLst>
          </p:cNvPr>
          <p:cNvSpPr/>
          <p:nvPr/>
        </p:nvSpPr>
        <p:spPr>
          <a:xfrm>
            <a:off x="972194" y="3884255"/>
            <a:ext cx="1300656" cy="61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Fetch products from Farmers</a:t>
            </a:r>
          </a:p>
        </p:txBody>
      </p: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8E871C96-8523-E6AA-6744-AEE998581EFB}"/>
              </a:ext>
            </a:extLst>
          </p:cNvPr>
          <p:cNvCxnSpPr>
            <a:cxnSpLocks/>
            <a:stCxn id="320" idx="2"/>
            <a:endCxn id="339" idx="1"/>
          </p:cNvCxnSpPr>
          <p:nvPr/>
        </p:nvCxnSpPr>
        <p:spPr>
          <a:xfrm rot="16200000" flipH="1">
            <a:off x="3657428" y="2466148"/>
            <a:ext cx="432597" cy="45024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36238664-33E4-85FC-73FB-221E014B322A}"/>
              </a:ext>
            </a:extLst>
          </p:cNvPr>
          <p:cNvSpPr txBox="1"/>
          <p:nvPr/>
        </p:nvSpPr>
        <p:spPr>
          <a:xfrm>
            <a:off x="6124931" y="4733597"/>
            <a:ext cx="68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Out for Delivery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2E6EF7AF-E888-6515-BFC3-7ACFCBCA4ED3}"/>
              </a:ext>
            </a:extLst>
          </p:cNvPr>
          <p:cNvSpPr/>
          <p:nvPr/>
        </p:nvSpPr>
        <p:spPr>
          <a:xfrm>
            <a:off x="6961811" y="2333017"/>
            <a:ext cx="1119336" cy="38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Customer 2</a:t>
            </a:r>
          </a:p>
        </p:txBody>
      </p: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0DFE08B7-6C3E-A5E7-B98D-22FF802F8DAE}"/>
              </a:ext>
            </a:extLst>
          </p:cNvPr>
          <p:cNvCxnSpPr>
            <a:cxnSpLocks/>
            <a:stCxn id="16" idx="1"/>
            <a:endCxn id="42" idx="3"/>
          </p:cNvCxnSpPr>
          <p:nvPr/>
        </p:nvCxnSpPr>
        <p:spPr>
          <a:xfrm rot="10800000" flipV="1">
            <a:off x="2272850" y="2333017"/>
            <a:ext cx="1416282" cy="559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nector: Elbow 369">
            <a:extLst>
              <a:ext uri="{FF2B5EF4-FFF2-40B4-BE49-F238E27FC236}">
                <a16:creationId xmlns:a16="http://schemas.microsoft.com/office/drawing/2014/main" id="{BCB8C8DF-833F-B5C7-F323-F7FF685B8FE7}"/>
              </a:ext>
            </a:extLst>
          </p:cNvPr>
          <p:cNvCxnSpPr>
            <a:cxnSpLocks/>
            <a:stCxn id="357" idx="1"/>
            <a:endCxn id="22" idx="3"/>
          </p:cNvCxnSpPr>
          <p:nvPr/>
        </p:nvCxnSpPr>
        <p:spPr>
          <a:xfrm rot="10800000">
            <a:off x="5651975" y="2333018"/>
            <a:ext cx="1309837" cy="193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5D9D1F7A-D130-7C1B-9541-51A2D443A14E}"/>
              </a:ext>
            </a:extLst>
          </p:cNvPr>
          <p:cNvSpPr txBox="1"/>
          <p:nvPr/>
        </p:nvSpPr>
        <p:spPr>
          <a:xfrm>
            <a:off x="6350928" y="2310140"/>
            <a:ext cx="630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Orders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2EF6405A-34A0-93C3-6699-9C7A7258E707}"/>
              </a:ext>
            </a:extLst>
          </p:cNvPr>
          <p:cNvSpPr txBox="1"/>
          <p:nvPr/>
        </p:nvSpPr>
        <p:spPr>
          <a:xfrm>
            <a:off x="4266557" y="3626990"/>
            <a:ext cx="890750" cy="4154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50"/>
            </a:lvl1pPr>
          </a:lstStyle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Delivery Status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EAE5B45-4872-443A-8ED0-44F004E911B3}"/>
              </a:ext>
            </a:extLst>
          </p:cNvPr>
          <p:cNvCxnSpPr>
            <a:endCxn id="377" idx="2"/>
          </p:cNvCxnSpPr>
          <p:nvPr/>
        </p:nvCxnSpPr>
        <p:spPr>
          <a:xfrm flipV="1">
            <a:off x="4711932" y="4042488"/>
            <a:ext cx="0" cy="891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687"/>
      </p:ext>
    </p:extLst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657</Words>
  <Application>Microsoft Office PowerPoint</Application>
  <PresentationFormat>On-screen Show (16:9)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Arial</vt:lpstr>
      <vt:lpstr>Lato Black</vt:lpstr>
      <vt:lpstr>TI Template</vt:lpstr>
      <vt:lpstr>TI Template</vt:lpstr>
      <vt:lpstr>PLEDGE TO PROGRESS Sustainability Hackathon </vt:lpstr>
      <vt:lpstr>Problem Statement :</vt:lpstr>
      <vt:lpstr>User Segment &amp; Pain Points </vt:lpstr>
      <vt:lpstr>Pre-Requisite</vt:lpstr>
      <vt:lpstr>PowerPoint Presentation</vt:lpstr>
      <vt:lpstr>Tools or resources</vt:lpstr>
      <vt:lpstr>High Level Structure</vt:lpstr>
      <vt:lpstr>Lower Level Structure: 1.Farmer-App Interaction</vt:lpstr>
      <vt:lpstr>PowerPoint Presentation</vt:lpstr>
      <vt:lpstr>Almost Complete Structure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abhishek chavan</dc:creator>
  <cp:lastModifiedBy>abhishek chavan</cp:lastModifiedBy>
  <cp:revision>65</cp:revision>
  <dcterms:modified xsi:type="dcterms:W3CDTF">2023-04-23T19:39:47Z</dcterms:modified>
</cp:coreProperties>
</file>