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7620000" cx="1016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 name="Shape 17"/>
        <p:cNvGrpSpPr/>
        <p:nvPr/>
      </p:nvGrpSpPr>
      <p:grpSpPr>
        <a:xfrm>
          <a:off x="0" y="0"/>
          <a:ext cx="0" cy="0"/>
          <a:chOff x="0" y="0"/>
          <a:chExt cx="0" cy="0"/>
        </a:xfrm>
      </p:grpSpPr>
      <p:sp>
        <p:nvSpPr>
          <p:cNvPr id="18" name="Shape 1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 name="Shape 24"/>
        <p:cNvGrpSpPr/>
        <p:nvPr/>
      </p:nvGrpSpPr>
      <p:grpSpPr>
        <a:xfrm>
          <a:off x="0" y="0"/>
          <a:ext cx="0" cy="0"/>
          <a:chOff x="0" y="0"/>
          <a:chExt cx="0" cy="0"/>
        </a:xfrm>
      </p:grpSpPr>
      <p:sp>
        <p:nvSpPr>
          <p:cNvPr id="25" name="Shape 2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Shape 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Shape 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Shape 4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Shape 5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layout with centered title and subtitle placeholders"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3" name="Shape 1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342900" lvl="0" marL="3429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285750" lvl="1" marL="74295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228600" lvl="2" marL="11430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228600" lvl="3" marL="1600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228600" lvl="4" marL="2057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228600" lvl="5" marL="2514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228600" lvl="6" marL="3429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228600" lvl="7" marL="4800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228600" lvl="8" marL="6629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 name="Shape 14"/>
          <p:cNvSpPr txBox="1"/>
          <p:nvPr>
            <p:ph idx="10" type="dt"/>
          </p:nvPr>
        </p:nvSpPr>
        <p:spPr>
          <a:xfrm>
            <a:off x="762000" y="6942137"/>
            <a:ext cx="2117725" cy="509587"/>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Shape 15"/>
          <p:cNvSpPr txBox="1"/>
          <p:nvPr>
            <p:ph idx="11" type="ftr"/>
          </p:nvPr>
        </p:nvSpPr>
        <p:spPr>
          <a:xfrm>
            <a:off x="3470275" y="6942137"/>
            <a:ext cx="3219450" cy="509587"/>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 name="Shape 16"/>
          <p:cNvSpPr txBox="1"/>
          <p:nvPr>
            <p:ph idx="12" type="sldNum"/>
          </p:nvPr>
        </p:nvSpPr>
        <p:spPr>
          <a:xfrm>
            <a:off x="7280275" y="6942137"/>
            <a:ext cx="2119312" cy="50958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762000" y="676275"/>
            <a:ext cx="8636000" cy="1271587"/>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 name="Shape 7"/>
          <p:cNvSpPr txBox="1"/>
          <p:nvPr>
            <p:ph idx="1" type="body"/>
          </p:nvPr>
        </p:nvSpPr>
        <p:spPr>
          <a:xfrm>
            <a:off x="762000" y="2200275"/>
            <a:ext cx="8636000" cy="4573587"/>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 name="Shape 8"/>
          <p:cNvSpPr txBox="1"/>
          <p:nvPr>
            <p:ph idx="10" type="dt"/>
          </p:nvPr>
        </p:nvSpPr>
        <p:spPr>
          <a:xfrm>
            <a:off x="762000" y="6942137"/>
            <a:ext cx="2117725" cy="509587"/>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Shape 9"/>
          <p:cNvSpPr txBox="1"/>
          <p:nvPr>
            <p:ph idx="11" type="ftr"/>
          </p:nvPr>
        </p:nvSpPr>
        <p:spPr>
          <a:xfrm>
            <a:off x="3470275" y="6942137"/>
            <a:ext cx="3219450" cy="509587"/>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Shape 10"/>
          <p:cNvSpPr txBox="1"/>
          <p:nvPr>
            <p:ph idx="12" type="sldNum"/>
          </p:nvPr>
        </p:nvSpPr>
        <p:spPr>
          <a:xfrm>
            <a:off x="7280275" y="6942137"/>
            <a:ext cx="2119312" cy="50958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 name="Shape 20"/>
        <p:cNvGrpSpPr/>
        <p:nvPr/>
      </p:nvGrpSpPr>
      <p:grpSpPr>
        <a:xfrm>
          <a:off x="0" y="0"/>
          <a:ext cx="0" cy="0"/>
          <a:chOff x="0" y="0"/>
          <a:chExt cx="0" cy="0"/>
        </a:xfrm>
      </p:grpSpPr>
      <p:sp>
        <p:nvSpPr>
          <p:cNvPr id="21" name="Shape 21"/>
          <p:cNvSpPr txBox="1"/>
          <p:nvPr>
            <p:ph type="ctrTitle"/>
          </p:nvPr>
        </p:nvSpPr>
        <p:spPr>
          <a:xfrm>
            <a:off x="800100" y="3048000"/>
            <a:ext cx="8559800" cy="1219200"/>
          </a:xfrm>
          <a:prstGeom prst="rect">
            <a:avLst/>
          </a:prstGeom>
          <a:noFill/>
          <a:ln>
            <a:noFill/>
          </a:ln>
        </p:spPr>
        <p:txBody>
          <a:bodyPr anchorCtr="0" anchor="t" bIns="0" lIns="0" spcFirstLastPara="1" rIns="0" wrap="square" tIns="0">
            <a:noAutofit/>
          </a:bodyPr>
          <a:lstStyle/>
          <a:p>
            <a:pPr indent="0" lvl="0" marL="0" marR="0" rtl="0" algn="ctr">
              <a:lnSpc>
                <a:spcPct val="95000"/>
              </a:lnSpc>
              <a:spcBef>
                <a:spcPts val="0"/>
              </a:spcBef>
              <a:spcAft>
                <a:spcPts val="0"/>
              </a:spcAft>
              <a:buClr>
                <a:srgbClr val="000000"/>
              </a:buClr>
              <a:buFont typeface="Arial"/>
              <a:buNone/>
            </a:pPr>
            <a:r>
              <a:rPr b="0" i="0" lang="en-US" sz="4800" u="none" cap="none" strike="noStrike">
                <a:solidFill>
                  <a:srgbClr val="000000"/>
                </a:solidFill>
                <a:latin typeface="Arial"/>
                <a:ea typeface="Arial"/>
                <a:cs typeface="Arial"/>
                <a:sym typeface="Arial"/>
              </a:rPr>
              <a:t>Schatten der Vergangenheit</a:t>
            </a:r>
            <a:endParaRPr/>
          </a:p>
        </p:txBody>
      </p:sp>
      <p:sp>
        <p:nvSpPr>
          <p:cNvPr id="22" name="Shape 22"/>
          <p:cNvSpPr txBox="1"/>
          <p:nvPr>
            <p:ph idx="1" type="subTitle"/>
          </p:nvPr>
        </p:nvSpPr>
        <p:spPr>
          <a:xfrm>
            <a:off x="1712912" y="4557712"/>
            <a:ext cx="6716712" cy="950912"/>
          </a:xfrm>
          <a:prstGeom prst="rect">
            <a:avLst/>
          </a:prstGeom>
          <a:noFill/>
          <a:ln>
            <a:noFill/>
          </a:ln>
        </p:spPr>
        <p:txBody>
          <a:bodyPr anchorCtr="0" anchor="t" bIns="0" lIns="0" spcFirstLastPara="1" rIns="0" wrap="square" tIns="0">
            <a:noAutofit/>
          </a:bodyPr>
          <a:lstStyle/>
          <a:p>
            <a:pPr indent="0" lvl="0" marL="0" marR="0" rtl="0" algn="ctr">
              <a:lnSpc>
                <a:spcPct val="95000"/>
              </a:lnSpc>
              <a:spcBef>
                <a:spcPts val="0"/>
              </a:spcBef>
              <a:spcAft>
                <a:spcPts val="0"/>
              </a:spcAft>
              <a:buClr>
                <a:srgbClr val="000000"/>
              </a:buClr>
              <a:buFont typeface="Arial"/>
              <a:buNone/>
            </a:pPr>
            <a:r>
              <a:rPr b="0" i="0" lang="en-US" sz="3200" u="none" cap="none" strike="noStrike">
                <a:solidFill>
                  <a:srgbClr val="000000"/>
                </a:solidFill>
                <a:latin typeface="Arial"/>
                <a:ea typeface="Arial"/>
                <a:cs typeface="Arial"/>
                <a:sym typeface="Arial"/>
              </a:rPr>
              <a:t>LARP für Scherbenwelten &amp; Friends 2010 auf Burg Lohra</a:t>
            </a:r>
            <a:endParaRPr/>
          </a:p>
        </p:txBody>
      </p:sp>
      <p:pic>
        <p:nvPicPr>
          <p:cNvPr id="23" name="Shape 23"/>
          <p:cNvPicPr preferRelativeResize="0"/>
          <p:nvPr/>
        </p:nvPicPr>
        <p:blipFill rotWithShape="1">
          <a:blip r:embed="rId3">
            <a:alphaModFix/>
          </a:blip>
          <a:srcRect b="0" l="0" r="0" t="0"/>
          <a:stretch/>
        </p:blipFill>
        <p:spPr>
          <a:xfrm>
            <a:off x="3040062" y="609600"/>
            <a:ext cx="3698875" cy="2333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sp>
        <p:nvSpPr>
          <p:cNvPr id="79" name="Shape 79"/>
          <p:cNvSpPr txBox="1"/>
          <p:nvPr>
            <p:ph type="ctrTitle"/>
          </p:nvPr>
        </p:nvSpPr>
        <p:spPr>
          <a:xfrm>
            <a:off x="190500" y="304800"/>
            <a:ext cx="9779000" cy="914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4300" u="none" cap="none" strike="noStrike">
                <a:solidFill>
                  <a:srgbClr val="000000"/>
                </a:solidFill>
                <a:latin typeface="Arial"/>
                <a:ea typeface="Arial"/>
                <a:cs typeface="Arial"/>
                <a:sym typeface="Arial"/>
              </a:rPr>
              <a:t>Lavagraben</a:t>
            </a:r>
            <a:endParaRPr/>
          </a:p>
        </p:txBody>
      </p:sp>
      <p:sp>
        <p:nvSpPr>
          <p:cNvPr id="80" name="Shape 80"/>
          <p:cNvSpPr txBox="1"/>
          <p:nvPr>
            <p:ph idx="1" type="subTitle"/>
          </p:nvPr>
        </p:nvSpPr>
        <p:spPr>
          <a:xfrm>
            <a:off x="176212" y="1819275"/>
            <a:ext cx="4686300" cy="547687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Material</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Flatterband</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15 Brettchen</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10 mutige Helden </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Das Spiel endet wenn 10 angekommen sind. Wird aber von der SL entsprechend erleichtert wenn es zulange dauern sollte. Man muss von ca 30 Minuten ausgehen. </a:t>
            </a:r>
            <a:endParaRPr b="0" i="0" sz="3200" u="none">
              <a:solidFill>
                <a:schemeClr val="dk1"/>
              </a:solidFill>
              <a:latin typeface="Times New Roman"/>
              <a:ea typeface="Times New Roman"/>
              <a:cs typeface="Times New Roman"/>
              <a:sym typeface="Times New Roman"/>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
        <p:nvSpPr>
          <p:cNvPr id="81" name="Shape 81"/>
          <p:cNvSpPr txBox="1"/>
          <p:nvPr/>
        </p:nvSpPr>
        <p:spPr>
          <a:xfrm>
            <a:off x="5264150" y="1811337"/>
            <a:ext cx="4694237" cy="547528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Beschreibung</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Das Flatterband markiert Start und Ziel, der Abstand sollte etwa fünf Meter betragen.</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Zwischen den Bändern ist ein Lava See. Zur Überquerung stehen 15 magische Trittfelder zur Verfügung. Jedes Trittfeld beschützt alle die es berühren vor dem Feuer, aber nur solange auch mindestens einer es berührt.</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Man darf die Trittsteine aufheben und ablegen, man darf aber nicht in die Lava treten. Wenn das passiert gehts von vorne los. Irgendwann müssen alle 10 auf der anderen Seite ankommen. </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Trittsteine die nicht berührt werden werden von der SL aus dem Spiel entfernt.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 name="Shape 85"/>
        <p:cNvGrpSpPr/>
        <p:nvPr/>
      </p:nvGrpSpPr>
      <p:grpSpPr>
        <a:xfrm>
          <a:off x="0" y="0"/>
          <a:ext cx="0" cy="0"/>
          <a:chOff x="0" y="0"/>
          <a:chExt cx="0" cy="0"/>
        </a:xfrm>
      </p:grpSpPr>
      <p:sp>
        <p:nvSpPr>
          <p:cNvPr id="86" name="Shape 86"/>
          <p:cNvSpPr txBox="1"/>
          <p:nvPr>
            <p:ph type="ctrTitle"/>
          </p:nvPr>
        </p:nvSpPr>
        <p:spPr>
          <a:xfrm>
            <a:off x="171450" y="263525"/>
            <a:ext cx="9752012" cy="7318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4300" u="none" cap="none" strike="noStrike">
                <a:solidFill>
                  <a:srgbClr val="000000"/>
                </a:solidFill>
                <a:latin typeface="Arial"/>
                <a:ea typeface="Arial"/>
                <a:cs typeface="Arial"/>
                <a:sym typeface="Arial"/>
              </a:rPr>
              <a:t>Wasser für Griel</a:t>
            </a:r>
            <a:endParaRPr/>
          </a:p>
        </p:txBody>
      </p:sp>
      <p:sp>
        <p:nvSpPr>
          <p:cNvPr id="87" name="Shape 87"/>
          <p:cNvSpPr txBox="1"/>
          <p:nvPr>
            <p:ph idx="1" type="subTitle"/>
          </p:nvPr>
        </p:nvSpPr>
        <p:spPr>
          <a:xfrm>
            <a:off x="190500" y="1119187"/>
            <a:ext cx="4719637" cy="61055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Material</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Flatterband</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2 Stühle, Fässer oder ähnlich</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1 Dachlatte 2 m</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7 Plastikbecher</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1 Messbecher</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8 mutige Helden</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Atrefakt</a:t>
            </a:r>
            <a:endParaRPr/>
          </a:p>
        </p:txBody>
      </p:sp>
      <p:sp>
        <p:nvSpPr>
          <p:cNvPr id="88" name="Shape 88"/>
          <p:cNvSpPr txBox="1"/>
          <p:nvPr/>
        </p:nvSpPr>
        <p:spPr>
          <a:xfrm>
            <a:off x="5010150" y="874712"/>
            <a:ext cx="4772025" cy="62436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Beschreibung</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Die Dachlatte wird auf die Stuhllehnen gelegt. An den Enden werden je zwei Becher mit Wasser gestellt.  Dann je ein Becher alle 50 cm.</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Die Acht Helden müssen dann die Dachlatte gemeinsam (jeder muss eine Hand an der Latte heben (nein, nicht an seiner) tragen.Es versteht sich dass die Becher nicht berührt werden dürfen. Nach einer gewissen Strecke darf ein weiterer Held die Becher abnehmen und in den Messbecher giessen.</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Ich denke es reicht, wenn ein halber Liter Wasser ankommt, oder?</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-&gt; Das auf Zeit *jubel* ^^ Müssten wir vorher nurmal teste, wieviel zeit es wäre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2" name="Shape 92"/>
        <p:cNvGrpSpPr/>
        <p:nvPr/>
      </p:nvGrpSpPr>
      <p:grpSpPr>
        <a:xfrm>
          <a:off x="0" y="0"/>
          <a:ext cx="0" cy="0"/>
          <a:chOff x="0" y="0"/>
          <a:chExt cx="0" cy="0"/>
        </a:xfrm>
      </p:grpSpPr>
      <p:sp>
        <p:nvSpPr>
          <p:cNvPr id="93" name="Shape 93"/>
          <p:cNvSpPr txBox="1"/>
          <p:nvPr>
            <p:ph type="ctrTitle"/>
          </p:nvPr>
        </p:nvSpPr>
        <p:spPr>
          <a:xfrm>
            <a:off x="190500" y="304800"/>
            <a:ext cx="9779000" cy="914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4300" u="none" cap="none" strike="noStrike">
                <a:solidFill>
                  <a:srgbClr val="000000"/>
                </a:solidFill>
                <a:latin typeface="Arial"/>
                <a:ea typeface="Arial"/>
                <a:cs typeface="Arial"/>
                <a:sym typeface="Arial"/>
              </a:rPr>
              <a:t>Rätsel</a:t>
            </a:r>
            <a:endParaRPr/>
          </a:p>
        </p:txBody>
      </p:sp>
      <p:sp>
        <p:nvSpPr>
          <p:cNvPr id="94" name="Shape 94"/>
          <p:cNvSpPr txBox="1"/>
          <p:nvPr>
            <p:ph idx="1" type="subTitle"/>
          </p:nvPr>
        </p:nvSpPr>
        <p:spPr>
          <a:xfrm>
            <a:off x="190500" y="1828800"/>
            <a:ext cx="4699000" cy="5486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Material: keins</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NPC: offen</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Artefakt</a:t>
            </a:r>
            <a:endParaRPr/>
          </a:p>
        </p:txBody>
      </p:sp>
      <p:sp>
        <p:nvSpPr>
          <p:cNvPr id="95" name="Shape 95"/>
          <p:cNvSpPr txBox="1"/>
          <p:nvPr/>
        </p:nvSpPr>
        <p:spPr>
          <a:xfrm>
            <a:off x="5270500" y="1828800"/>
            <a:ext cx="4699000" cy="5486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CCCCFF"/>
              </a:buClr>
              <a:buFont typeface="Times New Roman"/>
              <a:buNone/>
            </a:pPr>
            <a:r>
              <a:rPr b="0" i="0" lang="en-US" sz="2700" u="sng">
                <a:solidFill>
                  <a:schemeClr val="hlink"/>
                </a:solidFill>
                <a:latin typeface="Times New Roman"/>
                <a:ea typeface="Times New Roman"/>
                <a:cs typeface="Times New Roman"/>
                <a:sym typeface="Times New Roman"/>
              </a:rPr>
              <a:t>Rätsel siehe hier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9" name="Shape 99"/>
        <p:cNvGrpSpPr/>
        <p:nvPr/>
      </p:nvGrpSpPr>
      <p:grpSpPr>
        <a:xfrm>
          <a:off x="0" y="0"/>
          <a:ext cx="0" cy="0"/>
          <a:chOff x="0" y="0"/>
          <a:chExt cx="0" cy="0"/>
        </a:xfrm>
      </p:grpSpPr>
      <p:sp>
        <p:nvSpPr>
          <p:cNvPr id="100" name="Shape 100"/>
          <p:cNvSpPr txBox="1"/>
          <p:nvPr>
            <p:ph type="ctrTitle"/>
          </p:nvPr>
        </p:nvSpPr>
        <p:spPr>
          <a:xfrm>
            <a:off x="190500" y="304800"/>
            <a:ext cx="9779000" cy="914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4300" u="none" cap="none" strike="noStrike">
                <a:solidFill>
                  <a:srgbClr val="000000"/>
                </a:solidFill>
                <a:latin typeface="Arial"/>
                <a:ea typeface="Arial"/>
                <a:cs typeface="Arial"/>
                <a:sym typeface="Arial"/>
              </a:rPr>
              <a:t>Ellas Heilung</a:t>
            </a:r>
            <a:endParaRPr/>
          </a:p>
        </p:txBody>
      </p:sp>
      <p:sp>
        <p:nvSpPr>
          <p:cNvPr id="101" name="Shape 101"/>
          <p:cNvSpPr txBox="1"/>
          <p:nvPr>
            <p:ph idx="1" type="subTitle"/>
          </p:nvPr>
        </p:nvSpPr>
        <p:spPr>
          <a:xfrm>
            <a:off x="190500" y="1828800"/>
            <a:ext cx="4699000" cy="5486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Ort.... völlig unklar, ich will sie keine Kilometer laufen lassen, aber Noemi braucht da Luft zum Umbau im Burghof....</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Material: 1 Quelle (Wasserflasche)</a:t>
            </a:r>
            <a:endParaRPr/>
          </a:p>
        </p:txBody>
      </p:sp>
      <p:sp>
        <p:nvSpPr>
          <p:cNvPr id="102" name="Shape 102"/>
          <p:cNvSpPr txBox="1"/>
          <p:nvPr/>
        </p:nvSpPr>
        <p:spPr>
          <a:xfrm>
            <a:off x="5264150" y="1811337"/>
            <a:ext cx="4694237" cy="547528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Das Ritual ist einfach... Stellt man alles auf den Teller leuchtet der Teller.</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Füllt man den Krug leuchtet der.</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Füllt man den kleinen Becher leuchtet der.</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Füllt man den Kelch leuchtet er schwach, schüttet man den kleinen Becher in den grossen... güldenes Licht, sphärische Klänge... Glückwunsch.</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700" u="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6" name="Shape 106"/>
        <p:cNvGrpSpPr/>
        <p:nvPr/>
      </p:nvGrpSpPr>
      <p:grpSpPr>
        <a:xfrm>
          <a:off x="0" y="0"/>
          <a:ext cx="0" cy="0"/>
          <a:chOff x="0" y="0"/>
          <a:chExt cx="0" cy="0"/>
        </a:xfrm>
      </p:grpSpPr>
      <p:sp>
        <p:nvSpPr>
          <p:cNvPr id="107" name="Shape 107"/>
          <p:cNvSpPr txBox="1"/>
          <p:nvPr>
            <p:ph type="ctrTitle"/>
          </p:nvPr>
        </p:nvSpPr>
        <p:spPr>
          <a:xfrm>
            <a:off x="190500" y="304800"/>
            <a:ext cx="9779000" cy="914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4300" u="none" cap="none" strike="noStrike">
                <a:solidFill>
                  <a:srgbClr val="000000"/>
                </a:solidFill>
                <a:latin typeface="Arial"/>
                <a:ea typeface="Arial"/>
                <a:cs typeface="Arial"/>
                <a:sym typeface="Arial"/>
              </a:rPr>
              <a:t>Forderung zum Duell</a:t>
            </a:r>
            <a:endParaRPr/>
          </a:p>
        </p:txBody>
      </p:sp>
      <p:sp>
        <p:nvSpPr>
          <p:cNvPr id="108" name="Shape 108"/>
          <p:cNvSpPr txBox="1"/>
          <p:nvPr>
            <p:ph idx="1" type="subTitle"/>
          </p:nvPr>
        </p:nvSpPr>
        <p:spPr>
          <a:xfrm>
            <a:off x="190500" y="1828800"/>
            <a:ext cx="4699000" cy="5486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Ort: An der Brücke</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Material: Weisse Fahne</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NPC: 1</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0" lvl="0" marL="0" marR="0" rtl="0" algn="ctr">
              <a:lnSpc>
                <a:spcPct val="95000"/>
              </a:lnSpc>
              <a:spcBef>
                <a:spcPts val="0"/>
              </a:spcBef>
              <a:spcAft>
                <a:spcPts val="0"/>
              </a:spcAft>
              <a:buClr>
                <a:srgbClr val="000000"/>
              </a:buClr>
              <a:buFont typeface="Arial"/>
              <a:buNone/>
            </a:pPr>
            <a:r>
              <a:rPr b="1" i="0" lang="en-US" sz="2700" u="none">
                <a:solidFill>
                  <a:srgbClr val="000000"/>
                </a:solidFill>
                <a:latin typeface="Arial"/>
                <a:ea typeface="Arial"/>
                <a:cs typeface="Arial"/>
                <a:sym typeface="Arial"/>
              </a:rPr>
              <a:t>ACHTUNG</a:t>
            </a:r>
            <a:endParaRPr b="0" i="0" sz="3200" u="none">
              <a:solidFill>
                <a:schemeClr val="dk1"/>
              </a:solidFill>
              <a:latin typeface="Times New Roman"/>
              <a:ea typeface="Times New Roman"/>
              <a:cs typeface="Times New Roman"/>
              <a:sym typeface="Times New Roman"/>
            </a:endParaRPr>
          </a:p>
          <a:p>
            <a:pPr indent="0" lvl="0" marL="0" marR="0" rtl="0" algn="ctr">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PUNKT ENTFÄLLT</a:t>
            </a:r>
            <a:endParaRPr b="0" i="0" sz="3200" u="none">
              <a:solidFill>
                <a:schemeClr val="dk1"/>
              </a:solidFill>
              <a:latin typeface="Times New Roman"/>
              <a:ea typeface="Times New Roman"/>
              <a:cs typeface="Times New Roman"/>
              <a:sym typeface="Times New Roman"/>
            </a:endParaRPr>
          </a:p>
          <a:p>
            <a:pPr indent="0" lvl="0" marL="0" marR="0" rtl="0" algn="ctr">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WENN GRUPPE AUF</a:t>
            </a:r>
            <a:endParaRPr b="0" i="0" sz="3200" u="none">
              <a:solidFill>
                <a:schemeClr val="dk1"/>
              </a:solidFill>
              <a:latin typeface="Times New Roman"/>
              <a:ea typeface="Times New Roman"/>
              <a:cs typeface="Times New Roman"/>
              <a:sym typeface="Times New Roman"/>
            </a:endParaRPr>
          </a:p>
          <a:p>
            <a:pPr indent="0" lvl="0" marL="0" marR="0" rtl="0" algn="ctr">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DAS ANGEBOT DER WAHRSAGERIN EINGEHT</a:t>
            </a:r>
            <a:endParaRPr/>
          </a:p>
        </p:txBody>
      </p:sp>
      <p:sp>
        <p:nvSpPr>
          <p:cNvPr id="109" name="Shape 109"/>
          <p:cNvSpPr txBox="1"/>
          <p:nvPr/>
        </p:nvSpPr>
        <p:spPr>
          <a:xfrm>
            <a:off x="5270500" y="1828800"/>
            <a:ext cx="4699000" cy="5486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Wenn die Helden Ella gerettet haben kommt ein Bösewicht mit einer weissen Fahne heran.</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Er überbringt eine Forderung zum Zweikampf</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Halt um unnötiges Blutvergiessen zu vermeiden und die Sache "ordentlich" zu regeln, er sichert freies Geleit zu.</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Alles weitere wird sein Herr dann erklären.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3" name="Shape 113"/>
        <p:cNvGrpSpPr/>
        <p:nvPr/>
      </p:nvGrpSpPr>
      <p:grpSpPr>
        <a:xfrm>
          <a:off x="0" y="0"/>
          <a:ext cx="0" cy="0"/>
          <a:chOff x="0" y="0"/>
          <a:chExt cx="0" cy="0"/>
        </a:xfrm>
      </p:grpSpPr>
      <p:sp>
        <p:nvSpPr>
          <p:cNvPr id="114" name="Shape 114"/>
          <p:cNvSpPr txBox="1"/>
          <p:nvPr>
            <p:ph type="ctrTitle"/>
          </p:nvPr>
        </p:nvSpPr>
        <p:spPr>
          <a:xfrm>
            <a:off x="166687" y="292100"/>
            <a:ext cx="3951287" cy="938212"/>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4300" u="none" cap="none" strike="noStrike">
                <a:solidFill>
                  <a:srgbClr val="000000"/>
                </a:solidFill>
                <a:latin typeface="Arial"/>
                <a:ea typeface="Arial"/>
                <a:cs typeface="Arial"/>
                <a:sym typeface="Arial"/>
              </a:rPr>
              <a:t>Schlusskampf </a:t>
            </a:r>
            <a:endParaRPr/>
          </a:p>
        </p:txBody>
      </p:sp>
      <p:sp>
        <p:nvSpPr>
          <p:cNvPr id="115" name="Shape 115"/>
          <p:cNvSpPr txBox="1"/>
          <p:nvPr>
            <p:ph idx="1" type="subTitle"/>
          </p:nvPr>
        </p:nvSpPr>
        <p:spPr>
          <a:xfrm>
            <a:off x="4762500" y="101600"/>
            <a:ext cx="4714875" cy="1484312"/>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Ort: Burghof</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NPC: Alle die Waffen und Beine haben.</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171450" lvl="0" marL="342900" marR="0" rtl="0" algn="l">
              <a:lnSpc>
                <a:spcPct val="100000"/>
              </a:lnSpc>
              <a:spcBef>
                <a:spcPts val="540"/>
              </a:spcBef>
              <a:spcAft>
                <a:spcPts val="0"/>
              </a:spcAft>
              <a:buClr>
                <a:schemeClr val="dk1"/>
              </a:buClr>
              <a:buSzPts val="2700"/>
              <a:buFont typeface="Times New Roman"/>
              <a:buNone/>
            </a:pPr>
            <a:r>
              <a:t/>
            </a:r>
            <a:endParaRPr b="0" i="0" sz="2700" u="none">
              <a:solidFill>
                <a:srgbClr val="000000"/>
              </a:solidFill>
              <a:latin typeface="Arial"/>
              <a:ea typeface="Arial"/>
              <a:cs typeface="Arial"/>
              <a:sym typeface="Arial"/>
            </a:endParaRPr>
          </a:p>
        </p:txBody>
      </p:sp>
      <p:sp>
        <p:nvSpPr>
          <p:cNvPr id="116" name="Shape 116"/>
          <p:cNvSpPr txBox="1"/>
          <p:nvPr/>
        </p:nvSpPr>
        <p:spPr>
          <a:xfrm>
            <a:off x="325437" y="1374775"/>
            <a:ext cx="9463087" cy="1935797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1" i="0" lang="en-US" sz="1300" u="none">
                <a:solidFill>
                  <a:srgbClr val="000000"/>
                </a:solidFill>
                <a:latin typeface="Arial"/>
                <a:ea typeface="Arial"/>
                <a:cs typeface="Arial"/>
                <a:sym typeface="Arial"/>
              </a:rPr>
              <a:t>Endkampf ohne Voraussage </a:t>
            </a:r>
            <a:br>
              <a:rPr b="0" i="0" lang="en-US" sz="1300" u="none">
                <a:solidFill>
                  <a:srgbClr val="000000"/>
                </a:solidFill>
                <a:latin typeface="Arial"/>
                <a:ea typeface="Arial"/>
                <a:cs typeface="Arial"/>
                <a:sym typeface="Arial"/>
              </a:rPr>
            </a:br>
            <a:r>
              <a:rPr b="0" i="0" lang="en-US" sz="1300" u="none">
                <a:solidFill>
                  <a:srgbClr val="000000"/>
                </a:solidFill>
                <a:latin typeface="Arial"/>
                <a:ea typeface="Arial"/>
                <a:cs typeface="Arial"/>
                <a:sym typeface="Arial"/>
              </a:rPr>
              <a:t>Wenn die Helden das Angebot der Wahrsagerin ablehnen, dann sieht der Burghof wie folgt aus.</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1300" u="none">
                <a:solidFill>
                  <a:srgbClr val="000000"/>
                </a:solidFill>
                <a:latin typeface="Arial"/>
                <a:ea typeface="Arial"/>
                <a:cs typeface="Arial"/>
                <a:sym typeface="Arial"/>
              </a:rPr>
              <a:t>Relativ in der Mitte steht ER und schaut unsere Helden Erwartungsvoll an.</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1300" u="none">
                <a:solidFill>
                  <a:srgbClr val="000000"/>
                </a:solidFill>
                <a:latin typeface="Arial"/>
                <a:ea typeface="Arial"/>
                <a:cs typeface="Arial"/>
                <a:sym typeface="Arial"/>
              </a:rPr>
              <a:t>Vor dem Eingang zum Rittersaal stehen einige Bewaffnete</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1300" u="none">
                <a:solidFill>
                  <a:srgbClr val="000000"/>
                </a:solidFill>
                <a:latin typeface="Arial"/>
                <a:ea typeface="Arial"/>
                <a:cs typeface="Arial"/>
                <a:sym typeface="Arial"/>
              </a:rPr>
              <a:t>Ein Großteil der Truppen steht jedoch im Dungeon</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1300" u="none">
                <a:solidFill>
                  <a:srgbClr val="000000"/>
                </a:solidFill>
                <a:latin typeface="Arial"/>
                <a:ea typeface="Arial"/>
                <a:cs typeface="Arial"/>
                <a:sym typeface="Arial"/>
              </a:rPr>
              <a:t>Die SL kanalisiert nun die Helden nach Links in etwa vor den Eingang der Kapelle (so das die im Dungeon lauernden Kämpfer gut über sie herfallen können) Zuschauer können entweder an der kleinen Glocke bleiben oder werden bereits vor der Heilungssache abgefangen und können der Sache dann von den Fenstern des Rittersaales folgen (wenn die Aufgehen, ich weiss das grade nicht)</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3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300" u="none">
                <a:solidFill>
                  <a:srgbClr val="000000"/>
                </a:solidFill>
                <a:latin typeface="Arial"/>
                <a:ea typeface="Arial"/>
                <a:cs typeface="Arial"/>
                <a:sym typeface="Arial"/>
              </a:rPr>
              <a:t>ER begrüsst Heindal, heisst ihn willkommen und zeigt ihm dann eine Zauberkarte "Versteinerung". Das dürften unsere Zuschauer noch gar nicht so bemerken. Danach kommt ein Bediensteter (Haben wir einen Lila umhang...) mit einem Tablett zu den zwei stellt das Tablett ab und klaut dann wahlweise die Tasche mit dem Artefakt oder aber das Schwert. Gleichzeitig zieht er das Seine und macht sich bereit Heindal zu enthaupten</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3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300" u="none">
                <a:solidFill>
                  <a:srgbClr val="000000"/>
                </a:solidFill>
                <a:latin typeface="Arial"/>
                <a:ea typeface="Arial"/>
                <a:cs typeface="Arial"/>
                <a:sym typeface="Arial"/>
              </a:rPr>
              <a:t>Jetzt sollten die Guten Lunte riechen. Idealerweise schreien sie Verrat und die Krieger stürmen vor, der ideale Moment aus dem Dungeon vorzustürmen und die Heiler und Magier mit netten Schleifchen in den nächsten Tempel zu schicken.</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3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1" i="0" lang="en-US" sz="1300" u="none">
                <a:solidFill>
                  <a:srgbClr val="000000"/>
                </a:solidFill>
                <a:latin typeface="Arial"/>
                <a:ea typeface="Arial"/>
                <a:cs typeface="Arial"/>
                <a:sym typeface="Arial"/>
              </a:rPr>
              <a:t>Beim Endkampf mit Vorraussage</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1300" u="none">
                <a:solidFill>
                  <a:srgbClr val="000000"/>
                </a:solidFill>
                <a:latin typeface="Arial"/>
                <a:ea typeface="Arial"/>
                <a:cs typeface="Arial"/>
                <a:sym typeface="Arial"/>
              </a:rPr>
              <a:t>Brauchen wir einen Wächter auf dem Hügel am Eingang. Der schreit Alarm.</a:t>
            </a:r>
            <a:br>
              <a:rPr b="0" i="0" lang="en-US" sz="1300" u="none">
                <a:solidFill>
                  <a:srgbClr val="000000"/>
                </a:solidFill>
                <a:latin typeface="Arial"/>
                <a:ea typeface="Arial"/>
                <a:cs typeface="Arial"/>
                <a:sym typeface="Arial"/>
              </a:rPr>
            </a:br>
            <a:r>
              <a:rPr b="0" i="0" lang="en-US" sz="1300" u="none">
                <a:solidFill>
                  <a:srgbClr val="000000"/>
                </a:solidFill>
                <a:latin typeface="Arial"/>
                <a:ea typeface="Arial"/>
                <a:cs typeface="Arial"/>
                <a:sym typeface="Arial"/>
              </a:rPr>
              <a:t>Die Aufstellung ist dann wie folgt.</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1300" u="none">
                <a:solidFill>
                  <a:srgbClr val="000000"/>
                </a:solidFill>
                <a:latin typeface="Arial"/>
                <a:ea typeface="Arial"/>
                <a:cs typeface="Arial"/>
                <a:sym typeface="Arial"/>
              </a:rPr>
              <a:t>ER in der Mitte und seine Leute vor der Burg und dem Pallas verteilt, der Hinterhalt entfällt.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0" name="Shape 120"/>
        <p:cNvGrpSpPr/>
        <p:nvPr/>
      </p:nvGrpSpPr>
      <p:grpSpPr>
        <a:xfrm>
          <a:off x="0" y="0"/>
          <a:ext cx="0" cy="0"/>
          <a:chOff x="0" y="0"/>
          <a:chExt cx="0" cy="0"/>
        </a:xfrm>
      </p:grpSpPr>
      <p:sp>
        <p:nvSpPr>
          <p:cNvPr id="121" name="Shape 121"/>
          <p:cNvSpPr txBox="1"/>
          <p:nvPr>
            <p:ph type="ctrTitle"/>
          </p:nvPr>
        </p:nvSpPr>
        <p:spPr>
          <a:xfrm>
            <a:off x="190500" y="304800"/>
            <a:ext cx="9779000" cy="914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4300" u="none" cap="none" strike="noStrike">
                <a:solidFill>
                  <a:srgbClr val="000000"/>
                </a:solidFill>
                <a:latin typeface="Arial"/>
                <a:ea typeface="Arial"/>
                <a:cs typeface="Arial"/>
                <a:sym typeface="Arial"/>
              </a:rPr>
              <a:t>Material    </a:t>
            </a:r>
            <a:endParaRPr/>
          </a:p>
        </p:txBody>
      </p:sp>
      <p:sp>
        <p:nvSpPr>
          <p:cNvPr id="122" name="Shape 122"/>
          <p:cNvSpPr txBox="1"/>
          <p:nvPr>
            <p:ph idx="1" type="subTitle"/>
          </p:nvPr>
        </p:nvSpPr>
        <p:spPr>
          <a:xfrm>
            <a:off x="190500" y="1828800"/>
            <a:ext cx="9779000" cy="5486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Preisfrage, wo wir das herkriegen ^^</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FF"/>
              </a:buClr>
              <a:buFont typeface="Arial"/>
              <a:buNone/>
            </a:pPr>
            <a:r>
              <a:rPr b="0" i="0" lang="en-US" sz="2700" u="none">
                <a:solidFill>
                  <a:srgbClr val="0000FF"/>
                </a:solidFill>
                <a:latin typeface="Arial"/>
                <a:ea typeface="Arial"/>
                <a:cs typeface="Arial"/>
                <a:sym typeface="Arial"/>
              </a:rPr>
              <a:t>Das was an Material benötigt wird werde ich mitbringen. Wir haben das in den letzten Jahren auch so gemacht, dass man dann mit dem Hut rumgegangen ist.... Jörg</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Ja, wie gesagt: 50 € können wir vonner Orga auch dazu tun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 name="Shape 27"/>
        <p:cNvGrpSpPr/>
        <p:nvPr/>
      </p:nvGrpSpPr>
      <p:grpSpPr>
        <a:xfrm>
          <a:off x="0" y="0"/>
          <a:ext cx="0" cy="0"/>
          <a:chOff x="0" y="0"/>
          <a:chExt cx="0" cy="0"/>
        </a:xfrm>
      </p:grpSpPr>
      <p:sp>
        <p:nvSpPr>
          <p:cNvPr id="28" name="Shape 28"/>
          <p:cNvSpPr txBox="1"/>
          <p:nvPr>
            <p:ph type="ctrTitle"/>
          </p:nvPr>
        </p:nvSpPr>
        <p:spPr>
          <a:xfrm>
            <a:off x="190500" y="304800"/>
            <a:ext cx="9779000" cy="914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4300" u="none" cap="none" strike="noStrike">
                <a:solidFill>
                  <a:srgbClr val="000000"/>
                </a:solidFill>
                <a:latin typeface="Arial"/>
                <a:ea typeface="Arial"/>
                <a:cs typeface="Arial"/>
                <a:sym typeface="Arial"/>
              </a:rPr>
              <a:t>Einstieg</a:t>
            </a:r>
            <a:endParaRPr/>
          </a:p>
        </p:txBody>
      </p:sp>
      <p:sp>
        <p:nvSpPr>
          <p:cNvPr id="29" name="Shape 29"/>
          <p:cNvSpPr txBox="1"/>
          <p:nvPr>
            <p:ph idx="1" type="subTitle"/>
          </p:nvPr>
        </p:nvSpPr>
        <p:spPr>
          <a:xfrm>
            <a:off x="190500" y="1828800"/>
            <a:ext cx="9779000" cy="5486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CCCCFF"/>
              </a:buClr>
              <a:buFont typeface="Times New Roman"/>
              <a:buNone/>
            </a:pPr>
            <a:r>
              <a:rPr b="0" i="0" lang="en-US" sz="2700" u="sng" cap="none" strike="noStrike">
                <a:solidFill>
                  <a:schemeClr val="hlink"/>
                </a:solidFill>
                <a:latin typeface="Times New Roman"/>
                <a:ea typeface="Times New Roman"/>
                <a:cs typeface="Times New Roman"/>
                <a:sym typeface="Times New Roman"/>
              </a:rPr>
              <a:t>Zeitplan, Übersicht</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1" i="0" lang="en-US" sz="2700" u="none" cap="none" strike="noStrike">
                <a:solidFill>
                  <a:srgbClr val="000000"/>
                </a:solidFill>
                <a:latin typeface="Arial"/>
                <a:ea typeface="Arial"/>
                <a:cs typeface="Arial"/>
                <a:sym typeface="Arial"/>
              </a:rPr>
              <a:t>Spieler Infos</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CCCCFF"/>
              </a:buClr>
              <a:buFont typeface="Times New Roman"/>
              <a:buNone/>
            </a:pPr>
            <a:r>
              <a:rPr b="0" i="0" lang="en-US" sz="2700" u="sng" cap="none" strike="noStrike">
                <a:solidFill>
                  <a:schemeClr val="hlink"/>
                </a:solidFill>
                <a:latin typeface="Times New Roman"/>
                <a:ea typeface="Times New Roman"/>
                <a:cs typeface="Times New Roman"/>
                <a:sym typeface="Times New Roman"/>
              </a:rPr>
              <a:t>Doomhammer Artefakt</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CCCCFF"/>
              </a:buClr>
              <a:buFont typeface="Times New Roman"/>
              <a:buNone/>
            </a:pPr>
            <a:r>
              <a:rPr b="0" i="0" lang="en-US" sz="2700" u="sng" cap="none" strike="noStrike">
                <a:solidFill>
                  <a:schemeClr val="hlink"/>
                </a:solidFill>
                <a:latin typeface="Times New Roman"/>
                <a:ea typeface="Times New Roman"/>
                <a:cs typeface="Times New Roman"/>
                <a:sym typeface="Times New Roman"/>
              </a:rPr>
              <a:t>Momentum Eternal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 name="Shape 33"/>
        <p:cNvGrpSpPr/>
        <p:nvPr/>
      </p:nvGrpSpPr>
      <p:grpSpPr>
        <a:xfrm>
          <a:off x="0" y="0"/>
          <a:ext cx="0" cy="0"/>
          <a:chOff x="0" y="0"/>
          <a:chExt cx="0" cy="0"/>
        </a:xfrm>
      </p:grpSpPr>
      <p:sp>
        <p:nvSpPr>
          <p:cNvPr id="34" name="Shape 34"/>
          <p:cNvSpPr txBox="1"/>
          <p:nvPr>
            <p:ph type="ctrTitle"/>
          </p:nvPr>
        </p:nvSpPr>
        <p:spPr>
          <a:xfrm>
            <a:off x="190500" y="304800"/>
            <a:ext cx="9779000" cy="914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4300" u="none" cap="none" strike="noStrike">
                <a:solidFill>
                  <a:srgbClr val="000000"/>
                </a:solidFill>
                <a:latin typeface="Arial"/>
                <a:ea typeface="Arial"/>
                <a:cs typeface="Arial"/>
                <a:sym typeface="Arial"/>
              </a:rPr>
              <a:t>Abend in der Taverne (Freitag)</a:t>
            </a:r>
            <a:endParaRPr/>
          </a:p>
        </p:txBody>
      </p:sp>
      <p:sp>
        <p:nvSpPr>
          <p:cNvPr id="35" name="Shape 35"/>
          <p:cNvSpPr txBox="1"/>
          <p:nvPr>
            <p:ph idx="1" type="subTitle"/>
          </p:nvPr>
        </p:nvSpPr>
        <p:spPr>
          <a:xfrm>
            <a:off x="190500" y="1828800"/>
            <a:ext cx="9779000" cy="5486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2700" u="none" cap="none" strike="noStrike">
                <a:solidFill>
                  <a:srgbClr val="000000"/>
                </a:solidFill>
                <a:latin typeface="Arial"/>
                <a:ea typeface="Arial"/>
                <a:cs typeface="Arial"/>
                <a:sym typeface="Arial"/>
              </a:rPr>
              <a:t>Kindergarten der Götter</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2700" u="none" cap="none" strike="noStrike">
                <a:solidFill>
                  <a:srgbClr val="000000"/>
                </a:solidFill>
                <a:latin typeface="Arial"/>
                <a:ea typeface="Arial"/>
                <a:cs typeface="Arial"/>
                <a:sym typeface="Arial"/>
              </a:rPr>
              <a:t>Attentat auf Ella</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2700" u="none" cap="none" strike="noStrike">
                <a:solidFill>
                  <a:srgbClr val="000000"/>
                </a:solidFill>
                <a:latin typeface="Arial"/>
                <a:ea typeface="Arial"/>
                <a:cs typeface="Arial"/>
                <a:sym typeface="Arial"/>
              </a:rPr>
              <a:t>Momentum Eternam</a:t>
            </a:r>
            <a:endParaRPr b="0" i="0" sz="3200" u="none" cap="none" strike="noStrike">
              <a:solidFill>
                <a:schemeClr val="dk1"/>
              </a:solidFill>
              <a:latin typeface="Times New Roman"/>
              <a:ea typeface="Times New Roman"/>
              <a:cs typeface="Times New Roman"/>
              <a:sym typeface="Times New Roman"/>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 name="Shape 39"/>
        <p:cNvGrpSpPr/>
        <p:nvPr/>
      </p:nvGrpSpPr>
      <p:grpSpPr>
        <a:xfrm>
          <a:off x="0" y="0"/>
          <a:ext cx="0" cy="0"/>
          <a:chOff x="0" y="0"/>
          <a:chExt cx="0" cy="0"/>
        </a:xfrm>
      </p:grpSpPr>
      <p:sp>
        <p:nvSpPr>
          <p:cNvPr id="40" name="Shape 40"/>
          <p:cNvSpPr txBox="1"/>
          <p:nvPr>
            <p:ph type="ctrTitle"/>
          </p:nvPr>
        </p:nvSpPr>
        <p:spPr>
          <a:xfrm>
            <a:off x="190500" y="304800"/>
            <a:ext cx="9779000" cy="914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4300" u="none" cap="none" strike="noStrike">
                <a:solidFill>
                  <a:srgbClr val="000000"/>
                </a:solidFill>
                <a:latin typeface="Arial"/>
                <a:ea typeface="Arial"/>
                <a:cs typeface="Arial"/>
                <a:sym typeface="Arial"/>
              </a:rPr>
              <a:t>Königin der Hexen</a:t>
            </a:r>
            <a:endParaRPr/>
          </a:p>
        </p:txBody>
      </p:sp>
      <p:sp>
        <p:nvSpPr>
          <p:cNvPr id="41" name="Shape 41"/>
          <p:cNvSpPr txBox="1"/>
          <p:nvPr>
            <p:ph idx="1" type="subTitle"/>
          </p:nvPr>
        </p:nvSpPr>
        <p:spPr>
          <a:xfrm>
            <a:off x="168275" y="1670050"/>
            <a:ext cx="9572625" cy="5440362"/>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Die Hexe hütet ein Teil des Artefaktes. </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Ad hoc stelle ich mir zwei Optionen vor, entweder es ihr abschwatzen. Wobei sie sich herrlich über die Unterdrückung der Hexen im besonderen und der Frau im allgemeinen auslassen kann.</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Die andere Alternative ist rohe Gewalt...</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((Die genaue Rolle der Hexe muss man dann mit ihrer Darstellerin abklären.)) </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241300" lvl="0" marL="342900" marR="0" rtl="0" algn="l">
              <a:lnSpc>
                <a:spcPct val="100000"/>
              </a:lnSpc>
              <a:spcBef>
                <a:spcPts val="320"/>
              </a:spcBef>
              <a:spcAft>
                <a:spcPts val="0"/>
              </a:spcAft>
              <a:buClr>
                <a:schemeClr val="dk1"/>
              </a:buClr>
              <a:buSzPts val="1600"/>
              <a:buFont typeface="Times New Roman"/>
              <a:buNone/>
            </a:pPr>
            <a:r>
              <a:t/>
            </a:r>
            <a:endParaRPr b="0" i="0" sz="1600" u="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 name="Shape 45"/>
        <p:cNvGrpSpPr/>
        <p:nvPr/>
      </p:nvGrpSpPr>
      <p:grpSpPr>
        <a:xfrm>
          <a:off x="0" y="0"/>
          <a:ext cx="0" cy="0"/>
          <a:chOff x="0" y="0"/>
          <a:chExt cx="0" cy="0"/>
        </a:xfrm>
      </p:grpSpPr>
      <p:sp>
        <p:nvSpPr>
          <p:cNvPr id="46" name="Shape 46"/>
          <p:cNvSpPr txBox="1"/>
          <p:nvPr>
            <p:ph type="ctrTitle"/>
          </p:nvPr>
        </p:nvSpPr>
        <p:spPr>
          <a:xfrm>
            <a:off x="190500" y="304800"/>
            <a:ext cx="9779000" cy="914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4300" u="none" cap="none" strike="noStrike">
                <a:solidFill>
                  <a:srgbClr val="000000"/>
                </a:solidFill>
                <a:latin typeface="Arial"/>
                <a:ea typeface="Arial"/>
                <a:cs typeface="Arial"/>
                <a:sym typeface="Arial"/>
              </a:rPr>
              <a:t>Heindals Berufung</a:t>
            </a:r>
            <a:endParaRPr/>
          </a:p>
        </p:txBody>
      </p:sp>
      <p:sp>
        <p:nvSpPr>
          <p:cNvPr id="47" name="Shape 47"/>
          <p:cNvSpPr txBox="1"/>
          <p:nvPr>
            <p:ph idx="1" type="subTitle"/>
          </p:nvPr>
        </p:nvSpPr>
        <p:spPr>
          <a:xfrm>
            <a:off x="190500" y="1828800"/>
            <a:ext cx="4699000" cy="5486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Ort: Heiligtum auf der Wiese</a:t>
            </a:r>
            <a:endParaRPr/>
          </a:p>
        </p:txBody>
      </p:sp>
      <p:sp>
        <p:nvSpPr>
          <p:cNvPr id="48" name="Shape 48"/>
          <p:cNvSpPr txBox="1"/>
          <p:nvPr/>
        </p:nvSpPr>
        <p:spPr>
          <a:xfrm>
            <a:off x="5264150" y="1811337"/>
            <a:ext cx="4694237" cy="547528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HEINDAL HEINDAL</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Mein Sohn ich rufe dich!</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Das Böse fällte Ella von Dahlen und wird versuchen sein Gift weiter zu verteilen!</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Sei wachsam, nütze deine Fähigkeiten, finde das Böse und zerstöre es. Von dir wird es abhängen Heindal.</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Begebt euch nach Trucan hinter der Brücke werdet ihr SEIN Lager finden!</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 name="Shape 52"/>
        <p:cNvGrpSpPr/>
        <p:nvPr/>
      </p:nvGrpSpPr>
      <p:grpSpPr>
        <a:xfrm>
          <a:off x="0" y="0"/>
          <a:ext cx="0" cy="0"/>
          <a:chOff x="0" y="0"/>
          <a:chExt cx="0" cy="0"/>
        </a:xfrm>
      </p:grpSpPr>
      <p:sp>
        <p:nvSpPr>
          <p:cNvPr id="53" name="Shape 53"/>
          <p:cNvSpPr txBox="1"/>
          <p:nvPr>
            <p:ph type="ctrTitle"/>
          </p:nvPr>
        </p:nvSpPr>
        <p:spPr>
          <a:xfrm>
            <a:off x="190500" y="304800"/>
            <a:ext cx="9779000" cy="914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4300" u="none" cap="none" strike="noStrike">
                <a:solidFill>
                  <a:srgbClr val="000000"/>
                </a:solidFill>
                <a:latin typeface="Arial"/>
                <a:ea typeface="Arial"/>
                <a:cs typeface="Arial"/>
                <a:sym typeface="Arial"/>
              </a:rPr>
              <a:t>Überfall</a:t>
            </a:r>
            <a:endParaRPr/>
          </a:p>
        </p:txBody>
      </p:sp>
      <p:sp>
        <p:nvSpPr>
          <p:cNvPr id="54" name="Shape 54"/>
          <p:cNvSpPr txBox="1"/>
          <p:nvPr>
            <p:ph idx="1" type="subTitle"/>
          </p:nvPr>
        </p:nvSpPr>
        <p:spPr>
          <a:xfrm>
            <a:off x="190500" y="1828800"/>
            <a:ext cx="4699000" cy="5486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Ort: direkt hinter der Brücke auf der Schräge nach unten</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NPC: Hängt ein wenig von der Anzahl der Chars ab</a:t>
            </a:r>
            <a:endParaRPr/>
          </a:p>
        </p:txBody>
      </p:sp>
      <p:sp>
        <p:nvSpPr>
          <p:cNvPr id="55" name="Shape 55"/>
          <p:cNvSpPr txBox="1"/>
          <p:nvPr/>
        </p:nvSpPr>
        <p:spPr>
          <a:xfrm>
            <a:off x="5264150" y="1811337"/>
            <a:ext cx="4694237" cy="547528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In erster Linie ist die Sache eine Falle.</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Sprich wenn die Truppe da runter kommt und einen bestimmten Punkt erreicht hat wird ein Feuerball losgehen, der alle im gewissen Umkreis brät.</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Sollten sie tatsächlich so schlau sein und einen Dieb vorneweg haben dann kann der sogar die Falle entschärfen.</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6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Je nachdem überfallen die Bösewichte die Gruppe nach dem Feuerball oder eben beim entschärfen der Falle...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Shape 60"/>
          <p:cNvSpPr txBox="1"/>
          <p:nvPr>
            <p:ph type="ctrTitle"/>
          </p:nvPr>
        </p:nvSpPr>
        <p:spPr>
          <a:xfrm>
            <a:off x="176212" y="292100"/>
            <a:ext cx="9774237" cy="9112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4300" u="none" cap="none" strike="noStrike">
                <a:solidFill>
                  <a:srgbClr val="000000"/>
                </a:solidFill>
                <a:latin typeface="Arial"/>
                <a:ea typeface="Arial"/>
                <a:cs typeface="Arial"/>
                <a:sym typeface="Arial"/>
              </a:rPr>
              <a:t>Lager der Bösen</a:t>
            </a:r>
            <a:endParaRPr/>
          </a:p>
        </p:txBody>
      </p:sp>
      <p:sp>
        <p:nvSpPr>
          <p:cNvPr id="61" name="Shape 61"/>
          <p:cNvSpPr txBox="1"/>
          <p:nvPr>
            <p:ph idx="1" type="subTitle"/>
          </p:nvPr>
        </p:nvSpPr>
        <p:spPr>
          <a:xfrm>
            <a:off x="190500" y="1828800"/>
            <a:ext cx="4699000" cy="5486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Ort: Feuerstelle</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Material: einige Vorräte + Waffen</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Schriftrolle zum gefunden werden</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Schild "Route nach Lager West"</a:t>
            </a:r>
            <a:endParaRPr/>
          </a:p>
        </p:txBody>
      </p:sp>
      <p:sp>
        <p:nvSpPr>
          <p:cNvPr id="62" name="Shape 62"/>
          <p:cNvSpPr txBox="1"/>
          <p:nvPr/>
        </p:nvSpPr>
        <p:spPr>
          <a:xfrm>
            <a:off x="5264150" y="1811337"/>
            <a:ext cx="4694237" cy="547528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1300" u="none">
                <a:solidFill>
                  <a:srgbClr val="000000"/>
                </a:solidFill>
                <a:latin typeface="Arial"/>
                <a:ea typeface="Arial"/>
                <a:cs typeface="Arial"/>
                <a:sym typeface="Arial"/>
              </a:rPr>
              <a:t>Das Lager ist eindeutig schnell verlassen worden. Das Feuer ist noch warm. Ausrüstung liegt herum, Vorräte sind zu finden.</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3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300" u="none">
                <a:solidFill>
                  <a:srgbClr val="000000"/>
                </a:solidFill>
                <a:latin typeface="Arial"/>
                <a:ea typeface="Arial"/>
                <a:cs typeface="Arial"/>
                <a:sym typeface="Arial"/>
              </a:rPr>
              <a:t>Unter anderem findet man  Ausrüstung welche zu gross für einen Menschen ist und einen Helm mit silbernen Hörnern, die Hörner sind aber hohl</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3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300" u="none">
                <a:solidFill>
                  <a:srgbClr val="000000"/>
                </a:solidFill>
                <a:latin typeface="Arial"/>
                <a:ea typeface="Arial"/>
                <a:cs typeface="Arial"/>
                <a:sym typeface="Arial"/>
              </a:rPr>
              <a:t>Dazu eine Schriftrolle.</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3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300" u="none">
                <a:solidFill>
                  <a:srgbClr val="000000"/>
                </a:solidFill>
                <a:latin typeface="Arial"/>
                <a:ea typeface="Arial"/>
                <a:cs typeface="Arial"/>
                <a:sym typeface="Arial"/>
              </a:rPr>
              <a:t>Kurz bevor die Gruppe des Platz verlassen wollen erscheint über der Feuerstelle in güldenem Licht das Bild einer sehr hübschen Frau "Ich bin *NAME*, die Wissende und Sehende! Ich kann Licht in das Dunkel bringen und Schuld zu Sühne. Heindal dein Auftrag wurde mir enthüllt! Kommt schnell in meine Hütte gleich neben Lager West.</a:t>
            </a:r>
            <a:endParaRPr b="0" i="0" sz="24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13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1300" u="none">
                <a:solidFill>
                  <a:srgbClr val="000000"/>
                </a:solidFill>
                <a:latin typeface="Arial"/>
                <a:ea typeface="Arial"/>
                <a:cs typeface="Arial"/>
                <a:sym typeface="Arial"/>
              </a:rPr>
              <a:t>((letztlich ist das ganze nur Fake. Ziel von unserem Bösewicht ist nur, dass die Leute das Artefakt für ihn finden))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6" name="Shape 66"/>
        <p:cNvGrpSpPr/>
        <p:nvPr/>
      </p:nvGrpSpPr>
      <p:grpSpPr>
        <a:xfrm>
          <a:off x="0" y="0"/>
          <a:ext cx="0" cy="0"/>
          <a:chOff x="0" y="0"/>
          <a:chExt cx="0" cy="0"/>
        </a:xfrm>
      </p:grpSpPr>
      <p:sp>
        <p:nvSpPr>
          <p:cNvPr id="67" name="Shape 67"/>
          <p:cNvSpPr txBox="1"/>
          <p:nvPr>
            <p:ph type="ctrTitle"/>
          </p:nvPr>
        </p:nvSpPr>
        <p:spPr>
          <a:xfrm>
            <a:off x="190500" y="304800"/>
            <a:ext cx="9779000" cy="914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4300" u="none" cap="none" strike="noStrike">
                <a:solidFill>
                  <a:srgbClr val="000000"/>
                </a:solidFill>
                <a:latin typeface="Arial"/>
                <a:ea typeface="Arial"/>
                <a:cs typeface="Arial"/>
                <a:sym typeface="Arial"/>
              </a:rPr>
              <a:t>Versuchung der Wahrsagerin</a:t>
            </a:r>
            <a:endParaRPr/>
          </a:p>
        </p:txBody>
      </p:sp>
      <p:sp>
        <p:nvSpPr>
          <p:cNvPr id="68" name="Shape 68"/>
          <p:cNvSpPr txBox="1"/>
          <p:nvPr>
            <p:ph idx="1" type="subTitle"/>
          </p:nvPr>
        </p:nvSpPr>
        <p:spPr>
          <a:xfrm>
            <a:off x="190500" y="1828800"/>
            <a:ext cx="4699000" cy="5486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Ort: noch unklar... vor der Taverne aber irgendwann werden die "Umbauten" komplex</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b="0" i="0" sz="2700" u="non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NPC: Die Wahrsagerin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 name="Shape 72"/>
        <p:cNvGrpSpPr/>
        <p:nvPr/>
      </p:nvGrpSpPr>
      <p:grpSpPr>
        <a:xfrm>
          <a:off x="0" y="0"/>
          <a:ext cx="0" cy="0"/>
          <a:chOff x="0" y="0"/>
          <a:chExt cx="0" cy="0"/>
        </a:xfrm>
      </p:grpSpPr>
      <p:sp>
        <p:nvSpPr>
          <p:cNvPr id="73" name="Shape 73"/>
          <p:cNvSpPr txBox="1"/>
          <p:nvPr>
            <p:ph type="ctrTitle"/>
          </p:nvPr>
        </p:nvSpPr>
        <p:spPr>
          <a:xfrm>
            <a:off x="190500" y="304800"/>
            <a:ext cx="9779000" cy="9144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4300" u="none" cap="none" strike="noStrike">
                <a:solidFill>
                  <a:srgbClr val="000000"/>
                </a:solidFill>
                <a:latin typeface="Arial"/>
                <a:ea typeface="Arial"/>
                <a:cs typeface="Arial"/>
                <a:sym typeface="Arial"/>
              </a:rPr>
              <a:t>Rätsel des Brückenwächters</a:t>
            </a:r>
            <a:endParaRPr/>
          </a:p>
        </p:txBody>
      </p:sp>
      <p:sp>
        <p:nvSpPr>
          <p:cNvPr id="74" name="Shape 74"/>
          <p:cNvSpPr txBox="1"/>
          <p:nvPr>
            <p:ph idx="1" type="subTitle"/>
          </p:nvPr>
        </p:nvSpPr>
        <p:spPr>
          <a:xfrm>
            <a:off x="176212" y="1819275"/>
            <a:ext cx="9774237" cy="547687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1. </a:t>
            </a:r>
            <a:r>
              <a:rPr b="0" i="0" lang="en-US" sz="2700" u="sng">
                <a:solidFill>
                  <a:schemeClr val="hlink"/>
                </a:solidFill>
                <a:latin typeface="Times New Roman"/>
                <a:ea typeface="Times New Roman"/>
                <a:cs typeface="Times New Roman"/>
                <a:sym typeface="Times New Roman"/>
              </a:rPr>
              <a:t>Rätsel des Brückenwächters</a:t>
            </a:r>
            <a:endParaRPr b="0" i="0" sz="32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Font typeface="Arial"/>
              <a:buNone/>
            </a:pPr>
            <a:r>
              <a:rPr b="0" i="0" lang="en-US" sz="2700" u="none">
                <a:solidFill>
                  <a:srgbClr val="000000"/>
                </a:solidFill>
                <a:latin typeface="Arial"/>
                <a:ea typeface="Arial"/>
                <a:cs typeface="Arial"/>
                <a:sym typeface="Arial"/>
              </a:rPr>
              <a:t>2. </a:t>
            </a:r>
            <a:r>
              <a:rPr b="0" i="0" lang="en-US" sz="2700" u="sng">
                <a:solidFill>
                  <a:schemeClr val="hlink"/>
                </a:solidFill>
                <a:latin typeface="Times New Roman"/>
                <a:ea typeface="Times New Roman"/>
                <a:cs typeface="Times New Roman"/>
                <a:sym typeface="Times New Roman"/>
              </a:rPr>
              <a:t>Weg durch das Tor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