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 name="Shape 19"/>
        <p:cNvGrpSpPr/>
        <p:nvPr/>
      </p:nvGrpSpPr>
      <p:grpSpPr>
        <a:xfrm>
          <a:off x="0" y="0"/>
          <a:ext cx="0" cy="0"/>
          <a:chOff x="0" y="0"/>
          <a:chExt cx="0" cy="0"/>
        </a:xfrm>
      </p:grpSpPr>
      <p:sp>
        <p:nvSpPr>
          <p:cNvPr id="20" name="Shape 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21" name="Shape 21"/>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77" name="Shape 77"/>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84" name="Shape 84"/>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91" name="Shape 91"/>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10" name="Shape 110"/>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31" name="Shape 131"/>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37" name="Shape 137"/>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43" name="Shape 143"/>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49" name="Shape 149"/>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55" name="Shape 155"/>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62" name="Shape 162"/>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27" name="Shape 27"/>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68" name="Shape 168"/>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74" name="Shape 174"/>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80" name="Shape 180"/>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87" name="Shape 187"/>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93" name="Shape 193"/>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199" name="Shape 199"/>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205" name="Shape 205"/>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211" name="Shape 211"/>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217" name="Shape 217"/>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223" name="Shape 223"/>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33" name="Shape 33"/>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229" name="Shape 229"/>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41" name="Shape 41"/>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47" name="Shape 47"/>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53" name="Shape 53"/>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59" name="Shape 59"/>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65" name="Shape 65"/>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a:noFill/>
          </a:ln>
        </p:spPr>
      </p:sp>
      <p:sp>
        <p:nvSpPr>
          <p:cNvPr id="71" name="Shape 71"/>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6" name="Shape 6"/>
        <p:cNvGrpSpPr/>
        <p:nvPr/>
      </p:nvGrpSpPr>
      <p:grpSpPr>
        <a:xfrm>
          <a:off x="0" y="0"/>
          <a:ext cx="0" cy="0"/>
          <a:chOff x="0" y="0"/>
          <a:chExt cx="0" cy="0"/>
        </a:xfrm>
      </p:grpSpPr>
      <p:sp>
        <p:nvSpPr>
          <p:cNvPr id="7" name="Shape 7"/>
          <p:cNvSpPr txBox="1"/>
          <p:nvPr>
            <p:ph type="ctrTitle"/>
          </p:nvPr>
        </p:nvSpPr>
        <p:spPr>
          <a:xfrm>
            <a:off x="914400" y="3048000"/>
            <a:ext cx="8331200" cy="1219199"/>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48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0" i="0" sz="4800" u="none" cap="none" strike="noStrike">
                <a:solidFill>
                  <a:srgbClr val="000000"/>
                </a:solidFill>
                <a:latin typeface="Arial"/>
                <a:ea typeface="Arial"/>
                <a:cs typeface="Arial"/>
                <a:sym typeface="Arial"/>
              </a:defRPr>
            </a:lvl2pPr>
            <a:lvl3pPr indent="0" lvl="2" algn="ctr">
              <a:spcBef>
                <a:spcPts val="0"/>
              </a:spcBef>
              <a:spcAft>
                <a:spcPts val="0"/>
              </a:spcAft>
              <a:buSzPts val="1400"/>
              <a:buNone/>
              <a:defRPr sz="4800"/>
            </a:lvl3pPr>
            <a:lvl4pPr indent="0" lvl="3" algn="ctr">
              <a:spcBef>
                <a:spcPts val="0"/>
              </a:spcBef>
              <a:spcAft>
                <a:spcPts val="0"/>
              </a:spcAft>
              <a:buSzPts val="1400"/>
              <a:buNone/>
              <a:defRPr sz="4800"/>
            </a:lvl4pPr>
            <a:lvl5pPr indent="0" lvl="4" algn="ctr">
              <a:spcBef>
                <a:spcPts val="0"/>
              </a:spcBef>
              <a:spcAft>
                <a:spcPts val="0"/>
              </a:spcAft>
              <a:buSzPts val="1400"/>
              <a:buNone/>
              <a:defRPr sz="4800"/>
            </a:lvl5pPr>
            <a:lvl6pPr indent="0" lvl="5" algn="ctr">
              <a:spcBef>
                <a:spcPts val="0"/>
              </a:spcBef>
              <a:spcAft>
                <a:spcPts val="0"/>
              </a:spcAft>
              <a:buSzPts val="1400"/>
              <a:buNone/>
              <a:defRPr sz="4800"/>
            </a:lvl6pPr>
            <a:lvl7pPr indent="0" lvl="6" algn="ctr">
              <a:spcBef>
                <a:spcPts val="0"/>
              </a:spcBef>
              <a:spcAft>
                <a:spcPts val="0"/>
              </a:spcAft>
              <a:buSzPts val="1400"/>
              <a:buNone/>
              <a:defRPr sz="4800"/>
            </a:lvl7pPr>
            <a:lvl8pPr indent="0" lvl="7" algn="ctr">
              <a:spcBef>
                <a:spcPts val="0"/>
              </a:spcBef>
              <a:spcAft>
                <a:spcPts val="0"/>
              </a:spcAft>
              <a:buSzPts val="1400"/>
              <a:buNone/>
              <a:defRPr sz="4800"/>
            </a:lvl8pPr>
            <a:lvl9pPr indent="0" lvl="8" algn="ctr">
              <a:spcBef>
                <a:spcPts val="0"/>
              </a:spcBef>
              <a:spcAft>
                <a:spcPts val="0"/>
              </a:spcAft>
              <a:buSzPts val="1400"/>
              <a:buNone/>
              <a:defRPr sz="4800"/>
            </a:lvl9pPr>
          </a:lstStyle>
          <a:p/>
        </p:txBody>
      </p:sp>
      <p:sp>
        <p:nvSpPr>
          <p:cNvPr id="8" name="Shape 8"/>
          <p:cNvSpPr txBox="1"/>
          <p:nvPr>
            <p:ph idx="1" type="subTitle"/>
          </p:nvPr>
        </p:nvSpPr>
        <p:spPr>
          <a:xfrm>
            <a:off x="1828800" y="4572000"/>
            <a:ext cx="6502399" cy="9144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1pPr>
            <a:lvl2pPr indent="0" lvl="1" marL="4572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2pPr>
            <a:lvl3pPr indent="0" lvl="2" marL="9144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3pPr>
            <a:lvl4pPr indent="0" lvl="3" marL="13716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4pPr>
            <a:lvl5pPr indent="0" lvl="4" marL="18288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5pPr>
            <a:lvl6pPr indent="0" lvl="5" marL="22860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6pPr>
            <a:lvl7pPr indent="0" lvl="6" marL="27432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7pPr>
            <a:lvl8pPr indent="0" lvl="7" marL="32004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8pPr>
            <a:lvl9pPr indent="0" lvl="8" marL="36576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x" type="tx">
  <p:cSld name="TITLE_AND_BODY">
    <p:spTree>
      <p:nvGrpSpPr>
        <p:cNvPr id="9" name="Shape 9"/>
        <p:cNvGrpSpPr/>
        <p:nvPr/>
      </p:nvGrpSpPr>
      <p:grpSpPr>
        <a:xfrm>
          <a:off x="0" y="0"/>
          <a:ext cx="0" cy="0"/>
          <a:chOff x="0" y="0"/>
          <a:chExt cx="0" cy="0"/>
        </a:xfrm>
      </p:grpSpPr>
      <p:sp>
        <p:nvSpPr>
          <p:cNvPr id="10" name="Shape 10"/>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4266"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4266" u="none" cap="none" strike="noStrike">
                <a:solidFill>
                  <a:srgbClr val="000000"/>
                </a:solidFill>
                <a:latin typeface="Arial"/>
                <a:ea typeface="Arial"/>
                <a:cs typeface="Arial"/>
                <a:sym typeface="Arial"/>
              </a:defRPr>
            </a:lvl2pPr>
            <a:lvl3pPr indent="0" lvl="2">
              <a:spcBef>
                <a:spcPts val="0"/>
              </a:spcBef>
              <a:spcAft>
                <a:spcPts val="0"/>
              </a:spcAft>
              <a:buSzPts val="1400"/>
              <a:buNone/>
              <a:defRPr sz="4266"/>
            </a:lvl3pPr>
            <a:lvl4pPr indent="0" lvl="3">
              <a:spcBef>
                <a:spcPts val="0"/>
              </a:spcBef>
              <a:spcAft>
                <a:spcPts val="0"/>
              </a:spcAft>
              <a:buSzPts val="1400"/>
              <a:buNone/>
              <a:defRPr sz="4266"/>
            </a:lvl4pPr>
            <a:lvl5pPr indent="0" lvl="4">
              <a:spcBef>
                <a:spcPts val="0"/>
              </a:spcBef>
              <a:spcAft>
                <a:spcPts val="0"/>
              </a:spcAft>
              <a:buSzPts val="1400"/>
              <a:buNone/>
              <a:defRPr sz="4266"/>
            </a:lvl5pPr>
            <a:lvl6pPr indent="0" lvl="5">
              <a:spcBef>
                <a:spcPts val="0"/>
              </a:spcBef>
              <a:spcAft>
                <a:spcPts val="0"/>
              </a:spcAft>
              <a:buSzPts val="1400"/>
              <a:buNone/>
              <a:defRPr sz="4266"/>
            </a:lvl6pPr>
            <a:lvl7pPr indent="0" lvl="6">
              <a:spcBef>
                <a:spcPts val="0"/>
              </a:spcBef>
              <a:spcAft>
                <a:spcPts val="0"/>
              </a:spcAft>
              <a:buSzPts val="1400"/>
              <a:buNone/>
              <a:defRPr sz="4266"/>
            </a:lvl7pPr>
            <a:lvl8pPr indent="0" lvl="7">
              <a:spcBef>
                <a:spcPts val="0"/>
              </a:spcBef>
              <a:spcAft>
                <a:spcPts val="0"/>
              </a:spcAft>
              <a:buSzPts val="1400"/>
              <a:buNone/>
              <a:defRPr sz="4266"/>
            </a:lvl8pPr>
            <a:lvl9pPr indent="0" lvl="8">
              <a:spcBef>
                <a:spcPts val="0"/>
              </a:spcBef>
              <a:spcAft>
                <a:spcPts val="0"/>
              </a:spcAft>
              <a:buSzPts val="1400"/>
              <a:buNone/>
              <a:defRPr sz="4266"/>
            </a:lvl9pPr>
          </a:lstStyle>
          <a:p/>
        </p:txBody>
      </p:sp>
      <p:sp>
        <p:nvSpPr>
          <p:cNvPr id="11" name="Shape 11"/>
          <p:cNvSpPr txBox="1"/>
          <p:nvPr>
            <p:ph idx="1" type="body"/>
          </p:nvPr>
        </p:nvSpPr>
        <p:spPr>
          <a:xfrm>
            <a:off x="304800" y="1828800"/>
            <a:ext cx="9550400" cy="54863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ColTx" type="twoColTx">
  <p:cSld name="TITLE_AND_TWO_COLUMNS">
    <p:spTree>
      <p:nvGrpSpPr>
        <p:cNvPr id="12" name="Shape 12"/>
        <p:cNvGrpSpPr/>
        <p:nvPr/>
      </p:nvGrpSpPr>
      <p:grpSpPr>
        <a:xfrm>
          <a:off x="0" y="0"/>
          <a:ext cx="0" cy="0"/>
          <a:chOff x="0" y="0"/>
          <a:chExt cx="0" cy="0"/>
        </a:xfrm>
      </p:grpSpPr>
      <p:sp>
        <p:nvSpPr>
          <p:cNvPr id="13" name="Shape 13"/>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4266"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4266" u="none" cap="none" strike="noStrike">
                <a:solidFill>
                  <a:srgbClr val="000000"/>
                </a:solidFill>
                <a:latin typeface="Arial"/>
                <a:ea typeface="Arial"/>
                <a:cs typeface="Arial"/>
                <a:sym typeface="Arial"/>
              </a:defRPr>
            </a:lvl2pPr>
            <a:lvl3pPr indent="0" lvl="2">
              <a:spcBef>
                <a:spcPts val="0"/>
              </a:spcBef>
              <a:spcAft>
                <a:spcPts val="0"/>
              </a:spcAft>
              <a:buSzPts val="1400"/>
              <a:buNone/>
              <a:defRPr sz="4266"/>
            </a:lvl3pPr>
            <a:lvl4pPr indent="0" lvl="3">
              <a:spcBef>
                <a:spcPts val="0"/>
              </a:spcBef>
              <a:spcAft>
                <a:spcPts val="0"/>
              </a:spcAft>
              <a:buSzPts val="1400"/>
              <a:buNone/>
              <a:defRPr sz="4266"/>
            </a:lvl4pPr>
            <a:lvl5pPr indent="0" lvl="4">
              <a:spcBef>
                <a:spcPts val="0"/>
              </a:spcBef>
              <a:spcAft>
                <a:spcPts val="0"/>
              </a:spcAft>
              <a:buSzPts val="1400"/>
              <a:buNone/>
              <a:defRPr sz="4266"/>
            </a:lvl5pPr>
            <a:lvl6pPr indent="0" lvl="5">
              <a:spcBef>
                <a:spcPts val="0"/>
              </a:spcBef>
              <a:spcAft>
                <a:spcPts val="0"/>
              </a:spcAft>
              <a:buSzPts val="1400"/>
              <a:buNone/>
              <a:defRPr sz="4266"/>
            </a:lvl6pPr>
            <a:lvl7pPr indent="0" lvl="6">
              <a:spcBef>
                <a:spcPts val="0"/>
              </a:spcBef>
              <a:spcAft>
                <a:spcPts val="0"/>
              </a:spcAft>
              <a:buSzPts val="1400"/>
              <a:buNone/>
              <a:defRPr sz="4266"/>
            </a:lvl7pPr>
            <a:lvl8pPr indent="0" lvl="7">
              <a:spcBef>
                <a:spcPts val="0"/>
              </a:spcBef>
              <a:spcAft>
                <a:spcPts val="0"/>
              </a:spcAft>
              <a:buSzPts val="1400"/>
              <a:buNone/>
              <a:defRPr sz="4266"/>
            </a:lvl8pPr>
            <a:lvl9pPr indent="0" lvl="8">
              <a:spcBef>
                <a:spcPts val="0"/>
              </a:spcBef>
              <a:spcAft>
                <a:spcPts val="0"/>
              </a:spcAft>
              <a:buSzPts val="1400"/>
              <a:buNone/>
              <a:defRPr sz="4266"/>
            </a:lvl9pPr>
          </a:lstStyle>
          <a:p/>
        </p:txBody>
      </p:sp>
      <p:sp>
        <p:nvSpPr>
          <p:cNvPr id="14" name="Shape 14"/>
          <p:cNvSpPr txBox="1"/>
          <p:nvPr>
            <p:ph idx="1" type="body"/>
          </p:nvPr>
        </p:nvSpPr>
        <p:spPr>
          <a:xfrm>
            <a:off x="304800" y="1828800"/>
            <a:ext cx="4470399" cy="54863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9pPr>
          </a:lstStyle>
          <a:p/>
        </p:txBody>
      </p:sp>
      <p:sp>
        <p:nvSpPr>
          <p:cNvPr id="15" name="Shape 15"/>
          <p:cNvSpPr txBox="1"/>
          <p:nvPr>
            <p:ph idx="2" type="body"/>
          </p:nvPr>
        </p:nvSpPr>
        <p:spPr>
          <a:xfrm>
            <a:off x="5384800" y="1828800"/>
            <a:ext cx="4470399" cy="54863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2666"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_ONLY">
  <p:cSld name="CAPTION_ONLY">
    <p:spTree>
      <p:nvGrpSpPr>
        <p:cNvPr id="17" name="Shape 17"/>
        <p:cNvGrpSpPr/>
        <p:nvPr/>
      </p:nvGrpSpPr>
      <p:grpSpPr>
        <a:xfrm>
          <a:off x="0" y="0"/>
          <a:ext cx="0" cy="0"/>
          <a:chOff x="0" y="0"/>
          <a:chExt cx="0" cy="0"/>
        </a:xfrm>
      </p:grpSpPr>
      <p:sp>
        <p:nvSpPr>
          <p:cNvPr id="18" name="Shape 18"/>
          <p:cNvSpPr txBox="1"/>
          <p:nvPr>
            <p:ph idx="1" type="body"/>
          </p:nvPr>
        </p:nvSpPr>
        <p:spPr>
          <a:xfrm>
            <a:off x="304800" y="6705600"/>
            <a:ext cx="9550400" cy="609599"/>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gif"/><Relationship Id="rId4" Type="http://schemas.openxmlformats.org/officeDocument/2006/relationships/image" Target="../media/image4.gif"/><Relationship Id="rId9" Type="http://schemas.openxmlformats.org/officeDocument/2006/relationships/image" Target="../media/image7.gif"/><Relationship Id="rId5" Type="http://schemas.openxmlformats.org/officeDocument/2006/relationships/image" Target="../media/image8.gif"/><Relationship Id="rId6" Type="http://schemas.openxmlformats.org/officeDocument/2006/relationships/image" Target="../media/image3.jpg"/><Relationship Id="rId7" Type="http://schemas.openxmlformats.org/officeDocument/2006/relationships/image" Target="../media/image11.gif"/><Relationship Id="rId8"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gif"/><Relationship Id="rId4" Type="http://schemas.openxmlformats.org/officeDocument/2006/relationships/image" Target="../media/image4.gif"/><Relationship Id="rId9" Type="http://schemas.openxmlformats.org/officeDocument/2006/relationships/image" Target="../media/image7.gif"/><Relationship Id="rId5" Type="http://schemas.openxmlformats.org/officeDocument/2006/relationships/image" Target="../media/image8.gif"/><Relationship Id="rId6" Type="http://schemas.openxmlformats.org/officeDocument/2006/relationships/image" Target="../media/image3.jpg"/><Relationship Id="rId7" Type="http://schemas.openxmlformats.org/officeDocument/2006/relationships/image" Target="../media/image11.gif"/><Relationship Id="rId8"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 name="Shape 22"/>
        <p:cNvGrpSpPr/>
        <p:nvPr/>
      </p:nvGrpSpPr>
      <p:grpSpPr>
        <a:xfrm>
          <a:off x="0" y="0"/>
          <a:ext cx="0" cy="0"/>
          <a:chOff x="0" y="0"/>
          <a:chExt cx="0" cy="0"/>
        </a:xfrm>
      </p:grpSpPr>
      <p:sp>
        <p:nvSpPr>
          <p:cNvPr id="23" name="Shape 23"/>
          <p:cNvSpPr txBox="1"/>
          <p:nvPr>
            <p:ph type="ctrTitle"/>
          </p:nvPr>
        </p:nvSpPr>
        <p:spPr>
          <a:xfrm>
            <a:off x="914400" y="3048000"/>
            <a:ext cx="8407399" cy="12954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4800" u="none" cap="none" strike="noStrike">
                <a:solidFill>
                  <a:srgbClr val="000000"/>
                </a:solidFill>
                <a:latin typeface="Arial"/>
                <a:ea typeface="Arial"/>
                <a:cs typeface="Arial"/>
                <a:sym typeface="Arial"/>
              </a:rPr>
              <a:t>Scherben Quiz Night</a:t>
            </a:r>
            <a:endParaRPr/>
          </a:p>
        </p:txBody>
      </p:sp>
      <p:sp>
        <p:nvSpPr>
          <p:cNvPr id="24" name="Shape 24"/>
          <p:cNvSpPr txBox="1"/>
          <p:nvPr>
            <p:ph idx="1" type="subTitle"/>
          </p:nvPr>
        </p:nvSpPr>
        <p:spPr>
          <a:xfrm>
            <a:off x="1819525" y="4567775"/>
            <a:ext cx="6576074" cy="1277474"/>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3200" u="none" cap="none" strike="noStrike">
                <a:solidFill>
                  <a:srgbClr val="000000"/>
                </a:solidFill>
                <a:latin typeface="Arial"/>
                <a:ea typeface="Arial"/>
                <a:cs typeface="Arial"/>
                <a:sym typeface="Arial"/>
              </a:rPr>
              <a:t>Lohra 2011</a:t>
            </a:r>
            <a:endParaRPr/>
          </a:p>
          <a:p>
            <a:pPr indent="0" lvl="0" marL="0" marR="0" rtl="0" algn="ctr">
              <a:lnSpc>
                <a:spcPct val="100000"/>
              </a:lnSpc>
              <a:spcBef>
                <a:spcPts val="0"/>
              </a:spcBef>
              <a:spcAft>
                <a:spcPts val="0"/>
              </a:spcAft>
              <a:buClr>
                <a:srgbClr val="000000"/>
              </a:buClr>
              <a:buFont typeface="Arial"/>
              <a:buNone/>
            </a:pPr>
            <a:r>
              <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Ablauf</a:t>
            </a:r>
            <a:endParaRPr/>
          </a:p>
        </p:txBody>
      </p:sp>
      <p:sp>
        <p:nvSpPr>
          <p:cNvPr id="80" name="Shape 80"/>
          <p:cNvSpPr txBox="1"/>
          <p:nvPr>
            <p:ph idx="1" type="body"/>
          </p:nvPr>
        </p:nvSpPr>
        <p:spPr>
          <a:xfrm>
            <a:off x="304800" y="1117600"/>
            <a:ext cx="4539374" cy="555777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BEGRÜSSUNG </a:t>
            </a:r>
            <a:r>
              <a:rPr b="0" i="0" lang="en-US" sz="2133" u="none" cap="none" strike="noStrike">
                <a:solidFill>
                  <a:srgbClr val="FF0000"/>
                </a:solidFill>
                <a:latin typeface="Arial"/>
                <a:ea typeface="Arial"/>
                <a:cs typeface="Arial"/>
                <a:sym typeface="Arial"/>
              </a:rPr>
              <a:t>(ca 5 min)</a:t>
            </a:r>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VORRUNDE </a:t>
            </a:r>
            <a:r>
              <a:rPr b="0" i="0" lang="en-US" sz="2133" u="none" cap="none" strike="noStrike">
                <a:solidFill>
                  <a:srgbClr val="FF0000"/>
                </a:solidFill>
                <a:latin typeface="Arial"/>
                <a:ea typeface="Arial"/>
                <a:cs typeface="Arial"/>
                <a:sym typeface="Arial"/>
              </a:rPr>
              <a:t>(ca 20 min)</a:t>
            </a:r>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Scherbenbilderraten</a:t>
            </a:r>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Kartenquiz</a:t>
            </a:r>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HAUPTRUNDE I </a:t>
            </a:r>
            <a:r>
              <a:rPr b="0" i="0" lang="en-US" sz="2133" u="none" cap="none" strike="noStrike">
                <a:solidFill>
                  <a:srgbClr val="FF0000"/>
                </a:solidFill>
                <a:latin typeface="Arial"/>
                <a:ea typeface="Arial"/>
                <a:cs typeface="Arial"/>
                <a:sym typeface="Arial"/>
              </a:rPr>
              <a:t>(ca 20 min)</a:t>
            </a:r>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a:t>
            </a:r>
            <a:r>
              <a:rPr b="0" i="0" lang="en-US" sz="2133" u="none" cap="none" strike="noStrike">
                <a:solidFill>
                  <a:srgbClr val="FF0000"/>
                </a:solidFill>
                <a:latin typeface="Arial"/>
                <a:ea typeface="Arial"/>
                <a:cs typeface="Arial"/>
                <a:sym typeface="Arial"/>
              </a:rPr>
              <a:t>4</a:t>
            </a:r>
            <a:r>
              <a:rPr b="0" i="0" lang="en-US" sz="2133" u="none" cap="none" strike="noStrike">
                <a:solidFill>
                  <a:srgbClr val="000000"/>
                </a:solidFill>
                <a:latin typeface="Arial"/>
                <a:ea typeface="Arial"/>
                <a:cs typeface="Arial"/>
                <a:sym typeface="Arial"/>
              </a:rPr>
              <a:t> Fragen </a:t>
            </a:r>
            <a:r>
              <a:rPr b="0" i="0" lang="en-US" sz="2133" u="none" cap="none" strike="noStrike">
                <a:solidFill>
                  <a:srgbClr val="0000FF"/>
                </a:solidFill>
                <a:latin typeface="Arial"/>
                <a:ea typeface="Arial"/>
                <a:cs typeface="Arial"/>
                <a:sym typeface="Arial"/>
              </a:rPr>
              <a:t>Film &amp; Fernsehen</a:t>
            </a:r>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a:t>
            </a:r>
            <a:r>
              <a:rPr b="0" i="0" lang="en-US" sz="2133" u="none" cap="none" strike="noStrike">
                <a:solidFill>
                  <a:srgbClr val="FF0000"/>
                </a:solidFill>
                <a:latin typeface="Arial"/>
                <a:ea typeface="Arial"/>
                <a:cs typeface="Arial"/>
                <a:sym typeface="Arial"/>
              </a:rPr>
              <a:t>4</a:t>
            </a:r>
            <a:r>
              <a:rPr b="0" i="0" lang="en-US" sz="2133" u="none" cap="none" strike="noStrike">
                <a:solidFill>
                  <a:srgbClr val="000000"/>
                </a:solidFill>
                <a:latin typeface="Arial"/>
                <a:ea typeface="Arial"/>
                <a:cs typeface="Arial"/>
                <a:sym typeface="Arial"/>
              </a:rPr>
              <a:t> Fragen </a:t>
            </a:r>
            <a:r>
              <a:rPr b="0" i="0" lang="en-US" sz="2133" u="none" cap="none" strike="noStrike">
                <a:solidFill>
                  <a:srgbClr val="0000FF"/>
                </a:solidFill>
                <a:latin typeface="Arial"/>
                <a:ea typeface="Arial"/>
                <a:cs typeface="Arial"/>
                <a:sym typeface="Arial"/>
              </a:rPr>
              <a:t>Wissenschaft &amp; Technik</a:t>
            </a:r>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a:t>
            </a:r>
            <a:r>
              <a:rPr b="0" i="0" lang="en-US" sz="2133" u="none" cap="none" strike="noStrike">
                <a:solidFill>
                  <a:srgbClr val="FF0000"/>
                </a:solidFill>
                <a:latin typeface="Arial"/>
                <a:ea typeface="Arial"/>
                <a:cs typeface="Arial"/>
                <a:sym typeface="Arial"/>
              </a:rPr>
              <a:t>4</a:t>
            </a:r>
            <a:r>
              <a:rPr b="0" i="0" lang="en-US" sz="2133" u="none" cap="none" strike="noStrike">
                <a:solidFill>
                  <a:srgbClr val="000000"/>
                </a:solidFill>
                <a:latin typeface="Arial"/>
                <a:ea typeface="Arial"/>
                <a:cs typeface="Arial"/>
                <a:sym typeface="Arial"/>
              </a:rPr>
              <a:t> Fragen </a:t>
            </a:r>
            <a:r>
              <a:rPr b="0" i="0" lang="en-US" sz="2133" u="none" cap="none" strike="noStrike">
                <a:solidFill>
                  <a:srgbClr val="0000FF"/>
                </a:solidFill>
                <a:latin typeface="Arial"/>
                <a:ea typeface="Arial"/>
                <a:cs typeface="Arial"/>
                <a:sym typeface="Arial"/>
              </a:rPr>
              <a:t>Sport</a:t>
            </a:r>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FF00"/>
              </a:buClr>
              <a:buFont typeface="Arial"/>
              <a:buNone/>
            </a:pPr>
            <a:r>
              <a:rPr b="0" i="0" lang="en-US" sz="2133" u="none" cap="none" strike="noStrike">
                <a:solidFill>
                  <a:srgbClr val="00FF00"/>
                </a:solidFill>
                <a:latin typeface="Arial"/>
                <a:ea typeface="Arial"/>
                <a:cs typeface="Arial"/>
                <a:sym typeface="Arial"/>
              </a:rPr>
              <a:t>Pause (15 Min)</a:t>
            </a:r>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00FF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ZWISCHENRUNDE I </a:t>
            </a:r>
            <a:r>
              <a:rPr b="0" i="0" lang="en-US" sz="2133" u="none" cap="none" strike="noStrike">
                <a:solidFill>
                  <a:srgbClr val="FF0000"/>
                </a:solidFill>
                <a:latin typeface="Arial"/>
                <a:ea typeface="Arial"/>
                <a:cs typeface="Arial"/>
                <a:sym typeface="Arial"/>
              </a:rPr>
              <a:t>(ca 15 min)</a:t>
            </a:r>
            <a:r>
              <a:rPr b="0" i="0" lang="en-US" sz="2133"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Cartoon Intro Raten</a:t>
            </a:r>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000000"/>
              </a:solidFill>
              <a:latin typeface="Arial"/>
              <a:ea typeface="Arial"/>
              <a:cs typeface="Arial"/>
              <a:sym typeface="Arial"/>
            </a:endParaRPr>
          </a:p>
        </p:txBody>
      </p:sp>
      <p:sp>
        <p:nvSpPr>
          <p:cNvPr id="81" name="Shape 81"/>
          <p:cNvSpPr txBox="1"/>
          <p:nvPr>
            <p:ph idx="2" type="body"/>
          </p:nvPr>
        </p:nvSpPr>
        <p:spPr>
          <a:xfrm>
            <a:off x="5181600" y="1117600"/>
            <a:ext cx="4539374" cy="598947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HAUPTRUNDE II </a:t>
            </a:r>
            <a:r>
              <a:rPr b="0" i="0" lang="en-US" sz="2133" u="none" cap="none" strike="noStrike">
                <a:solidFill>
                  <a:srgbClr val="FF0000"/>
                </a:solidFill>
                <a:latin typeface="Arial"/>
                <a:ea typeface="Arial"/>
                <a:cs typeface="Arial"/>
                <a:sym typeface="Arial"/>
              </a:rPr>
              <a:t>(ca 25 min)</a:t>
            </a:r>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a:t>
            </a:r>
            <a:r>
              <a:rPr b="0" i="0" lang="en-US" sz="2133" u="none" cap="none" strike="noStrike">
                <a:solidFill>
                  <a:srgbClr val="FF0000"/>
                </a:solidFill>
                <a:latin typeface="Arial"/>
                <a:ea typeface="Arial"/>
                <a:cs typeface="Arial"/>
                <a:sym typeface="Arial"/>
              </a:rPr>
              <a:t>4 </a:t>
            </a:r>
            <a:r>
              <a:rPr b="0" i="0" lang="en-US" sz="2133" u="none" cap="none" strike="noStrike">
                <a:solidFill>
                  <a:srgbClr val="000000"/>
                </a:solidFill>
                <a:latin typeface="Arial"/>
                <a:ea typeface="Arial"/>
                <a:cs typeface="Arial"/>
                <a:sym typeface="Arial"/>
              </a:rPr>
              <a:t>Fragen </a:t>
            </a:r>
            <a:r>
              <a:rPr b="0" i="0" lang="en-US" sz="2133" u="none" cap="none" strike="noStrike">
                <a:solidFill>
                  <a:srgbClr val="0000FF"/>
                </a:solidFill>
                <a:latin typeface="Arial"/>
                <a:ea typeface="Arial"/>
                <a:cs typeface="Arial"/>
                <a:sym typeface="Arial"/>
              </a:rPr>
              <a:t>Essen &amp; Trinken</a:t>
            </a:r>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a:t>
            </a:r>
            <a:r>
              <a:rPr b="0" i="0" lang="en-US" sz="2133" u="none" cap="none" strike="noStrike">
                <a:solidFill>
                  <a:srgbClr val="FF0000"/>
                </a:solidFill>
                <a:latin typeface="Arial"/>
                <a:ea typeface="Arial"/>
                <a:cs typeface="Arial"/>
                <a:sym typeface="Arial"/>
              </a:rPr>
              <a:t>4</a:t>
            </a:r>
            <a:r>
              <a:rPr b="0" i="0" lang="en-US" sz="2133" u="none" cap="none" strike="noStrike">
                <a:solidFill>
                  <a:srgbClr val="000000"/>
                </a:solidFill>
                <a:latin typeface="Arial"/>
                <a:ea typeface="Arial"/>
                <a:cs typeface="Arial"/>
                <a:sym typeface="Arial"/>
              </a:rPr>
              <a:t> Fragen </a:t>
            </a:r>
            <a:r>
              <a:rPr b="0" i="0" lang="en-US" sz="2133" u="none" cap="none" strike="noStrike">
                <a:solidFill>
                  <a:srgbClr val="0000FF"/>
                </a:solidFill>
                <a:latin typeface="Arial"/>
                <a:ea typeface="Arial"/>
                <a:cs typeface="Arial"/>
                <a:sym typeface="Arial"/>
              </a:rPr>
              <a:t>Geschichte</a:t>
            </a:r>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a:t>
            </a:r>
            <a:r>
              <a:rPr b="0" i="0" lang="en-US" sz="2133" u="none" cap="none" strike="noStrike">
                <a:solidFill>
                  <a:srgbClr val="FF0000"/>
                </a:solidFill>
                <a:latin typeface="Arial"/>
                <a:ea typeface="Arial"/>
                <a:cs typeface="Arial"/>
                <a:sym typeface="Arial"/>
              </a:rPr>
              <a:t>4</a:t>
            </a:r>
            <a:r>
              <a:rPr b="0" i="0" lang="en-US" sz="2133" u="none" cap="none" strike="noStrike">
                <a:solidFill>
                  <a:srgbClr val="000000"/>
                </a:solidFill>
                <a:latin typeface="Arial"/>
                <a:ea typeface="Arial"/>
                <a:cs typeface="Arial"/>
                <a:sym typeface="Arial"/>
              </a:rPr>
              <a:t> Fragen </a:t>
            </a:r>
            <a:r>
              <a:rPr b="0" i="0" lang="en-US" sz="2133" u="none" cap="none" strike="noStrike">
                <a:solidFill>
                  <a:srgbClr val="0000FF"/>
                </a:solidFill>
                <a:latin typeface="Arial"/>
                <a:ea typeface="Arial"/>
                <a:cs typeface="Arial"/>
                <a:sym typeface="Arial"/>
              </a:rPr>
              <a:t>Literatur </a:t>
            </a:r>
            <a:endParaRPr/>
          </a:p>
          <a:p>
            <a:pPr indent="0" lvl="0" marL="0" marR="0" rtl="0" algn="l">
              <a:lnSpc>
                <a:spcPct val="100000"/>
              </a:lnSpc>
              <a:spcBef>
                <a:spcPts val="0"/>
              </a:spcBef>
              <a:spcAft>
                <a:spcPts val="0"/>
              </a:spcAft>
              <a:buClr>
                <a:srgbClr val="0000FF"/>
              </a:buClr>
              <a:buFont typeface="Arial"/>
              <a:buNone/>
            </a:pPr>
            <a:r>
              <a:rPr b="0" i="0" lang="en-US" sz="2133" u="none" cap="none" strike="noStrike">
                <a:solidFill>
                  <a:srgbClr val="0000FF"/>
                </a:solidFill>
                <a:latin typeface="Arial"/>
                <a:ea typeface="Arial"/>
                <a:cs typeface="Arial"/>
                <a:sym typeface="Arial"/>
              </a:rPr>
              <a:t>- </a:t>
            </a:r>
            <a:r>
              <a:rPr b="0" i="0" lang="en-US" sz="2133" u="none" cap="none" strike="noStrike">
                <a:solidFill>
                  <a:srgbClr val="FF0000"/>
                </a:solidFill>
                <a:latin typeface="Arial"/>
                <a:ea typeface="Arial"/>
                <a:cs typeface="Arial"/>
                <a:sym typeface="Arial"/>
              </a:rPr>
              <a:t>4</a:t>
            </a:r>
            <a:r>
              <a:rPr b="0" i="0" lang="en-US" sz="2133" u="none" cap="none" strike="noStrike">
                <a:solidFill>
                  <a:srgbClr val="000000"/>
                </a:solidFill>
                <a:latin typeface="Arial"/>
                <a:ea typeface="Arial"/>
                <a:cs typeface="Arial"/>
                <a:sym typeface="Arial"/>
              </a:rPr>
              <a:t> Fragen</a:t>
            </a:r>
            <a:r>
              <a:rPr b="0" i="0" lang="en-US" sz="2133" u="none" cap="none" strike="noStrike">
                <a:solidFill>
                  <a:srgbClr val="0000FF"/>
                </a:solidFill>
                <a:latin typeface="Arial"/>
                <a:ea typeface="Arial"/>
                <a:cs typeface="Arial"/>
                <a:sym typeface="Arial"/>
              </a:rPr>
              <a:t> Scherbenwelten</a:t>
            </a:r>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ZWISCHENRUNDE II </a:t>
            </a:r>
            <a:r>
              <a:rPr b="0" i="0" lang="en-US" sz="2133" u="none" cap="none" strike="noStrike">
                <a:solidFill>
                  <a:srgbClr val="FF0000"/>
                </a:solidFill>
                <a:latin typeface="Arial"/>
                <a:ea typeface="Arial"/>
                <a:cs typeface="Arial"/>
                <a:sym typeface="Arial"/>
              </a:rPr>
              <a:t>(ca 15 min)</a:t>
            </a:r>
            <a:r>
              <a:rPr b="0" i="0" lang="en-US" sz="2133"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Musikquiz</a:t>
            </a:r>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FF00"/>
              </a:buClr>
              <a:buFont typeface="Arial"/>
              <a:buNone/>
            </a:pPr>
            <a:r>
              <a:rPr b="0" i="0" lang="en-US" sz="2133" u="none" cap="none" strike="noStrike">
                <a:solidFill>
                  <a:srgbClr val="00FF00"/>
                </a:solidFill>
                <a:latin typeface="Arial"/>
                <a:ea typeface="Arial"/>
                <a:cs typeface="Arial"/>
                <a:sym typeface="Arial"/>
              </a:rPr>
              <a:t>Pause (15 min)</a:t>
            </a:r>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00FF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SCHLUSSRUNDE </a:t>
            </a:r>
            <a:r>
              <a:rPr b="0" i="0" lang="en-US" sz="2133" u="none" cap="none" strike="noStrike">
                <a:solidFill>
                  <a:srgbClr val="FF0000"/>
                </a:solidFill>
                <a:latin typeface="Arial"/>
                <a:ea typeface="Arial"/>
                <a:cs typeface="Arial"/>
                <a:sym typeface="Arial"/>
              </a:rPr>
              <a:t>(ca 20 min)</a:t>
            </a:r>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- 7 Fragen STICK</a:t>
            </a:r>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SIEGEREHRUNG</a:t>
            </a:r>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133"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Anmeldung zum Scherbenquiz</a:t>
            </a:r>
            <a:endParaRPr/>
          </a:p>
        </p:txBody>
      </p:sp>
      <p:sp>
        <p:nvSpPr>
          <p:cNvPr id="87" name="Shape 87"/>
          <p:cNvSpPr txBox="1"/>
          <p:nvPr>
            <p:ph idx="1" type="body"/>
          </p:nvPr>
        </p:nvSpPr>
        <p:spPr>
          <a:xfrm>
            <a:off x="304800" y="1930400"/>
            <a:ext cx="4539374" cy="555777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3200" u="sng"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baseline="30000" i="0" lang="en-US" sz="1200" u="none" cap="none" strike="noStrike">
                <a:solidFill>
                  <a:srgbClr val="000000"/>
                </a:solidFill>
                <a:latin typeface="Arial"/>
                <a:ea typeface="Arial"/>
                <a:cs typeface="Arial"/>
                <a:sym typeface="Arial"/>
              </a:rPr>
              <a:t>Teamname</a:t>
            </a:r>
            <a:endParaRPr/>
          </a:p>
          <a:p>
            <a:pPr indent="0" lvl="0" marL="0" marR="0" rtl="0" algn="l">
              <a:lnSpc>
                <a:spcPct val="100000"/>
              </a:lnSpc>
              <a:spcBef>
                <a:spcPts val="0"/>
              </a:spcBef>
              <a:spcAft>
                <a:spcPts val="0"/>
              </a:spcAft>
              <a:buClr>
                <a:srgbClr val="000000"/>
              </a:buClr>
              <a:buFont typeface="Arial"/>
              <a:buNone/>
            </a:pPr>
            <a:r>
              <a:t/>
            </a:r>
            <a:endParaRPr b="0" baseline="30000" i="0" sz="1200" u="none" cap="none" strike="noStrike">
              <a:solidFill>
                <a:srgbClr val="000000"/>
              </a:solidFill>
              <a:latin typeface="Arial"/>
              <a:ea typeface="Arial"/>
              <a:cs typeface="Arial"/>
              <a:sym typeface="Arial"/>
            </a:endParaRPr>
          </a:p>
          <a:p>
            <a:pPr indent="-330200" lvl="0" marL="381000" marR="0" rtl="0" algn="l">
              <a:lnSpc>
                <a:spcPct val="100000"/>
              </a:lnSpc>
              <a:spcBef>
                <a:spcPts val="0"/>
              </a:spcBef>
              <a:spcAft>
                <a:spcPts val="0"/>
              </a:spcAft>
              <a:buClr>
                <a:srgbClr val="000000"/>
              </a:buClr>
              <a:buSzPts val="4233"/>
              <a:buFont typeface="Arial"/>
              <a:buAutoNum type="arabicPeriod"/>
            </a:pPr>
            <a:r>
              <a:rPr b="0" i="0" lang="en-US" sz="4266" u="sng" cap="none" strike="noStrike">
                <a:solidFill>
                  <a:srgbClr val="000000"/>
                </a:solidFill>
                <a:latin typeface="Arial"/>
                <a:ea typeface="Arial"/>
                <a:cs typeface="Arial"/>
                <a:sym typeface="Arial"/>
              </a:rPr>
              <a:t>                       </a:t>
            </a:r>
            <a:endParaRPr/>
          </a:p>
          <a:p>
            <a:pPr indent="-330200" lvl="0" marL="381000" marR="0" rtl="0" algn="l">
              <a:lnSpc>
                <a:spcPct val="100000"/>
              </a:lnSpc>
              <a:spcBef>
                <a:spcPts val="0"/>
              </a:spcBef>
              <a:spcAft>
                <a:spcPts val="0"/>
              </a:spcAft>
              <a:buClr>
                <a:srgbClr val="000000"/>
              </a:buClr>
              <a:buSzPts val="4233"/>
              <a:buFont typeface="Arial"/>
              <a:buAutoNum type="arabicPeriod"/>
            </a:pPr>
            <a:r>
              <a:rPr b="0" i="0" lang="en-US" sz="4266" u="sng" cap="none" strike="noStrike">
                <a:solidFill>
                  <a:srgbClr val="000000"/>
                </a:solidFill>
                <a:latin typeface="Arial"/>
                <a:ea typeface="Arial"/>
                <a:cs typeface="Arial"/>
                <a:sym typeface="Arial"/>
              </a:rPr>
              <a:t>                       </a:t>
            </a:r>
            <a:endParaRPr/>
          </a:p>
          <a:p>
            <a:pPr indent="-330200" lvl="0" marL="381000" marR="0" rtl="0" algn="l">
              <a:lnSpc>
                <a:spcPct val="100000"/>
              </a:lnSpc>
              <a:spcBef>
                <a:spcPts val="0"/>
              </a:spcBef>
              <a:spcAft>
                <a:spcPts val="0"/>
              </a:spcAft>
              <a:buClr>
                <a:srgbClr val="000000"/>
              </a:buClr>
              <a:buSzPts val="4233"/>
              <a:buFont typeface="Arial"/>
              <a:buAutoNum type="arabicPeriod"/>
            </a:pPr>
            <a:r>
              <a:rPr b="0" i="0" lang="en-US" sz="4266" u="sng" cap="none" strike="noStrike">
                <a:solidFill>
                  <a:srgbClr val="000000"/>
                </a:solidFill>
                <a:latin typeface="Arial"/>
                <a:ea typeface="Arial"/>
                <a:cs typeface="Arial"/>
                <a:sym typeface="Arial"/>
              </a:rPr>
              <a:t>                       </a:t>
            </a:r>
            <a:endParaRPr/>
          </a:p>
          <a:p>
            <a:pPr indent="-330200" lvl="0" marL="381000" marR="0" rtl="0" algn="l">
              <a:lnSpc>
                <a:spcPct val="100000"/>
              </a:lnSpc>
              <a:spcBef>
                <a:spcPts val="0"/>
              </a:spcBef>
              <a:spcAft>
                <a:spcPts val="0"/>
              </a:spcAft>
              <a:buClr>
                <a:srgbClr val="000000"/>
              </a:buClr>
              <a:buSzPts val="4233"/>
              <a:buFont typeface="Arial"/>
              <a:buAutoNum type="arabicPeriod"/>
            </a:pPr>
            <a:r>
              <a:rPr b="0" i="0" lang="en-US" sz="4266" u="sng" cap="none" strike="noStrike">
                <a:solidFill>
                  <a:srgbClr val="000000"/>
                </a:solidFill>
                <a:latin typeface="Arial"/>
                <a:ea typeface="Arial"/>
                <a:cs typeface="Arial"/>
                <a:sym typeface="Arial"/>
              </a:rPr>
              <a:t>                       </a:t>
            </a:r>
            <a:endParaRPr/>
          </a:p>
          <a:p>
            <a:pPr indent="-330200" lvl="0" marL="381000" marR="0" rtl="0" algn="l">
              <a:lnSpc>
                <a:spcPct val="100000"/>
              </a:lnSpc>
              <a:spcBef>
                <a:spcPts val="0"/>
              </a:spcBef>
              <a:spcAft>
                <a:spcPts val="0"/>
              </a:spcAft>
              <a:buClr>
                <a:srgbClr val="000000"/>
              </a:buClr>
              <a:buSzPts val="4233"/>
              <a:buFont typeface="Arial"/>
              <a:buAutoNum type="arabicPeriod"/>
            </a:pPr>
            <a:r>
              <a:rPr b="0" i="0" lang="en-US" sz="4266" u="sng" cap="none" strike="noStrike">
                <a:solidFill>
                  <a:srgbClr val="000000"/>
                </a:solidFill>
                <a:latin typeface="Arial"/>
                <a:ea typeface="Arial"/>
                <a:cs typeface="Arial"/>
                <a:sym typeface="Arial"/>
              </a:rPr>
              <a:t>                       </a:t>
            </a:r>
            <a:endParaRPr/>
          </a:p>
        </p:txBody>
      </p:sp>
      <p:sp>
        <p:nvSpPr>
          <p:cNvPr id="88" name="Shape 88"/>
          <p:cNvSpPr txBox="1"/>
          <p:nvPr>
            <p:ph idx="2" type="body"/>
          </p:nvPr>
        </p:nvSpPr>
        <p:spPr>
          <a:xfrm>
            <a:off x="5384800" y="1930400"/>
            <a:ext cx="4539374" cy="555777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3200" u="sng"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baseline="30000" i="0" lang="en-US" sz="1200" u="none" cap="none" strike="noStrike">
                <a:solidFill>
                  <a:srgbClr val="000000"/>
                </a:solidFill>
                <a:latin typeface="Arial"/>
                <a:ea typeface="Arial"/>
                <a:cs typeface="Arial"/>
                <a:sym typeface="Arial"/>
              </a:rPr>
              <a:t>Teamname</a:t>
            </a:r>
            <a:endParaRPr/>
          </a:p>
          <a:p>
            <a:pPr indent="0" lvl="0" marL="0" marR="0" rtl="0" algn="l">
              <a:lnSpc>
                <a:spcPct val="100000"/>
              </a:lnSpc>
              <a:spcBef>
                <a:spcPts val="0"/>
              </a:spcBef>
              <a:spcAft>
                <a:spcPts val="0"/>
              </a:spcAft>
              <a:buClr>
                <a:srgbClr val="000000"/>
              </a:buClr>
              <a:buFont typeface="Arial"/>
              <a:buNone/>
            </a:pPr>
            <a:r>
              <a:t/>
            </a:r>
            <a:endParaRPr b="0" baseline="30000" i="0" sz="1200" u="none" cap="none" strike="noStrike">
              <a:solidFill>
                <a:srgbClr val="000000"/>
              </a:solidFill>
              <a:latin typeface="Arial"/>
              <a:ea typeface="Arial"/>
              <a:cs typeface="Arial"/>
              <a:sym typeface="Arial"/>
            </a:endParaRPr>
          </a:p>
          <a:p>
            <a:pPr indent="-330200" lvl="0" marL="381000" marR="0" rtl="0" algn="l">
              <a:lnSpc>
                <a:spcPct val="100000"/>
              </a:lnSpc>
              <a:spcBef>
                <a:spcPts val="0"/>
              </a:spcBef>
              <a:spcAft>
                <a:spcPts val="0"/>
              </a:spcAft>
              <a:buClr>
                <a:srgbClr val="000000"/>
              </a:buClr>
              <a:buSzPts val="4233"/>
              <a:buFont typeface="Arial"/>
              <a:buAutoNum type="arabicPeriod"/>
            </a:pPr>
            <a:r>
              <a:rPr b="0" i="0" lang="en-US" sz="4266" u="sng" cap="none" strike="noStrike">
                <a:solidFill>
                  <a:srgbClr val="000000"/>
                </a:solidFill>
                <a:latin typeface="Arial"/>
                <a:ea typeface="Arial"/>
                <a:cs typeface="Arial"/>
                <a:sym typeface="Arial"/>
              </a:rPr>
              <a:t>                       </a:t>
            </a:r>
            <a:endParaRPr/>
          </a:p>
          <a:p>
            <a:pPr indent="-330200" lvl="0" marL="381000" marR="0" rtl="0" algn="l">
              <a:lnSpc>
                <a:spcPct val="100000"/>
              </a:lnSpc>
              <a:spcBef>
                <a:spcPts val="0"/>
              </a:spcBef>
              <a:spcAft>
                <a:spcPts val="0"/>
              </a:spcAft>
              <a:buClr>
                <a:srgbClr val="000000"/>
              </a:buClr>
              <a:buSzPts val="4233"/>
              <a:buFont typeface="Arial"/>
              <a:buAutoNum type="arabicPeriod"/>
            </a:pPr>
            <a:r>
              <a:rPr b="0" i="0" lang="en-US" sz="4266" u="sng" cap="none" strike="noStrike">
                <a:solidFill>
                  <a:srgbClr val="000000"/>
                </a:solidFill>
                <a:latin typeface="Arial"/>
                <a:ea typeface="Arial"/>
                <a:cs typeface="Arial"/>
                <a:sym typeface="Arial"/>
              </a:rPr>
              <a:t>                       </a:t>
            </a:r>
            <a:endParaRPr/>
          </a:p>
          <a:p>
            <a:pPr indent="-330200" lvl="0" marL="381000" marR="0" rtl="0" algn="l">
              <a:lnSpc>
                <a:spcPct val="100000"/>
              </a:lnSpc>
              <a:spcBef>
                <a:spcPts val="0"/>
              </a:spcBef>
              <a:spcAft>
                <a:spcPts val="0"/>
              </a:spcAft>
              <a:buClr>
                <a:srgbClr val="000000"/>
              </a:buClr>
              <a:buSzPts val="4233"/>
              <a:buFont typeface="Arial"/>
              <a:buAutoNum type="arabicPeriod"/>
            </a:pPr>
            <a:r>
              <a:rPr b="0" i="0" lang="en-US" sz="4266" u="sng" cap="none" strike="noStrike">
                <a:solidFill>
                  <a:srgbClr val="000000"/>
                </a:solidFill>
                <a:latin typeface="Arial"/>
                <a:ea typeface="Arial"/>
                <a:cs typeface="Arial"/>
                <a:sym typeface="Arial"/>
              </a:rPr>
              <a:t>                       </a:t>
            </a:r>
            <a:endParaRPr/>
          </a:p>
          <a:p>
            <a:pPr indent="-330200" lvl="0" marL="381000" marR="0" rtl="0" algn="l">
              <a:lnSpc>
                <a:spcPct val="100000"/>
              </a:lnSpc>
              <a:spcBef>
                <a:spcPts val="0"/>
              </a:spcBef>
              <a:spcAft>
                <a:spcPts val="0"/>
              </a:spcAft>
              <a:buClr>
                <a:srgbClr val="000000"/>
              </a:buClr>
              <a:buSzPts val="4233"/>
              <a:buFont typeface="Arial"/>
              <a:buAutoNum type="arabicPeriod"/>
            </a:pPr>
            <a:r>
              <a:rPr b="0" i="0" lang="en-US" sz="4266" u="sng" cap="none" strike="noStrike">
                <a:solidFill>
                  <a:srgbClr val="000000"/>
                </a:solidFill>
                <a:latin typeface="Arial"/>
                <a:ea typeface="Arial"/>
                <a:cs typeface="Arial"/>
                <a:sym typeface="Arial"/>
              </a:rPr>
              <a:t>                       </a:t>
            </a:r>
            <a:endParaRPr/>
          </a:p>
          <a:p>
            <a:pPr indent="-330200" lvl="0" marL="381000" marR="0" rtl="0" algn="l">
              <a:lnSpc>
                <a:spcPct val="100000"/>
              </a:lnSpc>
              <a:spcBef>
                <a:spcPts val="0"/>
              </a:spcBef>
              <a:spcAft>
                <a:spcPts val="0"/>
              </a:spcAft>
              <a:buClr>
                <a:srgbClr val="000000"/>
              </a:buClr>
              <a:buSzPts val="4233"/>
              <a:buFont typeface="Arial"/>
              <a:buAutoNum type="arabicPeriod"/>
            </a:pPr>
            <a:r>
              <a:rPr b="0" i="0" lang="en-US" sz="4266" u="sng" cap="none" strike="noStrike">
                <a:solidFill>
                  <a:srgbClr val="000000"/>
                </a:solidFill>
                <a:latin typeface="Arial"/>
                <a:ea typeface="Arial"/>
                <a:cs typeface="Arial"/>
                <a:sym typeface="Arial"/>
              </a:rPr>
              <a:t>                       </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06400" y="301175"/>
            <a:ext cx="9519525" cy="80255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Antworten: Vorrunde 1</a:t>
            </a:r>
            <a:endParaRPr/>
          </a:p>
        </p:txBody>
      </p:sp>
      <p:sp>
        <p:nvSpPr>
          <p:cNvPr id="94" name="Shape 94"/>
          <p:cNvSpPr/>
          <p:nvPr/>
        </p:nvSpPr>
        <p:spPr>
          <a:xfrm>
            <a:off x="402200" y="1215200"/>
            <a:ext cx="1303099" cy="156585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nvSpPr>
        <p:spPr>
          <a:xfrm>
            <a:off x="101600" y="2844775"/>
            <a:ext cx="2069375" cy="372574"/>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Zipfelmütz von Dahen</a:t>
            </a:r>
            <a:endParaRPr/>
          </a:p>
        </p:txBody>
      </p:sp>
      <p:sp>
        <p:nvSpPr>
          <p:cNvPr id="96" name="Shape 96"/>
          <p:cNvSpPr txBox="1"/>
          <p:nvPr/>
        </p:nvSpPr>
        <p:spPr>
          <a:xfrm>
            <a:off x="203200" y="5994375"/>
            <a:ext cx="2069375" cy="372574"/>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Hrogar Blutsäufer</a:t>
            </a:r>
            <a:endParaRPr/>
          </a:p>
        </p:txBody>
      </p:sp>
      <p:sp>
        <p:nvSpPr>
          <p:cNvPr id="97" name="Shape 97"/>
          <p:cNvSpPr/>
          <p:nvPr/>
        </p:nvSpPr>
        <p:spPr>
          <a:xfrm>
            <a:off x="8331200" y="1727175"/>
            <a:ext cx="1407799" cy="381685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txBox="1"/>
          <p:nvPr/>
        </p:nvSpPr>
        <p:spPr>
          <a:xfrm>
            <a:off x="8026400" y="5588000"/>
            <a:ext cx="2069375" cy="372574"/>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Schwingen der sieben</a:t>
            </a:r>
            <a:endParaRPr/>
          </a:p>
        </p:txBody>
      </p:sp>
      <p:sp>
        <p:nvSpPr>
          <p:cNvPr id="99" name="Shape 99"/>
          <p:cNvSpPr/>
          <p:nvPr/>
        </p:nvSpPr>
        <p:spPr>
          <a:xfrm>
            <a:off x="6299200" y="1727175"/>
            <a:ext cx="1306950" cy="385092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txBox="1"/>
          <p:nvPr/>
        </p:nvSpPr>
        <p:spPr>
          <a:xfrm>
            <a:off x="5892800" y="5588000"/>
            <a:ext cx="2069375" cy="372574"/>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Rebellen Makis</a:t>
            </a:r>
            <a:endParaRPr/>
          </a:p>
        </p:txBody>
      </p:sp>
      <p:sp>
        <p:nvSpPr>
          <p:cNvPr id="101" name="Shape 101"/>
          <p:cNvSpPr/>
          <p:nvPr/>
        </p:nvSpPr>
        <p:spPr>
          <a:xfrm>
            <a:off x="2336800" y="3860800"/>
            <a:ext cx="1270000" cy="20447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txBox="1"/>
          <p:nvPr/>
        </p:nvSpPr>
        <p:spPr>
          <a:xfrm>
            <a:off x="2032000" y="5994375"/>
            <a:ext cx="2069375" cy="372574"/>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Levthan Araxes</a:t>
            </a:r>
            <a:endParaRPr/>
          </a:p>
        </p:txBody>
      </p:sp>
      <p:sp>
        <p:nvSpPr>
          <p:cNvPr id="103" name="Shape 103"/>
          <p:cNvSpPr/>
          <p:nvPr/>
        </p:nvSpPr>
        <p:spPr>
          <a:xfrm>
            <a:off x="4368800" y="3860800"/>
            <a:ext cx="1270000" cy="20447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txBox="1"/>
          <p:nvPr/>
        </p:nvSpPr>
        <p:spPr>
          <a:xfrm>
            <a:off x="3962400" y="5892800"/>
            <a:ext cx="2069375" cy="372574"/>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Dorinda Sculterius</a:t>
            </a:r>
            <a:endParaRPr/>
          </a:p>
        </p:txBody>
      </p:sp>
      <p:sp>
        <p:nvSpPr>
          <p:cNvPr id="105" name="Shape 105"/>
          <p:cNvSpPr/>
          <p:nvPr/>
        </p:nvSpPr>
        <p:spPr>
          <a:xfrm>
            <a:off x="508000" y="3860800"/>
            <a:ext cx="1270000" cy="2031974"/>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3352800" y="1117600"/>
            <a:ext cx="1605850" cy="1833775"/>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nvSpPr>
        <p:spPr>
          <a:xfrm>
            <a:off x="3048000" y="3048000"/>
            <a:ext cx="2069375" cy="372574"/>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Noemi Duval</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06400" y="301175"/>
            <a:ext cx="9519525" cy="80255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V1 : Scherbenbilderraten</a:t>
            </a:r>
            <a:endParaRPr/>
          </a:p>
        </p:txBody>
      </p:sp>
      <p:sp>
        <p:nvSpPr>
          <p:cNvPr id="113" name="Shape 113"/>
          <p:cNvSpPr/>
          <p:nvPr/>
        </p:nvSpPr>
        <p:spPr>
          <a:xfrm>
            <a:off x="402200" y="1215200"/>
            <a:ext cx="1303099" cy="156585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txBox="1"/>
          <p:nvPr/>
        </p:nvSpPr>
        <p:spPr>
          <a:xfrm>
            <a:off x="104475" y="2857150"/>
            <a:ext cx="2575299" cy="6411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3200" u="sng" cap="none" strike="noStrike">
                <a:solidFill>
                  <a:srgbClr val="000000"/>
                </a:solidFill>
                <a:latin typeface="Arial"/>
                <a:ea typeface="Arial"/>
                <a:cs typeface="Arial"/>
                <a:sym typeface="Arial"/>
              </a:rPr>
              <a:t>                      </a:t>
            </a:r>
            <a:endParaRPr/>
          </a:p>
        </p:txBody>
      </p:sp>
      <p:sp>
        <p:nvSpPr>
          <p:cNvPr id="115" name="Shape 115"/>
          <p:cNvSpPr/>
          <p:nvPr/>
        </p:nvSpPr>
        <p:spPr>
          <a:xfrm>
            <a:off x="8331200" y="1727175"/>
            <a:ext cx="1407799" cy="381685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6299200" y="1727175"/>
            <a:ext cx="1306950" cy="385092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2336800" y="3860800"/>
            <a:ext cx="1270000" cy="20447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4368800" y="3860800"/>
            <a:ext cx="1270000" cy="20447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508000" y="3860800"/>
            <a:ext cx="1270000" cy="2031974"/>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3352800" y="1117600"/>
            <a:ext cx="1605850" cy="1833775"/>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txBox="1"/>
          <p:nvPr/>
        </p:nvSpPr>
        <p:spPr>
          <a:xfrm>
            <a:off x="2946400" y="3048000"/>
            <a:ext cx="2575299" cy="6411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3200" u="sng" cap="none" strike="noStrike">
                <a:solidFill>
                  <a:srgbClr val="000000"/>
                </a:solidFill>
                <a:latin typeface="Arial"/>
                <a:ea typeface="Arial"/>
                <a:cs typeface="Arial"/>
                <a:sym typeface="Arial"/>
              </a:rPr>
              <a:t>                      </a:t>
            </a:r>
            <a:endParaRPr/>
          </a:p>
        </p:txBody>
      </p:sp>
      <p:sp>
        <p:nvSpPr>
          <p:cNvPr id="122" name="Shape 122"/>
          <p:cNvSpPr txBox="1"/>
          <p:nvPr/>
        </p:nvSpPr>
        <p:spPr>
          <a:xfrm>
            <a:off x="3860800" y="5994375"/>
            <a:ext cx="2575299" cy="6411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3200" u="sng" cap="none" strike="noStrike">
                <a:solidFill>
                  <a:srgbClr val="000000"/>
                </a:solidFill>
                <a:latin typeface="Arial"/>
                <a:ea typeface="Arial"/>
                <a:cs typeface="Arial"/>
                <a:sym typeface="Arial"/>
              </a:rPr>
              <a:t>                      </a:t>
            </a:r>
            <a:endParaRPr/>
          </a:p>
        </p:txBody>
      </p:sp>
      <p:sp>
        <p:nvSpPr>
          <p:cNvPr id="123" name="Shape 123"/>
          <p:cNvSpPr txBox="1"/>
          <p:nvPr/>
        </p:nvSpPr>
        <p:spPr>
          <a:xfrm>
            <a:off x="1828800" y="6705600"/>
            <a:ext cx="2575299" cy="6411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3200" u="sng" cap="none" strike="noStrike">
                <a:solidFill>
                  <a:srgbClr val="000000"/>
                </a:solidFill>
                <a:latin typeface="Arial"/>
                <a:ea typeface="Arial"/>
                <a:cs typeface="Arial"/>
                <a:sym typeface="Arial"/>
              </a:rPr>
              <a:t>                      </a:t>
            </a:r>
            <a:endParaRPr/>
          </a:p>
        </p:txBody>
      </p:sp>
      <p:sp>
        <p:nvSpPr>
          <p:cNvPr id="124" name="Shape 124"/>
          <p:cNvSpPr txBox="1"/>
          <p:nvPr/>
        </p:nvSpPr>
        <p:spPr>
          <a:xfrm>
            <a:off x="101600" y="5994375"/>
            <a:ext cx="2575299" cy="6411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3200" u="sng" cap="none" strike="noStrike">
                <a:solidFill>
                  <a:srgbClr val="000000"/>
                </a:solidFill>
                <a:latin typeface="Arial"/>
                <a:ea typeface="Arial"/>
                <a:cs typeface="Arial"/>
                <a:sym typeface="Arial"/>
              </a:rPr>
              <a:t>                      </a:t>
            </a:r>
            <a:endParaRPr/>
          </a:p>
        </p:txBody>
      </p:sp>
      <p:sp>
        <p:nvSpPr>
          <p:cNvPr id="125" name="Shape 125"/>
          <p:cNvSpPr txBox="1"/>
          <p:nvPr/>
        </p:nvSpPr>
        <p:spPr>
          <a:xfrm>
            <a:off x="7620000" y="5791200"/>
            <a:ext cx="2575299" cy="6411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3200" u="sng" cap="none" strike="noStrike">
                <a:solidFill>
                  <a:srgbClr val="000000"/>
                </a:solidFill>
                <a:latin typeface="Arial"/>
                <a:ea typeface="Arial"/>
                <a:cs typeface="Arial"/>
                <a:sym typeface="Arial"/>
              </a:rPr>
              <a:t>                      </a:t>
            </a:r>
            <a:endParaRPr/>
          </a:p>
        </p:txBody>
      </p:sp>
      <p:sp>
        <p:nvSpPr>
          <p:cNvPr id="126" name="Shape 126"/>
          <p:cNvSpPr txBox="1"/>
          <p:nvPr/>
        </p:nvSpPr>
        <p:spPr>
          <a:xfrm>
            <a:off x="5892800" y="6705600"/>
            <a:ext cx="2575299" cy="6411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3200" u="sng" cap="none" strike="noStrike">
                <a:solidFill>
                  <a:srgbClr val="000000"/>
                </a:solidFill>
                <a:latin typeface="Arial"/>
                <a:ea typeface="Arial"/>
                <a:cs typeface="Arial"/>
                <a:sym typeface="Arial"/>
              </a:rPr>
              <a:t>                      </a:t>
            </a:r>
            <a:endParaRPr/>
          </a:p>
        </p:txBody>
      </p:sp>
      <p:cxnSp>
        <p:nvCxnSpPr>
          <p:cNvPr id="127" name="Shape 127"/>
          <p:cNvCxnSpPr/>
          <p:nvPr/>
        </p:nvCxnSpPr>
        <p:spPr>
          <a:xfrm>
            <a:off x="2946400" y="5892800"/>
            <a:ext cx="0" cy="714374"/>
          </a:xfrm>
          <a:prstGeom prst="straightConnector1">
            <a:avLst/>
          </a:prstGeom>
          <a:noFill/>
          <a:ln cap="flat" cmpd="sng" w="38100">
            <a:solidFill>
              <a:srgbClr val="000000"/>
            </a:solidFill>
            <a:prstDash val="solid"/>
            <a:round/>
            <a:headEnd len="sm" w="sm" type="none"/>
            <a:tailEnd len="lg" w="lg" type="triangle"/>
          </a:ln>
        </p:spPr>
      </p:cxnSp>
      <p:cxnSp>
        <p:nvCxnSpPr>
          <p:cNvPr id="128" name="Shape 128"/>
          <p:cNvCxnSpPr/>
          <p:nvPr/>
        </p:nvCxnSpPr>
        <p:spPr>
          <a:xfrm>
            <a:off x="6908800" y="5581975"/>
            <a:ext cx="0" cy="1137749"/>
          </a:xfrm>
          <a:prstGeom prst="straightConnector1">
            <a:avLst/>
          </a:prstGeom>
          <a:noFill/>
          <a:ln cap="flat" cmpd="sng" w="38100">
            <a:solidFill>
              <a:srgbClr val="000000"/>
            </a:solidFill>
            <a:prstDash val="solid"/>
            <a:round/>
            <a:headEnd len="sm" w="sm" type="none"/>
            <a:tailEnd len="lg" w="lg" type="triangle"/>
          </a:ln>
        </p:spPr>
      </p:cxn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06400" y="301175"/>
            <a:ext cx="9519525" cy="80255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Antworten: Vorrunde 2 Kartenquiz</a:t>
            </a:r>
            <a:endParaRPr/>
          </a:p>
        </p:txBody>
      </p:sp>
      <p:sp>
        <p:nvSpPr>
          <p:cNvPr id="134" name="Shape 134"/>
          <p:cNvSpPr txBox="1"/>
          <p:nvPr>
            <p:ph idx="1" type="body"/>
          </p:nvPr>
        </p:nvSpPr>
        <p:spPr>
          <a:xfrm>
            <a:off x="203200" y="1015975"/>
            <a:ext cx="9607925" cy="624862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Bilder Inseln: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Nesheia Musin</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Punschel</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Wild Cats Island</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Bilder Städte: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Caligoporta &amp; Caligobaca</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Feste Narvalon</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Meresin</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p:nvPr/>
        </p:nvSpPr>
        <p:spPr>
          <a:xfrm>
            <a:off x="929100" y="381000"/>
            <a:ext cx="8301775"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txBox="1"/>
          <p:nvPr/>
        </p:nvSpPr>
        <p:spPr>
          <a:xfrm>
            <a:off x="7011375" y="305775"/>
            <a:ext cx="2465149" cy="54757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Nesheia Musin</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p:nvPr/>
        </p:nvSpPr>
        <p:spPr>
          <a:xfrm>
            <a:off x="2264075" y="381000"/>
            <a:ext cx="5631824"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txBox="1"/>
          <p:nvPr/>
        </p:nvSpPr>
        <p:spPr>
          <a:xfrm>
            <a:off x="305775" y="407375"/>
            <a:ext cx="1863899" cy="64554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Punschel</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p:nvPr/>
        </p:nvSpPr>
        <p:spPr>
          <a:xfrm>
            <a:off x="508000" y="1299950"/>
            <a:ext cx="9143999" cy="502007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txBox="1"/>
          <p:nvPr/>
        </p:nvSpPr>
        <p:spPr>
          <a:xfrm>
            <a:off x="508975" y="305775"/>
            <a:ext cx="2767875" cy="62252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Wild Cats Island</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p:nvPr/>
        </p:nvSpPr>
        <p:spPr>
          <a:xfrm>
            <a:off x="720000" y="381000"/>
            <a:ext cx="8719974"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txBox="1"/>
          <p:nvPr/>
        </p:nvSpPr>
        <p:spPr>
          <a:xfrm>
            <a:off x="1321775" y="1728175"/>
            <a:ext cx="1763699" cy="46484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Caligoporta</a:t>
            </a:r>
            <a:endParaRPr/>
          </a:p>
        </p:txBody>
      </p:sp>
      <p:sp>
        <p:nvSpPr>
          <p:cNvPr id="159" name="Shape 159"/>
          <p:cNvSpPr txBox="1"/>
          <p:nvPr/>
        </p:nvSpPr>
        <p:spPr>
          <a:xfrm>
            <a:off x="7112975" y="4776175"/>
            <a:ext cx="1763699" cy="46484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133" u="none" cap="none" strike="noStrike">
                <a:solidFill>
                  <a:srgbClr val="000000"/>
                </a:solidFill>
                <a:latin typeface="Arial"/>
                <a:ea typeface="Arial"/>
                <a:cs typeface="Arial"/>
                <a:sym typeface="Arial"/>
              </a:rPr>
              <a:t>Caligobaca</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p:nvPr/>
        </p:nvSpPr>
        <p:spPr>
          <a:xfrm>
            <a:off x="508000" y="848525"/>
            <a:ext cx="9143999" cy="59229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txBox="1"/>
          <p:nvPr/>
        </p:nvSpPr>
        <p:spPr>
          <a:xfrm>
            <a:off x="2236175" y="2744175"/>
            <a:ext cx="2059500" cy="55817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Feste Narvalon</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sp>
        <p:nvSpPr>
          <p:cNvPr id="29" name="Shape 29"/>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Grundkonzept</a:t>
            </a:r>
            <a:endParaRPr/>
          </a:p>
        </p:txBody>
      </p:sp>
      <p:sp>
        <p:nvSpPr>
          <p:cNvPr id="30" name="Shape 30"/>
          <p:cNvSpPr txBox="1"/>
          <p:nvPr>
            <p:ph idx="1" type="body"/>
          </p:nvPr>
        </p:nvSpPr>
        <p:spPr>
          <a:xfrm>
            <a:off x="304800" y="1117600"/>
            <a:ext cx="9624375" cy="618022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1" i="0" lang="en-US" sz="1866" u="none" cap="none" strike="noStrike">
                <a:solidFill>
                  <a:srgbClr val="000000"/>
                </a:solidFill>
                <a:latin typeface="Arial"/>
                <a:ea typeface="Arial"/>
                <a:cs typeface="Arial"/>
                <a:sym typeface="Arial"/>
              </a:rPr>
              <a:t>Start</a:t>
            </a:r>
            <a:r>
              <a:rPr b="0" i="0" lang="en-US" sz="1866" u="none" cap="none" strike="noStrike">
                <a:solidFill>
                  <a:srgbClr val="000000"/>
                </a:solidFill>
                <a:latin typeface="Arial"/>
                <a:ea typeface="Arial"/>
                <a:cs typeface="Arial"/>
                <a:sym typeface="Arial"/>
              </a:rPr>
              <a:t>: Freitag, 20:30 Uhr</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1" i="0" lang="en-US" sz="1866" u="none" cap="none" strike="noStrike">
                <a:solidFill>
                  <a:srgbClr val="000000"/>
                </a:solidFill>
                <a:latin typeface="Arial"/>
                <a:ea typeface="Arial"/>
                <a:cs typeface="Arial"/>
                <a:sym typeface="Arial"/>
              </a:rPr>
              <a:t>Wo</a:t>
            </a:r>
            <a:r>
              <a:rPr b="0" i="0" lang="en-US" sz="1866" u="none" cap="none" strike="noStrike">
                <a:solidFill>
                  <a:srgbClr val="000000"/>
                </a:solidFill>
                <a:latin typeface="Arial"/>
                <a:ea typeface="Arial"/>
                <a:cs typeface="Arial"/>
                <a:sym typeface="Arial"/>
              </a:rPr>
              <a:t>: Sackflickstube </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1" i="0" lang="en-US" sz="1866" u="none" cap="none" strike="noStrike">
                <a:solidFill>
                  <a:srgbClr val="000000"/>
                </a:solidFill>
                <a:latin typeface="Arial"/>
                <a:ea typeface="Arial"/>
                <a:cs typeface="Arial"/>
                <a:sym typeface="Arial"/>
              </a:rPr>
              <a:t>Teilnehmer</a:t>
            </a:r>
            <a:r>
              <a:rPr b="0" i="0" lang="en-US" sz="1866" u="none" cap="none" strike="noStrike">
                <a:solidFill>
                  <a:srgbClr val="000000"/>
                </a:solidFill>
                <a:latin typeface="Arial"/>
                <a:ea typeface="Arial"/>
                <a:cs typeface="Arial"/>
                <a:sym typeface="Arial"/>
              </a:rPr>
              <a:t>: 8 (+ 2 + 2) Teams a 3-5 Teilnehmer (Sprich wir hängen erstmal 8 Anmeldebögen aus und haben dann noch mal 4 in Reserve die wir dazuhängen wenn wir meinen dass der Platz reicht oder sich lauter 3er Teams anmelden.)</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1" i="0" lang="en-US" sz="1866" u="none" cap="none" strike="noStrike">
                <a:solidFill>
                  <a:srgbClr val="000000"/>
                </a:solidFill>
                <a:latin typeface="Arial"/>
                <a:ea typeface="Arial"/>
                <a:cs typeface="Arial"/>
                <a:sym typeface="Arial"/>
              </a:rPr>
              <a:t>Dauer</a:t>
            </a:r>
            <a:r>
              <a:rPr b="0" i="0" lang="en-US" sz="1866" u="none" cap="none" strike="noStrike">
                <a:solidFill>
                  <a:srgbClr val="000000"/>
                </a:solidFill>
                <a:latin typeface="Arial"/>
                <a:ea typeface="Arial"/>
                <a:cs typeface="Arial"/>
                <a:sym typeface="Arial"/>
              </a:rPr>
              <a:t>: ca 2 h zzgl 2x 15 Minuten Pause</a:t>
            </a:r>
            <a:endParaRPr/>
          </a:p>
          <a:p>
            <a:pPr indent="0" lvl="0" marL="0" marR="0" rtl="0" algn="l">
              <a:lnSpc>
                <a:spcPct val="100000"/>
              </a:lnSpc>
              <a:spcBef>
                <a:spcPts val="0"/>
              </a:spcBef>
              <a:spcAft>
                <a:spcPts val="0"/>
              </a:spcAft>
              <a:buClr>
                <a:srgbClr val="000000"/>
              </a:buClr>
              <a:buFont typeface="Arial"/>
              <a:buNone/>
            </a:pPr>
            <a:r>
              <a:rPr b="1" i="0" lang="en-US" sz="18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1" i="0" lang="en-US" sz="1866" u="none" cap="none" strike="noStrike">
                <a:solidFill>
                  <a:srgbClr val="000000"/>
                </a:solidFill>
                <a:latin typeface="Arial"/>
                <a:ea typeface="Arial"/>
                <a:cs typeface="Arial"/>
                <a:sym typeface="Arial"/>
              </a:rPr>
              <a:t>Material</a:t>
            </a:r>
            <a:r>
              <a:rPr b="0" i="0" lang="en-US" sz="1866" u="none" cap="none" strike="noStrike">
                <a:solidFill>
                  <a:srgbClr val="000000"/>
                </a:solidFill>
                <a:latin typeface="Arial"/>
                <a:ea typeface="Arial"/>
                <a:cs typeface="Arial"/>
                <a:sym typeface="Arial"/>
              </a:rPr>
              <a:t>: Stifte, Antwortzettel (für 12 Teams), Laptop für Musik (sollte spielen wenn keine Fragen gestellt werden, damit man sich einigermaßen mit seinen Teammitgliedern unterhalten kann ohne von den Nachbarn gehört zu werden), Teelichter + Halter, 2x Lampen (für Auswertung u.ä.), Laptop für Auswertung, Einladungsplakat, Wecker/Uhr für Zeiten</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p:nvPr/>
        </p:nvSpPr>
        <p:spPr>
          <a:xfrm>
            <a:off x="1780725" y="381000"/>
            <a:ext cx="6598499" cy="685799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txBox="1"/>
          <p:nvPr/>
        </p:nvSpPr>
        <p:spPr>
          <a:xfrm>
            <a:off x="4166575" y="6808175"/>
            <a:ext cx="1463075" cy="54757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Meresin</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06400" y="301175"/>
            <a:ext cx="9519525" cy="80255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Antworten H1: Film &amp; Fernsehen</a:t>
            </a:r>
            <a:endParaRPr/>
          </a:p>
        </p:txBody>
      </p:sp>
      <p:sp>
        <p:nvSpPr>
          <p:cNvPr id="177" name="Shape 177"/>
          <p:cNvSpPr txBox="1"/>
          <p:nvPr>
            <p:ph idx="1" type="body"/>
          </p:nvPr>
        </p:nvSpPr>
        <p:spPr>
          <a:xfrm>
            <a:off x="203200" y="1015975"/>
            <a:ext cx="9607925" cy="702517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Wie ist der Name der kleinen Schwester von Charlie Brown aus der Comicserie The Peanuts?</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Sally </a:t>
            </a:r>
            <a:r>
              <a:rPr b="0" i="0" lang="en-US" sz="2666"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Wer spielt in dem Film "Über den Dächern von Nizza" aus dem Jahr 1955 die weibliche Hauptrolle?</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Grace Kelly</a:t>
            </a:r>
            <a:r>
              <a:rPr b="0" i="0" lang="en-US" sz="2666" u="none" cap="none" strike="noStrike">
                <a:solidFill>
                  <a:srgbClr val="000000"/>
                </a:solidFill>
                <a:latin typeface="Arial"/>
                <a:ea typeface="Arial"/>
                <a:cs typeface="Arial"/>
                <a:sym typeface="Arial"/>
              </a:rPr>
              <a:t> - in der Rolle der Frances Stevens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Wie heißt der seit 26. Mai 2011 in deutschen Kinos laufende Thriller in dem Saoirse (</a:t>
            </a:r>
            <a:r>
              <a:rPr b="0" i="1" lang="en-US" sz="2666" u="none" cap="none" strike="noStrike">
                <a:solidFill>
                  <a:srgbClr val="000000"/>
                </a:solidFill>
                <a:latin typeface="Arial"/>
                <a:ea typeface="Arial"/>
                <a:cs typeface="Arial"/>
                <a:sym typeface="Arial"/>
              </a:rPr>
              <a:t>sprich: Sierscha)</a:t>
            </a:r>
            <a:r>
              <a:rPr b="0" i="0" lang="en-US" sz="2666" u="none" cap="none" strike="noStrike">
                <a:solidFill>
                  <a:srgbClr val="000000"/>
                </a:solidFill>
                <a:latin typeface="Arial"/>
                <a:ea typeface="Arial"/>
                <a:cs typeface="Arial"/>
                <a:sym typeface="Arial"/>
              </a:rPr>
              <a:t> Ronan die Hauptrolle spielt?</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Wer ist Hanna?</a:t>
            </a:r>
            <a:r>
              <a:rPr b="0" i="0" lang="en-US" sz="2666"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Wie nennt der Android Data in Star Trek - The Next Generation sein Katze?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Spot </a:t>
            </a:r>
            <a:r>
              <a:rPr b="0" i="0" lang="en-US" sz="2666"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04800" y="301175"/>
            <a:ext cx="9620500" cy="611925"/>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Antworten H1: Wissenschaft &amp; Technik</a:t>
            </a:r>
            <a:endParaRPr/>
          </a:p>
        </p:txBody>
      </p:sp>
      <p:sp>
        <p:nvSpPr>
          <p:cNvPr id="183" name="Shape 183"/>
          <p:cNvSpPr txBox="1"/>
          <p:nvPr>
            <p:ph idx="1" type="body"/>
          </p:nvPr>
        </p:nvSpPr>
        <p:spPr>
          <a:xfrm>
            <a:off x="214525" y="824025"/>
            <a:ext cx="9610525" cy="709555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Wie lang ist der Bremsweg eines Fahrzeugs mit einer Geschwindigkeit von 150 km/h auf trockener und gefestigter Fahrbahn nach der Faustformel, wie sie bei der Führerscheinprüfung genutzt wird?</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150m</a:t>
            </a:r>
            <a:r>
              <a:rPr b="0" i="0" lang="en-US" sz="2666"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Wie das erste Lebewesen im Weltall das gezielt in einen Orbit um die Erde befördert wurde?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Laika </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Wieviele Zähne finden sich im menschlichen Milchgebiss?</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20 </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1"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Wohin flossen am 20. November 1980 innerhalb von ca. 3 Stunden die 13 Milliarden Liter Wasser des Lake Peigneur in Louisiana?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In eine Salzmine</a:t>
            </a:r>
            <a:r>
              <a:rPr b="0" i="0" lang="en-US" sz="2666"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Clr>
                <a:srgbClr val="000000"/>
              </a:buClr>
              <a:buFont typeface="Arial"/>
              <a:buNone/>
            </a:pPr>
            <a:r>
              <a:rPr b="0" i="1" lang="en-US" sz="2666" u="none" cap="none" strike="noStrike">
                <a:solidFill>
                  <a:srgbClr val="000000"/>
                </a:solidFill>
                <a:latin typeface="Arial"/>
                <a:ea typeface="Arial"/>
                <a:cs typeface="Arial"/>
                <a:sym typeface="Arial"/>
              </a:rPr>
              <a:t> </a:t>
            </a:r>
            <a:endParaRPr/>
          </a:p>
        </p:txBody>
      </p:sp>
      <p:sp>
        <p:nvSpPr>
          <p:cNvPr id="184" name="Shape 184"/>
          <p:cNvSpPr/>
          <p:nvPr/>
        </p:nvSpPr>
        <p:spPr>
          <a:xfrm>
            <a:off x="2032975" y="2439375"/>
            <a:ext cx="3213100" cy="6477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Antworten H1: Sport</a:t>
            </a:r>
            <a:endParaRPr/>
          </a:p>
        </p:txBody>
      </p:sp>
      <p:sp>
        <p:nvSpPr>
          <p:cNvPr id="190" name="Shape 190"/>
          <p:cNvSpPr txBox="1"/>
          <p:nvPr>
            <p:ph idx="1" type="body"/>
          </p:nvPr>
        </p:nvSpPr>
        <p:spPr>
          <a:xfrm>
            <a:off x="203200" y="1104325"/>
            <a:ext cx="9711575" cy="627434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Wie heißt der jüngste Rennfahrer der jemals die Weltmeisterschaft der Formel 1 gewonnen hat?</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Sebastian Vettel</a:t>
            </a:r>
            <a:r>
              <a:rPr b="0" i="0" lang="en-US" sz="2666"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In welcher Stadt findet das Finale der 2011 in Deutschland ausgetragenen Fußball-Weltmeisterschaft der Frauen am 17. Juli statt?</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Frankfurt am Main</a:t>
            </a:r>
            <a:r>
              <a:rPr b="0" i="0" lang="en-US" sz="2666"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Über welche Distanz geht ein Marathon-Lauf?</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42,195 Kilometer</a:t>
            </a:r>
            <a:r>
              <a:rPr b="0" i="0" lang="en-US" sz="2666" u="none" cap="none" strike="noStrike">
                <a:solidFill>
                  <a:srgbClr val="000000"/>
                </a:solidFill>
                <a:latin typeface="Arial"/>
                <a:ea typeface="Arial"/>
                <a:cs typeface="Arial"/>
                <a:sym typeface="Arial"/>
              </a:rPr>
              <a:t> - Alles was 42 vor dem Komma hat = richtig</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Wer gewann bei der letzten Wok-WM im März 2011 die Disziplin Einerwok?</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Georg Hackl (auch Hackl Schorsch)</a:t>
            </a:r>
            <a:r>
              <a:rPr b="0" i="0" lang="en-US" sz="2666" u="none" cap="none" strike="noStrike">
                <a:solidFill>
                  <a:srgbClr val="000000"/>
                </a:solidFill>
                <a:latin typeface="Arial"/>
                <a:ea typeface="Arial"/>
                <a:cs typeface="Arial"/>
                <a:sym typeface="Arial"/>
              </a:rPr>
              <a:t> - </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Zwischenrunde: Cartoonraten</a:t>
            </a:r>
            <a:endParaRPr/>
          </a:p>
        </p:txBody>
      </p:sp>
      <p:sp>
        <p:nvSpPr>
          <p:cNvPr id="196" name="Shape 196"/>
          <p:cNvSpPr txBox="1"/>
          <p:nvPr>
            <p:ph idx="1" type="body"/>
          </p:nvPr>
        </p:nvSpPr>
        <p:spPr>
          <a:xfrm>
            <a:off x="508000" y="1727175"/>
            <a:ext cx="8903024" cy="56867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http://joerg-lindner.homepage.t-online.de//Cartoons1.mp3</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Bim Bam Bino Intro</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Gummibärenbande</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Yu-Gi - Oh</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Danger Mouse</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Sailor Moon</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Teenage Mutant Hero Turtles (Ninja Turtles)</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Chip &amp; Chap (ChipnDales)</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Pokemon</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Captain Future</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Es war einmal das Leben</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Tom &amp; Jerry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Antworten H II: Essen und Trinken</a:t>
            </a:r>
            <a:endParaRPr/>
          </a:p>
        </p:txBody>
      </p:sp>
      <p:sp>
        <p:nvSpPr>
          <p:cNvPr id="202" name="Shape 202"/>
          <p:cNvSpPr txBox="1"/>
          <p:nvPr>
            <p:ph idx="1" type="body"/>
          </p:nvPr>
        </p:nvSpPr>
        <p:spPr>
          <a:xfrm>
            <a:off x="204175" y="1118575"/>
            <a:ext cx="9610525" cy="746065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Wer war der erste deutschsprachige Koch, der 1980 drei Sterne im Guide Michelin erhalten hat?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a:t>
            </a:r>
            <a:r>
              <a:rPr b="0" i="0" lang="en-US" sz="2666" u="none" cap="none" strike="noStrike">
                <a:solidFill>
                  <a:srgbClr val="FF0000"/>
                </a:solidFill>
                <a:latin typeface="Arial"/>
                <a:ea typeface="Arial"/>
                <a:cs typeface="Arial"/>
                <a:sym typeface="Arial"/>
              </a:rPr>
              <a:t> Eckart Witzigmann</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Wie heißt die Creme aus Sahne und Schokolade, welche unter anderem zur Füllung von Trüffelpralinen verwendet wird?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Ganache</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Was ist ein "Kröver Nacktarsch"?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Ein Weißwein</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Welches Kraut gibt dem Absinth seinen besonderen Inhaltsstoff, das Thujon?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(Gemeiner) Wermut, Artemisia absinthium</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Antworten H II: Geschichte</a:t>
            </a:r>
            <a:endParaRPr/>
          </a:p>
        </p:txBody>
      </p:sp>
      <p:sp>
        <p:nvSpPr>
          <p:cNvPr id="208" name="Shape 208"/>
          <p:cNvSpPr txBox="1"/>
          <p:nvPr>
            <p:ph idx="1" type="body"/>
          </p:nvPr>
        </p:nvSpPr>
        <p:spPr>
          <a:xfrm>
            <a:off x="214525" y="1027225"/>
            <a:ext cx="9610525" cy="715957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In welchem Jahr wurde die Bundesrepublik Deutschland gegründet?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1949 </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Wo starb Alexander der Große 323 vor Christus?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Babylon </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Aus welchem Land floh der Diktator Fulgencio Batista am 1. Januar 1959?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Kuba </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In welcher Stadt wurde der Erzherzog Franz Ferdinand erschossen?</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Sarajevo</a:t>
            </a:r>
            <a:r>
              <a:rPr b="0" i="0" lang="en-US" sz="2666"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Antworten H II: Literatur</a:t>
            </a:r>
            <a:endParaRPr/>
          </a:p>
        </p:txBody>
      </p:sp>
      <p:sp>
        <p:nvSpPr>
          <p:cNvPr id="214" name="Shape 214"/>
          <p:cNvSpPr txBox="1"/>
          <p:nvPr>
            <p:ph idx="1" type="body"/>
          </p:nvPr>
        </p:nvSpPr>
        <p:spPr>
          <a:xfrm>
            <a:off x="122950" y="1027225"/>
            <a:ext cx="9711499" cy="642422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Wie heißt die Hauptfigur in Theodor Storms "Schimmelreiter"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Hauke Heien</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Welcher Volksgruppe entstammt Krabat?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Sorbe</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Wer schrieb "Der Schwarm"?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Frank Schätzing</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Wie heissen die "Fünf Freunde" von Enid Blyton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 </a:t>
            </a:r>
            <a:r>
              <a:rPr b="0" i="0" lang="en-US" sz="2666" u="none" cap="none" strike="noStrike">
                <a:solidFill>
                  <a:srgbClr val="FF0000"/>
                </a:solidFill>
                <a:latin typeface="Arial"/>
                <a:ea typeface="Arial"/>
                <a:cs typeface="Arial"/>
                <a:sym typeface="Arial"/>
              </a:rPr>
              <a:t>Julien, Dick (Richard), Anne, George (Georgina), Timmy (der Hund)</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Antworten H II: Scherbenwelten</a:t>
            </a:r>
            <a:endParaRPr/>
          </a:p>
        </p:txBody>
      </p:sp>
      <p:sp>
        <p:nvSpPr>
          <p:cNvPr id="220" name="Shape 220"/>
          <p:cNvSpPr txBox="1"/>
          <p:nvPr>
            <p:ph idx="1" type="body"/>
          </p:nvPr>
        </p:nvSpPr>
        <p:spPr>
          <a:xfrm>
            <a:off x="122950" y="1027225"/>
            <a:ext cx="9711499" cy="624972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Wie viele Politikpunkte braucht man für eine 150er Hülse </a:t>
            </a:r>
            <a:r>
              <a:rPr b="0" i="0" lang="en-US" sz="2666" u="none" cap="none" strike="noStrik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a:t>
            </a:r>
            <a:r>
              <a:rPr b="0" i="0" lang="en-US" sz="2666" u="none" cap="none" strike="noStrike">
                <a:solidFill>
                  <a:srgbClr val="FF0000"/>
                </a:solidFill>
                <a:latin typeface="Arial"/>
                <a:ea typeface="Arial"/>
                <a:cs typeface="Arial"/>
                <a:sym typeface="Arial"/>
              </a:rPr>
              <a:t> 310 </a:t>
            </a:r>
            <a:r>
              <a:rPr b="0" i="0" lang="en-US" sz="26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Wer ist aktuell der Ruhmreichste Spieler</a:t>
            </a:r>
            <a:r>
              <a:rPr b="0" i="0" lang="en-US" sz="2666" u="none" cap="none" strike="noStrik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a:t>
            </a:r>
            <a:r>
              <a:rPr b="0" i="0" lang="en-US" sz="2666" u="none" cap="none" strike="noStrike">
                <a:solidFill>
                  <a:srgbClr val="FF0000"/>
                </a:solidFill>
                <a:latin typeface="Arial"/>
                <a:ea typeface="Arial"/>
                <a:cs typeface="Arial"/>
                <a:sym typeface="Arial"/>
              </a:rPr>
              <a:t> Meckatz </a:t>
            </a:r>
            <a:r>
              <a:rPr b="0" i="0" lang="en-US" sz="2666"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Wer war der Verkünder eines Lichtsiebenkonventes mit der längsten Amtszeit</a:t>
            </a:r>
            <a:r>
              <a:rPr b="0" i="0" lang="en-US" sz="2666" u="none" cap="none" strike="noStrik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a:t>
            </a:r>
            <a:r>
              <a:rPr b="0" i="0" lang="en-US" sz="2666" u="none" cap="none" strike="noStrike">
                <a:solidFill>
                  <a:srgbClr val="FF0000"/>
                </a:solidFill>
                <a:latin typeface="Arial"/>
                <a:ea typeface="Arial"/>
                <a:cs typeface="Arial"/>
                <a:sym typeface="Arial"/>
              </a:rPr>
              <a:t> Kaeara di Asturien </a:t>
            </a:r>
            <a:r>
              <a:rPr b="0" i="0" lang="en-US" sz="2666"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Wer starb an einer "verschleppten Lebensmittelvergiftung"?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a:t>
            </a:r>
            <a:r>
              <a:rPr b="0" i="0" lang="en-US" sz="2666" u="none" cap="none" strike="noStrike">
                <a:solidFill>
                  <a:srgbClr val="FF0000"/>
                </a:solidFill>
                <a:latin typeface="Arial"/>
                <a:ea typeface="Arial"/>
                <a:cs typeface="Arial"/>
                <a:sym typeface="Arial"/>
              </a:rPr>
              <a:t> Brendan </a:t>
            </a:r>
            <a:r>
              <a:rPr b="0" i="0" lang="en-US" sz="2666"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509275" y="458600"/>
            <a:ext cx="9623999" cy="994824"/>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Zwischenrunde II: Musik</a:t>
            </a:r>
            <a:endParaRPr/>
          </a:p>
        </p:txBody>
      </p:sp>
      <p:sp>
        <p:nvSpPr>
          <p:cNvPr id="226" name="Shape 226"/>
          <p:cNvSpPr txBox="1"/>
          <p:nvPr>
            <p:ph idx="1" type="body"/>
          </p:nvPr>
        </p:nvSpPr>
        <p:spPr>
          <a:xfrm>
            <a:off x="326150" y="1179625"/>
            <a:ext cx="9711499" cy="6683325"/>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FF"/>
              </a:buClr>
              <a:buFont typeface="Arial"/>
              <a:buNone/>
            </a:pPr>
            <a:r>
              <a:rPr b="0" i="0" lang="en-US" sz="2666" u="none" cap="none" strike="noStrike">
                <a:solidFill>
                  <a:srgbClr val="0000FF"/>
                </a:solidFill>
                <a:latin typeface="Arial"/>
                <a:ea typeface="Arial"/>
                <a:cs typeface="Arial"/>
                <a:sym typeface="Arial"/>
              </a:rPr>
              <a:t>http://joerg-lindner.homepage.t-online.de//Songs.mp3</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FF"/>
              </a:solidFill>
              <a:latin typeface="Arial"/>
              <a:ea typeface="Arial"/>
              <a:cs typeface="Arial"/>
              <a:sym typeface="Arial"/>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Ich will brennen - ASP</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Satellite - Lena</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Hard Rock Halleluja - Lordi</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Dragostea Din Tei - O-Zone</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Lady in Black - Uriah Heep</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Scherenschleiferweise -  Die Streuner</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Elvenpath - Nightwish</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Ironic - Alanis Morissette </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Leuchtturm - Nena</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Nur ein Wort - Wir sind Helden </a:t>
            </a:r>
            <a:endParaRPr/>
          </a:p>
          <a:p>
            <a:pPr indent="-228600" lvl="0" marL="381000" marR="0" rtl="0" algn="l">
              <a:lnSpc>
                <a:spcPct val="100000"/>
              </a:lnSpc>
              <a:spcBef>
                <a:spcPts val="0"/>
              </a:spcBef>
              <a:spcAft>
                <a:spcPts val="0"/>
              </a:spcAft>
              <a:buClr>
                <a:srgbClr val="000000"/>
              </a:buClr>
              <a:buSzPts val="2633"/>
              <a:buFont typeface="Arial"/>
              <a:buAutoNum type="arabicPeriod"/>
            </a:pPr>
            <a:r>
              <a:rPr b="0" i="0" lang="en-US" sz="2666" u="none" cap="none" strike="noStrike">
                <a:solidFill>
                  <a:srgbClr val="000000"/>
                </a:solidFill>
                <a:latin typeface="Arial"/>
                <a:ea typeface="Arial"/>
                <a:cs typeface="Arial"/>
                <a:sym typeface="Arial"/>
              </a:rPr>
              <a:t>Eine kleine Nachtmusik - Mozart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Font typeface="Arial"/>
              <a:buNone/>
            </a:pPr>
            <a:r>
              <a:rPr b="0" i="0" lang="en-US" sz="2666" u="none" cap="none" strike="noStrik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FF0000"/>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Shape 35"/>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Mitbringliste</a:t>
            </a:r>
            <a:endParaRPr/>
          </a:p>
        </p:txBody>
      </p:sp>
      <p:sp>
        <p:nvSpPr>
          <p:cNvPr id="36" name="Shape 36"/>
          <p:cNvSpPr txBox="1"/>
          <p:nvPr>
            <p:ph idx="1" type="body"/>
          </p:nvPr>
        </p:nvSpPr>
        <p:spPr>
          <a:xfrm>
            <a:off x="304800" y="1015700"/>
            <a:ext cx="4543225" cy="475580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Jörg</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Laptop, Musik</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Lampen</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Preis Platz 1 Fresskorb</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Preis Platz 2 Ü-Ei &amp; Klopfer</a:t>
            </a:r>
            <a:endParaRPr/>
          </a:p>
          <a:p>
            <a:pPr indent="-177800" lvl="0" marL="381000" marR="0" rtl="0" algn="l">
              <a:lnSpc>
                <a:spcPct val="100000"/>
              </a:lnSpc>
              <a:spcBef>
                <a:spcPts val="0"/>
              </a:spcBef>
              <a:spcAft>
                <a:spcPts val="0"/>
              </a:spcAft>
              <a:buClr>
                <a:srgbClr val="000000"/>
              </a:buClr>
              <a:buSzPts val="3055"/>
              <a:buFont typeface="Arial"/>
              <a:buChar char="•"/>
            </a:pPr>
            <a:r>
              <a:rPr b="0" i="0" lang="en-US" sz="1866" u="none" cap="none" strike="noStrike">
                <a:solidFill>
                  <a:srgbClr val="000000"/>
                </a:solidFill>
                <a:latin typeface="Arial"/>
                <a:ea typeface="Arial"/>
                <a:cs typeface="Arial"/>
                <a:sym typeface="Arial"/>
              </a:rPr>
              <a:t> </a:t>
            </a:r>
            <a:endParaRPr/>
          </a:p>
        </p:txBody>
      </p:sp>
      <p:sp>
        <p:nvSpPr>
          <p:cNvPr id="37" name="Shape 37"/>
          <p:cNvSpPr txBox="1"/>
          <p:nvPr>
            <p:ph idx="2" type="body"/>
          </p:nvPr>
        </p:nvSpPr>
        <p:spPr>
          <a:xfrm>
            <a:off x="5384800" y="893500"/>
            <a:ext cx="4520650" cy="406105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Steffi﻿e</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Boxen</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Teelichtgläser</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Stifte </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Teelichter</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Urkunden Platz 1-3</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Antwortzettel s/w je 12* </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Laptop für die Auswerter </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Anmeldebögen</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Einladungsplakat </a:t>
            </a:r>
            <a:endParaRPr/>
          </a:p>
          <a:p>
            <a:pPr indent="-190500" lvl="0" marL="381000" marR="0" rtl="0" algn="l">
              <a:lnSpc>
                <a:spcPct val="100000"/>
              </a:lnSpc>
              <a:spcBef>
                <a:spcPts val="0"/>
              </a:spcBef>
              <a:spcAft>
                <a:spcPts val="0"/>
              </a:spcAft>
              <a:buClr>
                <a:srgbClr val="000000"/>
              </a:buClr>
              <a:buSzPts val="3611"/>
              <a:buFont typeface="Arial"/>
              <a:buChar char="•"/>
            </a:pPr>
            <a:r>
              <a:rPr b="0" i="0" lang="en-US" sz="2133" u="none" cap="none" strike="noStrike">
                <a:solidFill>
                  <a:srgbClr val="000000"/>
                </a:solidFill>
                <a:latin typeface="Arial"/>
                <a:ea typeface="Arial"/>
                <a:cs typeface="Arial"/>
                <a:sym typeface="Arial"/>
              </a:rPr>
              <a:t>Wecker um Zeiten abzuschätzen </a:t>
            </a:r>
            <a:endParaRPr/>
          </a:p>
        </p:txBody>
      </p:sp>
      <p:sp>
        <p:nvSpPr>
          <p:cNvPr id="38" name="Shape 38"/>
          <p:cNvSpPr txBox="1"/>
          <p:nvPr/>
        </p:nvSpPr>
        <p:spPr>
          <a:xfrm>
            <a:off x="213725" y="5283275"/>
            <a:ext cx="9380850" cy="198572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Offen</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a:p>
            <a:pPr indent="-139700" lvl="0" marL="381000" marR="0" rtl="0" algn="l">
              <a:lnSpc>
                <a:spcPct val="100000"/>
              </a:lnSpc>
              <a:spcBef>
                <a:spcPts val="0"/>
              </a:spcBef>
              <a:spcAft>
                <a:spcPts val="0"/>
              </a:spcAft>
              <a:buClr>
                <a:srgbClr val="000000"/>
              </a:buClr>
              <a:buSzPts val="2050"/>
              <a:buFont typeface="Arial"/>
              <a:buChar char="•"/>
            </a:pPr>
            <a:r>
              <a:rPr b="0" i="0" lang="en-US" sz="1264" u="none" cap="none" strike="noStrike">
                <a:solidFill>
                  <a:srgbClr val="000000"/>
                </a:solidFill>
                <a:latin typeface="Arial"/>
                <a:ea typeface="Arial"/>
                <a:cs typeface="Arial"/>
                <a:sym typeface="Arial"/>
              </a:rPr>
              <a:t>Antwortzettel Scherbenbilder farbig</a:t>
            </a:r>
            <a:endParaRPr/>
          </a:p>
          <a:p>
            <a:pPr indent="-139700" lvl="0" marL="381000" marR="0" rtl="0" algn="l">
              <a:lnSpc>
                <a:spcPct val="100000"/>
              </a:lnSpc>
              <a:spcBef>
                <a:spcPts val="0"/>
              </a:spcBef>
              <a:spcAft>
                <a:spcPts val="0"/>
              </a:spcAft>
              <a:buClr>
                <a:srgbClr val="000000"/>
              </a:buClr>
              <a:buSzPts val="2050"/>
              <a:buFont typeface="Arial"/>
              <a:buChar char="•"/>
            </a:pPr>
            <a:r>
              <a:rPr b="0" i="0" lang="en-US" sz="1264" u="none" cap="none" strike="noStrike">
                <a:solidFill>
                  <a:srgbClr val="000000"/>
                </a:solidFill>
                <a:latin typeface="Arial"/>
                <a:ea typeface="Arial"/>
                <a:cs typeface="Arial"/>
                <a:sym typeface="Arial"/>
              </a:rPr>
              <a:t>Stifte</a:t>
            </a:r>
            <a:endParaRPr/>
          </a:p>
          <a:p>
            <a:pPr indent="-139700" lvl="0" marL="381000" marR="0" rtl="0" algn="l">
              <a:lnSpc>
                <a:spcPct val="100000"/>
              </a:lnSpc>
              <a:spcBef>
                <a:spcPts val="0"/>
              </a:spcBef>
              <a:spcAft>
                <a:spcPts val="0"/>
              </a:spcAft>
              <a:buClr>
                <a:srgbClr val="000000"/>
              </a:buClr>
              <a:buSzPts val="2050"/>
              <a:buFont typeface="Arial"/>
              <a:buChar char="•"/>
            </a:pPr>
            <a:r>
              <a:rPr b="0" i="0" lang="en-US" sz="1264" u="none" cap="none" strike="noStrike">
                <a:solidFill>
                  <a:srgbClr val="000000"/>
                </a:solidFill>
                <a:latin typeface="Arial"/>
                <a:ea typeface="Arial"/>
                <a:cs typeface="Arial"/>
                <a:sym typeface="Arial"/>
              </a:rPr>
              <a:t> </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Antworten: Schlussrunde</a:t>
            </a:r>
            <a:endParaRPr/>
          </a:p>
        </p:txBody>
      </p:sp>
      <p:sp>
        <p:nvSpPr>
          <p:cNvPr id="232" name="Shape 232"/>
          <p:cNvSpPr txBox="1"/>
          <p:nvPr>
            <p:ph idx="1" type="body"/>
          </p:nvPr>
        </p:nvSpPr>
        <p:spPr>
          <a:xfrm>
            <a:off x="122950" y="1027225"/>
            <a:ext cx="9711499" cy="6553775"/>
          </a:xfrm>
          <a:prstGeom prst="rect">
            <a:avLst/>
          </a:prstGeom>
          <a:noFill/>
          <a:ln>
            <a:noFill/>
          </a:ln>
        </p:spPr>
        <p:txBody>
          <a:bodyPr anchorCtr="0" anchor="t" bIns="38100" lIns="38100" spcFirstLastPara="1" rIns="38100" wrap="square" tIns="38100">
            <a:noAutofit/>
          </a:bodyPr>
          <a:lstStyle/>
          <a:p>
            <a:pPr indent="-203200" lvl="0" marL="3810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Wie heisst der Erfinder der Computerspielreihe "Civilization" </a:t>
            </a: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 </a:t>
            </a:r>
            <a:r>
              <a:rPr b="0" i="0" lang="en-US" sz="2400" u="none" cap="none" strike="noStrike">
                <a:solidFill>
                  <a:srgbClr val="FF0000"/>
                </a:solidFill>
                <a:latin typeface="Arial"/>
                <a:ea typeface="Arial"/>
                <a:cs typeface="Arial"/>
                <a:sym typeface="Arial"/>
              </a:rPr>
              <a:t>Sid Meyer</a:t>
            </a:r>
            <a:r>
              <a:rPr b="0" i="0" lang="en-US" sz="2400" u="none" cap="none" strike="noStrike">
                <a:solidFill>
                  <a:srgbClr val="000000"/>
                </a:solidFill>
                <a:latin typeface="Arial"/>
                <a:ea typeface="Arial"/>
                <a:cs typeface="Arial"/>
                <a:sym typeface="Arial"/>
              </a:rPr>
              <a:t> -</a:t>
            </a:r>
            <a:endParaRPr/>
          </a:p>
          <a:p>
            <a:pPr indent="-203200" lvl="0" marL="3810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Wer war am längsten Bundeskanzler der Bundesrepublik Deutschland? </a:t>
            </a: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 </a:t>
            </a:r>
            <a:r>
              <a:rPr b="0" i="0" lang="en-US" sz="2400" u="none" cap="none" strike="noStrike">
                <a:solidFill>
                  <a:srgbClr val="FF0000"/>
                </a:solidFill>
                <a:latin typeface="Arial"/>
                <a:ea typeface="Arial"/>
                <a:cs typeface="Arial"/>
                <a:sym typeface="Arial"/>
              </a:rPr>
              <a:t>Helmut Kohl</a:t>
            </a:r>
            <a:r>
              <a:rPr b="0" i="0" lang="en-US" sz="2400" u="none" cap="none" strike="noStrike">
                <a:solidFill>
                  <a:srgbClr val="000000"/>
                </a:solidFill>
                <a:latin typeface="Arial"/>
                <a:ea typeface="Arial"/>
                <a:cs typeface="Arial"/>
                <a:sym typeface="Arial"/>
              </a:rPr>
              <a:t> -</a:t>
            </a:r>
            <a:endParaRPr/>
          </a:p>
          <a:p>
            <a:pPr indent="-203200" lvl="0" marL="3810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Wer gewann im Jahre 2011 die Fünfte Staffel der Show "Ich bin ein Star, holt mich hier raus? </a:t>
            </a: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 </a:t>
            </a:r>
            <a:r>
              <a:rPr b="0" i="0" lang="en-US" sz="2400" u="none" cap="none" strike="noStrike">
                <a:solidFill>
                  <a:srgbClr val="FF0000"/>
                </a:solidFill>
                <a:latin typeface="Arial"/>
                <a:ea typeface="Arial"/>
                <a:cs typeface="Arial"/>
                <a:sym typeface="Arial"/>
              </a:rPr>
              <a:t>Peer Kusmagk</a:t>
            </a:r>
            <a:r>
              <a:rPr b="0" i="0" lang="en-US" sz="2400" u="none" cap="none" strike="noStrike">
                <a:solidFill>
                  <a:srgbClr val="000000"/>
                </a:solidFill>
                <a:latin typeface="Arial"/>
                <a:ea typeface="Arial"/>
                <a:cs typeface="Arial"/>
                <a:sym typeface="Arial"/>
              </a:rPr>
              <a:t> -</a:t>
            </a:r>
            <a:endParaRPr/>
          </a:p>
          <a:p>
            <a:pPr indent="-203200" lvl="0" marL="3810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In welchem Jahr explodierte Block 4 des Kernkraftwerkes Tschernobyl? </a:t>
            </a: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 </a:t>
            </a:r>
            <a:r>
              <a:rPr b="0" i="0" lang="en-US" sz="2400" u="none" cap="none" strike="noStrike">
                <a:solidFill>
                  <a:srgbClr val="FF0000"/>
                </a:solidFill>
                <a:latin typeface="Arial"/>
                <a:ea typeface="Arial"/>
                <a:cs typeface="Arial"/>
                <a:sym typeface="Arial"/>
              </a:rPr>
              <a:t>1986</a:t>
            </a:r>
            <a:r>
              <a:rPr b="0" i="0" lang="en-US" sz="2400" u="none" cap="none" strike="noStrike">
                <a:solidFill>
                  <a:srgbClr val="000000"/>
                </a:solidFill>
                <a:latin typeface="Arial"/>
                <a:ea typeface="Arial"/>
                <a:cs typeface="Arial"/>
                <a:sym typeface="Arial"/>
              </a:rPr>
              <a:t> -</a:t>
            </a:r>
            <a:endParaRPr/>
          </a:p>
          <a:p>
            <a:pPr indent="-203200" lvl="0" marL="3810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Wie heißt der Schmied bei "Asterix &amp; Obelix"? </a:t>
            </a: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 </a:t>
            </a:r>
            <a:r>
              <a:rPr b="0" i="0" lang="en-US" sz="2400" u="none" cap="none" strike="noStrike">
                <a:solidFill>
                  <a:srgbClr val="FF0000"/>
                </a:solidFill>
                <a:latin typeface="Arial"/>
                <a:ea typeface="Arial"/>
                <a:cs typeface="Arial"/>
                <a:sym typeface="Arial"/>
              </a:rPr>
              <a:t>Automatix</a:t>
            </a:r>
            <a:r>
              <a:rPr b="0" i="0" lang="en-US" sz="2400" u="none" cap="none" strike="noStrike">
                <a:solidFill>
                  <a:srgbClr val="000000"/>
                </a:solidFill>
                <a:latin typeface="Arial"/>
                <a:ea typeface="Arial"/>
                <a:cs typeface="Arial"/>
                <a:sym typeface="Arial"/>
              </a:rPr>
              <a:t> -</a:t>
            </a:r>
            <a:endParaRPr/>
          </a:p>
          <a:p>
            <a:pPr indent="-203200" lvl="0" marL="3810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Wie lautet die Internet-Topleveldomain von Nordirland? </a:t>
            </a: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 </a:t>
            </a:r>
            <a:r>
              <a:rPr b="0" i="0" lang="en-US" sz="2400" u="none" cap="none" strike="noStrike">
                <a:solidFill>
                  <a:srgbClr val="FF0000"/>
                </a:solidFill>
                <a:latin typeface="Arial"/>
                <a:ea typeface="Arial"/>
                <a:cs typeface="Arial"/>
                <a:sym typeface="Arial"/>
              </a:rPr>
              <a:t>UK</a:t>
            </a:r>
            <a:r>
              <a:rPr b="0" i="0" lang="en-US" sz="2400" u="none" cap="none" strike="noStrike">
                <a:solidFill>
                  <a:srgbClr val="000000"/>
                </a:solidFill>
                <a:latin typeface="Arial"/>
                <a:ea typeface="Arial"/>
                <a:cs typeface="Arial"/>
                <a:sym typeface="Arial"/>
              </a:rPr>
              <a:t> -</a:t>
            </a:r>
            <a:endParaRPr/>
          </a:p>
          <a:p>
            <a:pPr indent="-203200" lvl="0" marL="3810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Welchen Namen trug die über Hiroshima abgeworfene Atombombe? </a:t>
            </a: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 </a:t>
            </a:r>
            <a:r>
              <a:rPr b="0" i="0" lang="en-US" sz="2400" u="none" cap="none" strike="noStrike">
                <a:solidFill>
                  <a:srgbClr val="FF0000"/>
                </a:solidFill>
                <a:latin typeface="Arial"/>
                <a:ea typeface="Arial"/>
                <a:cs typeface="Arial"/>
                <a:sym typeface="Arial"/>
              </a:rPr>
              <a:t>Little Boy</a:t>
            </a:r>
            <a:r>
              <a:rPr b="0" i="0" lang="en-US" sz="2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Siegerehrung</a:t>
            </a:r>
            <a:endParaRPr/>
          </a:p>
        </p:txBody>
      </p:sp>
      <p:sp>
        <p:nvSpPr>
          <p:cNvPr id="44" name="Shape 44"/>
          <p:cNvSpPr txBox="1"/>
          <p:nvPr>
            <p:ph idx="1" type="body"/>
          </p:nvPr>
        </p:nvSpPr>
        <p:spPr>
          <a:xfrm>
            <a:off x="306825" y="1831050"/>
            <a:ext cx="9622499" cy="5558049"/>
          </a:xfrm>
          <a:prstGeom prst="rect">
            <a:avLst/>
          </a:prstGeom>
          <a:noFill/>
          <a:ln>
            <a:noFill/>
          </a:ln>
        </p:spPr>
        <p:txBody>
          <a:bodyPr anchorCtr="0" anchor="t" bIns="38100" lIns="38100" spcFirstLastPara="1" rIns="38100" wrap="square" tIns="38100">
            <a:noAutofit/>
          </a:bodyPr>
          <a:lstStyle/>
          <a:p>
            <a:pPr indent="-228599" lvl="0" marL="381000" marR="0" rtl="0" algn="l">
              <a:lnSpc>
                <a:spcPct val="100000"/>
              </a:lnSpc>
              <a:spcBef>
                <a:spcPts val="0"/>
              </a:spcBef>
              <a:spcAft>
                <a:spcPts val="0"/>
              </a:spcAft>
              <a:buClr>
                <a:srgbClr val="000000"/>
              </a:buClr>
              <a:buSzPts val="4388"/>
              <a:buFont typeface="Arial"/>
              <a:buChar char="•"/>
            </a:pPr>
            <a:r>
              <a:rPr b="0" i="0" lang="en-US" sz="2666" u="none" cap="none" strike="noStrike">
                <a:solidFill>
                  <a:srgbClr val="000000"/>
                </a:solidFill>
                <a:latin typeface="Arial"/>
                <a:ea typeface="Arial"/>
                <a:cs typeface="Arial"/>
                <a:sym typeface="Arial"/>
              </a:rPr>
              <a:t>Urkunden für Platz 1-3 (Steffi, fertig)</a:t>
            </a:r>
            <a:endParaRPr/>
          </a:p>
          <a:p>
            <a:pPr indent="-228599" lvl="0" marL="381000" marR="0" rtl="0" algn="l">
              <a:lnSpc>
                <a:spcPct val="100000"/>
              </a:lnSpc>
              <a:spcBef>
                <a:spcPts val="0"/>
              </a:spcBef>
              <a:spcAft>
                <a:spcPts val="0"/>
              </a:spcAft>
              <a:buClr>
                <a:srgbClr val="000000"/>
              </a:buClr>
              <a:buSzPts val="4388"/>
              <a:buFont typeface="Arial"/>
              <a:buChar char="•"/>
            </a:pPr>
            <a:r>
              <a:rPr b="0" i="0" lang="en-US" sz="2666" u="none" cap="none" strike="noStrike">
                <a:solidFill>
                  <a:srgbClr val="000000"/>
                </a:solidFill>
                <a:latin typeface="Arial"/>
                <a:ea typeface="Arial"/>
                <a:cs typeface="Arial"/>
                <a:sym typeface="Arial"/>
              </a:rPr>
              <a:t>Fresskorb Gewinner (Jörg)</a:t>
            </a:r>
            <a:endParaRPr/>
          </a:p>
          <a:p>
            <a:pPr indent="-228599" lvl="0" marL="381000" marR="0" rtl="0" algn="l">
              <a:lnSpc>
                <a:spcPct val="100000"/>
              </a:lnSpc>
              <a:spcBef>
                <a:spcPts val="0"/>
              </a:spcBef>
              <a:spcAft>
                <a:spcPts val="0"/>
              </a:spcAft>
              <a:buClr>
                <a:srgbClr val="000000"/>
              </a:buClr>
              <a:buSzPts val="4388"/>
              <a:buFont typeface="Arial"/>
              <a:buChar char="•"/>
            </a:pPr>
            <a:r>
              <a:rPr b="0" i="0" lang="en-US" sz="2666" u="none" cap="none" strike="noStrike">
                <a:solidFill>
                  <a:srgbClr val="000000"/>
                </a:solidFill>
                <a:latin typeface="Arial"/>
                <a:ea typeface="Arial"/>
                <a:cs typeface="Arial"/>
                <a:sym typeface="Arial"/>
              </a:rPr>
              <a:t>Knoppers &amp; Klopfer Platz 2 (Jörg)</a:t>
            </a:r>
            <a:endParaRPr/>
          </a:p>
          <a:p>
            <a:pPr indent="0" lvl="0" marL="0" marR="0" rtl="0" algn="l">
              <a:lnSpc>
                <a:spcPct val="100000"/>
              </a:lnSpc>
              <a:spcBef>
                <a:spcPts val="0"/>
              </a:spcBef>
              <a:spcAft>
                <a:spcPts val="0"/>
              </a:spcAft>
              <a:buClr>
                <a:srgbClr val="000000"/>
              </a:buClr>
              <a:buFont typeface="Arial"/>
              <a:buNone/>
            </a:pPr>
            <a:r>
              <a:t/>
            </a:r>
            <a:endParaRPr b="0" i="0" sz="2666"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nvSpPr>
        <p:spPr>
          <a:xfrm>
            <a:off x="1423200" y="201875"/>
            <a:ext cx="5560825" cy="517424"/>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Einladungsplakat</a:t>
            </a:r>
            <a:endParaRPr/>
          </a:p>
        </p:txBody>
      </p:sp>
      <p:sp>
        <p:nvSpPr>
          <p:cNvPr id="50" name="Shape 50"/>
          <p:cNvSpPr txBox="1"/>
          <p:nvPr/>
        </p:nvSpPr>
        <p:spPr>
          <a:xfrm>
            <a:off x="204175" y="610575"/>
            <a:ext cx="9979574" cy="6755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Höret, höret!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Es sei verkündet die erste scherbische Quiznacht zu Burg Lohra!</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An diesem Freytage versammeln sich Gelehrte, Seefahrer, Kundige und jeder der sein Wissen unter Beweis stellen will in den Abendstunden (20:30 Uhr) in der Taverne um miteinander in Wettstreit zu treten!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Sowohl Eure Kenntnisse rund um die scherbische Geschichte und Geografie sind gefragt, als auch allerley weltliche Themen wie Literatur, Sport und - für die Halblinge unter Euch - auch einige Fragen zu den leiblichen Genüssen!</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Tretet gegeneinander an in Gruppen zu 3 bis 5 Recken! </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Schreybet Euch ein (bis maximal Freitag 18:30 Uhr), solange noch ein Plätzchen für Euch verfügbar ist.</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Den Gewinnern winken Ruhm, Anerkennung und eine Siegesprämie!</a:t>
            </a:r>
            <a:endParaRPr/>
          </a:p>
          <a:p>
            <a:pPr indent="0" lvl="0" marL="0" marR="0" rtl="0" algn="l">
              <a:lnSpc>
                <a:spcPct val="100000"/>
              </a:lnSpc>
              <a:spcBef>
                <a:spcPts val="0"/>
              </a:spcBef>
              <a:spcAft>
                <a:spcPts val="0"/>
              </a:spcAft>
              <a:buClr>
                <a:srgbClr val="000000"/>
              </a:buClr>
              <a:buFont typeface="Arial"/>
              <a:buNone/>
            </a:pPr>
            <a:r>
              <a:rPr b="0" i="0" lang="en-US" sz="2666" u="none" cap="none" strike="noStrike">
                <a:solidFill>
                  <a:srgbClr val="000000"/>
                </a:solidFill>
                <a:latin typeface="Arial"/>
                <a:ea typeface="Arial"/>
                <a:cs typeface="Arial"/>
                <a:sym typeface="Arial"/>
              </a:rPr>
              <a:t>Zögert nicht, seyt bei der Weltpremiere der scherbischen Quiznacht dabei! </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Grundkonzept - Vorrunde</a:t>
            </a:r>
            <a:endParaRPr/>
          </a:p>
        </p:txBody>
      </p:sp>
      <p:sp>
        <p:nvSpPr>
          <p:cNvPr id="56" name="Shape 56"/>
          <p:cNvSpPr txBox="1"/>
          <p:nvPr>
            <p:ph idx="1" type="body"/>
          </p:nvPr>
        </p:nvSpPr>
        <p:spPr>
          <a:xfrm>
            <a:off x="304800" y="1117600"/>
            <a:ext cx="9624375" cy="555777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1" i="0" lang="en-US" sz="1866" u="none" cap="none" strike="noStrike">
                <a:solidFill>
                  <a:srgbClr val="000000"/>
                </a:solidFill>
                <a:latin typeface="Arial"/>
                <a:ea typeface="Arial"/>
                <a:cs typeface="Arial"/>
                <a:sym typeface="Arial"/>
              </a:rPr>
              <a:t>Bilderrätsel</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Raten von Avataren, Wappen und Nationalwappen</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7 Fragen</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Verteilung der Bögen und Antwortzeit 10 Minuten.</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1" i="0" lang="en-US" sz="1866" u="none" cap="none" strike="noStrike">
                <a:solidFill>
                  <a:srgbClr val="000000"/>
                </a:solidFill>
                <a:latin typeface="Arial"/>
                <a:ea typeface="Arial"/>
                <a:cs typeface="Arial"/>
                <a:sym typeface="Arial"/>
              </a:rPr>
              <a:t>Kartenquiz</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3 Karten mit Inseln, Inseln erkennen anhand Umrissen oder sonstigen geografischen Eigenheiten und Name daneben schreiben</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3 Karten bei denen Städtenamen ausradiert wurden, die fehlenden Stadtnamen bitte in die Felder eintragen, bzw. einfach auf den Zettel schreiben.</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Antwortzeit: ca 10 Minuten</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Bitte oben auf die Antwortbögen eure Teamnummer schreiben, damit eure Antworten zugeordnet werden können!   </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Grundkonzept - Hauptrunden</a:t>
            </a:r>
            <a:endParaRPr/>
          </a:p>
        </p:txBody>
      </p:sp>
      <p:sp>
        <p:nvSpPr>
          <p:cNvPr id="62" name="Shape 62"/>
          <p:cNvSpPr txBox="1"/>
          <p:nvPr>
            <p:ph idx="1" type="body"/>
          </p:nvPr>
        </p:nvSpPr>
        <p:spPr>
          <a:xfrm>
            <a:off x="304800" y="1117600"/>
            <a:ext cx="9624375" cy="555777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Jede Hauptrunde gliedert sich in Themengebiete zu je 4 Fragen. </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Die Fragen werden vorgelesen, stehen aber auch auf euren Antwortzetteln. </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Dann folgt eine Phase zur Beantwortung der Fragen, in der ihr Zeit habt mit euren Teammitglieder zu besprechen, welche Antworten ihr eintragen wollt, wer was weiß, etc. Insgesamt habt ihr für Hauptrunde I 20, für Hauptrunde II 25 Minuten Zeit. </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Die Auswertung der Antwortbögen erfolgt durch das Auswertungsteam während der Zwischenrunden, so dass zwischendurch auch schonmal ein Zwischenstand verkündet werden kann. Das Quizteam wird bei der Korrektur unterstützt von (den unbestechlichen) Vitus &amp; Stone.</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Bitte oben auf die Antwortbögen eure Teamnummer schreiben, damit eure Antworten zugeordnet werden können!  </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Grundkonzept - Zwischenrunden</a:t>
            </a:r>
            <a:endParaRPr/>
          </a:p>
        </p:txBody>
      </p:sp>
      <p:sp>
        <p:nvSpPr>
          <p:cNvPr id="68" name="Shape 68"/>
          <p:cNvSpPr txBox="1"/>
          <p:nvPr>
            <p:ph idx="1" type="body"/>
          </p:nvPr>
        </p:nvSpPr>
        <p:spPr>
          <a:xfrm>
            <a:off x="304800" y="1117600"/>
            <a:ext cx="9624375" cy="555777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1" i="0" lang="en-US" sz="1866" u="none" cap="none" strike="noStrike">
                <a:solidFill>
                  <a:srgbClr val="000000"/>
                </a:solidFill>
                <a:latin typeface="Arial"/>
                <a:ea typeface="Arial"/>
                <a:cs typeface="Arial"/>
                <a:sym typeface="Arial"/>
              </a:rPr>
              <a:t>Cartoonraten</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Von 11 Cartoons wurden Schnipsel aus den Intros zusammengeschnitten, das entstehende Stück wird 2 * abgespielt.</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Dauer des Cartoonstücks: 2:30 Min </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Im Anschluss etwa 5 Minuten zum abgleichen und zusammenschreiben der Antworten.</a:t>
            </a:r>
            <a:endParaRPr/>
          </a:p>
          <a:p>
            <a:pPr indent="0" lvl="0" marL="0" marR="0" rtl="0" algn="l">
              <a:lnSpc>
                <a:spcPct val="100000"/>
              </a:lnSpc>
              <a:spcBef>
                <a:spcPts val="0"/>
              </a:spcBef>
              <a:spcAft>
                <a:spcPts val="0"/>
              </a:spcAft>
              <a:buClr>
                <a:srgbClr val="000000"/>
              </a:buClr>
              <a:buFont typeface="Arial"/>
              <a:buNone/>
            </a:pPr>
            <a:r>
              <a:t/>
            </a:r>
            <a:endParaRPr b="0" i="0" sz="1866"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1" i="0" lang="en-US" sz="1866" u="none" cap="none" strike="noStrike">
                <a:solidFill>
                  <a:srgbClr val="000000"/>
                </a:solidFill>
                <a:latin typeface="Arial"/>
                <a:ea typeface="Arial"/>
                <a:cs typeface="Arial"/>
                <a:sym typeface="Arial"/>
              </a:rPr>
              <a:t>Musikraten</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Siehe Cartoonraten</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Dauer des Musikstücks: 3:55 Min </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Auch hier bitte oben auf die Antwortbögen eure Teamnummer schreiben, damit eure Antworten zugeordnet werden können!   </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04800" y="304800"/>
            <a:ext cx="9626599" cy="990599"/>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0" i="0" lang="en-US" sz="4266" u="none" cap="none" strike="noStrike">
                <a:solidFill>
                  <a:srgbClr val="000000"/>
                </a:solidFill>
                <a:latin typeface="Arial"/>
                <a:ea typeface="Arial"/>
                <a:cs typeface="Arial"/>
                <a:sym typeface="Arial"/>
              </a:rPr>
              <a:t>Grundkonzept - Schlussrunde</a:t>
            </a:r>
            <a:endParaRPr/>
          </a:p>
        </p:txBody>
      </p:sp>
      <p:sp>
        <p:nvSpPr>
          <p:cNvPr id="74" name="Shape 74"/>
          <p:cNvSpPr txBox="1"/>
          <p:nvPr>
            <p:ph idx="1" type="body"/>
          </p:nvPr>
        </p:nvSpPr>
        <p:spPr>
          <a:xfrm>
            <a:off x="304800" y="1117600"/>
            <a:ext cx="9624375" cy="5557774"/>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Font typeface="Arial"/>
              <a:buNone/>
            </a:pPr>
            <a:r>
              <a:rPr b="1" i="0" lang="en-US" sz="1866" u="none" cap="none" strike="noStrike">
                <a:solidFill>
                  <a:srgbClr val="000000"/>
                </a:solidFill>
                <a:latin typeface="Arial"/>
                <a:ea typeface="Arial"/>
                <a:cs typeface="Arial"/>
                <a:sym typeface="Arial"/>
              </a:rPr>
              <a:t>Stick or Twist</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7 Fragen, Frage 1 gibt einen Punkt, Frage 2 zwei Punkte usw. Der Schwierigkeitsgrad steigt mit jeder Frage. Es gibt keine Kategorie, d.h. die Fragen können aus verschiedenen Gebieten kommen. Die Fragen müssen aufsteigend beantwortet werden. Ist eine Antwort falsch gibt es auf die gesamte Stick or Twist Runde KEINE Punkte. Das Team kann aber entscheiden z.B. nur die Fragen 1-3 zu beantworten und dafür die Punkte zu kassieren. Es ist aber nicht möglich Frage 1 und 2 zu beantworten, Frage 3 nicht und dafür Frage 4 wieder zu beantworten. Dann würde Frage 3 als falsch beantwortet gelten und es gibt KEINE Punkte. </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Entscheidet selbst wieviel Risiko ihr eingehen wollt!</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Font typeface="Arial"/>
              <a:buNone/>
            </a:pPr>
            <a:r>
              <a:rPr b="0" i="0" lang="en-US" sz="1866" u="none" cap="none" strike="noStrike">
                <a:solidFill>
                  <a:srgbClr val="000000"/>
                </a:solidFill>
                <a:latin typeface="Arial"/>
                <a:ea typeface="Arial"/>
                <a:cs typeface="Arial"/>
                <a:sym typeface="Arial"/>
              </a:rPr>
              <a:t>Auch hier bitte eure Teamnummer auf dem Antwortzettel nicht vergessen!  </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