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FAF6"/>
    <a:srgbClr val="000066"/>
    <a:srgbClr val="25CBBF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31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51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8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04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3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4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2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1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05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1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1744">
              <a:srgbClr val="FBFCF3"/>
            </a:gs>
            <a:gs pos="29885">
              <a:schemeClr val="accent1">
                <a:lumMod val="5000"/>
                <a:lumOff val="95000"/>
              </a:schemeClr>
            </a:gs>
            <a:gs pos="7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C4203CD-69E8-46E0-BEEA-8EBE1FBD412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12B3A7B-6193-4290-981D-3ECB6E9A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6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8D99-8A77-C9B9-5F04-94DC844C5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512" y="1851661"/>
            <a:ext cx="10873473" cy="2926080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7200" b="1" dirty="0">
                <a:solidFill>
                  <a:srgbClr val="006666"/>
                </a:solidFill>
                <a:latin typeface="Arial"/>
                <a:cs typeface="Arial"/>
              </a:rPr>
              <a:t>CREDIT</a:t>
            </a:r>
            <a:r>
              <a:rPr lang="en-IN" sz="7200" b="1" spc="-390" dirty="0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lang="en-IN" sz="7200" b="1" spc="-20" dirty="0">
                <a:solidFill>
                  <a:srgbClr val="006666"/>
                </a:solidFill>
                <a:latin typeface="Arial"/>
                <a:cs typeface="Arial"/>
              </a:rPr>
              <a:t>CARD</a:t>
            </a:r>
            <a:br>
              <a:rPr lang="en-IN" sz="7200" b="1" spc="-20" dirty="0">
                <a:latin typeface="Arial"/>
                <a:cs typeface="Arial"/>
              </a:rPr>
            </a:br>
            <a:r>
              <a:rPr lang="en-IN" sz="4800" spc="-7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W E </a:t>
            </a:r>
            <a:r>
              <a:rPr lang="en-IN" sz="4800" spc="-790" dirty="0" err="1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E</a:t>
            </a:r>
            <a:r>
              <a:rPr lang="en-IN" sz="4800" spc="-79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K LY    </a:t>
            </a:r>
            <a:r>
              <a:rPr lang="en-IN" sz="4800" spc="-819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 T A T U S</a:t>
            </a:r>
            <a:r>
              <a:rPr lang="en-IN" sz="4800" spc="-26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   </a:t>
            </a:r>
            <a:r>
              <a:rPr lang="en-IN" sz="4800" spc="-745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R E P O R T</a:t>
            </a:r>
            <a:br>
              <a:rPr lang="en-IN" sz="7200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B9827-BA60-5F5B-0C94-DED87C988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444" y="4093303"/>
            <a:ext cx="7315200" cy="914400"/>
          </a:xfrm>
        </p:spPr>
        <p:txBody>
          <a:bodyPr/>
          <a:lstStyle/>
          <a:p>
            <a:r>
              <a:rPr lang="en-IN" dirty="0"/>
              <a:t>Janhvi Dasila</a:t>
            </a:r>
          </a:p>
        </p:txBody>
      </p:sp>
      <p:pic>
        <p:nvPicPr>
          <p:cNvPr id="7" name="Graphic 6" descr="Graph and note paper pads with pencil">
            <a:extLst>
              <a:ext uri="{FF2B5EF4-FFF2-40B4-BE49-F238E27FC236}">
                <a16:creationId xmlns:a16="http://schemas.microsoft.com/office/drawing/2014/main" id="{CF9D4B21-85B6-EE2F-40E8-9D2A50956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7506" y="3585755"/>
            <a:ext cx="2383971" cy="23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9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712F-5043-C546-9D7E-98EC15CB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930C-BF5D-2AE9-7355-1F00901F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94DBB97-886D-59A6-FD60-8CFF9CB47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3352" y="1269655"/>
            <a:ext cx="9813254" cy="3371436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US" sz="4000" spc="-20" dirty="0">
                <a:solidFill>
                  <a:schemeClr val="accent5">
                    <a:lumMod val="50000"/>
                  </a:schemeClr>
                </a:solidFill>
                <a:latin typeface="Arial Black"/>
                <a:cs typeface="Arial Black"/>
              </a:rPr>
              <a:t>TABLE OF CONTENTS: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objective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Project Insights</a:t>
            </a: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5968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7D5B8-24F7-B88C-3F90-64AECF84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8381-4A70-0444-491C-30C00711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5F58F-216B-DC1A-D2F0-530C3201C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5C8E96B-601A-60D6-2DE7-7A6B04551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9858" y="766087"/>
            <a:ext cx="9813254" cy="4961615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US" sz="4000" spc="-20" dirty="0">
                <a:solidFill>
                  <a:schemeClr val="accent5">
                    <a:lumMod val="50000"/>
                  </a:schemeClr>
                </a:solidFill>
                <a:latin typeface="Arial Black"/>
                <a:cs typeface="Arial Black"/>
              </a:rPr>
              <a:t>PROJECT OBJECTIVE: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Arial Black"/>
              <a:cs typeface="Arial Black"/>
            </a:endParaRPr>
          </a:p>
          <a:p>
            <a:pPr marL="34290">
              <a:lnSpc>
                <a:spcPct val="100000"/>
              </a:lnSpc>
              <a:spcBef>
                <a:spcPts val="2485"/>
              </a:spcBef>
              <a:tabLst>
                <a:tab pos="777875" algn="l"/>
              </a:tabLst>
            </a:pPr>
            <a:r>
              <a:rPr lang="en-US" sz="4000" spc="-18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40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develop</a:t>
            </a:r>
            <a:r>
              <a:rPr lang="en-US" sz="4000" spc="-18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lang="en-US" sz="4000" spc="-1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comprehensive</a:t>
            </a:r>
            <a:r>
              <a:rPr lang="en-US" sz="4000" spc="-10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credit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card</a:t>
            </a:r>
            <a:r>
              <a:rPr lang="en-US" sz="4000" spc="-1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weekly</a:t>
            </a:r>
            <a:r>
              <a:rPr lang="en-US" sz="4000" spc="-1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dashboard</a:t>
            </a:r>
            <a:r>
              <a:rPr lang="en-US" sz="4000" spc="-1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that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provides</a:t>
            </a:r>
            <a:r>
              <a:rPr lang="en-US" sz="4000" spc="-9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real-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time</a:t>
            </a:r>
            <a:r>
              <a:rPr lang="en-US" sz="4000" spc="-10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insights</a:t>
            </a:r>
            <a:r>
              <a:rPr lang="en-US" sz="4000" spc="-9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into</a:t>
            </a:r>
            <a:r>
              <a:rPr lang="en-US" sz="4000" spc="-9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key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performance</a:t>
            </a:r>
            <a:r>
              <a:rPr lang="en-US" sz="4000" spc="-9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metrics</a:t>
            </a:r>
            <a:r>
              <a:rPr lang="en-US" sz="4000" spc="-1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and</a:t>
            </a:r>
            <a:r>
              <a:rPr lang="en-US" sz="4000" spc="-10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trends,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enabling</a:t>
            </a:r>
            <a:r>
              <a:rPr lang="en-US" sz="4000" spc="-9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stakeholders</a:t>
            </a:r>
            <a:r>
              <a:rPr lang="en-US" sz="4000" spc="-9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4000" spc="-9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monitor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and</a:t>
            </a:r>
            <a:r>
              <a:rPr lang="en-US" sz="4000" spc="-9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analyze</a:t>
            </a:r>
            <a:r>
              <a:rPr lang="en-US" sz="4000" spc="-114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credit</a:t>
            </a:r>
            <a:r>
              <a:rPr lang="en-US" sz="4000" spc="-1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card</a:t>
            </a:r>
            <a:r>
              <a:rPr lang="en-US" sz="4000" spc="-9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4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operations effectively.</a:t>
            </a:r>
            <a:br>
              <a:rPr lang="en-US" sz="4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endParaRPr lang="en-IN" sz="40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82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9766F-5E28-37B1-322E-643A266A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86F7F362-B3B2-708B-33F8-138D307F6F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0370" y="414223"/>
            <a:ext cx="11865429" cy="6108082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lang="en-US" sz="4000" spc="-20" dirty="0">
                <a:solidFill>
                  <a:schemeClr val="accent5">
                    <a:lumMod val="50000"/>
                  </a:schemeClr>
                </a:solidFill>
                <a:latin typeface="Arial Black"/>
                <a:cs typeface="Arial Black"/>
              </a:rPr>
              <a:t>PROJECT INSIGHTS: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WoW</a:t>
            </a:r>
            <a:r>
              <a:rPr lang="en-US" sz="2400" b="1" spc="-1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change:</a:t>
            </a:r>
            <a:br>
              <a:rPr lang="en-US" sz="2000" b="1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Revenue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increased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by</a:t>
            </a:r>
            <a:r>
              <a:rPr lang="en-US" sz="2000" spc="-8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28.8%,</a:t>
            </a:r>
            <a:b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Total</a:t>
            </a:r>
            <a:r>
              <a:rPr lang="en-US" sz="2000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Transaction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Amt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&amp;</a:t>
            </a:r>
            <a:r>
              <a:rPr lang="en-US" sz="2000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Count</a:t>
            </a:r>
            <a:r>
              <a:rPr lang="en-US" sz="20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increased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by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xx%</a:t>
            </a:r>
            <a:r>
              <a:rPr lang="en-US" sz="2000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&amp;</a:t>
            </a:r>
            <a:r>
              <a:rPr lang="en-US" sz="20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xx%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Customer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count</a:t>
            </a:r>
            <a:r>
              <a:rPr lang="en-US" sz="2000" spc="-7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increased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by</a:t>
            </a:r>
            <a:r>
              <a:rPr lang="en-US" sz="2000" spc="-7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xx%</a:t>
            </a:r>
            <a:b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br>
              <a:rPr lang="en-US" sz="24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Overview</a:t>
            </a:r>
            <a:r>
              <a:rPr lang="en-US" sz="2400" b="1" spc="-1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b="1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YTD: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Overall</a:t>
            </a:r>
            <a:r>
              <a:rPr lang="en-US" sz="2000" spc="-7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revenue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sz="2000" spc="-7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57M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Total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interest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sz="2000" spc="-7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8M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Total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transaction</a:t>
            </a:r>
            <a:r>
              <a:rPr lang="en-US" sz="20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amount</a:t>
            </a:r>
            <a:r>
              <a:rPr lang="en-US" sz="2000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46M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Male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customers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are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contributing</a:t>
            </a:r>
            <a:r>
              <a:rPr lang="en-US" sz="2000" spc="-7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more</a:t>
            </a:r>
            <a:r>
              <a:rPr lang="en-US" sz="2000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in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revenue</a:t>
            </a:r>
            <a:r>
              <a:rPr lang="en-US" sz="20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31M,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female</a:t>
            </a:r>
            <a:r>
              <a:rPr lang="en-US" sz="2000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26M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Blue</a:t>
            </a:r>
            <a:r>
              <a:rPr lang="en-US" sz="2000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&amp;</a:t>
            </a:r>
            <a:r>
              <a:rPr lang="en-US" sz="2000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Silver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credit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card</a:t>
            </a:r>
            <a:r>
              <a:rPr lang="en-US" sz="2000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are</a:t>
            </a:r>
            <a:r>
              <a:rPr lang="en-US" sz="2000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contributing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2000" spc="-4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93%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of</a:t>
            </a:r>
            <a:r>
              <a:rPr lang="en-US" sz="2000" spc="-4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overall transactions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TX,</a:t>
            </a:r>
            <a:r>
              <a:rPr lang="en-US" sz="2000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NY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&amp;</a:t>
            </a:r>
            <a:r>
              <a:rPr lang="en-US" sz="2000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CA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sz="2000" spc="-2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contributing</a:t>
            </a:r>
            <a:r>
              <a:rPr lang="en-US" sz="2000" spc="-3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to</a:t>
            </a:r>
            <a:r>
              <a:rPr lang="en-US" sz="2000" spc="-3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68%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Overall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Activation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rate</a:t>
            </a:r>
            <a:r>
              <a:rPr lang="en-US" sz="2000" spc="-5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sz="2000" spc="-6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57.5%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Overall</a:t>
            </a:r>
            <a:r>
              <a:rPr lang="en-US" sz="2000" spc="-6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Delinquent</a:t>
            </a:r>
            <a:r>
              <a:rPr lang="en-US" sz="2000" spc="-7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rate</a:t>
            </a:r>
            <a:r>
              <a:rPr lang="en-US" sz="2000" spc="-5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is</a:t>
            </a:r>
            <a:r>
              <a:rPr lang="en-US" sz="2000" spc="-7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6.06%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br>
              <a:rPr lang="en-US" sz="100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</a:br>
            <a:endParaRPr lang="en-IN" sz="1000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35185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174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Corbel</vt:lpstr>
      <vt:lpstr>Wingdings 2</vt:lpstr>
      <vt:lpstr>Frame</vt:lpstr>
      <vt:lpstr>CREDIT CARD W E E K LY    S T A T U S   R E P O R T </vt:lpstr>
      <vt:lpstr>TABLE OF CONTENTS: Project objective Project Insights GitHub Link</vt:lpstr>
      <vt:lpstr>PROJECT OBJECTIVE: To develop a comprehensive credit card weekly dashboard that provides real-time insights into key performance metrics and trends, enabling stakeholders to monitor and analyze credit card operations effectively. </vt:lpstr>
      <vt:lpstr>PROJECT INSIGHTS:  WoW change: Revenue increased by 28.8%, Total Transaction Amt &amp; Count increased by xx% &amp; xx% Customer count increased by xx%  Overview YTD: Overall revenue is 57M Total interest is 8M Total transaction amount is 46M Male customers are contributing more in revenue 31M, female 26M Blue &amp; Silver credit card are contributing to 93% of overall transactions TX, NY &amp; CA is contributing to 68% Overall Activation rate is 57.5% Overall Delinquent rate is 6.06%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Janhvi Dasila</dc:creator>
  <cp:lastModifiedBy>Janhvi Dasila</cp:lastModifiedBy>
  <cp:revision>1</cp:revision>
  <dcterms:created xsi:type="dcterms:W3CDTF">2025-03-24T15:33:03Z</dcterms:created>
  <dcterms:modified xsi:type="dcterms:W3CDTF">2025-03-24T16:04:22Z</dcterms:modified>
</cp:coreProperties>
</file>