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5" r:id="rId16"/>
    <p:sldId id="278" r:id="rId17"/>
    <p:sldId id="277" r:id="rId18"/>
    <p:sldId id="276" r:id="rId19"/>
    <p:sldId id="273" r:id="rId20"/>
    <p:sldId id="279" r:id="rId21"/>
    <p:sldId id="280" r:id="rId22"/>
    <p:sldId id="281" r:id="rId23"/>
    <p:sldId id="269" r:id="rId24"/>
    <p:sldId id="270" r:id="rId25"/>
    <p:sldId id="274" r:id="rId26"/>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1" d="100"/>
          <a:sy n="81" d="100"/>
        </p:scale>
        <p:origin x="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9BF9B-7043-43B7-AE1E-1A5183FB8458}" type="datetimeFigureOut">
              <a:rPr lang="en-IN" smtClean="0"/>
              <a:t>31-08-2024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42592-BBED-4313-9215-7A716F10A6B0}" type="slidenum">
              <a:rPr lang="en-IN" smtClean="0"/>
              <a:t>‹#›</a:t>
            </a:fld>
            <a:endParaRPr lang="en-IN"/>
          </a:p>
        </p:txBody>
      </p:sp>
    </p:spTree>
    <p:extLst>
      <p:ext uri="{BB962C8B-B14F-4D97-AF65-F5344CB8AC3E}">
        <p14:creationId xmlns:p14="http://schemas.microsoft.com/office/powerpoint/2010/main" val="2008290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442592-BBED-4313-9215-7A716F10A6B0}" type="slidenum">
              <a:rPr lang="en-IN" smtClean="0"/>
              <a:t>6</a:t>
            </a:fld>
            <a:endParaRPr lang="en-IN"/>
          </a:p>
        </p:txBody>
      </p:sp>
    </p:spTree>
    <p:extLst>
      <p:ext uri="{BB962C8B-B14F-4D97-AF65-F5344CB8AC3E}">
        <p14:creationId xmlns:p14="http://schemas.microsoft.com/office/powerpoint/2010/main" val="609733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1CBA-4E16-8BA0-8836-9D1858B82B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07D0D2-F0B3-A32C-6DF1-1A61BF9997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D66973-46ED-DAC6-1C16-894648B21BD5}"/>
              </a:ext>
            </a:extLst>
          </p:cNvPr>
          <p:cNvSpPr>
            <a:spLocks noGrp="1"/>
          </p:cNvSpPr>
          <p:nvPr>
            <p:ph type="dt" sz="half" idx="10"/>
          </p:nvPr>
        </p:nvSpPr>
        <p:spPr/>
        <p:txBody>
          <a:bodyPr/>
          <a:lstStyle/>
          <a:p>
            <a:fld id="{9432028B-918D-4B05-ACD5-F459B4C5DC9A}" type="datetime1">
              <a:rPr lang="en-IN" smtClean="0"/>
              <a:t>31-08-2024</a:t>
            </a:fld>
            <a:endParaRPr lang="en-IN"/>
          </a:p>
        </p:txBody>
      </p:sp>
      <p:sp>
        <p:nvSpPr>
          <p:cNvPr id="5" name="Footer Placeholder 4">
            <a:extLst>
              <a:ext uri="{FF2B5EF4-FFF2-40B4-BE49-F238E27FC236}">
                <a16:creationId xmlns:a16="http://schemas.microsoft.com/office/drawing/2014/main" id="{E398B48D-961A-E2C7-4CE7-669085C457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605307-96F4-77A1-3BF8-7FDB1A4E71FF}"/>
              </a:ext>
            </a:extLst>
          </p:cNvPr>
          <p:cNvSpPr>
            <a:spLocks noGrp="1"/>
          </p:cNvSpPr>
          <p:nvPr>
            <p:ph type="sldNum" sz="quarter" idx="12"/>
          </p:nvPr>
        </p:nvSpPr>
        <p:spPr/>
        <p:txBody>
          <a:bodyPr/>
          <a:lstStyle/>
          <a:p>
            <a:fld id="{BC42B1AE-61B9-478F-9C73-CF5F7EC961CC}" type="slidenum">
              <a:rPr lang="en-IN" smtClean="0"/>
              <a:t>‹#›</a:t>
            </a:fld>
            <a:endParaRPr lang="en-IN"/>
          </a:p>
        </p:txBody>
      </p:sp>
    </p:spTree>
    <p:extLst>
      <p:ext uri="{BB962C8B-B14F-4D97-AF65-F5344CB8AC3E}">
        <p14:creationId xmlns:p14="http://schemas.microsoft.com/office/powerpoint/2010/main" val="30092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9BBD-8802-5F8C-AD21-9C47CB8973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E997E8-D2B8-A027-F634-71E3F5E226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408017-84A5-8FCB-4079-C5812BA07254}"/>
              </a:ext>
            </a:extLst>
          </p:cNvPr>
          <p:cNvSpPr>
            <a:spLocks noGrp="1"/>
          </p:cNvSpPr>
          <p:nvPr>
            <p:ph type="dt" sz="half" idx="10"/>
          </p:nvPr>
        </p:nvSpPr>
        <p:spPr/>
        <p:txBody>
          <a:bodyPr/>
          <a:lstStyle/>
          <a:p>
            <a:fld id="{CF98F4A5-BC00-47C4-95B2-123C052CE059}" type="datetime1">
              <a:rPr lang="en-IN" smtClean="0"/>
              <a:t>31-08-2024</a:t>
            </a:fld>
            <a:endParaRPr lang="en-IN"/>
          </a:p>
        </p:txBody>
      </p:sp>
      <p:sp>
        <p:nvSpPr>
          <p:cNvPr id="5" name="Footer Placeholder 4">
            <a:extLst>
              <a:ext uri="{FF2B5EF4-FFF2-40B4-BE49-F238E27FC236}">
                <a16:creationId xmlns:a16="http://schemas.microsoft.com/office/drawing/2014/main" id="{7E7B7316-86B0-CE53-9A97-D532F6D022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370F97-3354-0EC4-570A-5263C2AF9988}"/>
              </a:ext>
            </a:extLst>
          </p:cNvPr>
          <p:cNvSpPr>
            <a:spLocks noGrp="1"/>
          </p:cNvSpPr>
          <p:nvPr>
            <p:ph type="sldNum" sz="quarter" idx="12"/>
          </p:nvPr>
        </p:nvSpPr>
        <p:spPr/>
        <p:txBody>
          <a:bodyPr/>
          <a:lstStyle/>
          <a:p>
            <a:fld id="{BC42B1AE-61B9-478F-9C73-CF5F7EC961CC}" type="slidenum">
              <a:rPr lang="en-IN" smtClean="0"/>
              <a:t>‹#›</a:t>
            </a:fld>
            <a:endParaRPr lang="en-IN"/>
          </a:p>
        </p:txBody>
      </p:sp>
    </p:spTree>
    <p:extLst>
      <p:ext uri="{BB962C8B-B14F-4D97-AF65-F5344CB8AC3E}">
        <p14:creationId xmlns:p14="http://schemas.microsoft.com/office/powerpoint/2010/main" val="2408362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AF93D2-212D-1C4A-5480-1331099947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F1768C-041C-BF2F-BEFA-8C8014FF21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8AB81D-8605-6539-0E0C-C07E4D3A2450}"/>
              </a:ext>
            </a:extLst>
          </p:cNvPr>
          <p:cNvSpPr>
            <a:spLocks noGrp="1"/>
          </p:cNvSpPr>
          <p:nvPr>
            <p:ph type="dt" sz="half" idx="10"/>
          </p:nvPr>
        </p:nvSpPr>
        <p:spPr/>
        <p:txBody>
          <a:bodyPr/>
          <a:lstStyle/>
          <a:p>
            <a:fld id="{F0BDB35A-0E67-4163-91DC-39DC18FE0ECC}" type="datetime1">
              <a:rPr lang="en-IN" smtClean="0"/>
              <a:t>31-08-2024</a:t>
            </a:fld>
            <a:endParaRPr lang="en-IN"/>
          </a:p>
        </p:txBody>
      </p:sp>
      <p:sp>
        <p:nvSpPr>
          <p:cNvPr id="5" name="Footer Placeholder 4">
            <a:extLst>
              <a:ext uri="{FF2B5EF4-FFF2-40B4-BE49-F238E27FC236}">
                <a16:creationId xmlns:a16="http://schemas.microsoft.com/office/drawing/2014/main" id="{896D0234-A41F-5A4D-3258-5EBECE662B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D32452-E4D7-B3A7-611F-9924CC2540DF}"/>
              </a:ext>
            </a:extLst>
          </p:cNvPr>
          <p:cNvSpPr>
            <a:spLocks noGrp="1"/>
          </p:cNvSpPr>
          <p:nvPr>
            <p:ph type="sldNum" sz="quarter" idx="12"/>
          </p:nvPr>
        </p:nvSpPr>
        <p:spPr/>
        <p:txBody>
          <a:bodyPr/>
          <a:lstStyle/>
          <a:p>
            <a:fld id="{BC42B1AE-61B9-478F-9C73-CF5F7EC961CC}" type="slidenum">
              <a:rPr lang="en-IN" smtClean="0"/>
              <a:t>‹#›</a:t>
            </a:fld>
            <a:endParaRPr lang="en-IN"/>
          </a:p>
        </p:txBody>
      </p:sp>
    </p:spTree>
    <p:extLst>
      <p:ext uri="{BB962C8B-B14F-4D97-AF65-F5344CB8AC3E}">
        <p14:creationId xmlns:p14="http://schemas.microsoft.com/office/powerpoint/2010/main" val="3970115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CD53A-A5E2-4836-AE1C-DAA0A6D972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8766E5-D0E5-0150-8FFD-BFBBDEA7E5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F3CA3-2A7B-23D6-1DD0-465FC58D93CA}"/>
              </a:ext>
            </a:extLst>
          </p:cNvPr>
          <p:cNvSpPr>
            <a:spLocks noGrp="1"/>
          </p:cNvSpPr>
          <p:nvPr>
            <p:ph type="dt" sz="half" idx="10"/>
          </p:nvPr>
        </p:nvSpPr>
        <p:spPr/>
        <p:txBody>
          <a:bodyPr/>
          <a:lstStyle/>
          <a:p>
            <a:fld id="{0F76BB5D-4BB1-4FEA-B8FD-B40C01646673}" type="datetime1">
              <a:rPr lang="en-IN" smtClean="0"/>
              <a:t>31-08-2024</a:t>
            </a:fld>
            <a:endParaRPr lang="en-IN"/>
          </a:p>
        </p:txBody>
      </p:sp>
      <p:sp>
        <p:nvSpPr>
          <p:cNvPr id="5" name="Footer Placeholder 4">
            <a:extLst>
              <a:ext uri="{FF2B5EF4-FFF2-40B4-BE49-F238E27FC236}">
                <a16:creationId xmlns:a16="http://schemas.microsoft.com/office/drawing/2014/main" id="{346C8CB6-9DD9-29FD-E650-8DE4BDCBEB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0BF2F7-5350-91A1-3EF6-2155A7065016}"/>
              </a:ext>
            </a:extLst>
          </p:cNvPr>
          <p:cNvSpPr>
            <a:spLocks noGrp="1"/>
          </p:cNvSpPr>
          <p:nvPr>
            <p:ph type="sldNum" sz="quarter" idx="12"/>
          </p:nvPr>
        </p:nvSpPr>
        <p:spPr/>
        <p:txBody>
          <a:bodyPr/>
          <a:lstStyle/>
          <a:p>
            <a:fld id="{BC42B1AE-61B9-478F-9C73-CF5F7EC961CC}" type="slidenum">
              <a:rPr lang="en-IN" smtClean="0"/>
              <a:t>‹#›</a:t>
            </a:fld>
            <a:endParaRPr lang="en-IN"/>
          </a:p>
        </p:txBody>
      </p:sp>
    </p:spTree>
    <p:extLst>
      <p:ext uri="{BB962C8B-B14F-4D97-AF65-F5344CB8AC3E}">
        <p14:creationId xmlns:p14="http://schemas.microsoft.com/office/powerpoint/2010/main" val="65797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EB2A-11ED-D008-6BC4-C391EA308B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EBD27E-178F-4AF3-0777-61B54DA4C0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6F5B16-D853-38BC-918A-31CA96F052F0}"/>
              </a:ext>
            </a:extLst>
          </p:cNvPr>
          <p:cNvSpPr>
            <a:spLocks noGrp="1"/>
          </p:cNvSpPr>
          <p:nvPr>
            <p:ph type="dt" sz="half" idx="10"/>
          </p:nvPr>
        </p:nvSpPr>
        <p:spPr/>
        <p:txBody>
          <a:bodyPr/>
          <a:lstStyle/>
          <a:p>
            <a:fld id="{A1A8114C-B518-496A-A405-4F928DA579C2}" type="datetime1">
              <a:rPr lang="en-IN" smtClean="0"/>
              <a:t>31-08-2024</a:t>
            </a:fld>
            <a:endParaRPr lang="en-IN"/>
          </a:p>
        </p:txBody>
      </p:sp>
      <p:sp>
        <p:nvSpPr>
          <p:cNvPr id="5" name="Footer Placeholder 4">
            <a:extLst>
              <a:ext uri="{FF2B5EF4-FFF2-40B4-BE49-F238E27FC236}">
                <a16:creationId xmlns:a16="http://schemas.microsoft.com/office/drawing/2014/main" id="{65BE0A8B-C36E-B510-0736-B32FCDC112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667034-3298-E614-5768-A909BFF40928}"/>
              </a:ext>
            </a:extLst>
          </p:cNvPr>
          <p:cNvSpPr>
            <a:spLocks noGrp="1"/>
          </p:cNvSpPr>
          <p:nvPr>
            <p:ph type="sldNum" sz="quarter" idx="12"/>
          </p:nvPr>
        </p:nvSpPr>
        <p:spPr/>
        <p:txBody>
          <a:bodyPr/>
          <a:lstStyle/>
          <a:p>
            <a:fld id="{BC42B1AE-61B9-478F-9C73-CF5F7EC961CC}" type="slidenum">
              <a:rPr lang="en-IN" smtClean="0"/>
              <a:t>‹#›</a:t>
            </a:fld>
            <a:endParaRPr lang="en-IN"/>
          </a:p>
        </p:txBody>
      </p:sp>
    </p:spTree>
    <p:extLst>
      <p:ext uri="{BB962C8B-B14F-4D97-AF65-F5344CB8AC3E}">
        <p14:creationId xmlns:p14="http://schemas.microsoft.com/office/powerpoint/2010/main" val="4110000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A2E05-68E9-409A-7C11-F470C854C1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7501B1-4868-C768-E1AE-45D0C8376C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F14685-1E8C-BE89-C9DC-672BE683D4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52F36E-3DA1-2841-7E46-D21BB3F19B88}"/>
              </a:ext>
            </a:extLst>
          </p:cNvPr>
          <p:cNvSpPr>
            <a:spLocks noGrp="1"/>
          </p:cNvSpPr>
          <p:nvPr>
            <p:ph type="dt" sz="half" idx="10"/>
          </p:nvPr>
        </p:nvSpPr>
        <p:spPr/>
        <p:txBody>
          <a:bodyPr/>
          <a:lstStyle/>
          <a:p>
            <a:fld id="{F15674B2-97D8-4424-BA8C-254BA61F2375}" type="datetime1">
              <a:rPr lang="en-IN" smtClean="0"/>
              <a:t>31-08-2024</a:t>
            </a:fld>
            <a:endParaRPr lang="en-IN"/>
          </a:p>
        </p:txBody>
      </p:sp>
      <p:sp>
        <p:nvSpPr>
          <p:cNvPr id="6" name="Footer Placeholder 5">
            <a:extLst>
              <a:ext uri="{FF2B5EF4-FFF2-40B4-BE49-F238E27FC236}">
                <a16:creationId xmlns:a16="http://schemas.microsoft.com/office/drawing/2014/main" id="{3EE5B740-7F4C-DE37-9DB2-E99ACD7F18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DD6561-6669-885D-8EA8-3907FD7CAB37}"/>
              </a:ext>
            </a:extLst>
          </p:cNvPr>
          <p:cNvSpPr>
            <a:spLocks noGrp="1"/>
          </p:cNvSpPr>
          <p:nvPr>
            <p:ph type="sldNum" sz="quarter" idx="12"/>
          </p:nvPr>
        </p:nvSpPr>
        <p:spPr/>
        <p:txBody>
          <a:bodyPr/>
          <a:lstStyle/>
          <a:p>
            <a:fld id="{BC42B1AE-61B9-478F-9C73-CF5F7EC961CC}" type="slidenum">
              <a:rPr lang="en-IN" smtClean="0"/>
              <a:t>‹#›</a:t>
            </a:fld>
            <a:endParaRPr lang="en-IN"/>
          </a:p>
        </p:txBody>
      </p:sp>
    </p:spTree>
    <p:extLst>
      <p:ext uri="{BB962C8B-B14F-4D97-AF65-F5344CB8AC3E}">
        <p14:creationId xmlns:p14="http://schemas.microsoft.com/office/powerpoint/2010/main" val="783755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115A-20A9-9AC8-912D-C7A5E6D96A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798553-B1A1-A694-D996-667F81D1BD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AA89CA-9A91-4044-7DA4-74DD6D02EF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A1F576-11B6-83A3-DCF6-87CA4F52E6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6851B4-5985-9BFD-F10D-1244A0A267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725B11-F333-A13B-3E5B-F3A2EC85B2E0}"/>
              </a:ext>
            </a:extLst>
          </p:cNvPr>
          <p:cNvSpPr>
            <a:spLocks noGrp="1"/>
          </p:cNvSpPr>
          <p:nvPr>
            <p:ph type="dt" sz="half" idx="10"/>
          </p:nvPr>
        </p:nvSpPr>
        <p:spPr/>
        <p:txBody>
          <a:bodyPr/>
          <a:lstStyle/>
          <a:p>
            <a:fld id="{95B23FF1-3B70-4C45-BA4E-3F9FF5C48FA1}" type="datetime1">
              <a:rPr lang="en-IN" smtClean="0"/>
              <a:t>31-08-2024</a:t>
            </a:fld>
            <a:endParaRPr lang="en-IN"/>
          </a:p>
        </p:txBody>
      </p:sp>
      <p:sp>
        <p:nvSpPr>
          <p:cNvPr id="8" name="Footer Placeholder 7">
            <a:extLst>
              <a:ext uri="{FF2B5EF4-FFF2-40B4-BE49-F238E27FC236}">
                <a16:creationId xmlns:a16="http://schemas.microsoft.com/office/drawing/2014/main" id="{E16C911A-229F-054C-E1BB-81EA2E6300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FE8B94-746B-85A6-D653-8C5510F990C4}"/>
              </a:ext>
            </a:extLst>
          </p:cNvPr>
          <p:cNvSpPr>
            <a:spLocks noGrp="1"/>
          </p:cNvSpPr>
          <p:nvPr>
            <p:ph type="sldNum" sz="quarter" idx="12"/>
          </p:nvPr>
        </p:nvSpPr>
        <p:spPr/>
        <p:txBody>
          <a:bodyPr/>
          <a:lstStyle/>
          <a:p>
            <a:fld id="{BC42B1AE-61B9-478F-9C73-CF5F7EC961CC}" type="slidenum">
              <a:rPr lang="en-IN" smtClean="0"/>
              <a:t>‹#›</a:t>
            </a:fld>
            <a:endParaRPr lang="en-IN"/>
          </a:p>
        </p:txBody>
      </p:sp>
    </p:spTree>
    <p:extLst>
      <p:ext uri="{BB962C8B-B14F-4D97-AF65-F5344CB8AC3E}">
        <p14:creationId xmlns:p14="http://schemas.microsoft.com/office/powerpoint/2010/main" val="1235355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F4030-49E7-C764-1EAE-D1B012342C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256EC5-2E8F-07F5-96D9-C0E6C832F38E}"/>
              </a:ext>
            </a:extLst>
          </p:cNvPr>
          <p:cNvSpPr>
            <a:spLocks noGrp="1"/>
          </p:cNvSpPr>
          <p:nvPr>
            <p:ph type="dt" sz="half" idx="10"/>
          </p:nvPr>
        </p:nvSpPr>
        <p:spPr/>
        <p:txBody>
          <a:bodyPr/>
          <a:lstStyle/>
          <a:p>
            <a:fld id="{57D57638-C203-4F2A-8453-CC900D94C73B}" type="datetime1">
              <a:rPr lang="en-IN" smtClean="0"/>
              <a:t>31-08-2024</a:t>
            </a:fld>
            <a:endParaRPr lang="en-IN"/>
          </a:p>
        </p:txBody>
      </p:sp>
      <p:sp>
        <p:nvSpPr>
          <p:cNvPr id="4" name="Footer Placeholder 3">
            <a:extLst>
              <a:ext uri="{FF2B5EF4-FFF2-40B4-BE49-F238E27FC236}">
                <a16:creationId xmlns:a16="http://schemas.microsoft.com/office/drawing/2014/main" id="{17418D84-EEBF-245D-F18E-5BDA1A7E07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8179F0-30F1-47A2-A569-79AE9BE3A6EB}"/>
              </a:ext>
            </a:extLst>
          </p:cNvPr>
          <p:cNvSpPr>
            <a:spLocks noGrp="1"/>
          </p:cNvSpPr>
          <p:nvPr>
            <p:ph type="sldNum" sz="quarter" idx="12"/>
          </p:nvPr>
        </p:nvSpPr>
        <p:spPr/>
        <p:txBody>
          <a:bodyPr/>
          <a:lstStyle/>
          <a:p>
            <a:fld id="{BC42B1AE-61B9-478F-9C73-CF5F7EC961CC}" type="slidenum">
              <a:rPr lang="en-IN" smtClean="0"/>
              <a:t>‹#›</a:t>
            </a:fld>
            <a:endParaRPr lang="en-IN"/>
          </a:p>
        </p:txBody>
      </p:sp>
    </p:spTree>
    <p:extLst>
      <p:ext uri="{BB962C8B-B14F-4D97-AF65-F5344CB8AC3E}">
        <p14:creationId xmlns:p14="http://schemas.microsoft.com/office/powerpoint/2010/main" val="2838019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FBF9EA-608F-1F11-B935-32D513D5903E}"/>
              </a:ext>
            </a:extLst>
          </p:cNvPr>
          <p:cNvSpPr>
            <a:spLocks noGrp="1"/>
          </p:cNvSpPr>
          <p:nvPr>
            <p:ph type="dt" sz="half" idx="10"/>
          </p:nvPr>
        </p:nvSpPr>
        <p:spPr/>
        <p:txBody>
          <a:bodyPr/>
          <a:lstStyle/>
          <a:p>
            <a:fld id="{11A72172-3289-4C13-8460-6E0DBCBC78DB}" type="datetime1">
              <a:rPr lang="en-IN" smtClean="0"/>
              <a:t>31-08-2024</a:t>
            </a:fld>
            <a:endParaRPr lang="en-IN"/>
          </a:p>
        </p:txBody>
      </p:sp>
      <p:sp>
        <p:nvSpPr>
          <p:cNvPr id="3" name="Footer Placeholder 2">
            <a:extLst>
              <a:ext uri="{FF2B5EF4-FFF2-40B4-BE49-F238E27FC236}">
                <a16:creationId xmlns:a16="http://schemas.microsoft.com/office/drawing/2014/main" id="{18080809-8896-DE59-9938-FC97E131D5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D72F7F-19A3-B0AD-C775-96C721C5CA73}"/>
              </a:ext>
            </a:extLst>
          </p:cNvPr>
          <p:cNvSpPr>
            <a:spLocks noGrp="1"/>
          </p:cNvSpPr>
          <p:nvPr>
            <p:ph type="sldNum" sz="quarter" idx="12"/>
          </p:nvPr>
        </p:nvSpPr>
        <p:spPr/>
        <p:txBody>
          <a:bodyPr/>
          <a:lstStyle/>
          <a:p>
            <a:fld id="{BC42B1AE-61B9-478F-9C73-CF5F7EC961CC}" type="slidenum">
              <a:rPr lang="en-IN" smtClean="0"/>
              <a:t>‹#›</a:t>
            </a:fld>
            <a:endParaRPr lang="en-IN"/>
          </a:p>
        </p:txBody>
      </p:sp>
    </p:spTree>
    <p:extLst>
      <p:ext uri="{BB962C8B-B14F-4D97-AF65-F5344CB8AC3E}">
        <p14:creationId xmlns:p14="http://schemas.microsoft.com/office/powerpoint/2010/main" val="2674031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BEC27-FD73-1AD1-FBE0-58EF7597EC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B38C12-08CB-611B-DDFB-55AB433D6F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FBA70B-8992-E3E0-088B-4AFBA7575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8E8FD5-15FF-6A38-EC5A-6CB932EC9C1B}"/>
              </a:ext>
            </a:extLst>
          </p:cNvPr>
          <p:cNvSpPr>
            <a:spLocks noGrp="1"/>
          </p:cNvSpPr>
          <p:nvPr>
            <p:ph type="dt" sz="half" idx="10"/>
          </p:nvPr>
        </p:nvSpPr>
        <p:spPr/>
        <p:txBody>
          <a:bodyPr/>
          <a:lstStyle/>
          <a:p>
            <a:fld id="{21EE6672-7498-4198-9082-0129E8B164CB}" type="datetime1">
              <a:rPr lang="en-IN" smtClean="0"/>
              <a:t>31-08-2024</a:t>
            </a:fld>
            <a:endParaRPr lang="en-IN"/>
          </a:p>
        </p:txBody>
      </p:sp>
      <p:sp>
        <p:nvSpPr>
          <p:cNvPr id="6" name="Footer Placeholder 5">
            <a:extLst>
              <a:ext uri="{FF2B5EF4-FFF2-40B4-BE49-F238E27FC236}">
                <a16:creationId xmlns:a16="http://schemas.microsoft.com/office/drawing/2014/main" id="{8646C5BA-2ABD-6BDF-F02F-AA03664486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A23F29-A44C-95F0-13FA-D669A6144357}"/>
              </a:ext>
            </a:extLst>
          </p:cNvPr>
          <p:cNvSpPr>
            <a:spLocks noGrp="1"/>
          </p:cNvSpPr>
          <p:nvPr>
            <p:ph type="sldNum" sz="quarter" idx="12"/>
          </p:nvPr>
        </p:nvSpPr>
        <p:spPr/>
        <p:txBody>
          <a:bodyPr/>
          <a:lstStyle/>
          <a:p>
            <a:fld id="{BC42B1AE-61B9-478F-9C73-CF5F7EC961CC}" type="slidenum">
              <a:rPr lang="en-IN" smtClean="0"/>
              <a:t>‹#›</a:t>
            </a:fld>
            <a:endParaRPr lang="en-IN"/>
          </a:p>
        </p:txBody>
      </p:sp>
    </p:spTree>
    <p:extLst>
      <p:ext uri="{BB962C8B-B14F-4D97-AF65-F5344CB8AC3E}">
        <p14:creationId xmlns:p14="http://schemas.microsoft.com/office/powerpoint/2010/main" val="2036766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EC24-4C2A-F699-6DF9-8103FB2214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E4D146-4945-BB6E-304A-D012E81F75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59CB73-E469-30FE-B00C-28F3A328B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1F875-DD7D-DAA7-A1CA-A4AA9874020F}"/>
              </a:ext>
            </a:extLst>
          </p:cNvPr>
          <p:cNvSpPr>
            <a:spLocks noGrp="1"/>
          </p:cNvSpPr>
          <p:nvPr>
            <p:ph type="dt" sz="half" idx="10"/>
          </p:nvPr>
        </p:nvSpPr>
        <p:spPr/>
        <p:txBody>
          <a:bodyPr/>
          <a:lstStyle/>
          <a:p>
            <a:fld id="{9B2C6439-E209-4D0C-AFCB-F74658D72981}" type="datetime1">
              <a:rPr lang="en-IN" smtClean="0"/>
              <a:t>31-08-2024</a:t>
            </a:fld>
            <a:endParaRPr lang="en-IN"/>
          </a:p>
        </p:txBody>
      </p:sp>
      <p:sp>
        <p:nvSpPr>
          <p:cNvPr id="6" name="Footer Placeholder 5">
            <a:extLst>
              <a:ext uri="{FF2B5EF4-FFF2-40B4-BE49-F238E27FC236}">
                <a16:creationId xmlns:a16="http://schemas.microsoft.com/office/drawing/2014/main" id="{4F8AE5E8-52AC-B499-5F6F-554710730C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DC7FBD-E3C4-6CC6-8BC5-E32DFCBD4801}"/>
              </a:ext>
            </a:extLst>
          </p:cNvPr>
          <p:cNvSpPr>
            <a:spLocks noGrp="1"/>
          </p:cNvSpPr>
          <p:nvPr>
            <p:ph type="sldNum" sz="quarter" idx="12"/>
          </p:nvPr>
        </p:nvSpPr>
        <p:spPr/>
        <p:txBody>
          <a:bodyPr/>
          <a:lstStyle/>
          <a:p>
            <a:fld id="{BC42B1AE-61B9-478F-9C73-CF5F7EC961CC}" type="slidenum">
              <a:rPr lang="en-IN" smtClean="0"/>
              <a:t>‹#›</a:t>
            </a:fld>
            <a:endParaRPr lang="en-IN"/>
          </a:p>
        </p:txBody>
      </p:sp>
    </p:spTree>
    <p:extLst>
      <p:ext uri="{BB962C8B-B14F-4D97-AF65-F5344CB8AC3E}">
        <p14:creationId xmlns:p14="http://schemas.microsoft.com/office/powerpoint/2010/main" val="4039888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39B269-46DB-EF11-55D4-2F96C4E8FF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EB4047-C852-1F48-CDCF-6512B2809D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BDCC49-149E-3841-7D27-4D2C836A17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98C102-F038-4963-AD62-1A566D6665DC}" type="datetime1">
              <a:rPr lang="en-IN" smtClean="0"/>
              <a:t>31-08-2024</a:t>
            </a:fld>
            <a:endParaRPr lang="en-IN"/>
          </a:p>
        </p:txBody>
      </p:sp>
      <p:sp>
        <p:nvSpPr>
          <p:cNvPr id="5" name="Footer Placeholder 4">
            <a:extLst>
              <a:ext uri="{FF2B5EF4-FFF2-40B4-BE49-F238E27FC236}">
                <a16:creationId xmlns:a16="http://schemas.microsoft.com/office/drawing/2014/main" id="{917E083E-CDD2-3AD1-AA0D-BD75DF00CF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7CD5A8-197F-B2DD-9494-655EE66B1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2B1AE-61B9-478F-9C73-CF5F7EC961CC}" type="slidenum">
              <a:rPr lang="en-IN" smtClean="0"/>
              <a:t>‹#›</a:t>
            </a:fld>
            <a:endParaRPr lang="en-IN"/>
          </a:p>
        </p:txBody>
      </p:sp>
    </p:spTree>
    <p:extLst>
      <p:ext uri="{BB962C8B-B14F-4D97-AF65-F5344CB8AC3E}">
        <p14:creationId xmlns:p14="http://schemas.microsoft.com/office/powerpoint/2010/main" val="2890096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1D9A-DF3E-FB6D-E7A1-15EDE25D8CB2}"/>
              </a:ext>
            </a:extLst>
          </p:cNvPr>
          <p:cNvSpPr>
            <a:spLocks noGrp="1"/>
          </p:cNvSpPr>
          <p:nvPr>
            <p:ph type="ctrTitle"/>
          </p:nvPr>
        </p:nvSpPr>
        <p:spPr>
          <a:xfrm>
            <a:off x="616688" y="2137144"/>
            <a:ext cx="10803758" cy="1637414"/>
          </a:xfrm>
        </p:spPr>
        <p:txBody>
          <a:bodyPr>
            <a:noAutofit/>
          </a:bodyPr>
          <a:lstStyle/>
          <a:p>
            <a:r>
              <a:rPr lang="en-US" sz="3600" i="0" dirty="0">
                <a:solidFill>
                  <a:srgbClr val="202124"/>
                </a:solidFill>
                <a:effectLst/>
                <a:latin typeface="Times New Roman" panose="02020603050405020304" pitchFamily="18" charset="0"/>
                <a:cs typeface="Times New Roman" panose="02020603050405020304" pitchFamily="18" charset="0"/>
              </a:rPr>
              <a:t>SMART GRID OPTIMIZATION USING MACHINE LEARNING: ENHANCING EFFICIENCY, STABILITY, AND PREDICTIVE MAINTENANCE</a:t>
            </a:r>
            <a:endParaRPr lang="en-US" sz="3600" i="0" dirty="0">
              <a:solidFill>
                <a:srgbClr val="333333"/>
              </a:solidFill>
              <a:effectLst/>
              <a:latin typeface="Georgia" panose="02040502050405020303" pitchFamily="18" charset="0"/>
            </a:endParaRPr>
          </a:p>
        </p:txBody>
      </p:sp>
      <p:pic>
        <p:nvPicPr>
          <p:cNvPr id="3" name="Google Shape;90;p1">
            <a:extLst>
              <a:ext uri="{FF2B5EF4-FFF2-40B4-BE49-F238E27FC236}">
                <a16:creationId xmlns:a16="http://schemas.microsoft.com/office/drawing/2014/main" id="{971B8657-1EE5-11D8-F065-BFA1D74FE4AB}"/>
              </a:ext>
            </a:extLst>
          </p:cNvPr>
          <p:cNvPicPr preferRelativeResize="0"/>
          <p:nvPr/>
        </p:nvPicPr>
        <p:blipFill rotWithShape="1">
          <a:blip r:embed="rId2">
            <a:alphaModFix/>
          </a:blip>
          <a:srcRect/>
          <a:stretch/>
        </p:blipFill>
        <p:spPr>
          <a:xfrm>
            <a:off x="228600" y="553353"/>
            <a:ext cx="1735931" cy="755015"/>
          </a:xfrm>
          <a:prstGeom prst="rect">
            <a:avLst/>
          </a:prstGeom>
          <a:noFill/>
          <a:ln>
            <a:noFill/>
          </a:ln>
        </p:spPr>
      </p:pic>
      <p:sp>
        <p:nvSpPr>
          <p:cNvPr id="5" name="TextBox 4">
            <a:extLst>
              <a:ext uri="{FF2B5EF4-FFF2-40B4-BE49-F238E27FC236}">
                <a16:creationId xmlns:a16="http://schemas.microsoft.com/office/drawing/2014/main" id="{A31AB9C4-B115-44FF-60C5-D85444E2FF9F}"/>
              </a:ext>
            </a:extLst>
          </p:cNvPr>
          <p:cNvSpPr txBox="1"/>
          <p:nvPr/>
        </p:nvSpPr>
        <p:spPr>
          <a:xfrm>
            <a:off x="2685448" y="553354"/>
            <a:ext cx="6460958" cy="1200329"/>
          </a:xfrm>
          <a:prstGeom prst="rect">
            <a:avLst/>
          </a:prstGeom>
          <a:noFill/>
        </p:spPr>
        <p:txBody>
          <a:bodyPr wrap="square">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endPar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endPar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18CSP107L / 18CSP108L - MINOR PROJECT / INTERNSHIP</a:t>
            </a:r>
            <a:endParaRPr lang="en-US"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TextBox 6">
            <a:extLst>
              <a:ext uri="{FF2B5EF4-FFF2-40B4-BE49-F238E27FC236}">
                <a16:creationId xmlns:a16="http://schemas.microsoft.com/office/drawing/2014/main" id="{79067514-5967-F2D3-A0E6-E35B80D5DFB2}"/>
              </a:ext>
            </a:extLst>
          </p:cNvPr>
          <p:cNvSpPr txBox="1"/>
          <p:nvPr/>
        </p:nvSpPr>
        <p:spPr>
          <a:xfrm>
            <a:off x="616688" y="4417995"/>
            <a:ext cx="3667225" cy="1518364"/>
          </a:xfrm>
          <a:prstGeom prst="rect">
            <a:avLst/>
          </a:prstGeom>
          <a:noFill/>
        </p:spPr>
        <p:txBody>
          <a:bodyPr wrap="square">
            <a:spAutoFit/>
          </a:bodyPr>
          <a:lstStyle/>
          <a:p>
            <a:pPr marL="0" indent="0">
              <a:lnSpc>
                <a:spcPct val="170000"/>
              </a:lnSpc>
              <a:spcBef>
                <a:spcPts val="592"/>
              </a:spcBef>
              <a:buSzPct val="100000"/>
            </a:pPr>
            <a:r>
              <a:rPr lang="en-US" dirty="0">
                <a:latin typeface="Times New Roman" panose="02020603050405020304" pitchFamily="18" charset="0"/>
                <a:cs typeface="Times New Roman" panose="02020603050405020304" pitchFamily="18" charset="0"/>
              </a:rPr>
              <a:t>Guide name :Dr . Lavanya R  </a:t>
            </a:r>
          </a:p>
          <a:p>
            <a:pPr marL="0" indent="0">
              <a:lnSpc>
                <a:spcPct val="170000"/>
              </a:lnSpc>
              <a:spcBef>
                <a:spcPts val="592"/>
              </a:spcBef>
              <a:buSzPct val="100000"/>
            </a:pPr>
            <a:r>
              <a:rPr lang="en-US" dirty="0">
                <a:latin typeface="Times New Roman" panose="02020603050405020304" pitchFamily="18" charset="0"/>
                <a:cs typeface="Times New Roman" panose="02020603050405020304" pitchFamily="18" charset="0"/>
              </a:rPr>
              <a:t>Designation :Assistant Professor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Department : C-TECH</a:t>
            </a:r>
          </a:p>
        </p:txBody>
      </p:sp>
      <p:sp>
        <p:nvSpPr>
          <p:cNvPr id="9" name="TextBox 8">
            <a:extLst>
              <a:ext uri="{FF2B5EF4-FFF2-40B4-BE49-F238E27FC236}">
                <a16:creationId xmlns:a16="http://schemas.microsoft.com/office/drawing/2014/main" id="{633EB9C4-A39E-016A-BD57-80ECD26FACD5}"/>
              </a:ext>
            </a:extLst>
          </p:cNvPr>
          <p:cNvSpPr txBox="1"/>
          <p:nvPr/>
        </p:nvSpPr>
        <p:spPr>
          <a:xfrm>
            <a:off x="5806811" y="4007626"/>
            <a:ext cx="6292145" cy="2339102"/>
          </a:xfrm>
          <a:prstGeom prst="rect">
            <a:avLst/>
          </a:prstGeom>
          <a:noFill/>
        </p:spPr>
        <p:txBody>
          <a:bodyPr wrap="square">
            <a:spAutoFit/>
          </a:bodyPr>
          <a:lstStyle/>
          <a:p>
            <a:pPr marL="0" indent="0">
              <a:spcBef>
                <a:spcPts val="0"/>
              </a:spcBef>
              <a:buSzPct val="100000"/>
            </a:pPr>
            <a:endParaRPr lang="en-US" dirty="0">
              <a:latin typeface="Times New Roman" panose="02020603050405020304" pitchFamily="18" charset="0"/>
              <a:cs typeface="Times New Roman" panose="02020603050405020304" pitchFamily="18" charset="0"/>
            </a:endParaRPr>
          </a:p>
          <a:p>
            <a:pPr marL="0" indent="0">
              <a:spcBef>
                <a:spcPts val="0"/>
              </a:spcBef>
              <a:buSzPct val="100000"/>
            </a:pPr>
            <a:endParaRPr lang="en-US" dirty="0">
              <a:latin typeface="Times New Roman" panose="02020603050405020304" pitchFamily="18" charset="0"/>
              <a:cs typeface="Times New Roman" panose="02020603050405020304" pitchFamily="18" charset="0"/>
            </a:endParaRPr>
          </a:p>
          <a:p>
            <a:pPr marL="0" indent="0">
              <a:spcBef>
                <a:spcPts val="0"/>
              </a:spcBef>
              <a:buSzPct val="100000"/>
            </a:pPr>
            <a:r>
              <a:rPr lang="en-US" dirty="0">
                <a:latin typeface="Times New Roman" panose="02020603050405020304" pitchFamily="18" charset="0"/>
                <a:cs typeface="Times New Roman" panose="02020603050405020304" pitchFamily="18" charset="0"/>
              </a:rPr>
              <a:t>Student 1 Reg. No:RA2111003011348</a:t>
            </a:r>
          </a:p>
          <a:p>
            <a:pPr marL="0" indent="0">
              <a:spcBef>
                <a:spcPts val="592"/>
              </a:spcBef>
              <a:buSzPct val="100000"/>
            </a:pPr>
            <a:r>
              <a:rPr lang="en-US" dirty="0">
                <a:latin typeface="Times New Roman" panose="02020603050405020304" pitchFamily="18" charset="0"/>
                <a:cs typeface="Times New Roman" panose="02020603050405020304" pitchFamily="18" charset="0"/>
              </a:rPr>
              <a:t>Student 1 Name: JANI KG</a:t>
            </a:r>
          </a:p>
          <a:p>
            <a:pPr marL="0" indent="0">
              <a:spcBef>
                <a:spcPts val="592"/>
              </a:spcBef>
              <a:buSzPct val="100000"/>
            </a:pPr>
            <a:endParaRPr lang="en-US" dirty="0">
              <a:latin typeface="Times New Roman" panose="02020603050405020304" pitchFamily="18" charset="0"/>
              <a:cs typeface="Times New Roman" panose="02020603050405020304" pitchFamily="18" charset="0"/>
            </a:endParaRPr>
          </a:p>
          <a:p>
            <a:pPr marL="0" indent="0">
              <a:spcBef>
                <a:spcPts val="592"/>
              </a:spcBef>
              <a:buSzPct val="100000"/>
            </a:pPr>
            <a:r>
              <a:rPr lang="en-US" dirty="0">
                <a:latin typeface="Times New Roman" panose="02020603050405020304" pitchFamily="18" charset="0"/>
                <a:cs typeface="Times New Roman" panose="02020603050405020304" pitchFamily="18" charset="0"/>
              </a:rPr>
              <a:t>Student 2 Reg. No:RA2111003011381</a:t>
            </a:r>
          </a:p>
          <a:p>
            <a:pPr marL="0" lvl="0" indent="0">
              <a:spcBef>
                <a:spcPts val="592"/>
              </a:spcBef>
              <a:buSzPct val="100000"/>
            </a:pPr>
            <a:r>
              <a:rPr lang="en-US" dirty="0">
                <a:latin typeface="Times New Roman" panose="02020603050405020304" pitchFamily="18" charset="0"/>
                <a:cs typeface="Times New Roman" panose="02020603050405020304" pitchFamily="18" charset="0"/>
              </a:rPr>
              <a:t>Student 2 Name: YOSHITHA J</a:t>
            </a:r>
          </a:p>
        </p:txBody>
      </p:sp>
      <p:sp>
        <p:nvSpPr>
          <p:cNvPr id="4" name="Slide Number Placeholder 3">
            <a:extLst>
              <a:ext uri="{FF2B5EF4-FFF2-40B4-BE49-F238E27FC236}">
                <a16:creationId xmlns:a16="http://schemas.microsoft.com/office/drawing/2014/main" id="{98AE8810-40A6-F078-3059-CA016563BFE7}"/>
              </a:ext>
            </a:extLst>
          </p:cNvPr>
          <p:cNvSpPr>
            <a:spLocks noGrp="1"/>
          </p:cNvSpPr>
          <p:nvPr>
            <p:ph type="sldNum" sz="quarter" idx="12"/>
          </p:nvPr>
        </p:nvSpPr>
        <p:spPr/>
        <p:txBody>
          <a:bodyPr/>
          <a:lstStyle/>
          <a:p>
            <a:fld id="{BC42B1AE-61B9-478F-9C73-CF5F7EC961CC}" type="slidenum">
              <a:rPr lang="en-IN" smtClean="0"/>
              <a:t>1</a:t>
            </a:fld>
            <a:endParaRPr lang="en-IN"/>
          </a:p>
        </p:txBody>
      </p:sp>
    </p:spTree>
    <p:extLst>
      <p:ext uri="{BB962C8B-B14F-4D97-AF65-F5344CB8AC3E}">
        <p14:creationId xmlns:p14="http://schemas.microsoft.com/office/powerpoint/2010/main" val="2642480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223A-EC9A-F6A8-7BA7-22F4763F4A4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SCOPE OF THE PROJECT</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3900BD-4AD4-A7DF-BFB7-C9EECF658DC6}"/>
              </a:ext>
            </a:extLst>
          </p:cNvPr>
          <p:cNvSpPr>
            <a:spLocks noGrp="1"/>
          </p:cNvSpPr>
          <p:nvPr>
            <p:ph idx="1"/>
          </p:nvPr>
        </p:nvSpPr>
        <p:spPr/>
        <p:txBody>
          <a:bodyPr>
            <a:normAutofit/>
          </a:bodyPr>
          <a:lstStyle/>
          <a:p>
            <a:pPr algn="just"/>
            <a:r>
              <a:rPr lang="en-US" sz="2200" dirty="0">
                <a:latin typeface="Times New Roman" panose="02020603050405020304" pitchFamily="18" charset="0"/>
                <a:cs typeface="Times New Roman" panose="02020603050405020304" pitchFamily="18" charset="0"/>
              </a:rPr>
              <a:t>This project focuses on developing and testing algorithms and technologies for Smart Grid stability.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It includes real-time monitoring, predictive analytics, and control strategies.</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scope extends to integrating renewable energy and addressing the impact of distributed generation on grid stability.</a:t>
            </a:r>
            <a:endParaRPr lang="en-IN" sz="2200" dirty="0">
              <a:latin typeface="Times New Roman" panose="02020603050405020304" pitchFamily="18" charset="0"/>
              <a:cs typeface="Times New Roman" panose="02020603050405020304" pitchFamily="18" charset="0"/>
            </a:endParaRPr>
          </a:p>
        </p:txBody>
      </p:sp>
      <p:pic>
        <p:nvPicPr>
          <p:cNvPr id="4" name="Google Shape;90;p1">
            <a:extLst>
              <a:ext uri="{FF2B5EF4-FFF2-40B4-BE49-F238E27FC236}">
                <a16:creationId xmlns:a16="http://schemas.microsoft.com/office/drawing/2014/main" id="{D37DAC59-17C9-796D-2589-29B1B7FD7544}"/>
              </a:ext>
            </a:extLst>
          </p:cNvPr>
          <p:cNvPicPr preferRelativeResize="0"/>
          <p:nvPr/>
        </p:nvPicPr>
        <p:blipFill rotWithShape="1">
          <a:blip r:embed="rId2">
            <a:alphaModFix/>
          </a:blip>
          <a:srcRect/>
          <a:stretch/>
        </p:blipFill>
        <p:spPr>
          <a:xfrm>
            <a:off x="93846" y="272891"/>
            <a:ext cx="1735931" cy="755015"/>
          </a:xfrm>
          <a:prstGeom prst="rect">
            <a:avLst/>
          </a:prstGeom>
          <a:noFill/>
          <a:ln>
            <a:noFill/>
          </a:ln>
        </p:spPr>
      </p:pic>
      <p:sp>
        <p:nvSpPr>
          <p:cNvPr id="5" name="Slide Number Placeholder 4">
            <a:extLst>
              <a:ext uri="{FF2B5EF4-FFF2-40B4-BE49-F238E27FC236}">
                <a16:creationId xmlns:a16="http://schemas.microsoft.com/office/drawing/2014/main" id="{D775CADF-D0DA-8D68-34E5-D210344A7A32}"/>
              </a:ext>
            </a:extLst>
          </p:cNvPr>
          <p:cNvSpPr>
            <a:spLocks noGrp="1"/>
          </p:cNvSpPr>
          <p:nvPr>
            <p:ph type="sldNum" sz="quarter" idx="12"/>
          </p:nvPr>
        </p:nvSpPr>
        <p:spPr/>
        <p:txBody>
          <a:bodyPr/>
          <a:lstStyle/>
          <a:p>
            <a:fld id="{BC42B1AE-61B9-478F-9C73-CF5F7EC961CC}" type="slidenum">
              <a:rPr lang="en-IN" smtClean="0"/>
              <a:t>10</a:t>
            </a:fld>
            <a:endParaRPr lang="en-IN"/>
          </a:p>
        </p:txBody>
      </p:sp>
    </p:spTree>
    <p:extLst>
      <p:ext uri="{BB962C8B-B14F-4D97-AF65-F5344CB8AC3E}">
        <p14:creationId xmlns:p14="http://schemas.microsoft.com/office/powerpoint/2010/main" val="3936336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6EED-83F6-4A95-9E29-F54C5420412D}"/>
              </a:ext>
            </a:extLst>
          </p:cNvPr>
          <p:cNvSpPr>
            <a:spLocks noGrp="1"/>
          </p:cNvSpPr>
          <p:nvPr>
            <p:ph type="title"/>
          </p:nvPr>
        </p:nvSpPr>
        <p:spPr>
          <a:xfrm>
            <a:off x="3085338" y="203517"/>
            <a:ext cx="6172200" cy="857250"/>
          </a:xfrm>
        </p:spPr>
        <p:txBody>
          <a:bodyPr>
            <a:normAutofit/>
          </a:bodyPr>
          <a:lstStyle/>
          <a:p>
            <a:pPr algn="ctr"/>
            <a:r>
              <a:rPr lang="en-IN" sz="3200" dirty="0">
                <a:latin typeface="Times New Roman" panose="02020603050405020304" pitchFamily="18" charset="0"/>
                <a:cs typeface="Times New Roman" panose="02020603050405020304" pitchFamily="18" charset="0"/>
              </a:rPr>
              <a:t>LITERATURE SURVEY</a:t>
            </a:r>
          </a:p>
        </p:txBody>
      </p:sp>
      <p:pic>
        <p:nvPicPr>
          <p:cNvPr id="3" name="Google Shape;90;p1">
            <a:extLst>
              <a:ext uri="{FF2B5EF4-FFF2-40B4-BE49-F238E27FC236}">
                <a16:creationId xmlns:a16="http://schemas.microsoft.com/office/drawing/2014/main" id="{65C4ED73-3C6F-C41C-69DC-889AB29F9779}"/>
              </a:ext>
            </a:extLst>
          </p:cNvPr>
          <p:cNvPicPr preferRelativeResize="0"/>
          <p:nvPr/>
        </p:nvPicPr>
        <p:blipFill rotWithShape="1">
          <a:blip r:embed="rId2">
            <a:alphaModFix/>
          </a:blip>
          <a:srcRect/>
          <a:stretch/>
        </p:blipFill>
        <p:spPr>
          <a:xfrm>
            <a:off x="0" y="203517"/>
            <a:ext cx="1735931" cy="755015"/>
          </a:xfrm>
          <a:prstGeom prst="rect">
            <a:avLst/>
          </a:prstGeom>
          <a:noFill/>
          <a:ln>
            <a:noFill/>
          </a:ln>
        </p:spPr>
      </p:pic>
      <p:graphicFrame>
        <p:nvGraphicFramePr>
          <p:cNvPr id="14" name="Content Placeholder 6">
            <a:extLst>
              <a:ext uri="{FF2B5EF4-FFF2-40B4-BE49-F238E27FC236}">
                <a16:creationId xmlns:a16="http://schemas.microsoft.com/office/drawing/2014/main" id="{5B7334F1-363D-8669-70CD-E8672E0D70E6}"/>
              </a:ext>
            </a:extLst>
          </p:cNvPr>
          <p:cNvGraphicFramePr>
            <a:graphicFrameLocks noGrp="1"/>
          </p:cNvGraphicFramePr>
          <p:nvPr>
            <p:ph idx="1"/>
            <p:extLst>
              <p:ext uri="{D42A27DB-BD31-4B8C-83A1-F6EECF244321}">
                <p14:modId xmlns:p14="http://schemas.microsoft.com/office/powerpoint/2010/main" val="372349162"/>
              </p:ext>
            </p:extLst>
          </p:nvPr>
        </p:nvGraphicFramePr>
        <p:xfrm>
          <a:off x="954157" y="1560583"/>
          <a:ext cx="9210262" cy="5167326"/>
        </p:xfrm>
        <a:graphic>
          <a:graphicData uri="http://schemas.openxmlformats.org/drawingml/2006/table">
            <a:tbl>
              <a:tblPr firstRow="1" firstCol="1" bandRow="1">
                <a:tableStyleId>{5940675A-B579-460E-94D1-54222C63F5DA}</a:tableStyleId>
              </a:tblPr>
              <a:tblGrid>
                <a:gridCol w="570664">
                  <a:extLst>
                    <a:ext uri="{9D8B030D-6E8A-4147-A177-3AD203B41FA5}">
                      <a16:colId xmlns:a16="http://schemas.microsoft.com/office/drawing/2014/main" val="3487136977"/>
                    </a:ext>
                  </a:extLst>
                </a:gridCol>
                <a:gridCol w="2499422">
                  <a:extLst>
                    <a:ext uri="{9D8B030D-6E8A-4147-A177-3AD203B41FA5}">
                      <a16:colId xmlns:a16="http://schemas.microsoft.com/office/drawing/2014/main" val="3886533284"/>
                    </a:ext>
                  </a:extLst>
                </a:gridCol>
                <a:gridCol w="1535044">
                  <a:extLst>
                    <a:ext uri="{9D8B030D-6E8A-4147-A177-3AD203B41FA5}">
                      <a16:colId xmlns:a16="http://schemas.microsoft.com/office/drawing/2014/main" val="4249558853"/>
                    </a:ext>
                  </a:extLst>
                </a:gridCol>
                <a:gridCol w="1535044">
                  <a:extLst>
                    <a:ext uri="{9D8B030D-6E8A-4147-A177-3AD203B41FA5}">
                      <a16:colId xmlns:a16="http://schemas.microsoft.com/office/drawing/2014/main" val="167325984"/>
                    </a:ext>
                  </a:extLst>
                </a:gridCol>
                <a:gridCol w="1535044">
                  <a:extLst>
                    <a:ext uri="{9D8B030D-6E8A-4147-A177-3AD203B41FA5}">
                      <a16:colId xmlns:a16="http://schemas.microsoft.com/office/drawing/2014/main" val="2670718511"/>
                    </a:ext>
                  </a:extLst>
                </a:gridCol>
                <a:gridCol w="1535044">
                  <a:extLst>
                    <a:ext uri="{9D8B030D-6E8A-4147-A177-3AD203B41FA5}">
                      <a16:colId xmlns:a16="http://schemas.microsoft.com/office/drawing/2014/main" val="1727950791"/>
                    </a:ext>
                  </a:extLst>
                </a:gridCol>
              </a:tblGrid>
              <a:tr h="296181">
                <a:tc>
                  <a:txBody>
                    <a:bodyPr/>
                    <a:lstStyle/>
                    <a:p>
                      <a:pPr algn="ctr">
                        <a:lnSpc>
                          <a:spcPct val="107000"/>
                        </a:lnSpc>
                        <a:spcAft>
                          <a:spcPts val="800"/>
                        </a:spcAft>
                      </a:pPr>
                      <a:r>
                        <a:rPr lang="en-IN" sz="1200" dirty="0" err="1">
                          <a:effectLst/>
                        </a:rPr>
                        <a:t>S.No</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gn="ctr">
                        <a:lnSpc>
                          <a:spcPct val="107000"/>
                        </a:lnSpc>
                        <a:spcAft>
                          <a:spcPts val="800"/>
                        </a:spcAft>
                      </a:pPr>
                      <a:r>
                        <a:rPr lang="en-IN" sz="1200" dirty="0">
                          <a:effectLst/>
                        </a:rPr>
                        <a:t>Title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gn="ctr">
                        <a:lnSpc>
                          <a:spcPct val="107000"/>
                        </a:lnSpc>
                        <a:spcAft>
                          <a:spcPts val="800"/>
                        </a:spcAft>
                      </a:pPr>
                      <a:r>
                        <a:rPr lang="en-IN" sz="1200" dirty="0">
                          <a:effectLst/>
                        </a:rPr>
                        <a:t>Year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gn="ctr">
                        <a:lnSpc>
                          <a:spcPct val="107000"/>
                        </a:lnSpc>
                        <a:spcAft>
                          <a:spcPts val="800"/>
                        </a:spcAft>
                      </a:pPr>
                      <a:r>
                        <a:rPr lang="en-IN" sz="1200">
                          <a:effectLst/>
                        </a:rPr>
                        <a:t>Objective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gn="ctr">
                        <a:lnSpc>
                          <a:spcPct val="107000"/>
                        </a:lnSpc>
                        <a:spcAft>
                          <a:spcPts val="800"/>
                        </a:spcAft>
                      </a:pPr>
                      <a:r>
                        <a:rPr lang="en-IN" sz="1200">
                          <a:effectLst/>
                        </a:rPr>
                        <a:t>Methodologies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gn="ctr">
                        <a:lnSpc>
                          <a:spcPct val="107000"/>
                        </a:lnSpc>
                        <a:spcAft>
                          <a:spcPts val="800"/>
                        </a:spcAft>
                      </a:pPr>
                      <a:r>
                        <a:rPr lang="en-IN" sz="1200" dirty="0">
                          <a:effectLst/>
                        </a:rPr>
                        <a:t>Limitations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extLst>
                  <a:ext uri="{0D108BD9-81ED-4DB2-BD59-A6C34878D82A}">
                    <a16:rowId xmlns:a16="http://schemas.microsoft.com/office/drawing/2014/main" val="899336626"/>
                  </a:ext>
                </a:extLst>
              </a:tr>
              <a:tr h="1143741">
                <a:tc>
                  <a:txBody>
                    <a:bodyPr/>
                    <a:lstStyle/>
                    <a:p>
                      <a:pPr>
                        <a:lnSpc>
                          <a:spcPct val="107000"/>
                        </a:lnSpc>
                        <a:spcAft>
                          <a:spcPts val="800"/>
                        </a:spcAft>
                      </a:pPr>
                      <a:r>
                        <a:rPr lang="en-IN" sz="1200">
                          <a:effectLst/>
                        </a:rPr>
                        <a:t>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nSpc>
                          <a:spcPct val="107000"/>
                        </a:lnSpc>
                        <a:spcAft>
                          <a:spcPts val="800"/>
                        </a:spcAft>
                      </a:pPr>
                      <a:r>
                        <a:rPr lang="en-IN" sz="1200" dirty="0">
                          <a:effectLst/>
                        </a:rPr>
                        <a:t>"Stability Analysis of Smart Grid With High Penetration of Renewable Energy Sources"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nSpc>
                          <a:spcPct val="107000"/>
                        </a:lnSpc>
                        <a:spcAft>
                          <a:spcPts val="800"/>
                        </a:spcAft>
                      </a:pPr>
                      <a:r>
                        <a:rPr lang="en-IN" sz="1200" dirty="0">
                          <a:effectLst/>
                        </a:rPr>
                        <a:t>  2021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nSpc>
                          <a:spcPct val="107000"/>
                        </a:lnSpc>
                        <a:spcAft>
                          <a:spcPts val="800"/>
                        </a:spcAft>
                      </a:pPr>
                      <a:r>
                        <a:rPr lang="en-IN" sz="1200" dirty="0">
                          <a:effectLst/>
                        </a:rPr>
                        <a:t>To </a:t>
                      </a:r>
                      <a:r>
                        <a:rPr lang="en-IN" sz="1200" dirty="0" err="1">
                          <a:effectLst/>
                        </a:rPr>
                        <a:t>analyze</a:t>
                      </a:r>
                      <a:r>
                        <a:rPr lang="en-IN" sz="1200" dirty="0">
                          <a:effectLst/>
                        </a:rPr>
                        <a:t> grid stability with high renewable integration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nSpc>
                          <a:spcPct val="107000"/>
                        </a:lnSpc>
                        <a:spcAft>
                          <a:spcPts val="800"/>
                        </a:spcAft>
                      </a:pPr>
                      <a:r>
                        <a:rPr lang="en-IN" sz="1200" dirty="0">
                          <a:effectLst/>
                        </a:rPr>
                        <a:t>Lyapunov stability theory, Monte Carlo simulations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nSpc>
                          <a:spcPct val="107000"/>
                        </a:lnSpc>
                        <a:spcAft>
                          <a:spcPts val="800"/>
                        </a:spcAft>
                      </a:pPr>
                      <a:r>
                        <a:rPr lang="en-IN" sz="1200" dirty="0">
                          <a:effectLst/>
                        </a:rPr>
                        <a:t>Limited to specific renewable energy types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extLst>
                  <a:ext uri="{0D108BD9-81ED-4DB2-BD59-A6C34878D82A}">
                    <a16:rowId xmlns:a16="http://schemas.microsoft.com/office/drawing/2014/main" val="3603244715"/>
                  </a:ext>
                </a:extLst>
              </a:tr>
              <a:tr h="1143741">
                <a:tc>
                  <a:txBody>
                    <a:bodyPr/>
                    <a:lstStyle/>
                    <a:p>
                      <a:pPr>
                        <a:lnSpc>
                          <a:spcPct val="107000"/>
                        </a:lnSpc>
                        <a:spcAft>
                          <a:spcPts val="800"/>
                        </a:spcAft>
                      </a:pPr>
                      <a:r>
                        <a:rPr lang="en-IN" sz="1200">
                          <a:effectLst/>
                        </a:rPr>
                        <a:t>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nSpc>
                          <a:spcPct val="107000"/>
                        </a:lnSpc>
                        <a:spcAft>
                          <a:spcPts val="800"/>
                        </a:spcAft>
                      </a:pPr>
                      <a:r>
                        <a:rPr lang="en-IN" sz="1200" dirty="0">
                          <a:effectLst/>
                        </a:rPr>
                        <a:t>"Machine Learning-Based Approach for Real-Time Stability Assessment in Smart Grids"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nSpc>
                          <a:spcPct val="107000"/>
                        </a:lnSpc>
                        <a:spcAft>
                          <a:spcPts val="800"/>
                        </a:spcAft>
                      </a:pPr>
                      <a:r>
                        <a:rPr lang="en-IN" sz="1200" dirty="0">
                          <a:effectLst/>
                        </a:rPr>
                        <a:t> 2022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nSpc>
                          <a:spcPct val="107000"/>
                        </a:lnSpc>
                        <a:spcAft>
                          <a:spcPts val="800"/>
                        </a:spcAft>
                      </a:pPr>
                      <a:r>
                        <a:rPr lang="en-IN" sz="1200">
                          <a:effectLst/>
                        </a:rPr>
                        <a:t>To develop a real-time stability assessment tool</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nSpc>
                          <a:spcPct val="107000"/>
                        </a:lnSpc>
                        <a:spcAft>
                          <a:spcPts val="800"/>
                        </a:spcAft>
                      </a:pPr>
                      <a:r>
                        <a:rPr lang="en-IN" sz="1200" dirty="0">
                          <a:effectLst/>
                        </a:rPr>
                        <a:t>Support Vector Machines, Random Forests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nSpc>
                          <a:spcPct val="107000"/>
                        </a:lnSpc>
                        <a:spcAft>
                          <a:spcPts val="800"/>
                        </a:spcAft>
                      </a:pPr>
                      <a:r>
                        <a:rPr lang="en-IN" sz="1200" dirty="0">
                          <a:effectLst/>
                        </a:rPr>
                        <a:t>Requires large datasets for training</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extLst>
                  <a:ext uri="{0D108BD9-81ED-4DB2-BD59-A6C34878D82A}">
                    <a16:rowId xmlns:a16="http://schemas.microsoft.com/office/drawing/2014/main" val="2402985392"/>
                  </a:ext>
                </a:extLst>
              </a:tr>
              <a:tr h="861221">
                <a:tc>
                  <a:txBody>
                    <a:bodyPr/>
                    <a:lstStyle/>
                    <a:p>
                      <a:pPr>
                        <a:lnSpc>
                          <a:spcPct val="107000"/>
                        </a:lnSpc>
                        <a:spcAft>
                          <a:spcPts val="800"/>
                        </a:spcAft>
                      </a:pPr>
                      <a:r>
                        <a:rPr lang="en-IN" sz="1200">
                          <a:effectLst/>
                        </a:rPr>
                        <a:t>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nSpc>
                          <a:spcPct val="107000"/>
                        </a:lnSpc>
                        <a:spcAft>
                          <a:spcPts val="800"/>
                        </a:spcAft>
                      </a:pPr>
                      <a:r>
                        <a:rPr lang="en-IN" sz="1200">
                          <a:effectLst/>
                        </a:rPr>
                        <a:t>"Decentralized Control Strategy for Enhancing Smart Grid Stability"</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nSpc>
                          <a:spcPct val="107000"/>
                        </a:lnSpc>
                        <a:spcAft>
                          <a:spcPts val="800"/>
                        </a:spcAft>
                      </a:pPr>
                      <a:r>
                        <a:rPr lang="en-IN" sz="1200" dirty="0">
                          <a:effectLst/>
                        </a:rPr>
                        <a:t>2021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nSpc>
                          <a:spcPct val="107000"/>
                        </a:lnSpc>
                        <a:spcAft>
                          <a:spcPts val="800"/>
                        </a:spcAft>
                      </a:pPr>
                      <a:r>
                        <a:rPr lang="en-IN" sz="1200">
                          <a:effectLst/>
                        </a:rPr>
                        <a:t>To propose a decentralized control method for improved stability</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nSpc>
                          <a:spcPct val="107000"/>
                        </a:lnSpc>
                        <a:spcAft>
                          <a:spcPts val="800"/>
                        </a:spcAft>
                      </a:pPr>
                      <a:r>
                        <a:rPr lang="en-IN" sz="1200">
                          <a:effectLst/>
                        </a:rPr>
                        <a:t>Model Predictive Control, Distributed Optimization</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nSpc>
                          <a:spcPct val="107000"/>
                        </a:lnSpc>
                        <a:spcAft>
                          <a:spcPts val="800"/>
                        </a:spcAft>
                      </a:pPr>
                      <a:r>
                        <a:rPr lang="en-IN" sz="1200" dirty="0">
                          <a:effectLst/>
                        </a:rPr>
                        <a:t>Assumes perfect communication between nodes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extLst>
                  <a:ext uri="{0D108BD9-81ED-4DB2-BD59-A6C34878D82A}">
                    <a16:rowId xmlns:a16="http://schemas.microsoft.com/office/drawing/2014/main" val="3926239833"/>
                  </a:ext>
                </a:extLst>
              </a:tr>
              <a:tr h="861221">
                <a:tc>
                  <a:txBody>
                    <a:bodyPr/>
                    <a:lstStyle/>
                    <a:p>
                      <a:pPr>
                        <a:lnSpc>
                          <a:spcPct val="107000"/>
                        </a:lnSpc>
                        <a:spcAft>
                          <a:spcPts val="800"/>
                        </a:spcAft>
                      </a:pPr>
                      <a:r>
                        <a:rPr lang="en-IN" sz="1200">
                          <a:effectLst/>
                        </a:rPr>
                        <a:t>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nSpc>
                          <a:spcPct val="107000"/>
                        </a:lnSpc>
                        <a:spcAft>
                          <a:spcPts val="800"/>
                        </a:spcAft>
                      </a:pPr>
                      <a:r>
                        <a:rPr lang="en-IN" sz="1200" dirty="0">
                          <a:effectLst/>
                        </a:rPr>
                        <a:t>"Impact of Electric Vehicle Integration on Smart Grid Stability"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nSpc>
                          <a:spcPct val="107000"/>
                        </a:lnSpc>
                        <a:spcAft>
                          <a:spcPts val="800"/>
                        </a:spcAft>
                      </a:pPr>
                      <a:r>
                        <a:rPr lang="en-IN" sz="1200" dirty="0">
                          <a:effectLst/>
                        </a:rPr>
                        <a:t>2023</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nSpc>
                          <a:spcPct val="107000"/>
                        </a:lnSpc>
                        <a:spcAft>
                          <a:spcPts val="800"/>
                        </a:spcAft>
                      </a:pPr>
                      <a:r>
                        <a:rPr lang="en-IN" sz="1200">
                          <a:effectLst/>
                        </a:rPr>
                        <a:t>To evaluate the effects of EV charging on grid stability</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nSpc>
                          <a:spcPct val="107000"/>
                        </a:lnSpc>
                        <a:spcAft>
                          <a:spcPts val="800"/>
                        </a:spcAft>
                      </a:pPr>
                      <a:r>
                        <a:rPr lang="en-IN" sz="1200">
                          <a:effectLst/>
                        </a:rPr>
                        <a:t>Power flow analysis, Stochastic modeling</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nSpc>
                          <a:spcPct val="107000"/>
                        </a:lnSpc>
                        <a:spcAft>
                          <a:spcPts val="800"/>
                        </a:spcAft>
                      </a:pPr>
                      <a:r>
                        <a:rPr lang="en-IN" sz="1200" dirty="0">
                          <a:effectLst/>
                        </a:rPr>
                        <a:t>Limited to specific EV charging patterns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extLst>
                  <a:ext uri="{0D108BD9-81ED-4DB2-BD59-A6C34878D82A}">
                    <a16:rowId xmlns:a16="http://schemas.microsoft.com/office/drawing/2014/main" val="3765050051"/>
                  </a:ext>
                </a:extLst>
              </a:tr>
              <a:tr h="861221">
                <a:tc>
                  <a:txBody>
                    <a:bodyPr/>
                    <a:lstStyle/>
                    <a:p>
                      <a:pPr>
                        <a:lnSpc>
                          <a:spcPct val="107000"/>
                        </a:lnSpc>
                        <a:spcAft>
                          <a:spcPts val="800"/>
                        </a:spcAft>
                      </a:pPr>
                      <a:r>
                        <a:rPr lang="en-IN" sz="1200">
                          <a:effectLst/>
                        </a:rPr>
                        <a:t>5</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nSpc>
                          <a:spcPct val="107000"/>
                        </a:lnSpc>
                        <a:spcAft>
                          <a:spcPts val="800"/>
                        </a:spcAft>
                      </a:pPr>
                      <a:r>
                        <a:rPr lang="en-IN" sz="1200" dirty="0">
                          <a:effectLst/>
                        </a:rPr>
                        <a:t>"Robust Stability Analysis of Microgrids in Smart Grid Environment"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nSpc>
                          <a:spcPct val="107000"/>
                        </a:lnSpc>
                        <a:spcAft>
                          <a:spcPts val="800"/>
                        </a:spcAft>
                      </a:pPr>
                      <a:r>
                        <a:rPr lang="en-IN" sz="1200" dirty="0">
                          <a:effectLst/>
                        </a:rPr>
                        <a:t>2022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nSpc>
                          <a:spcPct val="107000"/>
                        </a:lnSpc>
                        <a:spcAft>
                          <a:spcPts val="800"/>
                        </a:spcAft>
                      </a:pPr>
                      <a:r>
                        <a:rPr lang="en-IN" sz="1200" dirty="0">
                          <a:effectLst/>
                        </a:rPr>
                        <a:t>To develop a robust stability analysis framework for microgrids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nSpc>
                          <a:spcPct val="107000"/>
                        </a:lnSpc>
                        <a:spcAft>
                          <a:spcPts val="800"/>
                        </a:spcAft>
                      </a:pPr>
                      <a:r>
                        <a:rPr lang="en-IN" sz="1200">
                          <a:effectLst/>
                        </a:rPr>
                        <a:t>H-infinity control, Small-signal stability analysis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tc>
                  <a:txBody>
                    <a:bodyPr/>
                    <a:lstStyle/>
                    <a:p>
                      <a:pPr>
                        <a:lnSpc>
                          <a:spcPct val="107000"/>
                        </a:lnSpc>
                        <a:spcAft>
                          <a:spcPts val="800"/>
                        </a:spcAft>
                      </a:pPr>
                      <a:r>
                        <a:rPr lang="en-IN" sz="1200" dirty="0">
                          <a:effectLst/>
                        </a:rPr>
                        <a:t>Computationally intensive for large-scale systems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43" marR="5643" marT="5643" marB="5643" anchor="ctr"/>
                </a:tc>
                <a:extLst>
                  <a:ext uri="{0D108BD9-81ED-4DB2-BD59-A6C34878D82A}">
                    <a16:rowId xmlns:a16="http://schemas.microsoft.com/office/drawing/2014/main" val="1662140730"/>
                  </a:ext>
                </a:extLst>
              </a:tr>
            </a:tbl>
          </a:graphicData>
        </a:graphic>
      </p:graphicFrame>
      <p:sp>
        <p:nvSpPr>
          <p:cNvPr id="15" name="Slide Number Placeholder 14">
            <a:extLst>
              <a:ext uri="{FF2B5EF4-FFF2-40B4-BE49-F238E27FC236}">
                <a16:creationId xmlns:a16="http://schemas.microsoft.com/office/drawing/2014/main" id="{ADFB3C69-81E4-1849-69A1-4AEDF6EED032}"/>
              </a:ext>
            </a:extLst>
          </p:cNvPr>
          <p:cNvSpPr>
            <a:spLocks noGrp="1"/>
          </p:cNvSpPr>
          <p:nvPr>
            <p:ph type="sldNum" sz="quarter" idx="12"/>
          </p:nvPr>
        </p:nvSpPr>
        <p:spPr/>
        <p:txBody>
          <a:bodyPr/>
          <a:lstStyle/>
          <a:p>
            <a:fld id="{BC42B1AE-61B9-478F-9C73-CF5F7EC961CC}" type="slidenum">
              <a:rPr lang="en-IN" smtClean="0"/>
              <a:t>11</a:t>
            </a:fld>
            <a:endParaRPr lang="en-IN"/>
          </a:p>
        </p:txBody>
      </p:sp>
    </p:spTree>
    <p:extLst>
      <p:ext uri="{BB962C8B-B14F-4D97-AF65-F5344CB8AC3E}">
        <p14:creationId xmlns:p14="http://schemas.microsoft.com/office/powerpoint/2010/main" val="2897212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6EED-83F6-4A95-9E29-F54C5420412D}"/>
              </a:ext>
            </a:extLst>
          </p:cNvPr>
          <p:cNvSpPr>
            <a:spLocks noGrp="1"/>
          </p:cNvSpPr>
          <p:nvPr>
            <p:ph type="title"/>
          </p:nvPr>
        </p:nvSpPr>
        <p:spPr>
          <a:xfrm>
            <a:off x="2838450" y="152400"/>
            <a:ext cx="6172200" cy="857250"/>
          </a:xfrm>
        </p:spPr>
        <p:txBody>
          <a:bodyPr>
            <a:normAutofit/>
          </a:bodyPr>
          <a:lstStyle/>
          <a:p>
            <a:pPr algn="ctr"/>
            <a:r>
              <a:rPr lang="en-IN" sz="3200" dirty="0">
                <a:latin typeface="Times New Roman" panose="02020603050405020304" pitchFamily="18" charset="0"/>
                <a:cs typeface="Times New Roman" panose="02020603050405020304" pitchFamily="18" charset="0"/>
              </a:rPr>
              <a:t>LITERATURE SURVEY</a:t>
            </a:r>
          </a:p>
        </p:txBody>
      </p:sp>
      <p:pic>
        <p:nvPicPr>
          <p:cNvPr id="3" name="Google Shape;90;p1">
            <a:extLst>
              <a:ext uri="{FF2B5EF4-FFF2-40B4-BE49-F238E27FC236}">
                <a16:creationId xmlns:a16="http://schemas.microsoft.com/office/drawing/2014/main" id="{22291660-B5F3-66BE-CBBB-CB0B382AEE13}"/>
              </a:ext>
            </a:extLst>
          </p:cNvPr>
          <p:cNvPicPr preferRelativeResize="0"/>
          <p:nvPr/>
        </p:nvPicPr>
        <p:blipFill rotWithShape="1">
          <a:blip r:embed="rId2">
            <a:alphaModFix/>
          </a:blip>
          <a:srcRect/>
          <a:stretch/>
        </p:blipFill>
        <p:spPr>
          <a:xfrm>
            <a:off x="0" y="254635"/>
            <a:ext cx="1735931" cy="755015"/>
          </a:xfrm>
          <a:prstGeom prst="rect">
            <a:avLst/>
          </a:prstGeom>
          <a:noFill/>
          <a:ln>
            <a:noFill/>
          </a:ln>
        </p:spPr>
      </p:pic>
      <p:graphicFrame>
        <p:nvGraphicFramePr>
          <p:cNvPr id="7" name="Content Placeholder 3">
            <a:extLst>
              <a:ext uri="{FF2B5EF4-FFF2-40B4-BE49-F238E27FC236}">
                <a16:creationId xmlns:a16="http://schemas.microsoft.com/office/drawing/2014/main" id="{ED431565-1F97-FA18-3FC3-885651E66008}"/>
              </a:ext>
            </a:extLst>
          </p:cNvPr>
          <p:cNvGraphicFramePr>
            <a:graphicFrameLocks/>
          </p:cNvGraphicFramePr>
          <p:nvPr>
            <p:extLst>
              <p:ext uri="{D42A27DB-BD31-4B8C-83A1-F6EECF244321}">
                <p14:modId xmlns:p14="http://schemas.microsoft.com/office/powerpoint/2010/main" val="427725166"/>
              </p:ext>
            </p:extLst>
          </p:nvPr>
        </p:nvGraphicFramePr>
        <p:xfrm>
          <a:off x="785004" y="1285337"/>
          <a:ext cx="10028771" cy="5207538"/>
        </p:xfrm>
        <a:graphic>
          <a:graphicData uri="http://schemas.openxmlformats.org/drawingml/2006/table">
            <a:tbl>
              <a:tblPr/>
              <a:tblGrid>
                <a:gridCol w="869160">
                  <a:extLst>
                    <a:ext uri="{9D8B030D-6E8A-4147-A177-3AD203B41FA5}">
                      <a16:colId xmlns:a16="http://schemas.microsoft.com/office/drawing/2014/main" val="1606921610"/>
                    </a:ext>
                  </a:extLst>
                </a:gridCol>
                <a:gridCol w="2473763">
                  <a:extLst>
                    <a:ext uri="{9D8B030D-6E8A-4147-A177-3AD203B41FA5}">
                      <a16:colId xmlns:a16="http://schemas.microsoft.com/office/drawing/2014/main" val="1696145285"/>
                    </a:ext>
                  </a:extLst>
                </a:gridCol>
                <a:gridCol w="1684651">
                  <a:extLst>
                    <a:ext uri="{9D8B030D-6E8A-4147-A177-3AD203B41FA5}">
                      <a16:colId xmlns:a16="http://schemas.microsoft.com/office/drawing/2014/main" val="3887257816"/>
                    </a:ext>
                  </a:extLst>
                </a:gridCol>
                <a:gridCol w="1658273">
                  <a:extLst>
                    <a:ext uri="{9D8B030D-6E8A-4147-A177-3AD203B41FA5}">
                      <a16:colId xmlns:a16="http://schemas.microsoft.com/office/drawing/2014/main" val="3182559782"/>
                    </a:ext>
                  </a:extLst>
                </a:gridCol>
                <a:gridCol w="1671462">
                  <a:extLst>
                    <a:ext uri="{9D8B030D-6E8A-4147-A177-3AD203B41FA5}">
                      <a16:colId xmlns:a16="http://schemas.microsoft.com/office/drawing/2014/main" val="3384663986"/>
                    </a:ext>
                  </a:extLst>
                </a:gridCol>
                <a:gridCol w="1671462">
                  <a:extLst>
                    <a:ext uri="{9D8B030D-6E8A-4147-A177-3AD203B41FA5}">
                      <a16:colId xmlns:a16="http://schemas.microsoft.com/office/drawing/2014/main" val="943141486"/>
                    </a:ext>
                  </a:extLst>
                </a:gridCol>
              </a:tblGrid>
              <a:tr h="256259">
                <a:tc>
                  <a:txBody>
                    <a:bodyPr/>
                    <a:lstStyle/>
                    <a:p>
                      <a:r>
                        <a:rPr lang="en-IN" sz="1200">
                          <a:latin typeface="Times New Roman" panose="02020603050405020304" pitchFamily="18" charset="0"/>
                          <a:cs typeface="Times New Roman" panose="02020603050405020304" pitchFamily="18" charset="0"/>
                        </a:rPr>
                        <a:t>S.No</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latin typeface="Times New Roman" panose="02020603050405020304" pitchFamily="18" charset="0"/>
                          <a:cs typeface="Times New Roman" panose="02020603050405020304" pitchFamily="18" charset="0"/>
                        </a:rPr>
                        <a:t>Title</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latin typeface="Times New Roman" panose="02020603050405020304" pitchFamily="18" charset="0"/>
                          <a:cs typeface="Times New Roman" panose="02020603050405020304" pitchFamily="18" charset="0"/>
                        </a:rPr>
                        <a:t>Year</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latin typeface="Times New Roman" panose="02020603050405020304" pitchFamily="18" charset="0"/>
                          <a:cs typeface="Times New Roman" panose="02020603050405020304" pitchFamily="18" charset="0"/>
                        </a:rPr>
                        <a:t>Objective</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latin typeface="Times New Roman" panose="02020603050405020304" pitchFamily="18" charset="0"/>
                          <a:cs typeface="Times New Roman" panose="02020603050405020304" pitchFamily="18" charset="0"/>
                        </a:rPr>
                        <a:t>Methodologies</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latin typeface="Times New Roman" panose="02020603050405020304" pitchFamily="18" charset="0"/>
                          <a:cs typeface="Times New Roman" panose="02020603050405020304" pitchFamily="18" charset="0"/>
                        </a:rPr>
                        <a:t>Limitations</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7810228"/>
                  </a:ext>
                </a:extLst>
              </a:tr>
              <a:tr h="944381">
                <a:tc>
                  <a:txBody>
                    <a:bodyPr/>
                    <a:lstStyle/>
                    <a:p>
                      <a:r>
                        <a:rPr lang="en-IN" sz="1200" dirty="0">
                          <a:latin typeface="Times New Roman" panose="02020603050405020304" pitchFamily="18" charset="0"/>
                          <a:cs typeface="Times New Roman" panose="02020603050405020304" pitchFamily="18" charset="0"/>
                        </a:rPr>
                        <a:t>6</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"Data-Driven Stability Assessment for Smart Grids Using Phasor Measurement Units"</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latin typeface="Times New Roman" panose="02020603050405020304" pitchFamily="18" charset="0"/>
                          <a:cs typeface="Times New Roman" panose="02020603050405020304" pitchFamily="18" charset="0"/>
                        </a:rPr>
                        <a:t>2023</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latin typeface="Times New Roman" panose="02020603050405020304" pitchFamily="18" charset="0"/>
                          <a:cs typeface="Times New Roman" panose="02020603050405020304" pitchFamily="18" charset="0"/>
                        </a:rPr>
                        <a:t>To create a data-driven stability assessment method using PMU data</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latin typeface="Times New Roman" panose="02020603050405020304" pitchFamily="18" charset="0"/>
                          <a:cs typeface="Times New Roman" panose="02020603050405020304" pitchFamily="18" charset="0"/>
                        </a:rPr>
                        <a:t>Machine learning, Phasor analysis</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Reliance on high-quality PMU data</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489841"/>
                  </a:ext>
                </a:extLst>
              </a:tr>
              <a:tr h="944381">
                <a:tc>
                  <a:txBody>
                    <a:bodyPr/>
                    <a:lstStyle/>
                    <a:p>
                      <a:r>
                        <a:rPr lang="en-IN" sz="1200">
                          <a:latin typeface="Times New Roman" panose="02020603050405020304" pitchFamily="18" charset="0"/>
                          <a:cs typeface="Times New Roman" panose="02020603050405020304" pitchFamily="18" charset="0"/>
                        </a:rPr>
                        <a:t>7</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"Adaptive Protection Schemes for Enhancing Smart Grid Stability"</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2021</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latin typeface="Times New Roman" panose="02020603050405020304" pitchFamily="18" charset="0"/>
                          <a:cs typeface="Times New Roman" panose="02020603050405020304" pitchFamily="18" charset="0"/>
                        </a:rPr>
                        <a:t>To design adaptive protection schemes for improved grid stability</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latin typeface="Times New Roman" panose="02020603050405020304" pitchFamily="18" charset="0"/>
                          <a:cs typeface="Times New Roman" panose="02020603050405020304" pitchFamily="18" charset="0"/>
                        </a:rPr>
                        <a:t>Adaptive relaying, Wide-area monitoring</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latin typeface="Times New Roman" panose="02020603050405020304" pitchFamily="18" charset="0"/>
                          <a:cs typeface="Times New Roman" panose="02020603050405020304" pitchFamily="18" charset="0"/>
                        </a:rPr>
                        <a:t>Requires advanced communication infrastructure</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6391511"/>
                  </a:ext>
                </a:extLst>
              </a:tr>
              <a:tr h="1173755">
                <a:tc>
                  <a:txBody>
                    <a:bodyPr/>
                    <a:lstStyle/>
                    <a:p>
                      <a:r>
                        <a:rPr lang="en-IN" sz="1200">
                          <a:latin typeface="Times New Roman" panose="02020603050405020304" pitchFamily="18" charset="0"/>
                          <a:cs typeface="Times New Roman" panose="02020603050405020304" pitchFamily="18" charset="0"/>
                        </a:rPr>
                        <a:t>8</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"Voltage Stability Enhancement in Smart Grids Using Distributed Energy Resources"</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latin typeface="Times New Roman" panose="02020603050405020304" pitchFamily="18" charset="0"/>
                          <a:cs typeface="Times New Roman" panose="02020603050405020304" pitchFamily="18" charset="0"/>
                        </a:rPr>
                        <a:t>2022</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latin typeface="Times New Roman" panose="02020603050405020304" pitchFamily="18" charset="0"/>
                          <a:cs typeface="Times New Roman" panose="02020603050405020304" pitchFamily="18" charset="0"/>
                        </a:rPr>
                        <a:t>To improve voltage stability through optimal DER placement and control</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latin typeface="Times New Roman" panose="02020603050405020304" pitchFamily="18" charset="0"/>
                          <a:cs typeface="Times New Roman" panose="02020603050405020304" pitchFamily="18" charset="0"/>
                        </a:rPr>
                        <a:t>Particle Swarm Optimization, Voltage Sensitivity Analysis</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Limited to specific DER types and configurations</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5716765"/>
                  </a:ext>
                </a:extLst>
              </a:tr>
              <a:tr h="944381">
                <a:tc>
                  <a:txBody>
                    <a:bodyPr/>
                    <a:lstStyle/>
                    <a:p>
                      <a:r>
                        <a:rPr lang="en-IN" sz="1200">
                          <a:latin typeface="Times New Roman" panose="02020603050405020304" pitchFamily="18" charset="0"/>
                          <a:cs typeface="Times New Roman" panose="02020603050405020304" pitchFamily="18" charset="0"/>
                        </a:rPr>
                        <a:t>9</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latin typeface="Times New Roman" panose="02020603050405020304" pitchFamily="18" charset="0"/>
                          <a:cs typeface="Times New Roman" panose="02020603050405020304" pitchFamily="18" charset="0"/>
                        </a:rPr>
                        <a:t>"Resilient Control Strategies for Smart Grid Stability Under Cyber-Physical Attacks"</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latin typeface="Times New Roman" panose="02020603050405020304" pitchFamily="18" charset="0"/>
                          <a:cs typeface="Times New Roman" panose="02020603050405020304" pitchFamily="18" charset="0"/>
                        </a:rPr>
                        <a:t>2023</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latin typeface="Times New Roman" panose="02020603050405020304" pitchFamily="18" charset="0"/>
                          <a:cs typeface="Times New Roman" panose="02020603050405020304" pitchFamily="18" charset="0"/>
                        </a:rPr>
                        <a:t>To develop resilient control methods against cyber-physical attacks</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latin typeface="Times New Roman" panose="02020603050405020304" pitchFamily="18" charset="0"/>
                          <a:cs typeface="Times New Roman" panose="02020603050405020304" pitchFamily="18" charset="0"/>
                        </a:rPr>
                        <a:t>Game theory, Robust control</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latin typeface="Times New Roman" panose="02020603050405020304" pitchFamily="18" charset="0"/>
                          <a:cs typeface="Times New Roman" panose="02020603050405020304" pitchFamily="18" charset="0"/>
                        </a:rPr>
                        <a:t>Assumes specific attack models</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9206521"/>
                  </a:ext>
                </a:extLst>
              </a:tr>
              <a:tr h="944381">
                <a:tc>
                  <a:txBody>
                    <a:bodyPr/>
                    <a:lstStyle/>
                    <a:p>
                      <a:r>
                        <a:rPr lang="en-IN" sz="1200">
                          <a:latin typeface="Times New Roman" panose="02020603050405020304" pitchFamily="18" charset="0"/>
                          <a:cs typeface="Times New Roman" panose="02020603050405020304" pitchFamily="18" charset="0"/>
                        </a:rPr>
                        <a:t>10</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"Dynamic Stability Assessment of Smart Grids with High Wind Power Penetration"</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latin typeface="Times New Roman" panose="02020603050405020304" pitchFamily="18" charset="0"/>
                          <a:cs typeface="Times New Roman" panose="02020603050405020304" pitchFamily="18" charset="0"/>
                        </a:rPr>
                        <a:t>2021</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latin typeface="Times New Roman" panose="02020603050405020304" pitchFamily="18" charset="0"/>
                          <a:cs typeface="Times New Roman" panose="02020603050405020304" pitchFamily="18" charset="0"/>
                        </a:rPr>
                        <a:t>To assess dynamic stability in grids with high wind power integration</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latin typeface="Times New Roman" panose="02020603050405020304" pitchFamily="18" charset="0"/>
                          <a:cs typeface="Times New Roman" panose="02020603050405020304" pitchFamily="18" charset="0"/>
                        </a:rPr>
                        <a:t>Eigenvalue analysis, Probabilistic approaches</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Focused primarily on wind power integration</a:t>
                      </a:r>
                    </a:p>
                  </a:txBody>
                  <a:tcPr marL="21435" marR="21435" marT="10718" marB="10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2264731"/>
                  </a:ext>
                </a:extLst>
              </a:tr>
            </a:tbl>
          </a:graphicData>
        </a:graphic>
      </p:graphicFrame>
      <p:sp>
        <p:nvSpPr>
          <p:cNvPr id="8" name="Slide Number Placeholder 7">
            <a:extLst>
              <a:ext uri="{FF2B5EF4-FFF2-40B4-BE49-F238E27FC236}">
                <a16:creationId xmlns:a16="http://schemas.microsoft.com/office/drawing/2014/main" id="{9862E255-F45D-C70C-E307-14EE8636D824}"/>
              </a:ext>
            </a:extLst>
          </p:cNvPr>
          <p:cNvSpPr>
            <a:spLocks noGrp="1"/>
          </p:cNvSpPr>
          <p:nvPr>
            <p:ph type="sldNum" sz="quarter" idx="12"/>
          </p:nvPr>
        </p:nvSpPr>
        <p:spPr/>
        <p:txBody>
          <a:bodyPr/>
          <a:lstStyle/>
          <a:p>
            <a:fld id="{BC42B1AE-61B9-478F-9C73-CF5F7EC961CC}" type="slidenum">
              <a:rPr lang="en-IN" smtClean="0"/>
              <a:t>12</a:t>
            </a:fld>
            <a:endParaRPr lang="en-IN"/>
          </a:p>
        </p:txBody>
      </p:sp>
    </p:spTree>
    <p:extLst>
      <p:ext uri="{BB962C8B-B14F-4D97-AF65-F5344CB8AC3E}">
        <p14:creationId xmlns:p14="http://schemas.microsoft.com/office/powerpoint/2010/main" val="602053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7E148-1B06-8D44-63D4-D0DDA3B51769}"/>
              </a:ext>
            </a:extLst>
          </p:cNvPr>
          <p:cNvSpPr>
            <a:spLocks noGrp="1"/>
          </p:cNvSpPr>
          <p:nvPr>
            <p:ph type="title"/>
          </p:nvPr>
        </p:nvSpPr>
        <p:spPr>
          <a:xfrm>
            <a:off x="734683" y="0"/>
            <a:ext cx="10515600" cy="1325563"/>
          </a:xfrm>
        </p:spPr>
        <p:txBody>
          <a:bodyPr>
            <a:normAutofit/>
          </a:bodyPr>
          <a:lstStyle/>
          <a:p>
            <a:pPr algn="ctr"/>
            <a:r>
              <a:rPr lang="en-US" sz="3200" dirty="0">
                <a:latin typeface="Times New Roman" panose="02020603050405020304" pitchFamily="18" charset="0"/>
                <a:cs typeface="Times New Roman" panose="02020603050405020304" pitchFamily="18" charset="0"/>
              </a:rPr>
              <a:t>ARCHITECTURE DIAGRAM</a:t>
            </a:r>
          </a:p>
        </p:txBody>
      </p:sp>
      <p:pic>
        <p:nvPicPr>
          <p:cNvPr id="4" name="Google Shape;90;p1">
            <a:extLst>
              <a:ext uri="{FF2B5EF4-FFF2-40B4-BE49-F238E27FC236}">
                <a16:creationId xmlns:a16="http://schemas.microsoft.com/office/drawing/2014/main" id="{2904379B-57C3-9690-F250-58768E064B3A}"/>
              </a:ext>
            </a:extLst>
          </p:cNvPr>
          <p:cNvPicPr preferRelativeResize="0"/>
          <p:nvPr/>
        </p:nvPicPr>
        <p:blipFill rotWithShape="1">
          <a:blip r:embed="rId2">
            <a:alphaModFix/>
          </a:blip>
          <a:srcRect/>
          <a:stretch/>
        </p:blipFill>
        <p:spPr>
          <a:xfrm>
            <a:off x="74596" y="272891"/>
            <a:ext cx="1735931" cy="755015"/>
          </a:xfrm>
          <a:prstGeom prst="rect">
            <a:avLst/>
          </a:prstGeom>
          <a:noFill/>
          <a:ln>
            <a:noFill/>
          </a:ln>
        </p:spPr>
      </p:pic>
      <p:sp>
        <p:nvSpPr>
          <p:cNvPr id="11" name="Slide Number Placeholder 10">
            <a:extLst>
              <a:ext uri="{FF2B5EF4-FFF2-40B4-BE49-F238E27FC236}">
                <a16:creationId xmlns:a16="http://schemas.microsoft.com/office/drawing/2014/main" id="{775206EF-0982-901B-427C-BE027F416A9B}"/>
              </a:ext>
            </a:extLst>
          </p:cNvPr>
          <p:cNvSpPr>
            <a:spLocks noGrp="1"/>
          </p:cNvSpPr>
          <p:nvPr>
            <p:ph type="sldNum" sz="quarter" idx="12"/>
          </p:nvPr>
        </p:nvSpPr>
        <p:spPr/>
        <p:txBody>
          <a:bodyPr/>
          <a:lstStyle/>
          <a:p>
            <a:fld id="{BC42B1AE-61B9-478F-9C73-CF5F7EC961CC}" type="slidenum">
              <a:rPr lang="en-IN" smtClean="0"/>
              <a:t>13</a:t>
            </a:fld>
            <a:endParaRPr lang="en-IN"/>
          </a:p>
        </p:txBody>
      </p:sp>
      <p:pic>
        <p:nvPicPr>
          <p:cNvPr id="5" name="Picture 4" descr="A diagram of a data processing process&#10;&#10;Description automatically generated">
            <a:extLst>
              <a:ext uri="{FF2B5EF4-FFF2-40B4-BE49-F238E27FC236}">
                <a16:creationId xmlns:a16="http://schemas.microsoft.com/office/drawing/2014/main" id="{7EF7DE47-20EA-407B-C12F-7C767421038A}"/>
              </a:ext>
            </a:extLst>
          </p:cNvPr>
          <p:cNvPicPr>
            <a:picLocks noChangeAspect="1"/>
          </p:cNvPicPr>
          <p:nvPr/>
        </p:nvPicPr>
        <p:blipFill>
          <a:blip r:embed="rId3"/>
          <a:stretch>
            <a:fillRect/>
          </a:stretch>
        </p:blipFill>
        <p:spPr>
          <a:xfrm>
            <a:off x="2293257" y="894080"/>
            <a:ext cx="7605486" cy="5963920"/>
          </a:xfrm>
          <a:prstGeom prst="rect">
            <a:avLst/>
          </a:prstGeom>
        </p:spPr>
      </p:pic>
    </p:spTree>
    <p:extLst>
      <p:ext uri="{BB962C8B-B14F-4D97-AF65-F5344CB8AC3E}">
        <p14:creationId xmlns:p14="http://schemas.microsoft.com/office/powerpoint/2010/main" val="1130762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085A-6A43-C689-4045-95DDB12CCAA8}"/>
              </a:ext>
            </a:extLst>
          </p:cNvPr>
          <p:cNvSpPr>
            <a:spLocks noGrp="1"/>
          </p:cNvSpPr>
          <p:nvPr>
            <p:ph type="title"/>
          </p:nvPr>
        </p:nvSpPr>
        <p:spPr>
          <a:xfrm>
            <a:off x="2122424" y="87344"/>
            <a:ext cx="10515600" cy="1325563"/>
          </a:xfrm>
        </p:spPr>
        <p:txBody>
          <a:bodyPr>
            <a:normAutofit/>
          </a:bodyPr>
          <a:lstStyle/>
          <a:p>
            <a:r>
              <a:rPr lang="en-IN" sz="3200" dirty="0">
                <a:latin typeface="Times New Roman" panose="02020603050405020304" pitchFamily="18" charset="0"/>
                <a:cs typeface="Times New Roman" panose="02020603050405020304" pitchFamily="18" charset="0"/>
              </a:rPr>
              <a:t>ALGORITHM USED</a:t>
            </a:r>
            <a:r>
              <a:rPr lang="en-IN" sz="32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CA902FAB-B54A-0BD1-0DBF-1FF8D43D9B09}"/>
              </a:ext>
            </a:extLst>
          </p:cNvPr>
          <p:cNvSpPr>
            <a:spLocks noGrp="1"/>
          </p:cNvSpPr>
          <p:nvPr>
            <p:ph idx="1"/>
          </p:nvPr>
        </p:nvSpPr>
        <p:spPr>
          <a:xfrm>
            <a:off x="755904" y="1377569"/>
            <a:ext cx="10515600" cy="4351338"/>
          </a:xfrm>
        </p:spPr>
        <p:txBody>
          <a:bodyPr>
            <a:normAutofit fontScale="85000" lnSpcReduction="20000"/>
          </a:bodyPr>
          <a:lstStyle/>
          <a:p>
            <a:pPr marL="514350" indent="-514350">
              <a:buFont typeface="+mj-lt"/>
              <a:buAutoNum type="arabicPeriod"/>
            </a:pPr>
            <a:r>
              <a:rPr lang="en-IN" sz="2600" dirty="0">
                <a:latin typeface="Times New Roman" panose="02020603050405020304" pitchFamily="18" charset="0"/>
                <a:cs typeface="Times New Roman" panose="02020603050405020304" pitchFamily="18" charset="0"/>
              </a:rPr>
              <a:t>Random Forest:</a:t>
            </a:r>
          </a:p>
          <a:p>
            <a:r>
              <a:rPr lang="en-US" sz="2600" dirty="0">
                <a:latin typeface="Times New Roman" panose="02020603050405020304" pitchFamily="18" charset="0"/>
                <a:cs typeface="Times New Roman" panose="02020603050405020304" pitchFamily="18" charset="0"/>
              </a:rPr>
              <a:t>Random Forest is an ensemble learning method that operates by constructing multiple decision trees during training.</a:t>
            </a:r>
          </a:p>
          <a:p>
            <a:r>
              <a:rPr lang="en-US" sz="2600" dirty="0">
                <a:latin typeface="Times New Roman" panose="02020603050405020304" pitchFamily="18" charset="0"/>
                <a:cs typeface="Times New Roman" panose="02020603050405020304" pitchFamily="18" charset="0"/>
              </a:rPr>
              <a:t>It aggregates the results of these trees to improve the overall prediction accuracy and robustness.</a:t>
            </a:r>
          </a:p>
          <a:p>
            <a:pPr marL="0" indent="0">
              <a:buNone/>
            </a:pPr>
            <a:r>
              <a:rPr lang="en-US" sz="2600" dirty="0">
                <a:latin typeface="Times New Roman" panose="02020603050405020304" pitchFamily="18" charset="0"/>
                <a:cs typeface="Times New Roman" panose="02020603050405020304" pitchFamily="18" charset="0"/>
              </a:rPr>
              <a:t>Application in Smart Grid Optimization:</a:t>
            </a:r>
          </a:p>
          <a:p>
            <a:r>
              <a:rPr lang="en-US" sz="2600" dirty="0">
                <a:latin typeface="Times New Roman" panose="02020603050405020304" pitchFamily="18" charset="0"/>
                <a:cs typeface="Times New Roman" panose="02020603050405020304" pitchFamily="18" charset="0"/>
              </a:rPr>
              <a:t>Ideal for predicting various grid parameters such as load demand and failure probability.</a:t>
            </a:r>
          </a:p>
          <a:p>
            <a:r>
              <a:rPr lang="en-US" sz="2600" dirty="0">
                <a:latin typeface="Times New Roman" panose="02020603050405020304" pitchFamily="18" charset="0"/>
                <a:cs typeface="Times New Roman" panose="02020603050405020304" pitchFamily="18" charset="0"/>
              </a:rPr>
              <a:t>Useful for feature selection and handling large datasets with multiple features.</a:t>
            </a:r>
          </a:p>
          <a:p>
            <a:pPr marL="0" indent="0">
              <a:buNone/>
            </a:pPr>
            <a:r>
              <a:rPr lang="en-US" sz="2600" dirty="0">
                <a:latin typeface="Times New Roman" panose="02020603050405020304" pitchFamily="18" charset="0"/>
                <a:cs typeface="Times New Roman" panose="02020603050405020304" pitchFamily="18" charset="0"/>
              </a:rPr>
              <a:t>Advantages:</a:t>
            </a:r>
          </a:p>
          <a:p>
            <a:r>
              <a:rPr lang="en-US" sz="2600" dirty="0">
                <a:latin typeface="Times New Roman" panose="02020603050405020304" pitchFamily="18" charset="0"/>
                <a:cs typeface="Times New Roman" panose="02020603050405020304" pitchFamily="18" charset="0"/>
              </a:rPr>
              <a:t>High accuracy and robustness due to ensemble learning.</a:t>
            </a:r>
          </a:p>
          <a:p>
            <a:r>
              <a:rPr lang="en-US" sz="2600" dirty="0">
                <a:latin typeface="Times New Roman" panose="02020603050405020304" pitchFamily="18" charset="0"/>
                <a:cs typeface="Times New Roman" panose="02020603050405020304" pitchFamily="18" charset="0"/>
              </a:rPr>
              <a:t>Handles missing data effectively and reduces overfitting.</a:t>
            </a:r>
          </a:p>
          <a:p>
            <a:r>
              <a:rPr lang="en-US" sz="2600" dirty="0">
                <a:latin typeface="Times New Roman" panose="02020603050405020304" pitchFamily="18" charset="0"/>
                <a:cs typeface="Times New Roman" panose="02020603050405020304" pitchFamily="18" charset="0"/>
              </a:rPr>
              <a:t>The model provides feature importance scores, which are useful in understanding which factors influence grid performance the most.</a:t>
            </a:r>
          </a:p>
          <a:p>
            <a:endParaRPr lang="en-IN" dirty="0"/>
          </a:p>
        </p:txBody>
      </p:sp>
      <p:sp>
        <p:nvSpPr>
          <p:cNvPr id="4" name="Slide Number Placeholder 3">
            <a:extLst>
              <a:ext uri="{FF2B5EF4-FFF2-40B4-BE49-F238E27FC236}">
                <a16:creationId xmlns:a16="http://schemas.microsoft.com/office/drawing/2014/main" id="{196BFD78-B24D-8BB2-CF5E-B84153C66DBA}"/>
              </a:ext>
            </a:extLst>
          </p:cNvPr>
          <p:cNvSpPr>
            <a:spLocks noGrp="1"/>
          </p:cNvSpPr>
          <p:nvPr>
            <p:ph type="sldNum" sz="quarter" idx="12"/>
          </p:nvPr>
        </p:nvSpPr>
        <p:spPr/>
        <p:txBody>
          <a:bodyPr/>
          <a:lstStyle/>
          <a:p>
            <a:fld id="{BC42B1AE-61B9-478F-9C73-CF5F7EC961CC}" type="slidenum">
              <a:rPr lang="en-IN" smtClean="0"/>
              <a:t>14</a:t>
            </a:fld>
            <a:endParaRPr lang="en-IN" dirty="0"/>
          </a:p>
        </p:txBody>
      </p:sp>
      <p:pic>
        <p:nvPicPr>
          <p:cNvPr id="5" name="Picture 4">
            <a:extLst>
              <a:ext uri="{FF2B5EF4-FFF2-40B4-BE49-F238E27FC236}">
                <a16:creationId xmlns:a16="http://schemas.microsoft.com/office/drawing/2014/main" id="{D88C71FF-35CA-4E04-6186-A51D5321C731}"/>
              </a:ext>
            </a:extLst>
          </p:cNvPr>
          <p:cNvPicPr>
            <a:picLocks noChangeAspect="1"/>
          </p:cNvPicPr>
          <p:nvPr/>
        </p:nvPicPr>
        <p:blipFill>
          <a:blip r:embed="rId2"/>
          <a:stretch>
            <a:fillRect/>
          </a:stretch>
        </p:blipFill>
        <p:spPr>
          <a:xfrm>
            <a:off x="248844" y="409415"/>
            <a:ext cx="1737511" cy="755970"/>
          </a:xfrm>
          <a:prstGeom prst="rect">
            <a:avLst/>
          </a:prstGeom>
        </p:spPr>
      </p:pic>
    </p:spTree>
    <p:extLst>
      <p:ext uri="{BB962C8B-B14F-4D97-AF65-F5344CB8AC3E}">
        <p14:creationId xmlns:p14="http://schemas.microsoft.com/office/powerpoint/2010/main" val="2146082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A41B2-3A2C-199E-63D6-D23F7865E4F4}"/>
              </a:ext>
            </a:extLst>
          </p:cNvPr>
          <p:cNvSpPr>
            <a:spLocks noGrp="1"/>
          </p:cNvSpPr>
          <p:nvPr>
            <p:ph type="title"/>
          </p:nvPr>
        </p:nvSpPr>
        <p:spPr>
          <a:xfrm>
            <a:off x="838200" y="681941"/>
            <a:ext cx="10515600" cy="1325563"/>
          </a:xfrm>
        </p:spPr>
        <p:txBody>
          <a:bodyPr>
            <a:normAutofit/>
          </a:bodyPr>
          <a:lstStyle/>
          <a:p>
            <a:r>
              <a:rPr lang="en-IN" sz="2200" dirty="0"/>
              <a:t>2. </a:t>
            </a:r>
            <a:r>
              <a:rPr lang="en-IN" sz="2200" dirty="0">
                <a:latin typeface="Times New Roman" panose="02020603050405020304" pitchFamily="18" charset="0"/>
                <a:cs typeface="Times New Roman" panose="02020603050405020304" pitchFamily="18" charset="0"/>
              </a:rPr>
              <a:t>Decision Tree Classifier</a:t>
            </a:r>
            <a:r>
              <a:rPr lang="en-IN" sz="28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E39122C6-7D85-9926-4ABB-6E0336254F0E}"/>
              </a:ext>
            </a:extLst>
          </p:cNvPr>
          <p:cNvSpPr>
            <a:spLocks noGrp="1"/>
          </p:cNvSpPr>
          <p:nvPr>
            <p:ph idx="1"/>
          </p:nvPr>
        </p:nvSpPr>
        <p:spPr>
          <a:xfrm>
            <a:off x="838200" y="1593692"/>
            <a:ext cx="10515600" cy="4351338"/>
          </a:xfrm>
        </p:spPr>
        <p:txBody>
          <a:bodyPr>
            <a:normAutofit fontScale="85000" lnSpcReduction="10000"/>
          </a:bodyPr>
          <a:lstStyle/>
          <a:p>
            <a:r>
              <a:rPr lang="en-US" sz="2600" dirty="0">
                <a:latin typeface="Times New Roman" panose="02020603050405020304" pitchFamily="18" charset="0"/>
                <a:cs typeface="Times New Roman" panose="02020603050405020304" pitchFamily="18" charset="0"/>
              </a:rPr>
              <a:t>Decision Tree is a non-parametric supervised learning algorithm used for classification and regression.</a:t>
            </a:r>
          </a:p>
          <a:p>
            <a:r>
              <a:rPr lang="en-US" sz="2600" dirty="0">
                <a:latin typeface="Times New Roman" panose="02020603050405020304" pitchFamily="18" charset="0"/>
                <a:cs typeface="Times New Roman" panose="02020603050405020304" pitchFamily="18" charset="0"/>
              </a:rPr>
              <a:t>It splits the data into subsets based on the value of input features, creating a tree-like model of decisions.</a:t>
            </a:r>
          </a:p>
          <a:p>
            <a:pPr marL="0" indent="0">
              <a:buNone/>
            </a:pPr>
            <a:r>
              <a:rPr lang="en-US" sz="2600" dirty="0">
                <a:latin typeface="Times New Roman" panose="02020603050405020304" pitchFamily="18" charset="0"/>
                <a:cs typeface="Times New Roman" panose="02020603050405020304" pitchFamily="18" charset="0"/>
              </a:rPr>
              <a:t>Application in Smart Grid Optimization</a:t>
            </a:r>
            <a:r>
              <a:rPr lang="en-US" sz="2600" i="1"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Useful for simple classification tasks, such as identifying critical grid components that may fail.</a:t>
            </a:r>
          </a:p>
          <a:p>
            <a:r>
              <a:rPr lang="en-US" sz="2600" dirty="0">
                <a:latin typeface="Times New Roman" panose="02020603050405020304" pitchFamily="18" charset="0"/>
                <a:cs typeface="Times New Roman" panose="02020603050405020304" pitchFamily="18" charset="0"/>
              </a:rPr>
              <a:t>Provides clear and interpretable decision paths for maintenance and operational decisions.</a:t>
            </a:r>
          </a:p>
          <a:p>
            <a:pPr marL="0" indent="0">
              <a:buNone/>
            </a:pPr>
            <a:r>
              <a:rPr lang="en-US" sz="2600" dirty="0">
                <a:latin typeface="Times New Roman" panose="02020603050405020304" pitchFamily="18" charset="0"/>
                <a:cs typeface="Times New Roman" panose="02020603050405020304" pitchFamily="18" charset="0"/>
              </a:rPr>
              <a:t>Advantages:</a:t>
            </a:r>
          </a:p>
          <a:p>
            <a:r>
              <a:rPr lang="en-US" sz="2600" dirty="0">
                <a:latin typeface="Times New Roman" panose="02020603050405020304" pitchFamily="18" charset="0"/>
                <a:cs typeface="Times New Roman" panose="02020603050405020304" pitchFamily="18" charset="0"/>
              </a:rPr>
              <a:t>Easy to understand and interpret results.</a:t>
            </a:r>
          </a:p>
          <a:p>
            <a:r>
              <a:rPr lang="en-US" sz="2600" dirty="0">
                <a:latin typeface="Times New Roman" panose="02020603050405020304" pitchFamily="18" charset="0"/>
                <a:cs typeface="Times New Roman" panose="02020603050405020304" pitchFamily="18" charset="0"/>
              </a:rPr>
              <a:t>Can handle both numerical and categorical data.</a:t>
            </a:r>
          </a:p>
          <a:p>
            <a:r>
              <a:rPr lang="en-US" sz="2600" dirty="0">
                <a:latin typeface="Times New Roman" panose="02020603050405020304" pitchFamily="18" charset="0"/>
                <a:cs typeface="Times New Roman" panose="02020603050405020304" pitchFamily="18" charset="0"/>
              </a:rPr>
              <a:t>Decision Trees can be visualized to understand the decision-making process clearly.</a:t>
            </a:r>
          </a:p>
          <a:p>
            <a:endParaRPr lang="en-IN" dirty="0"/>
          </a:p>
        </p:txBody>
      </p:sp>
      <p:sp>
        <p:nvSpPr>
          <p:cNvPr id="4" name="Slide Number Placeholder 3">
            <a:extLst>
              <a:ext uri="{FF2B5EF4-FFF2-40B4-BE49-F238E27FC236}">
                <a16:creationId xmlns:a16="http://schemas.microsoft.com/office/drawing/2014/main" id="{45700182-C228-9371-F0E4-654172E82230}"/>
              </a:ext>
            </a:extLst>
          </p:cNvPr>
          <p:cNvSpPr>
            <a:spLocks noGrp="1"/>
          </p:cNvSpPr>
          <p:nvPr>
            <p:ph type="sldNum" sz="quarter" idx="12"/>
          </p:nvPr>
        </p:nvSpPr>
        <p:spPr/>
        <p:txBody>
          <a:bodyPr/>
          <a:lstStyle/>
          <a:p>
            <a:fld id="{BC42B1AE-61B9-478F-9C73-CF5F7EC961CC}" type="slidenum">
              <a:rPr lang="en-IN" smtClean="0"/>
              <a:t>15</a:t>
            </a:fld>
            <a:endParaRPr lang="en-IN"/>
          </a:p>
        </p:txBody>
      </p:sp>
      <p:pic>
        <p:nvPicPr>
          <p:cNvPr id="7" name="Picture 6">
            <a:extLst>
              <a:ext uri="{FF2B5EF4-FFF2-40B4-BE49-F238E27FC236}">
                <a16:creationId xmlns:a16="http://schemas.microsoft.com/office/drawing/2014/main" id="{840251CA-5302-B4E8-0FC3-77EB46B20B87}"/>
              </a:ext>
            </a:extLst>
          </p:cNvPr>
          <p:cNvPicPr>
            <a:picLocks noChangeAspect="1"/>
          </p:cNvPicPr>
          <p:nvPr/>
        </p:nvPicPr>
        <p:blipFill>
          <a:blip r:embed="rId2"/>
          <a:stretch>
            <a:fillRect/>
          </a:stretch>
        </p:blipFill>
        <p:spPr>
          <a:xfrm>
            <a:off x="315002" y="227486"/>
            <a:ext cx="1737511" cy="755970"/>
          </a:xfrm>
          <a:prstGeom prst="rect">
            <a:avLst/>
          </a:prstGeom>
        </p:spPr>
      </p:pic>
    </p:spTree>
    <p:extLst>
      <p:ext uri="{BB962C8B-B14F-4D97-AF65-F5344CB8AC3E}">
        <p14:creationId xmlns:p14="http://schemas.microsoft.com/office/powerpoint/2010/main" val="3028766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9892B6-8FC6-8F42-85AE-0BEE15F3585E}"/>
              </a:ext>
            </a:extLst>
          </p:cNvPr>
          <p:cNvSpPr>
            <a:spLocks noGrp="1"/>
          </p:cNvSpPr>
          <p:nvPr>
            <p:ph idx="1"/>
          </p:nvPr>
        </p:nvSpPr>
        <p:spPr>
          <a:xfrm>
            <a:off x="570187" y="1119351"/>
            <a:ext cx="10515600" cy="5869535"/>
          </a:xfrm>
        </p:spPr>
        <p:txBody>
          <a:bodyPr>
            <a:normAutofit fontScale="77500" lnSpcReduction="20000"/>
          </a:bodyPr>
          <a:lstStyle/>
          <a:p>
            <a:r>
              <a:rPr lang="en-IN" sz="2800" dirty="0">
                <a:latin typeface="Times New Roman" panose="02020603050405020304" pitchFamily="18" charset="0"/>
                <a:cs typeface="Times New Roman" panose="02020603050405020304" pitchFamily="18" charset="0"/>
              </a:rPr>
              <a:t>3. SVM:</a:t>
            </a:r>
          </a:p>
          <a:p>
            <a:pPr marL="342900" lvl="0" indent="-342900">
              <a:lnSpc>
                <a:spcPct val="115000"/>
              </a:lnSpc>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SVM is a supervised machine learning algorithm used for classification and regression tasks.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It works by finding the optimal hyperplane that separates different classes in the feature space.</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SVM is effective in high-dimensional spaces and is particularly useful for binary classification problems.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Application in Smart Grid Optimization:</a:t>
            </a:r>
          </a:p>
          <a:p>
            <a:pPr marL="342900" lvl="0" indent="-342900">
              <a:lnSpc>
                <a:spcPct val="115000"/>
              </a:lnSpc>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Used to classify grid stability status (stable/unstable) based on real-time data.</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Helps in predicting maintenance needs by identifying patterns in grid performance data.</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Advantages:</a:t>
            </a:r>
          </a:p>
          <a:p>
            <a:pPr marL="342900" lvl="0" indent="-342900">
              <a:lnSpc>
                <a:spcPct val="115000"/>
              </a:lnSpc>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High accuracy in complex datasets.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Robust to overfitting, especially in high-dimensional space.</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AEDA34A7-F619-1989-790B-16973BF2D448}"/>
              </a:ext>
            </a:extLst>
          </p:cNvPr>
          <p:cNvSpPr>
            <a:spLocks noGrp="1"/>
          </p:cNvSpPr>
          <p:nvPr>
            <p:ph type="sldNum" sz="quarter" idx="12"/>
          </p:nvPr>
        </p:nvSpPr>
        <p:spPr/>
        <p:txBody>
          <a:bodyPr/>
          <a:lstStyle/>
          <a:p>
            <a:fld id="{BC42B1AE-61B9-478F-9C73-CF5F7EC961CC}" type="slidenum">
              <a:rPr lang="en-IN" smtClean="0"/>
              <a:t>16</a:t>
            </a:fld>
            <a:endParaRPr lang="en-IN"/>
          </a:p>
        </p:txBody>
      </p:sp>
      <p:pic>
        <p:nvPicPr>
          <p:cNvPr id="5" name="Picture 4">
            <a:extLst>
              <a:ext uri="{FF2B5EF4-FFF2-40B4-BE49-F238E27FC236}">
                <a16:creationId xmlns:a16="http://schemas.microsoft.com/office/drawing/2014/main" id="{DA8D6AFD-CE58-16CD-12A1-BE8C63D9E97D}"/>
              </a:ext>
            </a:extLst>
          </p:cNvPr>
          <p:cNvPicPr>
            <a:picLocks noChangeAspect="1"/>
          </p:cNvPicPr>
          <p:nvPr/>
        </p:nvPicPr>
        <p:blipFill>
          <a:blip r:embed="rId2"/>
          <a:stretch>
            <a:fillRect/>
          </a:stretch>
        </p:blipFill>
        <p:spPr>
          <a:xfrm>
            <a:off x="78519" y="93479"/>
            <a:ext cx="1737511" cy="755970"/>
          </a:xfrm>
          <a:prstGeom prst="rect">
            <a:avLst/>
          </a:prstGeom>
        </p:spPr>
      </p:pic>
    </p:spTree>
    <p:extLst>
      <p:ext uri="{BB962C8B-B14F-4D97-AF65-F5344CB8AC3E}">
        <p14:creationId xmlns:p14="http://schemas.microsoft.com/office/powerpoint/2010/main" val="313434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06F28-6B05-2C90-2040-208AD23BEC30}"/>
              </a:ext>
            </a:extLst>
          </p:cNvPr>
          <p:cNvSpPr>
            <a:spLocks noGrp="1"/>
          </p:cNvSpPr>
          <p:nvPr>
            <p:ph idx="1"/>
          </p:nvPr>
        </p:nvSpPr>
        <p:spPr>
          <a:xfrm>
            <a:off x="838200" y="1111469"/>
            <a:ext cx="10515600" cy="5065494"/>
          </a:xfrm>
        </p:spPr>
        <p:txBody>
          <a:bodyPr>
            <a:normAutofit fontScale="25000" lnSpcReduction="20000"/>
          </a:bodyPr>
          <a:lstStyle/>
          <a:p>
            <a:pPr marL="0" indent="0">
              <a:buNone/>
            </a:pPr>
            <a:r>
              <a:rPr lang="en-IN" sz="8000" dirty="0"/>
              <a:t>4. X G Boost Classifier:</a:t>
            </a:r>
          </a:p>
          <a:p>
            <a:pPr marL="685800">
              <a:lnSpc>
                <a:spcPct val="115000"/>
              </a:lnSpc>
              <a:spcAft>
                <a:spcPts val="1000"/>
              </a:spcAft>
            </a:pP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X G Boost is an advanced implementation of the gradient boosting algorithm, known for its high performance and speed.</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spcAft>
                <a:spcPts val="1000"/>
              </a:spcAft>
            </a:pP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It works by building an ensemble of trees sequentially, where each new tree corrects the errors of the previous ones.</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8000" dirty="0">
                <a:effectLst/>
                <a:latin typeface="Times New Roman" panose="02020603050405020304" pitchFamily="18" charset="0"/>
                <a:ea typeface="Times New Roman" panose="02020603050405020304" pitchFamily="18" charset="0"/>
              </a:rPr>
              <a:t>Application in Smart Grid Optimization:</a:t>
            </a:r>
          </a:p>
          <a:p>
            <a:pPr marL="685800">
              <a:lnSpc>
                <a:spcPct val="115000"/>
              </a:lnSpc>
              <a:spcAft>
                <a:spcPts val="1000"/>
              </a:spcAft>
            </a:pP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Applied to predictive maintenance by identifying and predicting failures with high accuracy.</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spcAft>
                <a:spcPts val="1000"/>
              </a:spcAft>
            </a:pP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Useful in optimizing energy distribution and predicting demand, thereby enhancing grid efficiency.</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8000" dirty="0">
                <a:effectLst/>
                <a:latin typeface="Times New Roman" panose="02020603050405020304" pitchFamily="18" charset="0"/>
                <a:ea typeface="Times New Roman" panose="02020603050405020304" pitchFamily="18" charset="0"/>
              </a:rPr>
              <a:t>Advantages:</a:t>
            </a:r>
          </a:p>
          <a:p>
            <a:pPr marL="685800">
              <a:lnSpc>
                <a:spcPct val="115000"/>
              </a:lnSpc>
              <a:spcAft>
                <a:spcPts val="1000"/>
              </a:spcAft>
            </a:pP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Superior performance in terms of both accuracy and speed.</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spcAft>
                <a:spcPts val="1000"/>
              </a:spcAft>
            </a:pP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Handles missing data and has built-in regularization, reducing overfitting.</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A4109AE9-974E-C4C9-5FB6-586B071010F5}"/>
              </a:ext>
            </a:extLst>
          </p:cNvPr>
          <p:cNvSpPr>
            <a:spLocks noGrp="1"/>
          </p:cNvSpPr>
          <p:nvPr>
            <p:ph type="sldNum" sz="quarter" idx="12"/>
          </p:nvPr>
        </p:nvSpPr>
        <p:spPr/>
        <p:txBody>
          <a:bodyPr/>
          <a:lstStyle/>
          <a:p>
            <a:fld id="{BC42B1AE-61B9-478F-9C73-CF5F7EC961CC}" type="slidenum">
              <a:rPr lang="en-IN" smtClean="0"/>
              <a:t>17</a:t>
            </a:fld>
            <a:endParaRPr lang="en-IN"/>
          </a:p>
        </p:txBody>
      </p:sp>
      <p:pic>
        <p:nvPicPr>
          <p:cNvPr id="5" name="Picture 4">
            <a:extLst>
              <a:ext uri="{FF2B5EF4-FFF2-40B4-BE49-F238E27FC236}">
                <a16:creationId xmlns:a16="http://schemas.microsoft.com/office/drawing/2014/main" id="{C15C3B78-A40B-79E6-95CC-54B321DF276C}"/>
              </a:ext>
            </a:extLst>
          </p:cNvPr>
          <p:cNvPicPr>
            <a:picLocks noChangeAspect="1"/>
          </p:cNvPicPr>
          <p:nvPr/>
        </p:nvPicPr>
        <p:blipFill>
          <a:blip r:embed="rId2"/>
          <a:stretch>
            <a:fillRect/>
          </a:stretch>
        </p:blipFill>
        <p:spPr>
          <a:xfrm>
            <a:off x="62754" y="148659"/>
            <a:ext cx="1737511" cy="755970"/>
          </a:xfrm>
          <a:prstGeom prst="rect">
            <a:avLst/>
          </a:prstGeom>
        </p:spPr>
      </p:pic>
    </p:spTree>
    <p:extLst>
      <p:ext uri="{BB962C8B-B14F-4D97-AF65-F5344CB8AC3E}">
        <p14:creationId xmlns:p14="http://schemas.microsoft.com/office/powerpoint/2010/main" val="1408063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D1B317-F809-F767-4F48-BCE12B892FCB}"/>
              </a:ext>
            </a:extLst>
          </p:cNvPr>
          <p:cNvPicPr>
            <a:picLocks noChangeAspect="1"/>
          </p:cNvPicPr>
          <p:nvPr/>
        </p:nvPicPr>
        <p:blipFill>
          <a:blip r:embed="rId2"/>
          <a:stretch>
            <a:fillRect/>
          </a:stretch>
        </p:blipFill>
        <p:spPr>
          <a:xfrm>
            <a:off x="262052" y="185738"/>
            <a:ext cx="1737511" cy="755970"/>
          </a:xfrm>
          <a:prstGeom prst="rect">
            <a:avLst/>
          </a:prstGeom>
        </p:spPr>
      </p:pic>
      <p:sp>
        <p:nvSpPr>
          <p:cNvPr id="2" name="Title 1">
            <a:extLst>
              <a:ext uri="{FF2B5EF4-FFF2-40B4-BE49-F238E27FC236}">
                <a16:creationId xmlns:a16="http://schemas.microsoft.com/office/drawing/2014/main" id="{B57ECEE4-1465-E5B9-A146-09193EAFD5A2}"/>
              </a:ext>
            </a:extLst>
          </p:cNvPr>
          <p:cNvSpPr>
            <a:spLocks noGrp="1"/>
          </p:cNvSpPr>
          <p:nvPr>
            <p:ph type="title"/>
          </p:nvPr>
        </p:nvSpPr>
        <p:spPr>
          <a:xfrm>
            <a:off x="569976" y="527529"/>
            <a:ext cx="10515600" cy="1325563"/>
          </a:xfrm>
        </p:spPr>
        <p:txBody>
          <a:bodyPr>
            <a:normAutofit/>
          </a:bodyPr>
          <a:lstStyle/>
          <a:p>
            <a:r>
              <a:rPr lang="en-IN" sz="2200" dirty="0">
                <a:latin typeface="Times New Roman" panose="02020603050405020304" pitchFamily="18" charset="0"/>
                <a:cs typeface="Times New Roman" panose="02020603050405020304" pitchFamily="18" charset="0"/>
              </a:rPr>
              <a:t>5. Long Short Term Memory</a:t>
            </a:r>
          </a:p>
        </p:txBody>
      </p:sp>
      <p:sp>
        <p:nvSpPr>
          <p:cNvPr id="3" name="Content Placeholder 2">
            <a:extLst>
              <a:ext uri="{FF2B5EF4-FFF2-40B4-BE49-F238E27FC236}">
                <a16:creationId xmlns:a16="http://schemas.microsoft.com/office/drawing/2014/main" id="{FBB5E44F-2E02-225C-0AB7-8CFCCE2E1B5E}"/>
              </a:ext>
            </a:extLst>
          </p:cNvPr>
          <p:cNvSpPr>
            <a:spLocks noGrp="1"/>
          </p:cNvSpPr>
          <p:nvPr>
            <p:ph idx="1"/>
          </p:nvPr>
        </p:nvSpPr>
        <p:spPr>
          <a:xfrm>
            <a:off x="609600" y="1438912"/>
            <a:ext cx="10515600" cy="4351338"/>
          </a:xfrm>
        </p:spPr>
        <p:txBody>
          <a:bodyPr>
            <a:noAutofit/>
          </a:bodyPr>
          <a:lstStyle/>
          <a:p>
            <a:r>
              <a:rPr lang="en-US" sz="2200" dirty="0">
                <a:latin typeface="Times New Roman" panose="02020603050405020304" pitchFamily="18" charset="0"/>
                <a:cs typeface="Times New Roman" panose="02020603050405020304" pitchFamily="18" charset="0"/>
              </a:rPr>
              <a:t>A type of RNN that handles sequence prediction. Overcomes the vanishing gradient problem in standard RNNs. Contains memory cells and gates (input, forget, output) to manage information flow.</a:t>
            </a:r>
          </a:p>
          <a:p>
            <a:pPr marL="0" indent="0">
              <a:buNone/>
            </a:pPr>
            <a:r>
              <a:rPr lang="en-IN" sz="2200" dirty="0">
                <a:latin typeface="Times New Roman" panose="02020603050405020304" pitchFamily="18" charset="0"/>
                <a:cs typeface="Times New Roman" panose="02020603050405020304" pitchFamily="18" charset="0"/>
              </a:rPr>
              <a:t>Applications in Smart Grid Optimization</a:t>
            </a:r>
          </a:p>
          <a:p>
            <a:r>
              <a:rPr lang="en-IN" sz="2200" dirty="0">
                <a:latin typeface="Times New Roman" panose="02020603050405020304" pitchFamily="18" charset="0"/>
                <a:cs typeface="Times New Roman" panose="02020603050405020304" pitchFamily="18" charset="0"/>
              </a:rPr>
              <a:t>Load Forecasting: Predicts electricity demand for efficient generation and distribution.  </a:t>
            </a:r>
          </a:p>
          <a:p>
            <a:r>
              <a:rPr lang="en-IN" sz="2200" dirty="0">
                <a:latin typeface="Times New Roman" panose="02020603050405020304" pitchFamily="18" charset="0"/>
                <a:cs typeface="Times New Roman" panose="02020603050405020304" pitchFamily="18" charset="0"/>
              </a:rPr>
              <a:t>Forecasts renewable energy production for better grid balance. </a:t>
            </a:r>
          </a:p>
          <a:p>
            <a:r>
              <a:rPr lang="en-IN" sz="2200" dirty="0">
                <a:latin typeface="Times New Roman" panose="02020603050405020304" pitchFamily="18" charset="0"/>
                <a:cs typeface="Times New Roman" panose="02020603050405020304" pitchFamily="18" charset="0"/>
              </a:rPr>
              <a:t>Detects and predicts grid anomalies for </a:t>
            </a:r>
            <a:r>
              <a:rPr lang="en-IN" sz="2200" dirty="0" err="1">
                <a:latin typeface="Times New Roman" panose="02020603050405020304" pitchFamily="18" charset="0"/>
                <a:cs typeface="Times New Roman" panose="02020603050405020304" pitchFamily="18" charset="0"/>
              </a:rPr>
              <a:t>preemptive</a:t>
            </a:r>
            <a:r>
              <a:rPr lang="en-IN" sz="2200" dirty="0">
                <a:latin typeface="Times New Roman" panose="02020603050405020304" pitchFamily="18" charset="0"/>
                <a:cs typeface="Times New Roman" panose="02020603050405020304" pitchFamily="18" charset="0"/>
              </a:rPr>
              <a:t> maintenance</a:t>
            </a:r>
          </a:p>
          <a:p>
            <a:pPr marL="0" indent="0">
              <a:buNone/>
            </a:pPr>
            <a:r>
              <a:rPr lang="en-IN" sz="2200" dirty="0">
                <a:latin typeface="Times New Roman" panose="02020603050405020304" pitchFamily="18" charset="0"/>
                <a:cs typeface="Times New Roman" panose="02020603050405020304" pitchFamily="18" charset="0"/>
              </a:rPr>
              <a:t>Advantages of LSTM</a:t>
            </a:r>
          </a:p>
          <a:p>
            <a:r>
              <a:rPr lang="en-IN" sz="2200" dirty="0">
                <a:latin typeface="Times New Roman" panose="02020603050405020304" pitchFamily="18" charset="0"/>
                <a:cs typeface="Times New Roman" panose="02020603050405020304" pitchFamily="18" charset="0"/>
              </a:rPr>
              <a:t>Captures long-term dependencies in data.</a:t>
            </a:r>
          </a:p>
          <a:p>
            <a:r>
              <a:rPr lang="en-IN" sz="2200" dirty="0">
                <a:latin typeface="Times New Roman" panose="02020603050405020304" pitchFamily="18" charset="0"/>
                <a:cs typeface="Times New Roman" panose="02020603050405020304" pitchFamily="18" charset="0"/>
              </a:rPr>
              <a:t>Robust against noise .</a:t>
            </a:r>
          </a:p>
          <a:p>
            <a:r>
              <a:rPr lang="en-IN" sz="2200" dirty="0">
                <a:latin typeface="Times New Roman" panose="02020603050405020304" pitchFamily="18" charset="0"/>
                <a:cs typeface="Times New Roman" panose="02020603050405020304" pitchFamily="18" charset="0"/>
              </a:rPr>
              <a:t>Scalable for large datasets.</a:t>
            </a:r>
          </a:p>
        </p:txBody>
      </p:sp>
      <p:sp>
        <p:nvSpPr>
          <p:cNvPr id="4" name="Slide Number Placeholder 3">
            <a:extLst>
              <a:ext uri="{FF2B5EF4-FFF2-40B4-BE49-F238E27FC236}">
                <a16:creationId xmlns:a16="http://schemas.microsoft.com/office/drawing/2014/main" id="{E82FB91A-6221-7E3F-B5C0-16A8729270DC}"/>
              </a:ext>
            </a:extLst>
          </p:cNvPr>
          <p:cNvSpPr>
            <a:spLocks noGrp="1"/>
          </p:cNvSpPr>
          <p:nvPr>
            <p:ph type="sldNum" sz="quarter" idx="12"/>
          </p:nvPr>
        </p:nvSpPr>
        <p:spPr/>
        <p:txBody>
          <a:bodyPr/>
          <a:lstStyle/>
          <a:p>
            <a:fld id="{BC42B1AE-61B9-478F-9C73-CF5F7EC961CC}" type="slidenum">
              <a:rPr lang="en-IN" smtClean="0"/>
              <a:t>18</a:t>
            </a:fld>
            <a:endParaRPr lang="en-IN"/>
          </a:p>
        </p:txBody>
      </p:sp>
    </p:spTree>
    <p:extLst>
      <p:ext uri="{BB962C8B-B14F-4D97-AF65-F5344CB8AC3E}">
        <p14:creationId xmlns:p14="http://schemas.microsoft.com/office/powerpoint/2010/main" val="3171970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47F3-35BC-7CEB-E53C-5C324A498C17}"/>
              </a:ext>
            </a:extLst>
          </p:cNvPr>
          <p:cNvSpPr>
            <a:spLocks noGrp="1"/>
          </p:cNvSpPr>
          <p:nvPr>
            <p:ph type="title"/>
          </p:nvPr>
        </p:nvSpPr>
        <p:spPr>
          <a:xfrm>
            <a:off x="2566416" y="18255"/>
            <a:ext cx="10515600" cy="1325563"/>
          </a:xfrm>
        </p:spPr>
        <p:txBody>
          <a:bodyPr>
            <a:normAutofit/>
          </a:bodyPr>
          <a:lstStyle/>
          <a:p>
            <a:r>
              <a:rPr lang="en-IN" sz="3200" dirty="0">
                <a:latin typeface="Times New Roman" panose="02020603050405020304" pitchFamily="18" charset="0"/>
                <a:cs typeface="Times New Roman" panose="02020603050405020304" pitchFamily="18" charset="0"/>
              </a:rPr>
              <a:t>ACCURACY OF ALGORITHMS:</a:t>
            </a:r>
          </a:p>
        </p:txBody>
      </p:sp>
      <p:sp>
        <p:nvSpPr>
          <p:cNvPr id="4" name="Slide Number Placeholder 3">
            <a:extLst>
              <a:ext uri="{FF2B5EF4-FFF2-40B4-BE49-F238E27FC236}">
                <a16:creationId xmlns:a16="http://schemas.microsoft.com/office/drawing/2014/main" id="{4917077D-6B78-A452-5686-EF50F5D043D5}"/>
              </a:ext>
            </a:extLst>
          </p:cNvPr>
          <p:cNvSpPr>
            <a:spLocks noGrp="1"/>
          </p:cNvSpPr>
          <p:nvPr>
            <p:ph type="sldNum" sz="quarter" idx="12"/>
          </p:nvPr>
        </p:nvSpPr>
        <p:spPr/>
        <p:txBody>
          <a:bodyPr/>
          <a:lstStyle/>
          <a:p>
            <a:fld id="{BC42B1AE-61B9-478F-9C73-CF5F7EC961CC}" type="slidenum">
              <a:rPr lang="en-IN" smtClean="0"/>
              <a:t>19</a:t>
            </a:fld>
            <a:endParaRPr lang="en-IN"/>
          </a:p>
        </p:txBody>
      </p:sp>
      <p:pic>
        <p:nvPicPr>
          <p:cNvPr id="3" name="Picture 2">
            <a:extLst>
              <a:ext uri="{FF2B5EF4-FFF2-40B4-BE49-F238E27FC236}">
                <a16:creationId xmlns:a16="http://schemas.microsoft.com/office/drawing/2014/main" id="{5B1F6690-B2D2-5EDC-B501-89309FA4BE98}"/>
              </a:ext>
            </a:extLst>
          </p:cNvPr>
          <p:cNvPicPr>
            <a:picLocks noChangeAspect="1"/>
          </p:cNvPicPr>
          <p:nvPr/>
        </p:nvPicPr>
        <p:blipFill>
          <a:blip r:embed="rId2"/>
          <a:stretch>
            <a:fillRect/>
          </a:stretch>
        </p:blipFill>
        <p:spPr>
          <a:xfrm>
            <a:off x="170612" y="134079"/>
            <a:ext cx="1737511" cy="755970"/>
          </a:xfrm>
          <a:prstGeom prst="rect">
            <a:avLst/>
          </a:prstGeom>
        </p:spPr>
      </p:pic>
      <p:sp>
        <p:nvSpPr>
          <p:cNvPr id="11" name="TextBox 10">
            <a:extLst>
              <a:ext uri="{FF2B5EF4-FFF2-40B4-BE49-F238E27FC236}">
                <a16:creationId xmlns:a16="http://schemas.microsoft.com/office/drawing/2014/main" id="{8D5AF855-F475-BBBD-4267-ADE80B069175}"/>
              </a:ext>
            </a:extLst>
          </p:cNvPr>
          <p:cNvSpPr txBox="1"/>
          <p:nvPr/>
        </p:nvSpPr>
        <p:spPr>
          <a:xfrm>
            <a:off x="4091399" y="1246128"/>
            <a:ext cx="3732817" cy="400110"/>
          </a:xfrm>
          <a:prstGeom prst="rect">
            <a:avLst/>
          </a:prstGeom>
          <a:noFill/>
        </p:spPr>
        <p:txBody>
          <a:bodyPr wrap="none" rtlCol="0">
            <a:spAutoFit/>
          </a:bodyPr>
          <a:lstStyle/>
          <a:p>
            <a:r>
              <a:rPr lang="en-IN" sz="2000" dirty="0"/>
              <a:t>Random Forest and Decision Tree</a:t>
            </a:r>
          </a:p>
        </p:txBody>
      </p:sp>
      <p:pic>
        <p:nvPicPr>
          <p:cNvPr id="15" name="Content Placeholder 14">
            <a:extLst>
              <a:ext uri="{FF2B5EF4-FFF2-40B4-BE49-F238E27FC236}">
                <a16:creationId xmlns:a16="http://schemas.microsoft.com/office/drawing/2014/main" id="{2FFBC849-5E9B-1897-1870-BAE33DD815BA}"/>
              </a:ext>
            </a:extLst>
          </p:cNvPr>
          <p:cNvPicPr>
            <a:picLocks noGrp="1" noChangeAspect="1"/>
          </p:cNvPicPr>
          <p:nvPr>
            <p:ph idx="1"/>
          </p:nvPr>
        </p:nvPicPr>
        <p:blipFill>
          <a:blip r:embed="rId3"/>
          <a:stretch>
            <a:fillRect/>
          </a:stretch>
        </p:blipFill>
        <p:spPr>
          <a:xfrm>
            <a:off x="2689953" y="1825625"/>
            <a:ext cx="6812094" cy="4351338"/>
          </a:xfrm>
        </p:spPr>
      </p:pic>
    </p:spTree>
    <p:extLst>
      <p:ext uri="{BB962C8B-B14F-4D97-AF65-F5344CB8AC3E}">
        <p14:creationId xmlns:p14="http://schemas.microsoft.com/office/powerpoint/2010/main" val="2492325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B838-7C55-1E3D-15BB-F79C1DF9D95C}"/>
              </a:ext>
            </a:extLst>
          </p:cNvPr>
          <p:cNvSpPr>
            <a:spLocks noGrp="1"/>
          </p:cNvSpPr>
          <p:nvPr>
            <p:ph type="title"/>
          </p:nvPr>
        </p:nvSpPr>
        <p:spPr>
          <a:xfrm>
            <a:off x="1251502" y="0"/>
            <a:ext cx="7886700" cy="1214293"/>
          </a:xfrm>
        </p:spPr>
        <p:txBody>
          <a:bodyPr>
            <a:normAutofit/>
          </a:bodyPr>
          <a:lstStyle/>
          <a:p>
            <a:pPr algn="ctr"/>
            <a:r>
              <a:rPr lang="en-US" sz="32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69F58B6E-B26D-7DBE-B76D-F1EE1C4A1DA1}"/>
              </a:ext>
            </a:extLst>
          </p:cNvPr>
          <p:cNvSpPr>
            <a:spLocks noGrp="1"/>
          </p:cNvSpPr>
          <p:nvPr>
            <p:ph idx="1"/>
          </p:nvPr>
        </p:nvSpPr>
        <p:spPr>
          <a:xfrm>
            <a:off x="669851" y="1214293"/>
            <a:ext cx="10554585" cy="5443869"/>
          </a:xfrm>
        </p:spPr>
        <p:txBody>
          <a:bodyPr>
            <a:noAutofit/>
          </a:bodyPr>
          <a:lstStyle/>
          <a:p>
            <a:pPr algn="just"/>
            <a:r>
              <a:rPr lang="en-US" sz="2000" dirty="0">
                <a:latin typeface="Times New Roman" panose="02020603050405020304" pitchFamily="18" charset="0"/>
                <a:cs typeface="Times New Roman" panose="02020603050405020304" pitchFamily="18" charset="0"/>
              </a:rPr>
              <a:t>This project explores methods to enhance the stability of the Smart Grid, a modernized electrical grid incorporating advanced information and communication technologies.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By addressing the challenges of integrating renewable energy sources and managing decentralized power generation, the project aims to ensure reliable and efficient electricity distribution.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Key objectives include developing real-time monitoring systems, predictive analytics, and advanced control strategies.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These technologies will help detect and mitigate potential grid disturbances, optimizing energy flow and preventing outages.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The project ultimately seeks to contribute to a more resilient and sustainable energy infrastructure, capable of adapting to the dynamic demands of modern electricity consumption.</a:t>
            </a:r>
            <a:endParaRPr lang="en-IN" sz="2000" dirty="0">
              <a:latin typeface="Times New Roman" panose="02020603050405020304" pitchFamily="18" charset="0"/>
              <a:cs typeface="Times New Roman" panose="02020603050405020304" pitchFamily="18" charset="0"/>
            </a:endParaRPr>
          </a:p>
        </p:txBody>
      </p:sp>
      <p:pic>
        <p:nvPicPr>
          <p:cNvPr id="4" name="Google Shape;90;p1">
            <a:extLst>
              <a:ext uri="{FF2B5EF4-FFF2-40B4-BE49-F238E27FC236}">
                <a16:creationId xmlns:a16="http://schemas.microsoft.com/office/drawing/2014/main" id="{D4D70DA6-0D12-567D-15C4-E120A1622E52}"/>
              </a:ext>
            </a:extLst>
          </p:cNvPr>
          <p:cNvPicPr preferRelativeResize="0"/>
          <p:nvPr/>
        </p:nvPicPr>
        <p:blipFill rotWithShape="1">
          <a:blip r:embed="rId2">
            <a:alphaModFix/>
          </a:blip>
          <a:srcRect/>
          <a:stretch/>
        </p:blipFill>
        <p:spPr>
          <a:xfrm>
            <a:off x="92711" y="229639"/>
            <a:ext cx="1735931" cy="755015"/>
          </a:xfrm>
          <a:prstGeom prst="rect">
            <a:avLst/>
          </a:prstGeom>
          <a:noFill/>
          <a:ln>
            <a:noFill/>
          </a:ln>
        </p:spPr>
      </p:pic>
      <p:sp>
        <p:nvSpPr>
          <p:cNvPr id="5" name="Slide Number Placeholder 4">
            <a:extLst>
              <a:ext uri="{FF2B5EF4-FFF2-40B4-BE49-F238E27FC236}">
                <a16:creationId xmlns:a16="http://schemas.microsoft.com/office/drawing/2014/main" id="{1224D4FA-F577-DDCE-1548-CA383E490F34}"/>
              </a:ext>
            </a:extLst>
          </p:cNvPr>
          <p:cNvSpPr>
            <a:spLocks noGrp="1"/>
          </p:cNvSpPr>
          <p:nvPr>
            <p:ph type="sldNum" sz="quarter" idx="12"/>
          </p:nvPr>
        </p:nvSpPr>
        <p:spPr/>
        <p:txBody>
          <a:bodyPr/>
          <a:lstStyle/>
          <a:p>
            <a:fld id="{BC42B1AE-61B9-478F-9C73-CF5F7EC961CC}" type="slidenum">
              <a:rPr lang="en-IN" smtClean="0"/>
              <a:t>2</a:t>
            </a:fld>
            <a:endParaRPr lang="en-IN"/>
          </a:p>
        </p:txBody>
      </p:sp>
    </p:spTree>
    <p:extLst>
      <p:ext uri="{BB962C8B-B14F-4D97-AF65-F5344CB8AC3E}">
        <p14:creationId xmlns:p14="http://schemas.microsoft.com/office/powerpoint/2010/main" val="2220480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086DC7-C9BF-D8DB-421B-73D493F7163C}"/>
              </a:ext>
            </a:extLst>
          </p:cNvPr>
          <p:cNvSpPr>
            <a:spLocks noGrp="1"/>
          </p:cNvSpPr>
          <p:nvPr>
            <p:ph type="sldNum" sz="quarter" idx="12"/>
          </p:nvPr>
        </p:nvSpPr>
        <p:spPr/>
        <p:txBody>
          <a:bodyPr/>
          <a:lstStyle/>
          <a:p>
            <a:fld id="{BC42B1AE-61B9-478F-9C73-CF5F7EC961CC}" type="slidenum">
              <a:rPr lang="en-IN" smtClean="0"/>
              <a:t>20</a:t>
            </a:fld>
            <a:endParaRPr lang="en-IN"/>
          </a:p>
        </p:txBody>
      </p:sp>
      <p:sp>
        <p:nvSpPr>
          <p:cNvPr id="7" name="TextBox 6">
            <a:extLst>
              <a:ext uri="{FF2B5EF4-FFF2-40B4-BE49-F238E27FC236}">
                <a16:creationId xmlns:a16="http://schemas.microsoft.com/office/drawing/2014/main" id="{FADDD391-D806-8561-246C-EB4D6DF82C4E}"/>
              </a:ext>
            </a:extLst>
          </p:cNvPr>
          <p:cNvSpPr txBox="1"/>
          <p:nvPr/>
        </p:nvSpPr>
        <p:spPr>
          <a:xfrm>
            <a:off x="4666592" y="848814"/>
            <a:ext cx="2113143" cy="400110"/>
          </a:xfrm>
          <a:prstGeom prst="rect">
            <a:avLst/>
          </a:prstGeom>
          <a:noFill/>
        </p:spPr>
        <p:txBody>
          <a:bodyPr wrap="none" rtlCol="0">
            <a:spAutoFit/>
          </a:bodyPr>
          <a:lstStyle/>
          <a:p>
            <a:r>
              <a:rPr lang="en-IN" sz="2000" dirty="0"/>
              <a:t>SVM and XG Boost</a:t>
            </a:r>
          </a:p>
        </p:txBody>
      </p:sp>
      <p:pic>
        <p:nvPicPr>
          <p:cNvPr id="8" name="Picture 7">
            <a:extLst>
              <a:ext uri="{FF2B5EF4-FFF2-40B4-BE49-F238E27FC236}">
                <a16:creationId xmlns:a16="http://schemas.microsoft.com/office/drawing/2014/main" id="{F6A65B8B-8D68-5DBE-B582-C0F38C914BA2}"/>
              </a:ext>
            </a:extLst>
          </p:cNvPr>
          <p:cNvPicPr>
            <a:picLocks noChangeAspect="1"/>
          </p:cNvPicPr>
          <p:nvPr/>
        </p:nvPicPr>
        <p:blipFill>
          <a:blip r:embed="rId2"/>
          <a:stretch>
            <a:fillRect/>
          </a:stretch>
        </p:blipFill>
        <p:spPr>
          <a:xfrm>
            <a:off x="262052" y="185738"/>
            <a:ext cx="1737511" cy="755970"/>
          </a:xfrm>
          <a:prstGeom prst="rect">
            <a:avLst/>
          </a:prstGeom>
        </p:spPr>
      </p:pic>
      <p:pic>
        <p:nvPicPr>
          <p:cNvPr id="12" name="Picture 11">
            <a:extLst>
              <a:ext uri="{FF2B5EF4-FFF2-40B4-BE49-F238E27FC236}">
                <a16:creationId xmlns:a16="http://schemas.microsoft.com/office/drawing/2014/main" id="{5E902143-1469-C522-E400-09D7BD53C016}"/>
              </a:ext>
            </a:extLst>
          </p:cNvPr>
          <p:cNvPicPr>
            <a:picLocks noChangeAspect="1"/>
          </p:cNvPicPr>
          <p:nvPr/>
        </p:nvPicPr>
        <p:blipFill>
          <a:blip r:embed="rId3"/>
          <a:stretch>
            <a:fillRect/>
          </a:stretch>
        </p:blipFill>
        <p:spPr>
          <a:xfrm>
            <a:off x="1660538" y="1370954"/>
            <a:ext cx="8321662" cy="5167958"/>
          </a:xfrm>
          <a:prstGeom prst="rect">
            <a:avLst/>
          </a:prstGeom>
        </p:spPr>
      </p:pic>
    </p:spTree>
    <p:extLst>
      <p:ext uri="{BB962C8B-B14F-4D97-AF65-F5344CB8AC3E}">
        <p14:creationId xmlns:p14="http://schemas.microsoft.com/office/powerpoint/2010/main" val="2515979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26CFE-8504-6396-8DA9-D15648C506BB}"/>
              </a:ext>
            </a:extLst>
          </p:cNvPr>
          <p:cNvSpPr>
            <a:spLocks noGrp="1"/>
          </p:cNvSpPr>
          <p:nvPr>
            <p:ph type="title"/>
          </p:nvPr>
        </p:nvSpPr>
        <p:spPr>
          <a:xfrm>
            <a:off x="2540876" y="617975"/>
            <a:ext cx="10515600" cy="588087"/>
          </a:xfrm>
        </p:spPr>
        <p:txBody>
          <a:bodyPr>
            <a:normAutofit/>
          </a:bodyPr>
          <a:lstStyle/>
          <a:p>
            <a:r>
              <a:rPr lang="en-IN" sz="2400" b="1" dirty="0">
                <a:latin typeface="Times New Roman" panose="02020603050405020304" pitchFamily="18" charset="0"/>
                <a:cs typeface="Times New Roman" panose="02020603050405020304" pitchFamily="18" charset="0"/>
              </a:rPr>
              <a:t>ACCURACY OF ALGORITHMS:</a:t>
            </a:r>
          </a:p>
        </p:txBody>
      </p:sp>
      <p:pic>
        <p:nvPicPr>
          <p:cNvPr id="7" name="Content Placeholder 6" descr="A graph showing different classifiers&#10;&#10;Description automatically generated">
            <a:extLst>
              <a:ext uri="{FF2B5EF4-FFF2-40B4-BE49-F238E27FC236}">
                <a16:creationId xmlns:a16="http://schemas.microsoft.com/office/drawing/2014/main" id="{270717E0-106A-801C-77D9-F101A6C07B77}"/>
              </a:ext>
            </a:extLst>
          </p:cNvPr>
          <p:cNvPicPr>
            <a:picLocks noGrp="1" noChangeAspect="1"/>
          </p:cNvPicPr>
          <p:nvPr>
            <p:ph idx="1"/>
          </p:nvPr>
        </p:nvPicPr>
        <p:blipFill>
          <a:blip r:embed="rId2"/>
          <a:stretch>
            <a:fillRect/>
          </a:stretch>
        </p:blipFill>
        <p:spPr>
          <a:xfrm>
            <a:off x="1764077" y="1413997"/>
            <a:ext cx="7522549" cy="4734418"/>
          </a:xfrm>
        </p:spPr>
      </p:pic>
      <p:sp>
        <p:nvSpPr>
          <p:cNvPr id="4" name="Slide Number Placeholder 3">
            <a:extLst>
              <a:ext uri="{FF2B5EF4-FFF2-40B4-BE49-F238E27FC236}">
                <a16:creationId xmlns:a16="http://schemas.microsoft.com/office/drawing/2014/main" id="{85F2A645-099B-3BE6-BBF8-1661FD15A919}"/>
              </a:ext>
            </a:extLst>
          </p:cNvPr>
          <p:cNvSpPr>
            <a:spLocks noGrp="1"/>
          </p:cNvSpPr>
          <p:nvPr>
            <p:ph type="sldNum" sz="quarter" idx="12"/>
          </p:nvPr>
        </p:nvSpPr>
        <p:spPr/>
        <p:txBody>
          <a:bodyPr/>
          <a:lstStyle/>
          <a:p>
            <a:fld id="{BC42B1AE-61B9-478F-9C73-CF5F7EC961CC}" type="slidenum">
              <a:rPr lang="en-IN" smtClean="0"/>
              <a:t>21</a:t>
            </a:fld>
            <a:endParaRPr lang="en-IN"/>
          </a:p>
        </p:txBody>
      </p:sp>
      <p:pic>
        <p:nvPicPr>
          <p:cNvPr id="5" name="Picture 4">
            <a:extLst>
              <a:ext uri="{FF2B5EF4-FFF2-40B4-BE49-F238E27FC236}">
                <a16:creationId xmlns:a16="http://schemas.microsoft.com/office/drawing/2014/main" id="{C749B959-CFB9-1CF9-A58D-4E2B54B3AF38}"/>
              </a:ext>
            </a:extLst>
          </p:cNvPr>
          <p:cNvPicPr>
            <a:picLocks noChangeAspect="1"/>
          </p:cNvPicPr>
          <p:nvPr/>
        </p:nvPicPr>
        <p:blipFill>
          <a:blip r:embed="rId3"/>
          <a:stretch>
            <a:fillRect/>
          </a:stretch>
        </p:blipFill>
        <p:spPr>
          <a:xfrm>
            <a:off x="262052" y="185738"/>
            <a:ext cx="1737511" cy="755970"/>
          </a:xfrm>
          <a:prstGeom prst="rect">
            <a:avLst/>
          </a:prstGeom>
        </p:spPr>
      </p:pic>
    </p:spTree>
    <p:extLst>
      <p:ext uri="{BB962C8B-B14F-4D97-AF65-F5344CB8AC3E}">
        <p14:creationId xmlns:p14="http://schemas.microsoft.com/office/powerpoint/2010/main" val="1981957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D0F8A-81B9-F075-AE0B-2459765A0AAF}"/>
              </a:ext>
            </a:extLst>
          </p:cNvPr>
          <p:cNvSpPr>
            <a:spLocks noGrp="1"/>
          </p:cNvSpPr>
          <p:nvPr>
            <p:ph type="title"/>
          </p:nvPr>
        </p:nvSpPr>
        <p:spPr>
          <a:xfrm>
            <a:off x="2627586" y="18255"/>
            <a:ext cx="10515600" cy="1325563"/>
          </a:xfrm>
        </p:spPr>
        <p:txBody>
          <a:bodyPr>
            <a:normAutofit/>
          </a:bodyPr>
          <a:lstStyle/>
          <a:p>
            <a:r>
              <a:rPr lang="en-IN" sz="2400" b="1" dirty="0">
                <a:latin typeface="Times New Roman" panose="02020603050405020304" pitchFamily="18" charset="0"/>
                <a:cs typeface="Times New Roman" panose="02020603050405020304" pitchFamily="18" charset="0"/>
              </a:rPr>
              <a:t>COMPARISION OF ALL ALGORITHMS:</a:t>
            </a:r>
          </a:p>
        </p:txBody>
      </p:sp>
      <p:sp>
        <p:nvSpPr>
          <p:cNvPr id="3" name="Content Placeholder 2">
            <a:extLst>
              <a:ext uri="{FF2B5EF4-FFF2-40B4-BE49-F238E27FC236}">
                <a16:creationId xmlns:a16="http://schemas.microsoft.com/office/drawing/2014/main" id="{E31B6CF7-19A4-2748-AE4B-9296F62E1C3C}"/>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0DAAC5EC-3B3D-1829-B6B4-15EFC172767D}"/>
              </a:ext>
            </a:extLst>
          </p:cNvPr>
          <p:cNvSpPr>
            <a:spLocks noGrp="1"/>
          </p:cNvSpPr>
          <p:nvPr>
            <p:ph type="sldNum" sz="quarter" idx="12"/>
          </p:nvPr>
        </p:nvSpPr>
        <p:spPr/>
        <p:txBody>
          <a:bodyPr/>
          <a:lstStyle/>
          <a:p>
            <a:fld id="{BC42B1AE-61B9-478F-9C73-CF5F7EC961CC}" type="slidenum">
              <a:rPr lang="en-IN" smtClean="0"/>
              <a:t>22</a:t>
            </a:fld>
            <a:endParaRPr lang="en-IN"/>
          </a:p>
        </p:txBody>
      </p:sp>
      <p:pic>
        <p:nvPicPr>
          <p:cNvPr id="5" name="Picture 4">
            <a:extLst>
              <a:ext uri="{FF2B5EF4-FFF2-40B4-BE49-F238E27FC236}">
                <a16:creationId xmlns:a16="http://schemas.microsoft.com/office/drawing/2014/main" id="{D10E0213-6468-E008-25F2-511D160261AF}"/>
              </a:ext>
            </a:extLst>
          </p:cNvPr>
          <p:cNvPicPr>
            <a:picLocks noChangeAspect="1"/>
          </p:cNvPicPr>
          <p:nvPr/>
        </p:nvPicPr>
        <p:blipFill>
          <a:blip r:embed="rId2"/>
          <a:stretch>
            <a:fillRect/>
          </a:stretch>
        </p:blipFill>
        <p:spPr>
          <a:xfrm>
            <a:off x="262052" y="185738"/>
            <a:ext cx="1737511" cy="755970"/>
          </a:xfrm>
          <a:prstGeom prst="rect">
            <a:avLst/>
          </a:prstGeom>
        </p:spPr>
      </p:pic>
    </p:spTree>
    <p:extLst>
      <p:ext uri="{BB962C8B-B14F-4D97-AF65-F5344CB8AC3E}">
        <p14:creationId xmlns:p14="http://schemas.microsoft.com/office/powerpoint/2010/main" val="3164470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10B23-07D1-4E9C-2BC2-E18F66C7B5EA}"/>
              </a:ext>
            </a:extLst>
          </p:cNvPr>
          <p:cNvSpPr>
            <a:spLocks noGrp="1"/>
          </p:cNvSpPr>
          <p:nvPr>
            <p:ph type="title"/>
          </p:nvPr>
        </p:nvSpPr>
        <p:spPr>
          <a:xfrm>
            <a:off x="445008" y="18255"/>
            <a:ext cx="10515600" cy="1325563"/>
          </a:xfrm>
        </p:spPr>
        <p:txBody>
          <a:bodyPr>
            <a:normAutofit/>
          </a:bodyPr>
          <a:lstStyle/>
          <a:p>
            <a:pPr algn="ctr"/>
            <a:r>
              <a:rPr lang="en-IN" sz="3200" dirty="0">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id="{335FF2B4-E104-B4A2-5404-08A1EAA3BC40}"/>
              </a:ext>
            </a:extLst>
          </p:cNvPr>
          <p:cNvSpPr>
            <a:spLocks noGrp="1"/>
          </p:cNvSpPr>
          <p:nvPr>
            <p:ph idx="1"/>
          </p:nvPr>
        </p:nvSpPr>
        <p:spPr/>
        <p:txBody>
          <a:bodyPr/>
          <a:lstStyle/>
          <a:p>
            <a:pPr algn="just"/>
            <a:r>
              <a:rPr lang="en-US" sz="2200" dirty="0">
                <a:latin typeface="Times New Roman" panose="02020603050405020304" pitchFamily="18" charset="0"/>
                <a:cs typeface="Times New Roman" panose="02020603050405020304" pitchFamily="18" charset="0"/>
              </a:rPr>
              <a:t>Future enhancements for smart grid stability include integrating advanced data analytics to predict issues and detect anomalies, deploying more granular sensors with edge computing, and leveraging 5G for faster, secure communication.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Emphasis on advanced energy storage solutions, dynamic grid management, and the integration of renewable energy sources is crucial.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Automated systems for self-healing grids and demand response, along with AI-driven adaptive controls and better visualization tools, will further improve grid reliability and efficiency.</a:t>
            </a:r>
            <a:endParaRPr lang="en-IN" sz="2200" dirty="0">
              <a:latin typeface="Times New Roman" panose="02020603050405020304" pitchFamily="18" charset="0"/>
              <a:cs typeface="Times New Roman" panose="02020603050405020304" pitchFamily="18" charset="0"/>
            </a:endParaRPr>
          </a:p>
          <a:p>
            <a:endParaRPr lang="en-IN" dirty="0"/>
          </a:p>
        </p:txBody>
      </p:sp>
      <p:pic>
        <p:nvPicPr>
          <p:cNvPr id="5" name="Google Shape;90;p1">
            <a:extLst>
              <a:ext uri="{FF2B5EF4-FFF2-40B4-BE49-F238E27FC236}">
                <a16:creationId xmlns:a16="http://schemas.microsoft.com/office/drawing/2014/main" id="{451EC429-8093-7725-7394-92C033EBCED1}"/>
              </a:ext>
            </a:extLst>
          </p:cNvPr>
          <p:cNvPicPr preferRelativeResize="0"/>
          <p:nvPr/>
        </p:nvPicPr>
        <p:blipFill rotWithShape="1">
          <a:blip r:embed="rId2">
            <a:alphaModFix/>
          </a:blip>
          <a:srcRect/>
          <a:stretch/>
        </p:blipFill>
        <p:spPr>
          <a:xfrm>
            <a:off x="74596" y="272891"/>
            <a:ext cx="1735931" cy="755015"/>
          </a:xfrm>
          <a:prstGeom prst="rect">
            <a:avLst/>
          </a:prstGeom>
          <a:noFill/>
          <a:ln>
            <a:noFill/>
          </a:ln>
        </p:spPr>
      </p:pic>
      <p:sp>
        <p:nvSpPr>
          <p:cNvPr id="6" name="Slide Number Placeholder 5">
            <a:extLst>
              <a:ext uri="{FF2B5EF4-FFF2-40B4-BE49-F238E27FC236}">
                <a16:creationId xmlns:a16="http://schemas.microsoft.com/office/drawing/2014/main" id="{C1A65AA1-E4EB-2DEC-BE31-96AC6FCEECFD}"/>
              </a:ext>
            </a:extLst>
          </p:cNvPr>
          <p:cNvSpPr>
            <a:spLocks noGrp="1"/>
          </p:cNvSpPr>
          <p:nvPr>
            <p:ph type="sldNum" sz="quarter" idx="12"/>
          </p:nvPr>
        </p:nvSpPr>
        <p:spPr/>
        <p:txBody>
          <a:bodyPr/>
          <a:lstStyle/>
          <a:p>
            <a:fld id="{BC42B1AE-61B9-478F-9C73-CF5F7EC961CC}" type="slidenum">
              <a:rPr lang="en-IN" smtClean="0"/>
              <a:t>23</a:t>
            </a:fld>
            <a:endParaRPr lang="en-IN"/>
          </a:p>
        </p:txBody>
      </p:sp>
    </p:spTree>
    <p:extLst>
      <p:ext uri="{BB962C8B-B14F-4D97-AF65-F5344CB8AC3E}">
        <p14:creationId xmlns:p14="http://schemas.microsoft.com/office/powerpoint/2010/main" val="3568440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0A60-5628-456A-89B0-78AAF914EDA0}"/>
              </a:ext>
            </a:extLst>
          </p:cNvPr>
          <p:cNvSpPr>
            <a:spLocks noGrp="1"/>
          </p:cNvSpPr>
          <p:nvPr>
            <p:ph type="title"/>
          </p:nvPr>
        </p:nvSpPr>
        <p:spPr>
          <a:xfrm>
            <a:off x="-869831" y="378957"/>
            <a:ext cx="10515600" cy="1242114"/>
          </a:xfrm>
        </p:spPr>
        <p:txBody>
          <a:bodyPr>
            <a:normAutofit/>
          </a:bodyPr>
          <a:lstStyle/>
          <a:p>
            <a:pPr algn="ctr"/>
            <a:r>
              <a:rPr lang="en-IN" sz="36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C4CD463-2534-4D2D-917D-5BE16D1387CA}"/>
              </a:ext>
            </a:extLst>
          </p:cNvPr>
          <p:cNvSpPr>
            <a:spLocks noGrp="1"/>
          </p:cNvSpPr>
          <p:nvPr>
            <p:ph idx="1"/>
          </p:nvPr>
        </p:nvSpPr>
        <p:spPr>
          <a:xfrm>
            <a:off x="584792" y="1584251"/>
            <a:ext cx="10745972" cy="4273735"/>
          </a:xfrm>
        </p:spPr>
        <p:txBody>
          <a:bodyPr>
            <a:noAutofit/>
          </a:bodyPr>
          <a:lstStyle/>
          <a:p>
            <a:r>
              <a:rPr lang="en-US" sz="2200" dirty="0">
                <a:latin typeface="Times New Roman" panose="02020603050405020304" pitchFamily="18" charset="0"/>
                <a:cs typeface="Times New Roman" panose="02020603050405020304" pitchFamily="18" charset="0"/>
              </a:rPr>
              <a:t>The integration of machine learning into smart grid systems offers transformative potential for enhancing efficiency, stability, and predictive maintenance. This project has demonstrated that advanced machine learning techniques can significantly improve grid performance by optimizing energy distribution, detecting and mitigating anomalies, and forecasting equipment failures with greater accuracy.</a:t>
            </a:r>
          </a:p>
          <a:p>
            <a:r>
              <a:rPr lang="en-US" sz="2200" dirty="0">
                <a:latin typeface="Times New Roman" panose="02020603050405020304" pitchFamily="18" charset="0"/>
                <a:cs typeface="Times New Roman" panose="02020603050405020304" pitchFamily="18" charset="0"/>
              </a:rPr>
              <a:t>The application of machine learning algorithms enables real-time load forecasting, allowing for more efficient energy management and reduced operational costs. By leveraging models such as deep learning and reinforcement learning, the project has shown that smart grids can better handle the complexities of modern energy demands and the integration of renewable sources. Furthermore, the use of machine learning for anomaly detection enhances grid stability by identifying potential disruptions before they escalate into major issues.</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Google Shape;90;p1">
            <a:extLst>
              <a:ext uri="{FF2B5EF4-FFF2-40B4-BE49-F238E27FC236}">
                <a16:creationId xmlns:a16="http://schemas.microsoft.com/office/drawing/2014/main" id="{49F2E88B-B48A-B566-180E-9BFA2B74059F}"/>
              </a:ext>
            </a:extLst>
          </p:cNvPr>
          <p:cNvPicPr preferRelativeResize="0"/>
          <p:nvPr/>
        </p:nvPicPr>
        <p:blipFill rotWithShape="1">
          <a:blip r:embed="rId2">
            <a:alphaModFix/>
          </a:blip>
          <a:srcRect/>
          <a:stretch/>
        </p:blipFill>
        <p:spPr>
          <a:xfrm>
            <a:off x="74596" y="254635"/>
            <a:ext cx="1735931" cy="755015"/>
          </a:xfrm>
          <a:prstGeom prst="rect">
            <a:avLst/>
          </a:prstGeom>
          <a:noFill/>
          <a:ln>
            <a:noFill/>
          </a:ln>
        </p:spPr>
      </p:pic>
      <p:sp>
        <p:nvSpPr>
          <p:cNvPr id="6" name="Slide Number Placeholder 5">
            <a:extLst>
              <a:ext uri="{FF2B5EF4-FFF2-40B4-BE49-F238E27FC236}">
                <a16:creationId xmlns:a16="http://schemas.microsoft.com/office/drawing/2014/main" id="{717A5109-F189-2E8A-BB60-FF52B98F243D}"/>
              </a:ext>
            </a:extLst>
          </p:cNvPr>
          <p:cNvSpPr>
            <a:spLocks noGrp="1"/>
          </p:cNvSpPr>
          <p:nvPr>
            <p:ph type="sldNum" sz="quarter" idx="12"/>
          </p:nvPr>
        </p:nvSpPr>
        <p:spPr/>
        <p:txBody>
          <a:bodyPr/>
          <a:lstStyle/>
          <a:p>
            <a:fld id="{BC42B1AE-61B9-478F-9C73-CF5F7EC961CC}" type="slidenum">
              <a:rPr lang="en-IN" smtClean="0"/>
              <a:t>24</a:t>
            </a:fld>
            <a:endParaRPr lang="en-IN"/>
          </a:p>
        </p:txBody>
      </p:sp>
    </p:spTree>
    <p:extLst>
      <p:ext uri="{BB962C8B-B14F-4D97-AF65-F5344CB8AC3E}">
        <p14:creationId xmlns:p14="http://schemas.microsoft.com/office/powerpoint/2010/main" val="4194397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23527A-1A86-11CF-B2F8-25B20E30AD91}"/>
              </a:ext>
            </a:extLst>
          </p:cNvPr>
          <p:cNvSpPr>
            <a:spLocks noGrp="1"/>
          </p:cNvSpPr>
          <p:nvPr>
            <p:ph idx="1"/>
          </p:nvPr>
        </p:nvSpPr>
        <p:spPr>
          <a:xfrm>
            <a:off x="349103" y="730472"/>
            <a:ext cx="10515600" cy="4351338"/>
          </a:xfrm>
        </p:spPr>
        <p:txBody>
          <a:bodyPr>
            <a:normAutofit/>
          </a:bodyPr>
          <a:lstStyle/>
          <a:p>
            <a:r>
              <a:rPr lang="en-US" sz="2200" dirty="0"/>
              <a:t>Predictive maintenance, powered by machine learning, contributes to the overall reliability of the smart grid by enabling timely interventions and minimizing downtime. This proactive approach not only extends the lifespan of critical infrastructure but also reduces maintenance costs and prevents unexpected failures.</a:t>
            </a:r>
          </a:p>
          <a:p>
            <a:r>
              <a:rPr lang="en-US" sz="2200" dirty="0"/>
              <a:t>In conclusion, the project highlights the significant benefits of incorporating machine learning into smart grid management. It paves the way for more resilient, efficient, and adaptive energy systems, aligning with the growing demand for sustainable and reliable energy solutions. Future research and development in this field will continue to build on these advancements, further optimizing smart grid operations and supporting the transition to a more intelligent and responsive energy infrastructure.</a:t>
            </a:r>
          </a:p>
          <a:p>
            <a:endParaRPr lang="en-IN" dirty="0"/>
          </a:p>
        </p:txBody>
      </p:sp>
      <p:sp>
        <p:nvSpPr>
          <p:cNvPr id="4" name="Slide Number Placeholder 3">
            <a:extLst>
              <a:ext uri="{FF2B5EF4-FFF2-40B4-BE49-F238E27FC236}">
                <a16:creationId xmlns:a16="http://schemas.microsoft.com/office/drawing/2014/main" id="{C6DD563D-2E12-4BCD-F462-2F714C59C66D}"/>
              </a:ext>
            </a:extLst>
          </p:cNvPr>
          <p:cNvSpPr>
            <a:spLocks noGrp="1"/>
          </p:cNvSpPr>
          <p:nvPr>
            <p:ph type="sldNum" sz="quarter" idx="12"/>
          </p:nvPr>
        </p:nvSpPr>
        <p:spPr/>
        <p:txBody>
          <a:bodyPr/>
          <a:lstStyle/>
          <a:p>
            <a:fld id="{BC42B1AE-61B9-478F-9C73-CF5F7EC961CC}" type="slidenum">
              <a:rPr lang="en-IN" smtClean="0"/>
              <a:t>25</a:t>
            </a:fld>
            <a:endParaRPr lang="en-IN"/>
          </a:p>
        </p:txBody>
      </p:sp>
    </p:spTree>
    <p:extLst>
      <p:ext uri="{BB962C8B-B14F-4D97-AF65-F5344CB8AC3E}">
        <p14:creationId xmlns:p14="http://schemas.microsoft.com/office/powerpoint/2010/main" val="1148283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24B9-67B4-70EB-3E72-765E83658E4F}"/>
              </a:ext>
            </a:extLst>
          </p:cNvPr>
          <p:cNvSpPr>
            <a:spLocks noGrp="1"/>
          </p:cNvSpPr>
          <p:nvPr>
            <p:ph type="title"/>
          </p:nvPr>
        </p:nvSpPr>
        <p:spPr>
          <a:xfrm>
            <a:off x="1553677" y="365124"/>
            <a:ext cx="10515600" cy="1325563"/>
          </a:xfrm>
        </p:spPr>
        <p:txBody>
          <a:bodyPr/>
          <a:lstStyle/>
          <a:p>
            <a:r>
              <a:rPr lang="en-US" sz="36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INTRODUCTION</a:t>
            </a:r>
            <a:br>
              <a:rPr lang="en-US" sz="3200" b="1" dirty="0">
                <a:latin typeface="Times New Roman" panose="02020603050405020304" pitchFamily="18" charset="0"/>
                <a:cs typeface="Times New Roman" panose="02020603050405020304" pitchFamily="18" charset="0"/>
              </a:rPr>
            </a:br>
            <a:endParaRPr lang="en-IN" sz="3200" dirty="0"/>
          </a:p>
        </p:txBody>
      </p:sp>
      <p:sp>
        <p:nvSpPr>
          <p:cNvPr id="4" name="Rectangle 1">
            <a:extLst>
              <a:ext uri="{FF2B5EF4-FFF2-40B4-BE49-F238E27FC236}">
                <a16:creationId xmlns:a16="http://schemas.microsoft.com/office/drawing/2014/main" id="{DB73FB14-40D9-63C8-3CD1-C4F173F7ECD2}"/>
              </a:ext>
            </a:extLst>
          </p:cNvPr>
          <p:cNvSpPr>
            <a:spLocks noGrp="1" noChangeArrowheads="1"/>
          </p:cNvSpPr>
          <p:nvPr>
            <p:ph idx="1"/>
          </p:nvPr>
        </p:nvSpPr>
        <p:spPr bwMode="auto">
          <a:xfrm>
            <a:off x="691116" y="1509706"/>
            <a:ext cx="10662684" cy="451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200" dirty="0">
                <a:latin typeface="Times New Roman" panose="02020603050405020304" pitchFamily="18" charset="0"/>
                <a:cs typeface="Times New Roman" panose="02020603050405020304" pitchFamily="18" charset="0"/>
              </a:rPr>
              <a:t>The Smart Grid is a modern electric power system that integrates advanced technologies for monitoring and managing electricity flow.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Unlike traditional grids, it utilizes sensors, communication networks, and data analytics to optimize energy distribution, improve reliability, and accommodate renewable energy sources.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This system is designed to meet the evolving demands of energy consumption and production, offering increased efficiency and flexibility.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Smart Grid aims to enhance the overall stability and sustainability of the electrical grid in the face of modern challenges.</a:t>
            </a:r>
            <a:endParaRPr lang="en-IN" sz="2200" dirty="0">
              <a:latin typeface="Times New Roman" panose="02020603050405020304" pitchFamily="18" charset="0"/>
              <a:cs typeface="Times New Roman" panose="02020603050405020304" pitchFamily="18" charset="0"/>
            </a:endParaRPr>
          </a:p>
        </p:txBody>
      </p:sp>
      <p:pic>
        <p:nvPicPr>
          <p:cNvPr id="3" name="Google Shape;90;p1">
            <a:extLst>
              <a:ext uri="{FF2B5EF4-FFF2-40B4-BE49-F238E27FC236}">
                <a16:creationId xmlns:a16="http://schemas.microsoft.com/office/drawing/2014/main" id="{101F22F7-4752-670B-2EF9-A50DEBEABE27}"/>
              </a:ext>
            </a:extLst>
          </p:cNvPr>
          <p:cNvPicPr preferRelativeResize="0"/>
          <p:nvPr/>
        </p:nvPicPr>
        <p:blipFill rotWithShape="1">
          <a:blip r:embed="rId2">
            <a:alphaModFix/>
          </a:blip>
          <a:srcRect/>
          <a:stretch/>
        </p:blipFill>
        <p:spPr>
          <a:xfrm>
            <a:off x="122723" y="272891"/>
            <a:ext cx="1735931" cy="755015"/>
          </a:xfrm>
          <a:prstGeom prst="rect">
            <a:avLst/>
          </a:prstGeom>
          <a:noFill/>
          <a:ln>
            <a:noFill/>
          </a:ln>
        </p:spPr>
      </p:pic>
      <p:sp>
        <p:nvSpPr>
          <p:cNvPr id="5" name="Slide Number Placeholder 4">
            <a:extLst>
              <a:ext uri="{FF2B5EF4-FFF2-40B4-BE49-F238E27FC236}">
                <a16:creationId xmlns:a16="http://schemas.microsoft.com/office/drawing/2014/main" id="{3CB073FF-7639-F131-39DF-D41205AF447D}"/>
              </a:ext>
            </a:extLst>
          </p:cNvPr>
          <p:cNvSpPr>
            <a:spLocks noGrp="1"/>
          </p:cNvSpPr>
          <p:nvPr>
            <p:ph type="sldNum" sz="quarter" idx="12"/>
          </p:nvPr>
        </p:nvSpPr>
        <p:spPr/>
        <p:txBody>
          <a:bodyPr/>
          <a:lstStyle/>
          <a:p>
            <a:fld id="{BC42B1AE-61B9-478F-9C73-CF5F7EC961CC}" type="slidenum">
              <a:rPr lang="en-IN" smtClean="0"/>
              <a:t>3</a:t>
            </a:fld>
            <a:endParaRPr lang="en-IN"/>
          </a:p>
        </p:txBody>
      </p:sp>
    </p:spTree>
    <p:extLst>
      <p:ext uri="{BB962C8B-B14F-4D97-AF65-F5344CB8AC3E}">
        <p14:creationId xmlns:p14="http://schemas.microsoft.com/office/powerpoint/2010/main" val="4092950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87E3A-0852-1C80-0F60-EBC8638A6FCE}"/>
              </a:ext>
            </a:extLst>
          </p:cNvPr>
          <p:cNvSpPr>
            <a:spLocks noGrp="1"/>
          </p:cNvSpPr>
          <p:nvPr>
            <p:ph type="title"/>
          </p:nvPr>
        </p:nvSpPr>
        <p:spPr>
          <a:xfrm>
            <a:off x="-394515" y="289750"/>
            <a:ext cx="10515600" cy="1325563"/>
          </a:xfrm>
        </p:spPr>
        <p:txBody>
          <a:bodyPr/>
          <a:lstStyle/>
          <a:p>
            <a:pPr algn="ctr"/>
            <a:r>
              <a:rPr lang="en-US"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PROBLEM STATEMENT</a:t>
            </a:r>
            <a:endParaRPr lang="en-IN" sz="3200" dirty="0"/>
          </a:p>
        </p:txBody>
      </p:sp>
      <p:sp>
        <p:nvSpPr>
          <p:cNvPr id="3" name="Content Placeholder 2">
            <a:extLst>
              <a:ext uri="{FF2B5EF4-FFF2-40B4-BE49-F238E27FC236}">
                <a16:creationId xmlns:a16="http://schemas.microsoft.com/office/drawing/2014/main" id="{2CB6536F-6694-40F7-DCAE-4AD89B8C939F}"/>
              </a:ext>
            </a:extLst>
          </p:cNvPr>
          <p:cNvSpPr>
            <a:spLocks noGrp="1"/>
          </p:cNvSpPr>
          <p:nvPr>
            <p:ph idx="1"/>
          </p:nvPr>
        </p:nvSpPr>
        <p:spPr>
          <a:xfrm>
            <a:off x="691896" y="2233771"/>
            <a:ext cx="10515600" cy="4351338"/>
          </a:xfrm>
        </p:spPr>
        <p:txBody>
          <a:bodyPr>
            <a:normAutofit/>
          </a:bodyPr>
          <a:lstStyle/>
          <a:p>
            <a:r>
              <a:rPr lang="en-US" sz="2200" dirty="0">
                <a:latin typeface="Times New Roman" panose="02020603050405020304" pitchFamily="18" charset="0"/>
                <a:cs typeface="Times New Roman" panose="02020603050405020304" pitchFamily="18" charset="0"/>
              </a:rPr>
              <a:t>The challenge lies in maintaining Smart Grid stability amid growing complexities, including renewable energy integration and fluctuating demand.</a:t>
            </a:r>
          </a:p>
          <a:p>
            <a:r>
              <a:rPr lang="en-US" sz="2200" dirty="0">
                <a:latin typeface="Times New Roman" panose="02020603050405020304" pitchFamily="18" charset="0"/>
                <a:cs typeface="Times New Roman" panose="02020603050405020304" pitchFamily="18" charset="0"/>
              </a:rPr>
              <a:t>This project seeks to identify and mitigate potential stability issues, ensuring a reliable and resilient power system capable of handling modern energy challenges</a:t>
            </a:r>
            <a:r>
              <a:rPr lang="en-US" sz="2000" dirty="0">
                <a:latin typeface="Times New Roman" panose="02020603050405020304" pitchFamily="18" charset="0"/>
                <a:cs typeface="Times New Roman" panose="02020603050405020304" pitchFamily="18" charset="0"/>
              </a:rPr>
              <a:t>.</a:t>
            </a:r>
          </a:p>
        </p:txBody>
      </p:sp>
      <p:pic>
        <p:nvPicPr>
          <p:cNvPr id="4" name="Google Shape;90;p1">
            <a:extLst>
              <a:ext uri="{FF2B5EF4-FFF2-40B4-BE49-F238E27FC236}">
                <a16:creationId xmlns:a16="http://schemas.microsoft.com/office/drawing/2014/main" id="{C7C2412A-9FE9-A776-6B6A-CEEFB81F7010}"/>
              </a:ext>
            </a:extLst>
          </p:cNvPr>
          <p:cNvPicPr preferRelativeResize="0"/>
          <p:nvPr/>
        </p:nvPicPr>
        <p:blipFill rotWithShape="1">
          <a:blip r:embed="rId2">
            <a:alphaModFix/>
          </a:blip>
          <a:srcRect/>
          <a:stretch/>
        </p:blipFill>
        <p:spPr>
          <a:xfrm>
            <a:off x="93847" y="272891"/>
            <a:ext cx="1735931" cy="755015"/>
          </a:xfrm>
          <a:prstGeom prst="rect">
            <a:avLst/>
          </a:prstGeom>
          <a:noFill/>
          <a:ln>
            <a:noFill/>
          </a:ln>
        </p:spPr>
      </p:pic>
      <p:sp>
        <p:nvSpPr>
          <p:cNvPr id="5" name="Slide Number Placeholder 4">
            <a:extLst>
              <a:ext uri="{FF2B5EF4-FFF2-40B4-BE49-F238E27FC236}">
                <a16:creationId xmlns:a16="http://schemas.microsoft.com/office/drawing/2014/main" id="{9600533F-39E1-23CB-438F-F8396E1D644A}"/>
              </a:ext>
            </a:extLst>
          </p:cNvPr>
          <p:cNvSpPr>
            <a:spLocks noGrp="1"/>
          </p:cNvSpPr>
          <p:nvPr>
            <p:ph type="sldNum" sz="quarter" idx="12"/>
          </p:nvPr>
        </p:nvSpPr>
        <p:spPr/>
        <p:txBody>
          <a:bodyPr/>
          <a:lstStyle/>
          <a:p>
            <a:fld id="{BC42B1AE-61B9-478F-9C73-CF5F7EC961CC}" type="slidenum">
              <a:rPr lang="en-IN" smtClean="0"/>
              <a:t>4</a:t>
            </a:fld>
            <a:endParaRPr lang="en-IN"/>
          </a:p>
        </p:txBody>
      </p:sp>
    </p:spTree>
    <p:extLst>
      <p:ext uri="{BB962C8B-B14F-4D97-AF65-F5344CB8AC3E}">
        <p14:creationId xmlns:p14="http://schemas.microsoft.com/office/powerpoint/2010/main" val="2689796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63C8-204E-0789-29FD-55B05C7BE8D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MOTIVATION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5D99A8-D40C-8F66-B8B1-4E419481B242}"/>
              </a:ext>
            </a:extLst>
          </p:cNvPr>
          <p:cNvSpPr>
            <a:spLocks noGrp="1"/>
          </p:cNvSpPr>
          <p:nvPr>
            <p:ph idx="1"/>
          </p:nvPr>
        </p:nvSpPr>
        <p:spPr>
          <a:xfrm>
            <a:off x="838200" y="1593691"/>
            <a:ext cx="10515600" cy="4351338"/>
          </a:xfrm>
        </p:spPr>
        <p:txBody>
          <a:bodyPr>
            <a:normAutofit/>
          </a:bodyPr>
          <a:lstStyle/>
          <a:p>
            <a:pPr algn="just"/>
            <a:r>
              <a:rPr lang="en-US" sz="2200" dirty="0">
                <a:latin typeface="Times New Roman" panose="02020603050405020304" pitchFamily="18" charset="0"/>
                <a:cs typeface="Times New Roman" panose="02020603050405020304" pitchFamily="18" charset="0"/>
              </a:rPr>
              <a:t>Increasing electricity demand, coupled with the integration of renewable energy sources, presents challenges to grid stability. </a:t>
            </a:r>
          </a:p>
          <a:p>
            <a:pPr algn="just"/>
            <a:r>
              <a:rPr lang="en-US" sz="2200" dirty="0">
                <a:latin typeface="Times New Roman" panose="02020603050405020304" pitchFamily="18" charset="0"/>
                <a:cs typeface="Times New Roman" panose="02020603050405020304" pitchFamily="18" charset="0"/>
              </a:rPr>
              <a:t>These challenges drive the need for advanced solutions that ensure reliable energy delivery, prevent outages, and manage the complexities of a decentralized and dynamic energy supply</a:t>
            </a:r>
            <a:r>
              <a:rPr lang="en-US" sz="2000" dirty="0">
                <a:latin typeface="Times New Roman" panose="02020603050405020304" pitchFamily="18" charset="0"/>
                <a:cs typeface="Times New Roman" panose="02020603050405020304" pitchFamily="18" charset="0"/>
              </a:rPr>
              <a:t>.</a:t>
            </a:r>
          </a:p>
        </p:txBody>
      </p:sp>
      <p:pic>
        <p:nvPicPr>
          <p:cNvPr id="4" name="Google Shape;90;p1">
            <a:extLst>
              <a:ext uri="{FF2B5EF4-FFF2-40B4-BE49-F238E27FC236}">
                <a16:creationId xmlns:a16="http://schemas.microsoft.com/office/drawing/2014/main" id="{1B51B5EF-7CD7-0A9E-AF8F-9841D7D2BB66}"/>
              </a:ext>
            </a:extLst>
          </p:cNvPr>
          <p:cNvPicPr preferRelativeResize="0"/>
          <p:nvPr/>
        </p:nvPicPr>
        <p:blipFill rotWithShape="1">
          <a:blip r:embed="rId2">
            <a:alphaModFix/>
          </a:blip>
          <a:srcRect/>
          <a:stretch/>
        </p:blipFill>
        <p:spPr>
          <a:xfrm>
            <a:off x="0" y="272891"/>
            <a:ext cx="1735931" cy="755015"/>
          </a:xfrm>
          <a:prstGeom prst="rect">
            <a:avLst/>
          </a:prstGeom>
          <a:noFill/>
          <a:ln>
            <a:noFill/>
          </a:ln>
        </p:spPr>
      </p:pic>
      <p:sp>
        <p:nvSpPr>
          <p:cNvPr id="5" name="Slide Number Placeholder 4">
            <a:extLst>
              <a:ext uri="{FF2B5EF4-FFF2-40B4-BE49-F238E27FC236}">
                <a16:creationId xmlns:a16="http://schemas.microsoft.com/office/drawing/2014/main" id="{283AF4ED-C788-7543-419C-B4AEBF71249F}"/>
              </a:ext>
            </a:extLst>
          </p:cNvPr>
          <p:cNvSpPr>
            <a:spLocks noGrp="1"/>
          </p:cNvSpPr>
          <p:nvPr>
            <p:ph type="sldNum" sz="quarter" idx="12"/>
          </p:nvPr>
        </p:nvSpPr>
        <p:spPr/>
        <p:txBody>
          <a:bodyPr/>
          <a:lstStyle/>
          <a:p>
            <a:fld id="{BC42B1AE-61B9-478F-9C73-CF5F7EC961CC}" type="slidenum">
              <a:rPr lang="en-IN" smtClean="0"/>
              <a:t>5</a:t>
            </a:fld>
            <a:endParaRPr lang="en-IN"/>
          </a:p>
        </p:txBody>
      </p:sp>
    </p:spTree>
    <p:extLst>
      <p:ext uri="{BB962C8B-B14F-4D97-AF65-F5344CB8AC3E}">
        <p14:creationId xmlns:p14="http://schemas.microsoft.com/office/powerpoint/2010/main" val="2487388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487E-506B-1B3E-F087-343806B1B58F}"/>
              </a:ext>
            </a:extLst>
          </p:cNvPr>
          <p:cNvSpPr>
            <a:spLocks noGrp="1"/>
          </p:cNvSpPr>
          <p:nvPr>
            <p:ph type="title"/>
          </p:nvPr>
        </p:nvSpPr>
        <p:spPr>
          <a:xfrm>
            <a:off x="1462408" y="240994"/>
            <a:ext cx="10515600" cy="1325563"/>
          </a:xfrm>
        </p:spPr>
        <p:txBody>
          <a:bodyPr/>
          <a:lstStyle/>
          <a:p>
            <a:r>
              <a:rPr lang="en-US"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OBJECTIVES OF THE PROJECT</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5A1037-B22A-CE9B-9992-6626CCF40E30}"/>
              </a:ext>
            </a:extLst>
          </p:cNvPr>
          <p:cNvSpPr>
            <a:spLocks noGrp="1"/>
          </p:cNvSpPr>
          <p:nvPr>
            <p:ph idx="1"/>
          </p:nvPr>
        </p:nvSpPr>
        <p:spPr>
          <a:xfrm>
            <a:off x="902208" y="1680452"/>
            <a:ext cx="10515600" cy="4351338"/>
          </a:xfrm>
        </p:spPr>
        <p:txBody>
          <a:bodyPr>
            <a:noAutofit/>
          </a:bodyPr>
          <a:lstStyle/>
          <a:p>
            <a:r>
              <a:rPr lang="en-US" sz="2200" dirty="0">
                <a:latin typeface="Times New Roman" panose="02020603050405020304" pitchFamily="18" charset="0"/>
                <a:cs typeface="Times New Roman" panose="02020603050405020304" pitchFamily="18" charset="0"/>
              </a:rPr>
              <a:t>Seamlessly integrate renewable energy sources into the grid.</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To understand and enhance  grid stability.</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Compare  the different ML Algorithms  for anticipating  disturbances.</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Conclude which algorithm gives the highest accuracy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Use real time load forecasting, anomaly detection, and predictive maintenance.</a:t>
            </a:r>
          </a:p>
        </p:txBody>
      </p:sp>
      <p:pic>
        <p:nvPicPr>
          <p:cNvPr id="4" name="Google Shape;90;p1">
            <a:extLst>
              <a:ext uri="{FF2B5EF4-FFF2-40B4-BE49-F238E27FC236}">
                <a16:creationId xmlns:a16="http://schemas.microsoft.com/office/drawing/2014/main" id="{EE8922C9-7690-0B29-68A0-813C182E1A53}"/>
              </a:ext>
            </a:extLst>
          </p:cNvPr>
          <p:cNvPicPr preferRelativeResize="0"/>
          <p:nvPr/>
        </p:nvPicPr>
        <p:blipFill rotWithShape="1">
          <a:blip r:embed="rId3">
            <a:alphaModFix/>
          </a:blip>
          <a:srcRect/>
          <a:stretch/>
        </p:blipFill>
        <p:spPr>
          <a:xfrm>
            <a:off x="113097" y="240994"/>
            <a:ext cx="1735931" cy="755015"/>
          </a:xfrm>
          <a:prstGeom prst="rect">
            <a:avLst/>
          </a:prstGeom>
          <a:noFill/>
          <a:ln>
            <a:noFill/>
          </a:ln>
        </p:spPr>
      </p:pic>
      <p:sp>
        <p:nvSpPr>
          <p:cNvPr id="5" name="Slide Number Placeholder 4">
            <a:extLst>
              <a:ext uri="{FF2B5EF4-FFF2-40B4-BE49-F238E27FC236}">
                <a16:creationId xmlns:a16="http://schemas.microsoft.com/office/drawing/2014/main" id="{7BC0D1BB-A8BA-F002-8B7F-B47CCA8DB59A}"/>
              </a:ext>
            </a:extLst>
          </p:cNvPr>
          <p:cNvSpPr>
            <a:spLocks noGrp="1"/>
          </p:cNvSpPr>
          <p:nvPr>
            <p:ph type="sldNum" sz="quarter" idx="12"/>
          </p:nvPr>
        </p:nvSpPr>
        <p:spPr/>
        <p:txBody>
          <a:bodyPr/>
          <a:lstStyle/>
          <a:p>
            <a:fld id="{BC42B1AE-61B9-478F-9C73-CF5F7EC961CC}" type="slidenum">
              <a:rPr lang="en-IN" smtClean="0"/>
              <a:t>6</a:t>
            </a:fld>
            <a:endParaRPr lang="en-IN"/>
          </a:p>
        </p:txBody>
      </p:sp>
    </p:spTree>
    <p:extLst>
      <p:ext uri="{BB962C8B-B14F-4D97-AF65-F5344CB8AC3E}">
        <p14:creationId xmlns:p14="http://schemas.microsoft.com/office/powerpoint/2010/main" val="154116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9E50-CA61-7F59-DDB9-7B437F670E1C}"/>
              </a:ext>
            </a:extLst>
          </p:cNvPr>
          <p:cNvSpPr>
            <a:spLocks noGrp="1"/>
          </p:cNvSpPr>
          <p:nvPr>
            <p:ph type="title"/>
          </p:nvPr>
        </p:nvSpPr>
        <p:spPr>
          <a:xfrm>
            <a:off x="1199322" y="499955"/>
            <a:ext cx="8229600" cy="990600"/>
          </a:xfrm>
        </p:spPr>
        <p:txBody>
          <a:bodyPr>
            <a:normAutofit/>
          </a:bodyPr>
          <a:lstStyle/>
          <a:p>
            <a:pPr algn="ct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1A1289F1-13BB-C653-5C08-6C6CC74D4F60}"/>
              </a:ext>
            </a:extLst>
          </p:cNvPr>
          <p:cNvSpPr>
            <a:spLocks noGrp="1"/>
          </p:cNvSpPr>
          <p:nvPr>
            <p:ph idx="1"/>
          </p:nvPr>
        </p:nvSpPr>
        <p:spPr>
          <a:xfrm>
            <a:off x="530592" y="1890220"/>
            <a:ext cx="10716594" cy="5592416"/>
          </a:xfrm>
        </p:spPr>
        <p:txBody>
          <a:bodyPr>
            <a:noAutofit/>
          </a:bodyPr>
          <a:lstStyle/>
          <a:p>
            <a:r>
              <a:rPr lang="en-US" sz="2200" dirty="0">
                <a:latin typeface="Times New Roman" panose="02020603050405020304" pitchFamily="18" charset="0"/>
                <a:cs typeface="Times New Roman" panose="02020603050405020304" pitchFamily="18" charset="0"/>
              </a:rPr>
              <a:t>The existing power grid infrastructure is largely outdated, designed for centralized power generation and limited in handling modern energy demands.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It struggles with integrating renewable sources and managing distributed generation, making it less efficient and more prone to instability.</a:t>
            </a:r>
            <a:endParaRPr lang="en-IN" sz="2200" dirty="0">
              <a:latin typeface="Times New Roman" panose="02020603050405020304" pitchFamily="18" charset="0"/>
              <a:cs typeface="Times New Roman" panose="02020603050405020304" pitchFamily="18" charset="0"/>
            </a:endParaRPr>
          </a:p>
        </p:txBody>
      </p:sp>
      <p:pic>
        <p:nvPicPr>
          <p:cNvPr id="4" name="Google Shape;90;p1">
            <a:extLst>
              <a:ext uri="{FF2B5EF4-FFF2-40B4-BE49-F238E27FC236}">
                <a16:creationId xmlns:a16="http://schemas.microsoft.com/office/drawing/2014/main" id="{925A82BA-95B3-01C0-9089-D40FBE442306}"/>
              </a:ext>
            </a:extLst>
          </p:cNvPr>
          <p:cNvPicPr preferRelativeResize="0"/>
          <p:nvPr/>
        </p:nvPicPr>
        <p:blipFill rotWithShape="1">
          <a:blip r:embed="rId2">
            <a:alphaModFix/>
          </a:blip>
          <a:srcRect/>
          <a:stretch/>
        </p:blipFill>
        <p:spPr>
          <a:xfrm>
            <a:off x="161224" y="230615"/>
            <a:ext cx="1735931" cy="755015"/>
          </a:xfrm>
          <a:prstGeom prst="rect">
            <a:avLst/>
          </a:prstGeom>
          <a:noFill/>
          <a:ln>
            <a:noFill/>
          </a:ln>
        </p:spPr>
      </p:pic>
      <p:sp>
        <p:nvSpPr>
          <p:cNvPr id="5" name="Slide Number Placeholder 4">
            <a:extLst>
              <a:ext uri="{FF2B5EF4-FFF2-40B4-BE49-F238E27FC236}">
                <a16:creationId xmlns:a16="http://schemas.microsoft.com/office/drawing/2014/main" id="{83AA6297-056E-2F79-C764-65F2AD85194E}"/>
              </a:ext>
            </a:extLst>
          </p:cNvPr>
          <p:cNvSpPr>
            <a:spLocks noGrp="1"/>
          </p:cNvSpPr>
          <p:nvPr>
            <p:ph type="sldNum" sz="quarter" idx="12"/>
          </p:nvPr>
        </p:nvSpPr>
        <p:spPr/>
        <p:txBody>
          <a:bodyPr/>
          <a:lstStyle/>
          <a:p>
            <a:fld id="{BC42B1AE-61B9-478F-9C73-CF5F7EC961CC}" type="slidenum">
              <a:rPr lang="en-IN" smtClean="0"/>
              <a:t>7</a:t>
            </a:fld>
            <a:endParaRPr lang="en-IN"/>
          </a:p>
        </p:txBody>
      </p:sp>
    </p:spTree>
    <p:extLst>
      <p:ext uri="{BB962C8B-B14F-4D97-AF65-F5344CB8AC3E}">
        <p14:creationId xmlns:p14="http://schemas.microsoft.com/office/powerpoint/2010/main" val="1344760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9E50-CA61-7F59-DDB9-7B437F670E1C}"/>
              </a:ext>
            </a:extLst>
          </p:cNvPr>
          <p:cNvSpPr>
            <a:spLocks noGrp="1"/>
          </p:cNvSpPr>
          <p:nvPr>
            <p:ph type="title"/>
          </p:nvPr>
        </p:nvSpPr>
        <p:spPr>
          <a:xfrm>
            <a:off x="1199322" y="490330"/>
            <a:ext cx="8229600" cy="990600"/>
          </a:xfrm>
        </p:spPr>
        <p:txBody>
          <a:bodyPr>
            <a:normAutofit/>
          </a:bodyPr>
          <a:lstStyle/>
          <a:p>
            <a:pPr algn="ctr"/>
            <a:r>
              <a:rPr lang="en-US" sz="3200"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1A1289F1-13BB-C653-5C08-6C6CC74D4F60}"/>
              </a:ext>
            </a:extLst>
          </p:cNvPr>
          <p:cNvSpPr>
            <a:spLocks noGrp="1"/>
          </p:cNvSpPr>
          <p:nvPr>
            <p:ph idx="1"/>
          </p:nvPr>
        </p:nvSpPr>
        <p:spPr>
          <a:xfrm>
            <a:off x="531628" y="1828800"/>
            <a:ext cx="10716594" cy="5592416"/>
          </a:xfrm>
        </p:spPr>
        <p:txBody>
          <a:bodyPr>
            <a:noAutofit/>
          </a:bodyPr>
          <a:lstStyle/>
          <a:p>
            <a:r>
              <a:rPr lang="en-US" sz="2200" dirty="0">
                <a:latin typeface="Times New Roman" panose="02020603050405020304" pitchFamily="18" charset="0"/>
                <a:cs typeface="Times New Roman" panose="02020603050405020304" pitchFamily="18" charset="0"/>
              </a:rPr>
              <a:t>The proposed system involves real-time monitoring, predictive analytics, and advanced communication protocols. </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It aims to enhance grid stability by integrating renewable energy sources, using machine learning for predictive maintenance, and implementing robust data exchange mechanisms for efficient decision-making</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4" name="Google Shape;90;p1">
            <a:extLst>
              <a:ext uri="{FF2B5EF4-FFF2-40B4-BE49-F238E27FC236}">
                <a16:creationId xmlns:a16="http://schemas.microsoft.com/office/drawing/2014/main" id="{80B837A7-F938-C7FE-7C13-B3D81BDBCB7F}"/>
              </a:ext>
            </a:extLst>
          </p:cNvPr>
          <p:cNvPicPr preferRelativeResize="0"/>
          <p:nvPr/>
        </p:nvPicPr>
        <p:blipFill rotWithShape="1">
          <a:blip r:embed="rId2">
            <a:alphaModFix/>
          </a:blip>
          <a:srcRect/>
          <a:stretch/>
        </p:blipFill>
        <p:spPr>
          <a:xfrm>
            <a:off x="93846" y="230615"/>
            <a:ext cx="1735931" cy="755015"/>
          </a:xfrm>
          <a:prstGeom prst="rect">
            <a:avLst/>
          </a:prstGeom>
          <a:noFill/>
          <a:ln>
            <a:noFill/>
          </a:ln>
        </p:spPr>
      </p:pic>
      <p:sp>
        <p:nvSpPr>
          <p:cNvPr id="5" name="Slide Number Placeholder 4">
            <a:extLst>
              <a:ext uri="{FF2B5EF4-FFF2-40B4-BE49-F238E27FC236}">
                <a16:creationId xmlns:a16="http://schemas.microsoft.com/office/drawing/2014/main" id="{E682E9F8-BDDB-D599-0641-C09C64BDE067}"/>
              </a:ext>
            </a:extLst>
          </p:cNvPr>
          <p:cNvSpPr>
            <a:spLocks noGrp="1"/>
          </p:cNvSpPr>
          <p:nvPr>
            <p:ph type="sldNum" sz="quarter" idx="12"/>
          </p:nvPr>
        </p:nvSpPr>
        <p:spPr/>
        <p:txBody>
          <a:bodyPr/>
          <a:lstStyle/>
          <a:p>
            <a:fld id="{BC42B1AE-61B9-478F-9C73-CF5F7EC961CC}" type="slidenum">
              <a:rPr lang="en-IN" smtClean="0"/>
              <a:t>8</a:t>
            </a:fld>
            <a:endParaRPr lang="en-IN"/>
          </a:p>
        </p:txBody>
      </p:sp>
    </p:spTree>
    <p:extLst>
      <p:ext uri="{BB962C8B-B14F-4D97-AF65-F5344CB8AC3E}">
        <p14:creationId xmlns:p14="http://schemas.microsoft.com/office/powerpoint/2010/main" val="3835719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F7A7-E20F-83D3-7CBD-A5156D38F107}"/>
              </a:ext>
            </a:extLst>
          </p:cNvPr>
          <p:cNvSpPr>
            <a:spLocks noGrp="1"/>
          </p:cNvSpPr>
          <p:nvPr>
            <p:ph type="title"/>
          </p:nvPr>
        </p:nvSpPr>
        <p:spPr/>
        <p:txBody>
          <a:bodyPr>
            <a:normAutofit/>
          </a:bodyPr>
          <a:lstStyle/>
          <a:p>
            <a:pPr algn="ctr"/>
            <a:r>
              <a:rPr lang="en-US" sz="3600" b="1" dirty="0">
                <a:latin typeface="Times New Roman" pitchFamily="18" charset="0"/>
                <a:cs typeface="Times New Roman" pitchFamily="18" charset="0"/>
              </a:rPr>
              <a:t>    </a:t>
            </a:r>
            <a:r>
              <a:rPr lang="en-US" sz="3200" dirty="0">
                <a:latin typeface="Times New Roman" pitchFamily="18" charset="0"/>
                <a:cs typeface="Times New Roman" pitchFamily="18" charset="0"/>
              </a:rPr>
              <a:t>DISADVANTAGES OF EXISTING SYSTEM</a:t>
            </a:r>
            <a:endParaRPr lang="en-IN" sz="3200" dirty="0"/>
          </a:p>
        </p:txBody>
      </p:sp>
      <p:sp>
        <p:nvSpPr>
          <p:cNvPr id="3" name="Content Placeholder 2">
            <a:extLst>
              <a:ext uri="{FF2B5EF4-FFF2-40B4-BE49-F238E27FC236}">
                <a16:creationId xmlns:a16="http://schemas.microsoft.com/office/drawing/2014/main" id="{3BF0DAF8-9194-E2CF-B096-5768BA90BDF7}"/>
              </a:ext>
            </a:extLst>
          </p:cNvPr>
          <p:cNvSpPr>
            <a:spLocks noGrp="1"/>
          </p:cNvSpPr>
          <p:nvPr>
            <p:ph idx="1"/>
          </p:nvPr>
        </p:nvSpPr>
        <p:spPr>
          <a:xfrm>
            <a:off x="838200" y="1911889"/>
            <a:ext cx="10515600" cy="4351338"/>
          </a:xfrm>
        </p:spPr>
        <p:txBody>
          <a:bodyPr>
            <a:noAutofit/>
          </a:bodyPr>
          <a:lstStyle/>
          <a:p>
            <a:pPr algn="just"/>
            <a:r>
              <a:rPr lang="en-US" sz="2200" dirty="0">
                <a:latin typeface="Times New Roman" panose="02020603050405020304" pitchFamily="18" charset="0"/>
                <a:cs typeface="Times New Roman" panose="02020603050405020304" pitchFamily="18" charset="0"/>
              </a:rPr>
              <a:t>Limited to specific EV charging patterns</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Limited to specific renewable energy types </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Requires advanced communication infrastructure</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Reliance on high quality data</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Limited to specific distributed energy </a:t>
            </a:r>
            <a:r>
              <a:rPr lang="en-US" sz="2200" dirty="0" err="1">
                <a:latin typeface="Times New Roman" panose="02020603050405020304" pitchFamily="18" charset="0"/>
                <a:cs typeface="Times New Roman" panose="02020603050405020304" pitchFamily="18" charset="0"/>
              </a:rPr>
              <a:t>resourses</a:t>
            </a:r>
            <a:r>
              <a:rPr lang="en-US" sz="2200" dirty="0">
                <a:latin typeface="Times New Roman" panose="02020603050405020304" pitchFamily="18" charset="0"/>
                <a:cs typeface="Times New Roman" panose="02020603050405020304" pitchFamily="18" charset="0"/>
              </a:rPr>
              <a:t> types and configuration</a:t>
            </a:r>
          </a:p>
        </p:txBody>
      </p:sp>
      <p:pic>
        <p:nvPicPr>
          <p:cNvPr id="4" name="Google Shape;90;p1">
            <a:extLst>
              <a:ext uri="{FF2B5EF4-FFF2-40B4-BE49-F238E27FC236}">
                <a16:creationId xmlns:a16="http://schemas.microsoft.com/office/drawing/2014/main" id="{A47B2F17-7849-E0D4-BCFB-103D638C380B}"/>
              </a:ext>
            </a:extLst>
          </p:cNvPr>
          <p:cNvPicPr preferRelativeResize="0"/>
          <p:nvPr/>
        </p:nvPicPr>
        <p:blipFill rotWithShape="1">
          <a:blip r:embed="rId2">
            <a:alphaModFix/>
          </a:blip>
          <a:srcRect/>
          <a:stretch/>
        </p:blipFill>
        <p:spPr>
          <a:xfrm>
            <a:off x="0" y="272891"/>
            <a:ext cx="1735931" cy="755015"/>
          </a:xfrm>
          <a:prstGeom prst="rect">
            <a:avLst/>
          </a:prstGeom>
          <a:noFill/>
          <a:ln>
            <a:noFill/>
          </a:ln>
        </p:spPr>
      </p:pic>
      <p:sp>
        <p:nvSpPr>
          <p:cNvPr id="5" name="Slide Number Placeholder 4">
            <a:extLst>
              <a:ext uri="{FF2B5EF4-FFF2-40B4-BE49-F238E27FC236}">
                <a16:creationId xmlns:a16="http://schemas.microsoft.com/office/drawing/2014/main" id="{B1FF79B0-35CD-32EA-F021-001DFC0132D9}"/>
              </a:ext>
            </a:extLst>
          </p:cNvPr>
          <p:cNvSpPr>
            <a:spLocks noGrp="1"/>
          </p:cNvSpPr>
          <p:nvPr>
            <p:ph type="sldNum" sz="quarter" idx="12"/>
          </p:nvPr>
        </p:nvSpPr>
        <p:spPr/>
        <p:txBody>
          <a:bodyPr/>
          <a:lstStyle/>
          <a:p>
            <a:fld id="{BC42B1AE-61B9-478F-9C73-CF5F7EC961CC}" type="slidenum">
              <a:rPr lang="en-IN" smtClean="0"/>
              <a:t>9</a:t>
            </a:fld>
            <a:endParaRPr lang="en-IN"/>
          </a:p>
        </p:txBody>
      </p:sp>
    </p:spTree>
    <p:extLst>
      <p:ext uri="{BB962C8B-B14F-4D97-AF65-F5344CB8AC3E}">
        <p14:creationId xmlns:p14="http://schemas.microsoft.com/office/powerpoint/2010/main" val="1893250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115</TotalTime>
  <Words>1881</Words>
  <Application>Microsoft Office PowerPoint</Application>
  <PresentationFormat>Widescreen</PresentationFormat>
  <Paragraphs>239</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Aptos</vt:lpstr>
      <vt:lpstr>Arial</vt:lpstr>
      <vt:lpstr>Calibri</vt:lpstr>
      <vt:lpstr>Calibri Light</vt:lpstr>
      <vt:lpstr>Georgia</vt:lpstr>
      <vt:lpstr>Symbol</vt:lpstr>
      <vt:lpstr>Times New Roman</vt:lpstr>
      <vt:lpstr>Office Theme</vt:lpstr>
      <vt:lpstr>SMART GRID OPTIMIZATION USING MACHINE LEARNING: ENHANCING EFFICIENCY, STABILITY, AND PREDICTIVE MAINTENANCE</vt:lpstr>
      <vt:lpstr>ABSTRACT</vt:lpstr>
      <vt:lpstr>                  INTRODUCTION </vt:lpstr>
      <vt:lpstr>          PROBLEM STATEMENT</vt:lpstr>
      <vt:lpstr>                       MOTIVATION</vt:lpstr>
      <vt:lpstr>       OBJECTIVES OF THE PROJECT</vt:lpstr>
      <vt:lpstr>    EXISTING  SYSTEM</vt:lpstr>
      <vt:lpstr>PROPOSED SYSTEM</vt:lpstr>
      <vt:lpstr>    DISADVANTAGES OF EXISTING SYSTEM</vt:lpstr>
      <vt:lpstr>        SCOPE OF THE PROJECT</vt:lpstr>
      <vt:lpstr>LITERATURE SURVEY</vt:lpstr>
      <vt:lpstr>LITERATURE SURVEY</vt:lpstr>
      <vt:lpstr>ARCHITECTURE DIAGRAM</vt:lpstr>
      <vt:lpstr>ALGORITHM USED:</vt:lpstr>
      <vt:lpstr>2. Decision Tree Classifier:</vt:lpstr>
      <vt:lpstr>PowerPoint Presentation</vt:lpstr>
      <vt:lpstr>PowerPoint Presentation</vt:lpstr>
      <vt:lpstr>5. Long Short Term Memory</vt:lpstr>
      <vt:lpstr>ACCURACY OF ALGORITHMS:</vt:lpstr>
      <vt:lpstr>PowerPoint Presentation</vt:lpstr>
      <vt:lpstr>ACCURACY OF ALGORITHMS:</vt:lpstr>
      <vt:lpstr>COMPARISION OF ALL ALGORITHMS:</vt:lpstr>
      <vt:lpstr>FUTURE ENHANCEMENT</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Juloori Yoshitha</dc:creator>
  <cp:lastModifiedBy>Juloori Yoshitha</cp:lastModifiedBy>
  <cp:revision>5</cp:revision>
  <dcterms:modified xsi:type="dcterms:W3CDTF">2024-08-31T12:08:28Z</dcterms:modified>
</cp:coreProperties>
</file>