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10"/>
  </p:normalViewPr>
  <p:slideViewPr>
    <p:cSldViewPr snapToGrid="0" snapToObjects="1">
      <p:cViewPr varScale="1">
        <p:scale>
          <a:sx n="43" d="100"/>
          <a:sy n="43"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52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10391"/>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306955"/>
            <a:ext cx="4919305" cy="3615690"/>
          </a:xfrm>
          <a:prstGeom prst="rect">
            <a:avLst/>
          </a:prstGeom>
        </p:spPr>
      </p:pic>
      <p:sp>
        <p:nvSpPr>
          <p:cNvPr id="6" name="Text 2"/>
          <p:cNvSpPr/>
          <p:nvPr/>
        </p:nvSpPr>
        <p:spPr>
          <a:xfrm>
            <a:off x="6280190" y="2240637"/>
            <a:ext cx="7556421" cy="1956435"/>
          </a:xfrm>
          <a:prstGeom prst="rect">
            <a:avLst/>
          </a:prstGeom>
          <a:noFill/>
          <a:ln/>
        </p:spPr>
        <p:txBody>
          <a:bodyPr wrap="square" rtlCol="0" anchor="t"/>
          <a:lstStyle/>
          <a:p>
            <a:pPr marL="0" indent="0">
              <a:lnSpc>
                <a:spcPts val="7702"/>
              </a:lnSpc>
              <a:buNone/>
            </a:pPr>
            <a:r>
              <a:rPr lang="en-US" sz="6162" b="1" dirty="0">
                <a:solidFill>
                  <a:srgbClr val="282824"/>
                </a:solidFill>
                <a:latin typeface="Lato" pitchFamily="34" charset="0"/>
                <a:ea typeface="Lato" pitchFamily="34" charset="-122"/>
                <a:cs typeface="Lato" pitchFamily="34" charset="-120"/>
              </a:rPr>
              <a:t>Airline Reservation System Overview</a:t>
            </a:r>
            <a:endParaRPr lang="en-US" sz="6162" dirty="0"/>
          </a:p>
        </p:txBody>
      </p:sp>
      <p:sp>
        <p:nvSpPr>
          <p:cNvPr id="7" name="Text 3"/>
          <p:cNvSpPr/>
          <p:nvPr/>
        </p:nvSpPr>
        <p:spPr>
          <a:xfrm>
            <a:off x="6280190" y="4537234"/>
            <a:ext cx="7556421" cy="1451610"/>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An airline reservation system is a complex software platform that streamlines the process of booking, managing, and tracking air travel. It integrates with various internal systems and external providers to ensure seamless operations for airlines and passengers.</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1694" y="2433757"/>
            <a:ext cx="5042892" cy="3361968"/>
          </a:xfrm>
          <a:prstGeom prst="rect">
            <a:avLst/>
          </a:prstGeom>
        </p:spPr>
      </p:pic>
      <p:sp>
        <p:nvSpPr>
          <p:cNvPr id="6" name="Text 2"/>
          <p:cNvSpPr/>
          <p:nvPr/>
        </p:nvSpPr>
        <p:spPr>
          <a:xfrm>
            <a:off x="6107192" y="1613773"/>
            <a:ext cx="7097554" cy="554355"/>
          </a:xfrm>
          <a:prstGeom prst="rect">
            <a:avLst/>
          </a:prstGeom>
          <a:noFill/>
          <a:ln/>
        </p:spPr>
        <p:txBody>
          <a:bodyPr wrap="none" rtlCol="0" anchor="t"/>
          <a:lstStyle/>
          <a:p>
            <a:pPr marL="0" indent="0">
              <a:lnSpc>
                <a:spcPts val="4365"/>
              </a:lnSpc>
              <a:buNone/>
            </a:pPr>
            <a:r>
              <a:rPr lang="en-US" sz="3492" b="1" dirty="0">
                <a:solidFill>
                  <a:srgbClr val="282824"/>
                </a:solidFill>
                <a:latin typeface="Lato" pitchFamily="34" charset="0"/>
                <a:ea typeface="Lato" pitchFamily="34" charset="-122"/>
                <a:cs typeface="Lato" pitchFamily="34" charset="-120"/>
              </a:rPr>
              <a:t>Booking and Ticketing Functionality</a:t>
            </a:r>
            <a:endParaRPr lang="en-US" sz="3492" dirty="0"/>
          </a:p>
        </p:txBody>
      </p:sp>
      <p:sp>
        <p:nvSpPr>
          <p:cNvPr id="7" name="Shape 3"/>
          <p:cNvSpPr/>
          <p:nvPr/>
        </p:nvSpPr>
        <p:spPr>
          <a:xfrm>
            <a:off x="6107192" y="2633663"/>
            <a:ext cx="399098" cy="399098"/>
          </a:xfrm>
          <a:prstGeom prst="roundRect">
            <a:avLst>
              <a:gd name="adj" fmla="val 6667"/>
            </a:avLst>
          </a:prstGeom>
          <a:solidFill>
            <a:srgbClr val="E5DFD2"/>
          </a:solidFill>
          <a:ln/>
        </p:spPr>
      </p:sp>
      <p:sp>
        <p:nvSpPr>
          <p:cNvPr id="8" name="Text 4"/>
          <p:cNvSpPr/>
          <p:nvPr/>
        </p:nvSpPr>
        <p:spPr>
          <a:xfrm>
            <a:off x="6229588" y="2700099"/>
            <a:ext cx="154305" cy="266105"/>
          </a:xfrm>
          <a:prstGeom prst="rect">
            <a:avLst/>
          </a:prstGeom>
          <a:noFill/>
          <a:ln/>
        </p:spPr>
        <p:txBody>
          <a:bodyPr wrap="none" rtlCol="0" anchor="t"/>
          <a:lstStyle/>
          <a:p>
            <a:pPr marL="0" indent="0" algn="ctr">
              <a:lnSpc>
                <a:spcPts val="2095"/>
              </a:lnSpc>
              <a:buNone/>
            </a:pPr>
            <a:r>
              <a:rPr lang="en-US" sz="2095" b="1" dirty="0">
                <a:solidFill>
                  <a:srgbClr val="4A4A45"/>
                </a:solidFill>
                <a:latin typeface="Lato" pitchFamily="34" charset="0"/>
                <a:ea typeface="Lato" pitchFamily="34" charset="-122"/>
                <a:cs typeface="Lato" pitchFamily="34" charset="-120"/>
              </a:rPr>
              <a:t>1</a:t>
            </a:r>
            <a:endParaRPr lang="en-US" sz="2095" dirty="0"/>
          </a:p>
        </p:txBody>
      </p:sp>
      <p:sp>
        <p:nvSpPr>
          <p:cNvPr id="9" name="Text 5"/>
          <p:cNvSpPr/>
          <p:nvPr/>
        </p:nvSpPr>
        <p:spPr>
          <a:xfrm>
            <a:off x="6683573" y="2633663"/>
            <a:ext cx="2257187" cy="277058"/>
          </a:xfrm>
          <a:prstGeom prst="rect">
            <a:avLst/>
          </a:prstGeom>
          <a:noFill/>
          <a:ln/>
        </p:spPr>
        <p:txBody>
          <a:bodyPr wrap="none" rtlCol="0" anchor="t"/>
          <a:lstStyle/>
          <a:p>
            <a:pPr marL="0" indent="0">
              <a:lnSpc>
                <a:spcPts val="2182"/>
              </a:lnSpc>
              <a:buNone/>
            </a:pPr>
            <a:r>
              <a:rPr lang="en-US" sz="1746" b="1" dirty="0">
                <a:solidFill>
                  <a:srgbClr val="4A4A45"/>
                </a:solidFill>
                <a:latin typeface="Lato" pitchFamily="34" charset="0"/>
                <a:ea typeface="Lato" pitchFamily="34" charset="-122"/>
                <a:cs typeface="Lato" pitchFamily="34" charset="-120"/>
              </a:rPr>
              <a:t>Search and Availability</a:t>
            </a:r>
            <a:endParaRPr lang="en-US" sz="1746" dirty="0"/>
          </a:p>
        </p:txBody>
      </p:sp>
      <p:sp>
        <p:nvSpPr>
          <p:cNvPr id="10" name="Text 6"/>
          <p:cNvSpPr/>
          <p:nvPr/>
        </p:nvSpPr>
        <p:spPr>
          <a:xfrm>
            <a:off x="6683573" y="3017044"/>
            <a:ext cx="3286244" cy="1419225"/>
          </a:xfrm>
          <a:prstGeom prst="rect">
            <a:avLst/>
          </a:prstGeom>
          <a:noFill/>
          <a:ln/>
        </p:spPr>
        <p:txBody>
          <a:bodyPr wrap="square" rtlCol="0" anchor="t"/>
          <a:lstStyle/>
          <a:p>
            <a:pPr marL="0" indent="0">
              <a:lnSpc>
                <a:spcPts val="2235"/>
              </a:lnSpc>
              <a:buNone/>
            </a:pPr>
            <a:r>
              <a:rPr lang="en-US" sz="1397" dirty="0">
                <a:solidFill>
                  <a:srgbClr val="4A4A45"/>
                </a:solidFill>
                <a:latin typeface="Lato" pitchFamily="34" charset="0"/>
                <a:ea typeface="Lato" pitchFamily="34" charset="-122"/>
                <a:cs typeface="Lato" pitchFamily="34" charset="-120"/>
              </a:rPr>
              <a:t>Passengers can search for flights based on criteria such as origin, destination, date, and budget. The system displays available flights with real-time pricing and seat availability.</a:t>
            </a:r>
            <a:endParaRPr lang="en-US" sz="1397" dirty="0"/>
          </a:p>
        </p:txBody>
      </p:sp>
      <p:sp>
        <p:nvSpPr>
          <p:cNvPr id="11" name="Shape 7"/>
          <p:cNvSpPr/>
          <p:nvPr/>
        </p:nvSpPr>
        <p:spPr>
          <a:xfrm>
            <a:off x="10147102" y="2633663"/>
            <a:ext cx="399098" cy="399098"/>
          </a:xfrm>
          <a:prstGeom prst="roundRect">
            <a:avLst>
              <a:gd name="adj" fmla="val 6667"/>
            </a:avLst>
          </a:prstGeom>
          <a:solidFill>
            <a:srgbClr val="E5DFD2"/>
          </a:solidFill>
          <a:ln/>
        </p:spPr>
      </p:sp>
      <p:sp>
        <p:nvSpPr>
          <p:cNvPr id="12" name="Text 8"/>
          <p:cNvSpPr/>
          <p:nvPr/>
        </p:nvSpPr>
        <p:spPr>
          <a:xfrm>
            <a:off x="10269498" y="2700099"/>
            <a:ext cx="154305" cy="266105"/>
          </a:xfrm>
          <a:prstGeom prst="rect">
            <a:avLst/>
          </a:prstGeom>
          <a:noFill/>
          <a:ln/>
        </p:spPr>
        <p:txBody>
          <a:bodyPr wrap="none" rtlCol="0" anchor="t"/>
          <a:lstStyle/>
          <a:p>
            <a:pPr marL="0" indent="0" algn="ctr">
              <a:lnSpc>
                <a:spcPts val="2095"/>
              </a:lnSpc>
              <a:buNone/>
            </a:pPr>
            <a:r>
              <a:rPr lang="en-US" sz="2095" b="1" dirty="0">
                <a:solidFill>
                  <a:srgbClr val="4A4A45"/>
                </a:solidFill>
                <a:latin typeface="Lato" pitchFamily="34" charset="0"/>
                <a:ea typeface="Lato" pitchFamily="34" charset="-122"/>
                <a:cs typeface="Lato" pitchFamily="34" charset="-120"/>
              </a:rPr>
              <a:t>2</a:t>
            </a:r>
            <a:endParaRPr lang="en-US" sz="2095" dirty="0"/>
          </a:p>
        </p:txBody>
      </p:sp>
      <p:sp>
        <p:nvSpPr>
          <p:cNvPr id="13" name="Text 9"/>
          <p:cNvSpPr/>
          <p:nvPr/>
        </p:nvSpPr>
        <p:spPr>
          <a:xfrm>
            <a:off x="10723483" y="2633663"/>
            <a:ext cx="2217301" cy="277058"/>
          </a:xfrm>
          <a:prstGeom prst="rect">
            <a:avLst/>
          </a:prstGeom>
          <a:noFill/>
          <a:ln/>
        </p:spPr>
        <p:txBody>
          <a:bodyPr wrap="none" rtlCol="0" anchor="t"/>
          <a:lstStyle/>
          <a:p>
            <a:pPr marL="0" indent="0">
              <a:lnSpc>
                <a:spcPts val="2182"/>
              </a:lnSpc>
              <a:buNone/>
            </a:pPr>
            <a:r>
              <a:rPr lang="en-US" sz="1746" b="1" dirty="0">
                <a:solidFill>
                  <a:srgbClr val="4A4A45"/>
                </a:solidFill>
                <a:latin typeface="Lato" pitchFamily="34" charset="0"/>
                <a:ea typeface="Lato" pitchFamily="34" charset="-122"/>
                <a:cs typeface="Lato" pitchFamily="34" charset="-120"/>
              </a:rPr>
              <a:t>Booking and Payment</a:t>
            </a:r>
            <a:endParaRPr lang="en-US" sz="1746" dirty="0"/>
          </a:p>
        </p:txBody>
      </p:sp>
      <p:sp>
        <p:nvSpPr>
          <p:cNvPr id="14" name="Text 10"/>
          <p:cNvSpPr/>
          <p:nvPr/>
        </p:nvSpPr>
        <p:spPr>
          <a:xfrm>
            <a:off x="10723483" y="3017044"/>
            <a:ext cx="3286244" cy="1419225"/>
          </a:xfrm>
          <a:prstGeom prst="rect">
            <a:avLst/>
          </a:prstGeom>
          <a:noFill/>
          <a:ln/>
        </p:spPr>
        <p:txBody>
          <a:bodyPr wrap="square" rtlCol="0" anchor="t"/>
          <a:lstStyle/>
          <a:p>
            <a:pPr marL="0" indent="0">
              <a:lnSpc>
                <a:spcPts val="2235"/>
              </a:lnSpc>
              <a:buNone/>
            </a:pPr>
            <a:r>
              <a:rPr lang="en-US" sz="1397" dirty="0">
                <a:solidFill>
                  <a:srgbClr val="4A4A45"/>
                </a:solidFill>
                <a:latin typeface="Lato" pitchFamily="34" charset="0"/>
                <a:ea typeface="Lato" pitchFamily="34" charset="-122"/>
                <a:cs typeface="Lato" pitchFamily="34" charset="-120"/>
              </a:rPr>
              <a:t>Passengers can select their preferred flight and make online bookings. The system integrates with payment gateways to process secure transactions and issue electronic tickets.</a:t>
            </a:r>
            <a:endParaRPr lang="en-US" sz="1397" dirty="0"/>
          </a:p>
        </p:txBody>
      </p:sp>
      <p:sp>
        <p:nvSpPr>
          <p:cNvPr id="15" name="Shape 11"/>
          <p:cNvSpPr/>
          <p:nvPr/>
        </p:nvSpPr>
        <p:spPr>
          <a:xfrm>
            <a:off x="6107192" y="4813102"/>
            <a:ext cx="399098" cy="399098"/>
          </a:xfrm>
          <a:prstGeom prst="roundRect">
            <a:avLst>
              <a:gd name="adj" fmla="val 6667"/>
            </a:avLst>
          </a:prstGeom>
          <a:solidFill>
            <a:srgbClr val="E5DFD2"/>
          </a:solidFill>
          <a:ln/>
        </p:spPr>
      </p:sp>
      <p:sp>
        <p:nvSpPr>
          <p:cNvPr id="16" name="Text 12"/>
          <p:cNvSpPr/>
          <p:nvPr/>
        </p:nvSpPr>
        <p:spPr>
          <a:xfrm>
            <a:off x="6229588" y="4879538"/>
            <a:ext cx="154305" cy="266105"/>
          </a:xfrm>
          <a:prstGeom prst="rect">
            <a:avLst/>
          </a:prstGeom>
          <a:noFill/>
          <a:ln/>
        </p:spPr>
        <p:txBody>
          <a:bodyPr wrap="none" rtlCol="0" anchor="t"/>
          <a:lstStyle/>
          <a:p>
            <a:pPr marL="0" indent="0" algn="ctr">
              <a:lnSpc>
                <a:spcPts val="2095"/>
              </a:lnSpc>
              <a:buNone/>
            </a:pPr>
            <a:r>
              <a:rPr lang="en-US" sz="2095" b="1" dirty="0">
                <a:solidFill>
                  <a:srgbClr val="4A4A45"/>
                </a:solidFill>
                <a:latin typeface="Lato" pitchFamily="34" charset="0"/>
                <a:ea typeface="Lato" pitchFamily="34" charset="-122"/>
                <a:cs typeface="Lato" pitchFamily="34" charset="-120"/>
              </a:rPr>
              <a:t>3</a:t>
            </a:r>
            <a:endParaRPr lang="en-US" sz="2095" dirty="0"/>
          </a:p>
        </p:txBody>
      </p:sp>
      <p:sp>
        <p:nvSpPr>
          <p:cNvPr id="17" name="Text 13"/>
          <p:cNvSpPr/>
          <p:nvPr/>
        </p:nvSpPr>
        <p:spPr>
          <a:xfrm>
            <a:off x="6683573" y="4813102"/>
            <a:ext cx="3096697" cy="277058"/>
          </a:xfrm>
          <a:prstGeom prst="rect">
            <a:avLst/>
          </a:prstGeom>
          <a:noFill/>
          <a:ln/>
        </p:spPr>
        <p:txBody>
          <a:bodyPr wrap="none" rtlCol="0" anchor="t"/>
          <a:lstStyle/>
          <a:p>
            <a:pPr marL="0" indent="0">
              <a:lnSpc>
                <a:spcPts val="2182"/>
              </a:lnSpc>
              <a:buNone/>
            </a:pPr>
            <a:r>
              <a:rPr lang="en-US" sz="1746" b="1" dirty="0">
                <a:solidFill>
                  <a:srgbClr val="4A4A45"/>
                </a:solidFill>
                <a:latin typeface="Lato" pitchFamily="34" charset="0"/>
                <a:ea typeface="Lato" pitchFamily="34" charset="-122"/>
                <a:cs typeface="Lato" pitchFamily="34" charset="-120"/>
              </a:rPr>
              <a:t>Confirmation and Management</a:t>
            </a:r>
            <a:endParaRPr lang="en-US" sz="1746" dirty="0"/>
          </a:p>
        </p:txBody>
      </p:sp>
      <p:sp>
        <p:nvSpPr>
          <p:cNvPr id="18" name="Text 14"/>
          <p:cNvSpPr/>
          <p:nvPr/>
        </p:nvSpPr>
        <p:spPr>
          <a:xfrm>
            <a:off x="6683573" y="5196483"/>
            <a:ext cx="3286244" cy="1419225"/>
          </a:xfrm>
          <a:prstGeom prst="rect">
            <a:avLst/>
          </a:prstGeom>
          <a:noFill/>
          <a:ln/>
        </p:spPr>
        <p:txBody>
          <a:bodyPr wrap="square" rtlCol="0" anchor="t"/>
          <a:lstStyle/>
          <a:p>
            <a:pPr marL="0" indent="0">
              <a:lnSpc>
                <a:spcPts val="2235"/>
              </a:lnSpc>
              <a:buNone/>
            </a:pPr>
            <a:r>
              <a:rPr lang="en-US" sz="1397" dirty="0">
                <a:solidFill>
                  <a:srgbClr val="4A4A45"/>
                </a:solidFill>
                <a:latin typeface="Lato" pitchFamily="34" charset="0"/>
                <a:ea typeface="Lato" pitchFamily="34" charset="-122"/>
                <a:cs typeface="Lato" pitchFamily="34" charset="-120"/>
              </a:rPr>
              <a:t>Upon successful booking, passengers receive confirmation emails with booking details and itinerary. They can also manage their bookings online, including seat selection and baggage allowance.</a:t>
            </a:r>
            <a:endParaRPr lang="en-US" sz="1397" dirty="0"/>
          </a:p>
        </p:txBody>
      </p:sp>
      <p:sp>
        <p:nvSpPr>
          <p:cNvPr id="19" name="Shape 15"/>
          <p:cNvSpPr/>
          <p:nvPr/>
        </p:nvSpPr>
        <p:spPr>
          <a:xfrm>
            <a:off x="10147102" y="4813102"/>
            <a:ext cx="399098" cy="399098"/>
          </a:xfrm>
          <a:prstGeom prst="roundRect">
            <a:avLst>
              <a:gd name="adj" fmla="val 6667"/>
            </a:avLst>
          </a:prstGeom>
          <a:solidFill>
            <a:srgbClr val="E5DFD2"/>
          </a:solidFill>
          <a:ln/>
        </p:spPr>
      </p:sp>
      <p:sp>
        <p:nvSpPr>
          <p:cNvPr id="20" name="Text 16"/>
          <p:cNvSpPr/>
          <p:nvPr/>
        </p:nvSpPr>
        <p:spPr>
          <a:xfrm>
            <a:off x="10269498" y="4879538"/>
            <a:ext cx="154305" cy="266105"/>
          </a:xfrm>
          <a:prstGeom prst="rect">
            <a:avLst/>
          </a:prstGeom>
          <a:noFill/>
          <a:ln/>
        </p:spPr>
        <p:txBody>
          <a:bodyPr wrap="none" rtlCol="0" anchor="t"/>
          <a:lstStyle/>
          <a:p>
            <a:pPr marL="0" indent="0" algn="ctr">
              <a:lnSpc>
                <a:spcPts val="2095"/>
              </a:lnSpc>
              <a:buNone/>
            </a:pPr>
            <a:r>
              <a:rPr lang="en-US" sz="2095" b="1" dirty="0">
                <a:solidFill>
                  <a:srgbClr val="4A4A45"/>
                </a:solidFill>
                <a:latin typeface="Lato" pitchFamily="34" charset="0"/>
                <a:ea typeface="Lato" pitchFamily="34" charset="-122"/>
                <a:cs typeface="Lato" pitchFamily="34" charset="-120"/>
              </a:rPr>
              <a:t>4</a:t>
            </a:r>
            <a:endParaRPr lang="en-US" sz="2095" dirty="0"/>
          </a:p>
        </p:txBody>
      </p:sp>
      <p:sp>
        <p:nvSpPr>
          <p:cNvPr id="21" name="Text 17"/>
          <p:cNvSpPr/>
          <p:nvPr/>
        </p:nvSpPr>
        <p:spPr>
          <a:xfrm>
            <a:off x="10723483" y="4813102"/>
            <a:ext cx="2217301" cy="277058"/>
          </a:xfrm>
          <a:prstGeom prst="rect">
            <a:avLst/>
          </a:prstGeom>
          <a:noFill/>
          <a:ln/>
        </p:spPr>
        <p:txBody>
          <a:bodyPr wrap="none" rtlCol="0" anchor="t"/>
          <a:lstStyle/>
          <a:p>
            <a:pPr marL="0" indent="0">
              <a:lnSpc>
                <a:spcPts val="2182"/>
              </a:lnSpc>
              <a:buNone/>
            </a:pPr>
            <a:r>
              <a:rPr lang="en-US" sz="1746" b="1" dirty="0">
                <a:solidFill>
                  <a:srgbClr val="4A4A45"/>
                </a:solidFill>
                <a:latin typeface="Lato" pitchFamily="34" charset="0"/>
                <a:ea typeface="Lato" pitchFamily="34" charset="-122"/>
                <a:cs typeface="Lato" pitchFamily="34" charset="-120"/>
              </a:rPr>
              <a:t>Special Services</a:t>
            </a:r>
            <a:endParaRPr lang="en-US" sz="1746" dirty="0"/>
          </a:p>
        </p:txBody>
      </p:sp>
      <p:sp>
        <p:nvSpPr>
          <p:cNvPr id="22" name="Text 18"/>
          <p:cNvSpPr/>
          <p:nvPr/>
        </p:nvSpPr>
        <p:spPr>
          <a:xfrm>
            <a:off x="10723483" y="5196483"/>
            <a:ext cx="3286244" cy="1135380"/>
          </a:xfrm>
          <a:prstGeom prst="rect">
            <a:avLst/>
          </a:prstGeom>
          <a:noFill/>
          <a:ln/>
        </p:spPr>
        <p:txBody>
          <a:bodyPr wrap="square" rtlCol="0" anchor="t"/>
          <a:lstStyle/>
          <a:p>
            <a:pPr marL="0" indent="0">
              <a:lnSpc>
                <a:spcPts val="2235"/>
              </a:lnSpc>
              <a:buNone/>
            </a:pPr>
            <a:r>
              <a:rPr lang="en-US" sz="1397" dirty="0">
                <a:solidFill>
                  <a:srgbClr val="4A4A45"/>
                </a:solidFill>
                <a:latin typeface="Lato" pitchFamily="34" charset="0"/>
                <a:ea typeface="Lato" pitchFamily="34" charset="-122"/>
                <a:cs typeface="Lato" pitchFamily="34" charset="-120"/>
              </a:rPr>
              <a:t>The system enables passengers to request special services, such as wheelchair assistance, pre-ordered meals, or pet transportation.</a:t>
            </a:r>
            <a:endParaRPr lang="en-US" sz="13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793790" y="2177058"/>
            <a:ext cx="9486662" cy="708779"/>
          </a:xfrm>
          <a:prstGeom prst="rect">
            <a:avLst/>
          </a:prstGeom>
          <a:noFill/>
          <a:ln/>
        </p:spPr>
        <p:txBody>
          <a:bodyPr wrap="none" rtlCol="0" anchor="t"/>
          <a:lstStyle/>
          <a:p>
            <a:pPr marL="0" indent="0">
              <a:lnSpc>
                <a:spcPts val="5581"/>
              </a:lnSpc>
              <a:buNone/>
            </a:pPr>
            <a:r>
              <a:rPr lang="en-US" sz="4465" b="1" dirty="0">
                <a:solidFill>
                  <a:srgbClr val="282824"/>
                </a:solidFill>
                <a:latin typeface="Lato" pitchFamily="34" charset="0"/>
                <a:ea typeface="Lato" pitchFamily="34" charset="-122"/>
                <a:cs typeface="Lato" pitchFamily="34" charset="-120"/>
              </a:rPr>
              <a:t>Passenger Management and Check-in</a:t>
            </a:r>
            <a:endParaRPr lang="en-US" sz="4465" dirty="0"/>
          </a:p>
        </p:txBody>
      </p:sp>
      <p:sp>
        <p:nvSpPr>
          <p:cNvPr id="5" name="Text 3"/>
          <p:cNvSpPr/>
          <p:nvPr/>
        </p:nvSpPr>
        <p:spPr>
          <a:xfrm>
            <a:off x="793790" y="3452813"/>
            <a:ext cx="2835235"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Passenger Profiles</a:t>
            </a:r>
            <a:endParaRPr lang="en-US" sz="2233" dirty="0"/>
          </a:p>
        </p:txBody>
      </p:sp>
      <p:sp>
        <p:nvSpPr>
          <p:cNvPr id="6" name="Text 4"/>
          <p:cNvSpPr/>
          <p:nvPr/>
        </p:nvSpPr>
        <p:spPr>
          <a:xfrm>
            <a:off x="793790" y="4033957"/>
            <a:ext cx="3978116" cy="1814513"/>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The system stores passenger information, including contact details, travel history, and loyalty program membership. Passengers can access and manage their profiles online.</a:t>
            </a:r>
            <a:endParaRPr lang="en-US" sz="1786" dirty="0"/>
          </a:p>
        </p:txBody>
      </p:sp>
      <p:sp>
        <p:nvSpPr>
          <p:cNvPr id="7" name="Text 5"/>
          <p:cNvSpPr/>
          <p:nvPr/>
        </p:nvSpPr>
        <p:spPr>
          <a:xfrm>
            <a:off x="5332928" y="3452813"/>
            <a:ext cx="2835235"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Check-in Options</a:t>
            </a:r>
            <a:endParaRPr lang="en-US" sz="2233" dirty="0"/>
          </a:p>
        </p:txBody>
      </p:sp>
      <p:sp>
        <p:nvSpPr>
          <p:cNvPr id="8" name="Text 6"/>
          <p:cNvSpPr/>
          <p:nvPr/>
        </p:nvSpPr>
        <p:spPr>
          <a:xfrm>
            <a:off x="5332928" y="4033957"/>
            <a:ext cx="3978116" cy="1814513"/>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Passengers can check in online, at airport kiosks, or at dedicated check-in counters. The system manages seat assignments, baggage tags, and boarding passes.</a:t>
            </a:r>
            <a:endParaRPr lang="en-US" sz="1786" dirty="0"/>
          </a:p>
        </p:txBody>
      </p:sp>
      <p:sp>
        <p:nvSpPr>
          <p:cNvPr id="9" name="Text 7"/>
          <p:cNvSpPr/>
          <p:nvPr/>
        </p:nvSpPr>
        <p:spPr>
          <a:xfrm>
            <a:off x="9872067" y="3452813"/>
            <a:ext cx="3824407"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Security and Gate Information</a:t>
            </a:r>
            <a:endParaRPr lang="en-US" sz="2233" dirty="0"/>
          </a:p>
        </p:txBody>
      </p:sp>
      <p:sp>
        <p:nvSpPr>
          <p:cNvPr id="10" name="Text 8"/>
          <p:cNvSpPr/>
          <p:nvPr/>
        </p:nvSpPr>
        <p:spPr>
          <a:xfrm>
            <a:off x="9872067" y="4033957"/>
            <a:ext cx="3978116" cy="1088708"/>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Passengers receive real-time updates on security procedures, gate information, and flight delays through the system.</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2651165"/>
          </a:xfrm>
          <a:prstGeom prst="rect">
            <a:avLst/>
          </a:prstGeom>
        </p:spPr>
      </p:pic>
      <p:sp>
        <p:nvSpPr>
          <p:cNvPr id="5" name="Text 2"/>
          <p:cNvSpPr/>
          <p:nvPr/>
        </p:nvSpPr>
        <p:spPr>
          <a:xfrm>
            <a:off x="742236" y="3236357"/>
            <a:ext cx="7850743" cy="662821"/>
          </a:xfrm>
          <a:prstGeom prst="rect">
            <a:avLst/>
          </a:prstGeom>
          <a:noFill/>
          <a:ln/>
        </p:spPr>
        <p:txBody>
          <a:bodyPr wrap="none" rtlCol="0" anchor="t"/>
          <a:lstStyle/>
          <a:p>
            <a:pPr marL="0" indent="0">
              <a:lnSpc>
                <a:spcPts val="5219"/>
              </a:lnSpc>
              <a:buNone/>
            </a:pPr>
            <a:r>
              <a:rPr lang="en-US" sz="4175" b="1" dirty="0">
                <a:solidFill>
                  <a:srgbClr val="282824"/>
                </a:solidFill>
                <a:latin typeface="Lato" pitchFamily="34" charset="0"/>
                <a:ea typeface="Lato" pitchFamily="34" charset="-122"/>
                <a:cs typeface="Lato" pitchFamily="34" charset="-120"/>
              </a:rPr>
              <a:t>Flight and Schedule Management</a:t>
            </a:r>
            <a:endParaRPr lang="en-US" sz="4175" dirty="0"/>
          </a:p>
        </p:txBody>
      </p:sp>
      <p:sp>
        <p:nvSpPr>
          <p:cNvPr id="6" name="Shape 3"/>
          <p:cNvSpPr/>
          <p:nvPr/>
        </p:nvSpPr>
        <p:spPr>
          <a:xfrm>
            <a:off x="742236" y="4535448"/>
            <a:ext cx="13145929" cy="22860"/>
          </a:xfrm>
          <a:prstGeom prst="roundRect">
            <a:avLst>
              <a:gd name="adj" fmla="val 139172"/>
            </a:avLst>
          </a:prstGeom>
          <a:solidFill>
            <a:srgbClr val="CBC5B8"/>
          </a:solidFill>
          <a:ln/>
        </p:spPr>
      </p:sp>
      <p:sp>
        <p:nvSpPr>
          <p:cNvPr id="7" name="Shape 4"/>
          <p:cNvSpPr/>
          <p:nvPr/>
        </p:nvSpPr>
        <p:spPr>
          <a:xfrm>
            <a:off x="2851071" y="4535448"/>
            <a:ext cx="22860" cy="742236"/>
          </a:xfrm>
          <a:prstGeom prst="roundRect">
            <a:avLst>
              <a:gd name="adj" fmla="val 139172"/>
            </a:avLst>
          </a:prstGeom>
          <a:solidFill>
            <a:srgbClr val="CBC5B8"/>
          </a:solidFill>
          <a:ln/>
        </p:spPr>
      </p:sp>
      <p:sp>
        <p:nvSpPr>
          <p:cNvPr id="8" name="Shape 5"/>
          <p:cNvSpPr/>
          <p:nvPr/>
        </p:nvSpPr>
        <p:spPr>
          <a:xfrm>
            <a:off x="2623899" y="4296847"/>
            <a:ext cx="477203" cy="477202"/>
          </a:xfrm>
          <a:prstGeom prst="roundRect">
            <a:avLst>
              <a:gd name="adj" fmla="val 6667"/>
            </a:avLst>
          </a:prstGeom>
          <a:solidFill>
            <a:srgbClr val="E5DFD2"/>
          </a:solidFill>
          <a:ln/>
        </p:spPr>
      </p:sp>
      <p:sp>
        <p:nvSpPr>
          <p:cNvPr id="9" name="Text 6"/>
          <p:cNvSpPr/>
          <p:nvPr/>
        </p:nvSpPr>
        <p:spPr>
          <a:xfrm>
            <a:off x="2770227" y="4376380"/>
            <a:ext cx="184547" cy="318135"/>
          </a:xfrm>
          <a:prstGeom prst="rect">
            <a:avLst/>
          </a:prstGeom>
          <a:noFill/>
          <a:ln/>
        </p:spPr>
        <p:txBody>
          <a:bodyPr wrap="none" rtlCol="0" anchor="t"/>
          <a:lstStyle/>
          <a:p>
            <a:pPr marL="0" indent="0" algn="ctr">
              <a:lnSpc>
                <a:spcPts val="2505"/>
              </a:lnSpc>
              <a:buNone/>
            </a:pPr>
            <a:r>
              <a:rPr lang="en-US" sz="2505" b="1" dirty="0">
                <a:solidFill>
                  <a:srgbClr val="4A4A45"/>
                </a:solidFill>
                <a:latin typeface="Lato" pitchFamily="34" charset="0"/>
                <a:ea typeface="Lato" pitchFamily="34" charset="-122"/>
                <a:cs typeface="Lato" pitchFamily="34" charset="-120"/>
              </a:rPr>
              <a:t>1</a:t>
            </a:r>
            <a:endParaRPr lang="en-US" sz="2505" dirty="0"/>
          </a:p>
        </p:txBody>
      </p:sp>
      <p:sp>
        <p:nvSpPr>
          <p:cNvPr id="10" name="Text 7"/>
          <p:cNvSpPr/>
          <p:nvPr/>
        </p:nvSpPr>
        <p:spPr>
          <a:xfrm>
            <a:off x="1536859" y="5489853"/>
            <a:ext cx="2651165" cy="331351"/>
          </a:xfrm>
          <a:prstGeom prst="rect">
            <a:avLst/>
          </a:prstGeom>
          <a:noFill/>
          <a:ln/>
        </p:spPr>
        <p:txBody>
          <a:bodyPr wrap="none" rtlCol="0" anchor="t"/>
          <a:lstStyle/>
          <a:p>
            <a:pPr marL="0" indent="0" algn="ctr">
              <a:lnSpc>
                <a:spcPts val="2609"/>
              </a:lnSpc>
              <a:buNone/>
            </a:pPr>
            <a:r>
              <a:rPr lang="en-US" sz="2088" b="1" dirty="0">
                <a:solidFill>
                  <a:srgbClr val="4A4A45"/>
                </a:solidFill>
                <a:latin typeface="Lato" pitchFamily="34" charset="0"/>
                <a:ea typeface="Lato" pitchFamily="34" charset="-122"/>
                <a:cs typeface="Lato" pitchFamily="34" charset="-120"/>
              </a:rPr>
              <a:t>Flight Planning</a:t>
            </a:r>
            <a:endParaRPr lang="en-US" sz="2088" dirty="0"/>
          </a:p>
        </p:txBody>
      </p:sp>
      <p:sp>
        <p:nvSpPr>
          <p:cNvPr id="11" name="Text 8"/>
          <p:cNvSpPr/>
          <p:nvPr/>
        </p:nvSpPr>
        <p:spPr>
          <a:xfrm>
            <a:off x="954286" y="5948363"/>
            <a:ext cx="3816429" cy="1696045"/>
          </a:xfrm>
          <a:prstGeom prst="rect">
            <a:avLst/>
          </a:prstGeom>
          <a:noFill/>
          <a:ln/>
        </p:spPr>
        <p:txBody>
          <a:bodyPr wrap="square" rtlCol="0" anchor="t"/>
          <a:lstStyle/>
          <a:p>
            <a:pPr marL="0" indent="0" algn="ctr">
              <a:lnSpc>
                <a:spcPts val="2672"/>
              </a:lnSpc>
              <a:buNone/>
            </a:pPr>
            <a:r>
              <a:rPr lang="en-US" sz="1670" dirty="0">
                <a:solidFill>
                  <a:srgbClr val="4A4A45"/>
                </a:solidFill>
                <a:latin typeface="Lato" pitchFamily="34" charset="0"/>
                <a:ea typeface="Lato" pitchFamily="34" charset="-122"/>
                <a:cs typeface="Lato" pitchFamily="34" charset="-120"/>
              </a:rPr>
              <a:t>Airlines use the system to plan and manage flight schedules, taking into account factors such as aircraft availability, crew assignments, and fuel efficiency.</a:t>
            </a:r>
            <a:endParaRPr lang="en-US" sz="1670" dirty="0"/>
          </a:p>
        </p:txBody>
      </p:sp>
      <p:sp>
        <p:nvSpPr>
          <p:cNvPr id="12" name="Shape 9"/>
          <p:cNvSpPr/>
          <p:nvPr/>
        </p:nvSpPr>
        <p:spPr>
          <a:xfrm>
            <a:off x="7303651" y="4535448"/>
            <a:ext cx="22860" cy="742236"/>
          </a:xfrm>
          <a:prstGeom prst="roundRect">
            <a:avLst>
              <a:gd name="adj" fmla="val 139172"/>
            </a:avLst>
          </a:prstGeom>
          <a:solidFill>
            <a:srgbClr val="CBC5B8"/>
          </a:solidFill>
          <a:ln/>
        </p:spPr>
      </p:sp>
      <p:sp>
        <p:nvSpPr>
          <p:cNvPr id="13" name="Shape 10"/>
          <p:cNvSpPr/>
          <p:nvPr/>
        </p:nvSpPr>
        <p:spPr>
          <a:xfrm>
            <a:off x="7076480" y="4296847"/>
            <a:ext cx="477203" cy="477202"/>
          </a:xfrm>
          <a:prstGeom prst="roundRect">
            <a:avLst>
              <a:gd name="adj" fmla="val 6667"/>
            </a:avLst>
          </a:prstGeom>
          <a:solidFill>
            <a:srgbClr val="E5DFD2"/>
          </a:solidFill>
          <a:ln/>
        </p:spPr>
      </p:sp>
      <p:sp>
        <p:nvSpPr>
          <p:cNvPr id="14" name="Text 11"/>
          <p:cNvSpPr/>
          <p:nvPr/>
        </p:nvSpPr>
        <p:spPr>
          <a:xfrm>
            <a:off x="7222808" y="4376380"/>
            <a:ext cx="184547" cy="318135"/>
          </a:xfrm>
          <a:prstGeom prst="rect">
            <a:avLst/>
          </a:prstGeom>
          <a:noFill/>
          <a:ln/>
        </p:spPr>
        <p:txBody>
          <a:bodyPr wrap="none" rtlCol="0" anchor="t"/>
          <a:lstStyle/>
          <a:p>
            <a:pPr marL="0" indent="0" algn="ctr">
              <a:lnSpc>
                <a:spcPts val="2505"/>
              </a:lnSpc>
              <a:buNone/>
            </a:pPr>
            <a:r>
              <a:rPr lang="en-US" sz="2505" b="1" dirty="0">
                <a:solidFill>
                  <a:srgbClr val="4A4A45"/>
                </a:solidFill>
                <a:latin typeface="Lato" pitchFamily="34" charset="0"/>
                <a:ea typeface="Lato" pitchFamily="34" charset="-122"/>
                <a:cs typeface="Lato" pitchFamily="34" charset="-120"/>
              </a:rPr>
              <a:t>2</a:t>
            </a:r>
            <a:endParaRPr lang="en-US" sz="2505" dirty="0"/>
          </a:p>
        </p:txBody>
      </p:sp>
      <p:sp>
        <p:nvSpPr>
          <p:cNvPr id="15" name="Text 12"/>
          <p:cNvSpPr/>
          <p:nvPr/>
        </p:nvSpPr>
        <p:spPr>
          <a:xfrm>
            <a:off x="5989558" y="5489853"/>
            <a:ext cx="2651165" cy="331351"/>
          </a:xfrm>
          <a:prstGeom prst="rect">
            <a:avLst/>
          </a:prstGeom>
          <a:noFill/>
          <a:ln/>
        </p:spPr>
        <p:txBody>
          <a:bodyPr wrap="none" rtlCol="0" anchor="t"/>
          <a:lstStyle/>
          <a:p>
            <a:pPr marL="0" indent="0" algn="ctr">
              <a:lnSpc>
                <a:spcPts val="2609"/>
              </a:lnSpc>
              <a:buNone/>
            </a:pPr>
            <a:r>
              <a:rPr lang="en-US" sz="2088" b="1" dirty="0">
                <a:solidFill>
                  <a:srgbClr val="4A4A45"/>
                </a:solidFill>
                <a:latin typeface="Lato" pitchFamily="34" charset="0"/>
                <a:ea typeface="Lato" pitchFamily="34" charset="-122"/>
                <a:cs typeface="Lato" pitchFamily="34" charset="-120"/>
              </a:rPr>
              <a:t>Route Optimization</a:t>
            </a:r>
            <a:endParaRPr lang="en-US" sz="2088" dirty="0"/>
          </a:p>
        </p:txBody>
      </p:sp>
      <p:sp>
        <p:nvSpPr>
          <p:cNvPr id="16" name="Text 13"/>
          <p:cNvSpPr/>
          <p:nvPr/>
        </p:nvSpPr>
        <p:spPr>
          <a:xfrm>
            <a:off x="5406866" y="5948363"/>
            <a:ext cx="3816548" cy="1696045"/>
          </a:xfrm>
          <a:prstGeom prst="rect">
            <a:avLst/>
          </a:prstGeom>
          <a:noFill/>
          <a:ln/>
        </p:spPr>
        <p:txBody>
          <a:bodyPr wrap="square" rtlCol="0" anchor="t"/>
          <a:lstStyle/>
          <a:p>
            <a:pPr marL="0" indent="0" algn="ctr">
              <a:lnSpc>
                <a:spcPts val="2672"/>
              </a:lnSpc>
              <a:buNone/>
            </a:pPr>
            <a:r>
              <a:rPr lang="en-US" sz="1670" dirty="0">
                <a:solidFill>
                  <a:srgbClr val="4A4A45"/>
                </a:solidFill>
                <a:latin typeface="Lato" pitchFamily="34" charset="0"/>
                <a:ea typeface="Lato" pitchFamily="34" charset="-122"/>
                <a:cs typeface="Lato" pitchFamily="34" charset="-120"/>
              </a:rPr>
              <a:t>The system optimizes flight routes and connections to ensure timely and efficient operations. It considers factors like weather conditions and air traffic control.</a:t>
            </a:r>
            <a:endParaRPr lang="en-US" sz="1670" dirty="0"/>
          </a:p>
        </p:txBody>
      </p:sp>
      <p:sp>
        <p:nvSpPr>
          <p:cNvPr id="17" name="Shape 14"/>
          <p:cNvSpPr/>
          <p:nvPr/>
        </p:nvSpPr>
        <p:spPr>
          <a:xfrm>
            <a:off x="11756350" y="4535448"/>
            <a:ext cx="22860" cy="742236"/>
          </a:xfrm>
          <a:prstGeom prst="roundRect">
            <a:avLst>
              <a:gd name="adj" fmla="val 139172"/>
            </a:avLst>
          </a:prstGeom>
          <a:solidFill>
            <a:srgbClr val="CBC5B8"/>
          </a:solidFill>
          <a:ln/>
        </p:spPr>
      </p:sp>
      <p:sp>
        <p:nvSpPr>
          <p:cNvPr id="18" name="Shape 15"/>
          <p:cNvSpPr/>
          <p:nvPr/>
        </p:nvSpPr>
        <p:spPr>
          <a:xfrm>
            <a:off x="11529179" y="4296847"/>
            <a:ext cx="477203" cy="477202"/>
          </a:xfrm>
          <a:prstGeom prst="roundRect">
            <a:avLst>
              <a:gd name="adj" fmla="val 6667"/>
            </a:avLst>
          </a:prstGeom>
          <a:solidFill>
            <a:srgbClr val="E5DFD2"/>
          </a:solidFill>
          <a:ln/>
        </p:spPr>
      </p:sp>
      <p:sp>
        <p:nvSpPr>
          <p:cNvPr id="19" name="Text 16"/>
          <p:cNvSpPr/>
          <p:nvPr/>
        </p:nvSpPr>
        <p:spPr>
          <a:xfrm>
            <a:off x="11675507" y="4376380"/>
            <a:ext cx="184547" cy="318135"/>
          </a:xfrm>
          <a:prstGeom prst="rect">
            <a:avLst/>
          </a:prstGeom>
          <a:noFill/>
          <a:ln/>
        </p:spPr>
        <p:txBody>
          <a:bodyPr wrap="none" rtlCol="0" anchor="t"/>
          <a:lstStyle/>
          <a:p>
            <a:pPr marL="0" indent="0" algn="ctr">
              <a:lnSpc>
                <a:spcPts val="2505"/>
              </a:lnSpc>
              <a:buNone/>
            </a:pPr>
            <a:r>
              <a:rPr lang="en-US" sz="2505" b="1" dirty="0">
                <a:solidFill>
                  <a:srgbClr val="4A4A45"/>
                </a:solidFill>
                <a:latin typeface="Lato" pitchFamily="34" charset="0"/>
                <a:ea typeface="Lato" pitchFamily="34" charset="-122"/>
                <a:cs typeface="Lato" pitchFamily="34" charset="-120"/>
              </a:rPr>
              <a:t>3</a:t>
            </a:r>
            <a:endParaRPr lang="en-US" sz="2505" dirty="0"/>
          </a:p>
        </p:txBody>
      </p:sp>
      <p:sp>
        <p:nvSpPr>
          <p:cNvPr id="20" name="Text 17"/>
          <p:cNvSpPr/>
          <p:nvPr/>
        </p:nvSpPr>
        <p:spPr>
          <a:xfrm>
            <a:off x="10442258" y="5489853"/>
            <a:ext cx="2651165" cy="331351"/>
          </a:xfrm>
          <a:prstGeom prst="rect">
            <a:avLst/>
          </a:prstGeom>
          <a:noFill/>
          <a:ln/>
        </p:spPr>
        <p:txBody>
          <a:bodyPr wrap="none" rtlCol="0" anchor="t"/>
          <a:lstStyle/>
          <a:p>
            <a:pPr marL="0" indent="0" algn="ctr">
              <a:lnSpc>
                <a:spcPts val="2609"/>
              </a:lnSpc>
              <a:buNone/>
            </a:pPr>
            <a:r>
              <a:rPr lang="en-US" sz="2088" b="1" dirty="0">
                <a:solidFill>
                  <a:srgbClr val="4A4A45"/>
                </a:solidFill>
                <a:latin typeface="Lato" pitchFamily="34" charset="0"/>
                <a:ea typeface="Lato" pitchFamily="34" charset="-122"/>
                <a:cs typeface="Lato" pitchFamily="34" charset="-120"/>
              </a:rPr>
              <a:t>Real-time Tracking</a:t>
            </a:r>
            <a:endParaRPr lang="en-US" sz="2088" dirty="0"/>
          </a:p>
        </p:txBody>
      </p:sp>
      <p:sp>
        <p:nvSpPr>
          <p:cNvPr id="21" name="Text 18"/>
          <p:cNvSpPr/>
          <p:nvPr/>
        </p:nvSpPr>
        <p:spPr>
          <a:xfrm>
            <a:off x="9859566" y="5948363"/>
            <a:ext cx="3816548" cy="1356836"/>
          </a:xfrm>
          <a:prstGeom prst="rect">
            <a:avLst/>
          </a:prstGeom>
          <a:noFill/>
          <a:ln/>
        </p:spPr>
        <p:txBody>
          <a:bodyPr wrap="square" rtlCol="0" anchor="t"/>
          <a:lstStyle/>
          <a:p>
            <a:pPr marL="0" indent="0" algn="ctr">
              <a:lnSpc>
                <a:spcPts val="2672"/>
              </a:lnSpc>
              <a:buNone/>
            </a:pPr>
            <a:r>
              <a:rPr lang="en-US" sz="1670" dirty="0">
                <a:solidFill>
                  <a:srgbClr val="4A4A45"/>
                </a:solidFill>
                <a:latin typeface="Lato" pitchFamily="34" charset="0"/>
                <a:ea typeface="Lato" pitchFamily="34" charset="-122"/>
                <a:cs typeface="Lato" pitchFamily="34" charset="-120"/>
              </a:rPr>
              <a:t>The system tracks flights in real time, providing updates on flight status, estimated arrival and departure times, and any potential delays or disruptions.</a:t>
            </a:r>
            <a:endParaRPr lang="en-US" sz="16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270046"/>
            <a:ext cx="4919305" cy="3689509"/>
          </a:xfrm>
          <a:prstGeom prst="rect">
            <a:avLst/>
          </a:prstGeom>
        </p:spPr>
      </p:pic>
      <p:sp>
        <p:nvSpPr>
          <p:cNvPr id="6" name="Text 2"/>
          <p:cNvSpPr/>
          <p:nvPr/>
        </p:nvSpPr>
        <p:spPr>
          <a:xfrm>
            <a:off x="6280190" y="1193363"/>
            <a:ext cx="6068139" cy="708779"/>
          </a:xfrm>
          <a:prstGeom prst="rect">
            <a:avLst/>
          </a:prstGeom>
          <a:noFill/>
          <a:ln/>
        </p:spPr>
        <p:txBody>
          <a:bodyPr wrap="none" rtlCol="0" anchor="t"/>
          <a:lstStyle/>
          <a:p>
            <a:pPr marL="0" indent="0">
              <a:lnSpc>
                <a:spcPts val="5581"/>
              </a:lnSpc>
              <a:buNone/>
            </a:pPr>
            <a:r>
              <a:rPr lang="en-US" sz="4465" b="1" dirty="0">
                <a:solidFill>
                  <a:srgbClr val="282824"/>
                </a:solidFill>
                <a:latin typeface="Lato" pitchFamily="34" charset="0"/>
                <a:ea typeface="Lato" pitchFamily="34" charset="-122"/>
                <a:cs typeface="Lato" pitchFamily="34" charset="-120"/>
              </a:rPr>
              <a:t>Reporting and Analytics</a:t>
            </a:r>
            <a:endParaRPr lang="en-US" sz="4465" dirty="0"/>
          </a:p>
        </p:txBody>
      </p:sp>
      <p:sp>
        <p:nvSpPr>
          <p:cNvPr id="7" name="Shape 3"/>
          <p:cNvSpPr/>
          <p:nvPr/>
        </p:nvSpPr>
        <p:spPr>
          <a:xfrm>
            <a:off x="6280190" y="2242304"/>
            <a:ext cx="7556421" cy="4793933"/>
          </a:xfrm>
          <a:prstGeom prst="roundRect">
            <a:avLst>
              <a:gd name="adj" fmla="val 710"/>
            </a:avLst>
          </a:prstGeom>
          <a:noFill/>
          <a:ln w="7620">
            <a:solidFill>
              <a:srgbClr val="000000">
                <a:alpha val="8000"/>
              </a:srgbClr>
            </a:solidFill>
            <a:prstDash val="solid"/>
          </a:ln>
        </p:spPr>
      </p:sp>
      <p:sp>
        <p:nvSpPr>
          <p:cNvPr id="8" name="Shape 4"/>
          <p:cNvSpPr/>
          <p:nvPr/>
        </p:nvSpPr>
        <p:spPr>
          <a:xfrm>
            <a:off x="6287810" y="2249924"/>
            <a:ext cx="7541181" cy="1013222"/>
          </a:xfrm>
          <a:prstGeom prst="rect">
            <a:avLst/>
          </a:prstGeom>
          <a:solidFill>
            <a:srgbClr val="FFFFFF">
              <a:alpha val="4000"/>
            </a:srgbClr>
          </a:solidFill>
          <a:ln/>
        </p:spPr>
      </p:sp>
      <p:sp>
        <p:nvSpPr>
          <p:cNvPr id="9" name="Text 5"/>
          <p:cNvSpPr/>
          <p:nvPr/>
        </p:nvSpPr>
        <p:spPr>
          <a:xfrm>
            <a:off x="6514624" y="2393633"/>
            <a:ext cx="3313152" cy="362903"/>
          </a:xfrm>
          <a:prstGeom prst="rect">
            <a:avLst/>
          </a:prstGeom>
          <a:noFill/>
          <a:ln/>
        </p:spPr>
        <p:txBody>
          <a:bodyPr wrap="non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Sales and Revenue</a:t>
            </a:r>
            <a:endParaRPr lang="en-US" sz="1786" dirty="0"/>
          </a:p>
        </p:txBody>
      </p:sp>
      <p:sp>
        <p:nvSpPr>
          <p:cNvPr id="10" name="Text 6"/>
          <p:cNvSpPr/>
          <p:nvPr/>
        </p:nvSpPr>
        <p:spPr>
          <a:xfrm>
            <a:off x="10289024" y="2393633"/>
            <a:ext cx="3313152" cy="725805"/>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Track booking revenue, ticket prices, and sales trends.</a:t>
            </a:r>
            <a:endParaRPr lang="en-US" sz="1786" dirty="0"/>
          </a:p>
        </p:txBody>
      </p:sp>
      <p:sp>
        <p:nvSpPr>
          <p:cNvPr id="11" name="Shape 7"/>
          <p:cNvSpPr/>
          <p:nvPr/>
        </p:nvSpPr>
        <p:spPr>
          <a:xfrm>
            <a:off x="6287810" y="3263146"/>
            <a:ext cx="7541181" cy="1013222"/>
          </a:xfrm>
          <a:prstGeom prst="rect">
            <a:avLst/>
          </a:prstGeom>
          <a:solidFill>
            <a:srgbClr val="000000">
              <a:alpha val="4000"/>
            </a:srgbClr>
          </a:solidFill>
          <a:ln/>
        </p:spPr>
      </p:sp>
      <p:sp>
        <p:nvSpPr>
          <p:cNvPr id="12" name="Text 8"/>
          <p:cNvSpPr/>
          <p:nvPr/>
        </p:nvSpPr>
        <p:spPr>
          <a:xfrm>
            <a:off x="6514624" y="3406854"/>
            <a:ext cx="3313152" cy="362903"/>
          </a:xfrm>
          <a:prstGeom prst="rect">
            <a:avLst/>
          </a:prstGeom>
          <a:noFill/>
          <a:ln/>
        </p:spPr>
        <p:txBody>
          <a:bodyPr wrap="non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Passenger Demographics</a:t>
            </a:r>
            <a:endParaRPr lang="en-US" sz="1786" dirty="0"/>
          </a:p>
        </p:txBody>
      </p:sp>
      <p:sp>
        <p:nvSpPr>
          <p:cNvPr id="13" name="Text 9"/>
          <p:cNvSpPr/>
          <p:nvPr/>
        </p:nvSpPr>
        <p:spPr>
          <a:xfrm>
            <a:off x="10289024" y="3406854"/>
            <a:ext cx="3313152" cy="725805"/>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Analyze passenger profiles, travel patterns, and preferences.</a:t>
            </a:r>
            <a:endParaRPr lang="en-US" sz="1786" dirty="0"/>
          </a:p>
        </p:txBody>
      </p:sp>
      <p:sp>
        <p:nvSpPr>
          <p:cNvPr id="14" name="Shape 10"/>
          <p:cNvSpPr/>
          <p:nvPr/>
        </p:nvSpPr>
        <p:spPr>
          <a:xfrm>
            <a:off x="6287810" y="4276368"/>
            <a:ext cx="7541181" cy="1376124"/>
          </a:xfrm>
          <a:prstGeom prst="rect">
            <a:avLst/>
          </a:prstGeom>
          <a:solidFill>
            <a:srgbClr val="FFFFFF">
              <a:alpha val="4000"/>
            </a:srgbClr>
          </a:solidFill>
          <a:ln/>
        </p:spPr>
      </p:sp>
      <p:sp>
        <p:nvSpPr>
          <p:cNvPr id="15" name="Text 11"/>
          <p:cNvSpPr/>
          <p:nvPr/>
        </p:nvSpPr>
        <p:spPr>
          <a:xfrm>
            <a:off x="6514624" y="4420076"/>
            <a:ext cx="3313152" cy="362903"/>
          </a:xfrm>
          <a:prstGeom prst="rect">
            <a:avLst/>
          </a:prstGeom>
          <a:noFill/>
          <a:ln/>
        </p:spPr>
        <p:txBody>
          <a:bodyPr wrap="non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Operational Performance</a:t>
            </a:r>
            <a:endParaRPr lang="en-US" sz="1786" dirty="0"/>
          </a:p>
        </p:txBody>
      </p:sp>
      <p:sp>
        <p:nvSpPr>
          <p:cNvPr id="16" name="Text 12"/>
          <p:cNvSpPr/>
          <p:nvPr/>
        </p:nvSpPr>
        <p:spPr>
          <a:xfrm>
            <a:off x="10289024" y="4420076"/>
            <a:ext cx="3313152" cy="1088708"/>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Monitor flight punctuality, on-time performance, and resource utilization.</a:t>
            </a:r>
            <a:endParaRPr lang="en-US" sz="1786" dirty="0"/>
          </a:p>
        </p:txBody>
      </p:sp>
      <p:sp>
        <p:nvSpPr>
          <p:cNvPr id="17" name="Shape 13"/>
          <p:cNvSpPr/>
          <p:nvPr/>
        </p:nvSpPr>
        <p:spPr>
          <a:xfrm>
            <a:off x="6287810" y="5652492"/>
            <a:ext cx="7541181" cy="1376124"/>
          </a:xfrm>
          <a:prstGeom prst="rect">
            <a:avLst/>
          </a:prstGeom>
          <a:solidFill>
            <a:srgbClr val="000000">
              <a:alpha val="4000"/>
            </a:srgbClr>
          </a:solidFill>
          <a:ln/>
        </p:spPr>
      </p:sp>
      <p:sp>
        <p:nvSpPr>
          <p:cNvPr id="18" name="Text 14"/>
          <p:cNvSpPr/>
          <p:nvPr/>
        </p:nvSpPr>
        <p:spPr>
          <a:xfrm>
            <a:off x="6514624" y="5796201"/>
            <a:ext cx="3313152" cy="362903"/>
          </a:xfrm>
          <a:prstGeom prst="rect">
            <a:avLst/>
          </a:prstGeom>
          <a:noFill/>
          <a:ln/>
        </p:spPr>
        <p:txBody>
          <a:bodyPr wrap="non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Customer Satisfaction</a:t>
            </a:r>
            <a:endParaRPr lang="en-US" sz="1786" dirty="0"/>
          </a:p>
        </p:txBody>
      </p:sp>
      <p:sp>
        <p:nvSpPr>
          <p:cNvPr id="19" name="Text 15"/>
          <p:cNvSpPr/>
          <p:nvPr/>
        </p:nvSpPr>
        <p:spPr>
          <a:xfrm>
            <a:off x="10289024" y="5796201"/>
            <a:ext cx="3313152" cy="1088708"/>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Gather feedback, measure customer satisfaction, and identify areas for improvement.</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411</Words>
  <Application>Microsoft Office PowerPoint</Application>
  <PresentationFormat>Custom</PresentationFormat>
  <Paragraphs>46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Lato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akash beeram</cp:lastModifiedBy>
  <cp:revision>2</cp:revision>
  <dcterms:created xsi:type="dcterms:W3CDTF">2024-08-08T04:16:16Z</dcterms:created>
  <dcterms:modified xsi:type="dcterms:W3CDTF">2024-08-21T17:43:23Z</dcterms:modified>
</cp:coreProperties>
</file>