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29"/>
  </p:notesMasterIdLst>
  <p:sldIdLst>
    <p:sldId id="256" r:id="rId2"/>
    <p:sldId id="286" r:id="rId3"/>
    <p:sldId id="292" r:id="rId4"/>
    <p:sldId id="361" r:id="rId5"/>
    <p:sldId id="362" r:id="rId6"/>
    <p:sldId id="358" r:id="rId7"/>
    <p:sldId id="363" r:id="rId8"/>
    <p:sldId id="364" r:id="rId9"/>
    <p:sldId id="376" r:id="rId10"/>
    <p:sldId id="380" r:id="rId11"/>
    <p:sldId id="377" r:id="rId12"/>
    <p:sldId id="365" r:id="rId13"/>
    <p:sldId id="378" r:id="rId14"/>
    <p:sldId id="379" r:id="rId15"/>
    <p:sldId id="359" r:id="rId16"/>
    <p:sldId id="367" r:id="rId17"/>
    <p:sldId id="368" r:id="rId18"/>
    <p:sldId id="369" r:id="rId19"/>
    <p:sldId id="370" r:id="rId20"/>
    <p:sldId id="371" r:id="rId21"/>
    <p:sldId id="360" r:id="rId22"/>
    <p:sldId id="372" r:id="rId23"/>
    <p:sldId id="373" r:id="rId24"/>
    <p:sldId id="374" r:id="rId25"/>
    <p:sldId id="375" r:id="rId26"/>
    <p:sldId id="357" r:id="rId27"/>
    <p:sldId id="33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13"/>
    <p:restoredTop sz="94681"/>
  </p:normalViewPr>
  <p:slideViewPr>
    <p:cSldViewPr snapToGrid="0" snapToObjects="1">
      <p:cViewPr varScale="1">
        <p:scale>
          <a:sx n="140" d="100"/>
          <a:sy n="140" d="100"/>
        </p:scale>
        <p:origin x="6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3/19/25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Approximation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Advanced Algorithms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CLRS Ch. 35</a:t>
            </a:r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658065"/>
          </a:xfrm>
        </p:spPr>
        <p:txBody>
          <a:bodyPr/>
          <a:lstStyle/>
          <a:p>
            <a:pPr algn="ctr"/>
            <a:r>
              <a:rPr lang="en-US" dirty="0"/>
              <a:t>Sample Execution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C4A64E8-D82D-5544-B14C-78D1AD32196A}"/>
              </a:ext>
            </a:extLst>
          </p:cNvPr>
          <p:cNvGrpSpPr/>
          <p:nvPr/>
        </p:nvGrpSpPr>
        <p:grpSpPr>
          <a:xfrm>
            <a:off x="3438079" y="1920763"/>
            <a:ext cx="5312664" cy="2286000"/>
            <a:chOff x="923544" y="1152144"/>
            <a:chExt cx="5312664" cy="228600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A47E62E-A6D2-E746-851F-46F2EA504715}"/>
                </a:ext>
              </a:extLst>
            </p:cNvPr>
            <p:cNvSpPr/>
            <p:nvPr/>
          </p:nvSpPr>
          <p:spPr>
            <a:xfrm>
              <a:off x="923544" y="1152144"/>
              <a:ext cx="5312664" cy="22860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968EA80-B508-A740-98D7-0F7A6E9A41FC}"/>
                </a:ext>
              </a:extLst>
            </p:cNvPr>
            <p:cNvCxnSpPr>
              <a:stCxn id="69" idx="4"/>
              <a:endCxn id="70" idx="0"/>
            </p:cNvCxnSpPr>
            <p:nvPr/>
          </p:nvCxnSpPr>
          <p:spPr>
            <a:xfrm>
              <a:off x="1450002" y="1925854"/>
              <a:ext cx="0" cy="703049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029B41C-0885-9249-8768-F6A98DE90CB7}"/>
                </a:ext>
              </a:extLst>
            </p:cNvPr>
            <p:cNvCxnSpPr>
              <a:endCxn id="71" idx="2"/>
            </p:cNvCxnSpPr>
            <p:nvPr/>
          </p:nvCxnSpPr>
          <p:spPr>
            <a:xfrm>
              <a:off x="1765470" y="1610386"/>
              <a:ext cx="902208" cy="0"/>
            </a:xfrm>
            <a:prstGeom prst="line">
              <a:avLst/>
            </a:prstGeom>
            <a:ln w="254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A4FBDEF-2B25-CB4A-B626-881485542490}"/>
                </a:ext>
              </a:extLst>
            </p:cNvPr>
            <p:cNvCxnSpPr>
              <a:stCxn id="71" idx="4"/>
              <a:endCxn id="72" idx="0"/>
            </p:cNvCxnSpPr>
            <p:nvPr/>
          </p:nvCxnSpPr>
          <p:spPr>
            <a:xfrm>
              <a:off x="2983146" y="1925854"/>
              <a:ext cx="0" cy="703049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6B15BF0-AEE1-754B-ADD8-485DE159D195}"/>
                </a:ext>
              </a:extLst>
            </p:cNvPr>
            <p:cNvCxnSpPr>
              <a:cxnSpLocks/>
              <a:stCxn id="71" idx="6"/>
              <a:endCxn id="73" idx="2"/>
            </p:cNvCxnSpPr>
            <p:nvPr/>
          </p:nvCxnSpPr>
          <p:spPr>
            <a:xfrm>
              <a:off x="3298614" y="1610386"/>
              <a:ext cx="902208" cy="0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A703A30-B27D-514F-916C-EFDDDA2528FC}"/>
                </a:ext>
              </a:extLst>
            </p:cNvPr>
            <p:cNvCxnSpPr>
              <a:stCxn id="73" idx="3"/>
              <a:endCxn id="72" idx="7"/>
            </p:cNvCxnSpPr>
            <p:nvPr/>
          </p:nvCxnSpPr>
          <p:spPr>
            <a:xfrm flipH="1">
              <a:off x="3206216" y="1833456"/>
              <a:ext cx="1087004" cy="887845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291049E-5A85-124B-A500-2053378F2A6F}"/>
                </a:ext>
              </a:extLst>
            </p:cNvPr>
            <p:cNvCxnSpPr>
              <a:stCxn id="73" idx="4"/>
              <a:endCxn id="74" idx="0"/>
            </p:cNvCxnSpPr>
            <p:nvPr/>
          </p:nvCxnSpPr>
          <p:spPr>
            <a:xfrm>
              <a:off x="4516290" y="1925854"/>
              <a:ext cx="0" cy="703049"/>
            </a:xfrm>
            <a:prstGeom prst="line">
              <a:avLst/>
            </a:prstGeom>
            <a:ln w="254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436DB4B-26D0-AF44-99AA-A08798C414D7}"/>
                </a:ext>
              </a:extLst>
            </p:cNvPr>
            <p:cNvCxnSpPr>
              <a:stCxn id="72" idx="6"/>
              <a:endCxn id="74" idx="2"/>
            </p:cNvCxnSpPr>
            <p:nvPr/>
          </p:nvCxnSpPr>
          <p:spPr>
            <a:xfrm>
              <a:off x="3298614" y="2944371"/>
              <a:ext cx="902208" cy="0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076DEB6-2B23-8C46-BCFD-110A0FBB4448}"/>
                </a:ext>
              </a:extLst>
            </p:cNvPr>
            <p:cNvCxnSpPr>
              <a:stCxn id="73" idx="5"/>
              <a:endCxn id="75" idx="1"/>
            </p:cNvCxnSpPr>
            <p:nvPr/>
          </p:nvCxnSpPr>
          <p:spPr>
            <a:xfrm>
              <a:off x="4739360" y="1833456"/>
              <a:ext cx="816513" cy="887845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838071E0-E22E-A545-95D4-8EDC25E479F7}"/>
                </a:ext>
              </a:extLst>
            </p:cNvPr>
            <p:cNvSpPr/>
            <p:nvPr/>
          </p:nvSpPr>
          <p:spPr>
            <a:xfrm>
              <a:off x="1134534" y="1294918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b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E6EC50C1-B442-AA4A-96A3-0CCE27031E2F}"/>
                </a:ext>
              </a:extLst>
            </p:cNvPr>
            <p:cNvSpPr/>
            <p:nvPr/>
          </p:nvSpPr>
          <p:spPr>
            <a:xfrm>
              <a:off x="1134534" y="2628903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a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A3143E1E-E5F2-4741-81B4-D0742C98ECCA}"/>
                </a:ext>
              </a:extLst>
            </p:cNvPr>
            <p:cNvSpPr/>
            <p:nvPr/>
          </p:nvSpPr>
          <p:spPr>
            <a:xfrm>
              <a:off x="2667678" y="1294918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2CE387D-D01F-E84A-9D37-A859B95741F0}"/>
                </a:ext>
              </a:extLst>
            </p:cNvPr>
            <p:cNvSpPr/>
            <p:nvPr/>
          </p:nvSpPr>
          <p:spPr>
            <a:xfrm>
              <a:off x="2667678" y="2628903"/>
              <a:ext cx="630936" cy="63093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e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71252C7A-2E20-B146-B8AE-665B53C62D80}"/>
                </a:ext>
              </a:extLst>
            </p:cNvPr>
            <p:cNvSpPr/>
            <p:nvPr/>
          </p:nvSpPr>
          <p:spPr>
            <a:xfrm>
              <a:off x="4200822" y="1294918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d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6E19D55-02F2-C34B-BED6-69402709FF70}"/>
                </a:ext>
              </a:extLst>
            </p:cNvPr>
            <p:cNvSpPr/>
            <p:nvPr/>
          </p:nvSpPr>
          <p:spPr>
            <a:xfrm>
              <a:off x="4200822" y="2628903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f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41A620E4-70A9-344E-B7D1-1D189F3C5973}"/>
                </a:ext>
              </a:extLst>
            </p:cNvPr>
            <p:cNvSpPr/>
            <p:nvPr/>
          </p:nvSpPr>
          <p:spPr>
            <a:xfrm>
              <a:off x="5463475" y="2628903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0372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658065"/>
          </a:xfrm>
        </p:spPr>
        <p:txBody>
          <a:bodyPr/>
          <a:lstStyle/>
          <a:p>
            <a:pPr algn="ctr"/>
            <a:r>
              <a:rPr lang="en-US" dirty="0"/>
              <a:t>Sample Execution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C4A64E8-D82D-5544-B14C-78D1AD32196A}"/>
              </a:ext>
            </a:extLst>
          </p:cNvPr>
          <p:cNvGrpSpPr/>
          <p:nvPr/>
        </p:nvGrpSpPr>
        <p:grpSpPr>
          <a:xfrm>
            <a:off x="784796" y="1939051"/>
            <a:ext cx="5312664" cy="2286000"/>
            <a:chOff x="923544" y="1152144"/>
            <a:chExt cx="5312664" cy="228600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A47E62E-A6D2-E746-851F-46F2EA504715}"/>
                </a:ext>
              </a:extLst>
            </p:cNvPr>
            <p:cNvSpPr/>
            <p:nvPr/>
          </p:nvSpPr>
          <p:spPr>
            <a:xfrm>
              <a:off x="923544" y="1152144"/>
              <a:ext cx="5312664" cy="22860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968EA80-B508-A740-98D7-0F7A6E9A41FC}"/>
                </a:ext>
              </a:extLst>
            </p:cNvPr>
            <p:cNvCxnSpPr>
              <a:stCxn id="69" idx="4"/>
              <a:endCxn id="70" idx="0"/>
            </p:cNvCxnSpPr>
            <p:nvPr/>
          </p:nvCxnSpPr>
          <p:spPr>
            <a:xfrm>
              <a:off x="1450002" y="1925854"/>
              <a:ext cx="0" cy="703049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029B41C-0885-9249-8768-F6A98DE90CB7}"/>
                </a:ext>
              </a:extLst>
            </p:cNvPr>
            <p:cNvCxnSpPr>
              <a:endCxn id="71" idx="2"/>
            </p:cNvCxnSpPr>
            <p:nvPr/>
          </p:nvCxnSpPr>
          <p:spPr>
            <a:xfrm>
              <a:off x="1765470" y="1610386"/>
              <a:ext cx="902208" cy="0"/>
            </a:xfrm>
            <a:prstGeom prst="line">
              <a:avLst/>
            </a:prstGeom>
            <a:ln w="254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A4FBDEF-2B25-CB4A-B626-881485542490}"/>
                </a:ext>
              </a:extLst>
            </p:cNvPr>
            <p:cNvCxnSpPr>
              <a:stCxn id="71" idx="4"/>
              <a:endCxn id="72" idx="0"/>
            </p:cNvCxnSpPr>
            <p:nvPr/>
          </p:nvCxnSpPr>
          <p:spPr>
            <a:xfrm>
              <a:off x="2983146" y="1925854"/>
              <a:ext cx="0" cy="703049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6B15BF0-AEE1-754B-ADD8-485DE159D195}"/>
                </a:ext>
              </a:extLst>
            </p:cNvPr>
            <p:cNvCxnSpPr>
              <a:cxnSpLocks/>
              <a:stCxn id="71" idx="6"/>
              <a:endCxn id="73" idx="2"/>
            </p:cNvCxnSpPr>
            <p:nvPr/>
          </p:nvCxnSpPr>
          <p:spPr>
            <a:xfrm>
              <a:off x="3298614" y="1610386"/>
              <a:ext cx="902208" cy="0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A703A30-B27D-514F-916C-EFDDDA2528FC}"/>
                </a:ext>
              </a:extLst>
            </p:cNvPr>
            <p:cNvCxnSpPr>
              <a:stCxn id="73" idx="3"/>
              <a:endCxn id="72" idx="7"/>
            </p:cNvCxnSpPr>
            <p:nvPr/>
          </p:nvCxnSpPr>
          <p:spPr>
            <a:xfrm flipH="1">
              <a:off x="3206216" y="1833456"/>
              <a:ext cx="1087004" cy="887845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291049E-5A85-124B-A500-2053378F2A6F}"/>
                </a:ext>
              </a:extLst>
            </p:cNvPr>
            <p:cNvCxnSpPr>
              <a:stCxn id="73" idx="4"/>
              <a:endCxn id="74" idx="0"/>
            </p:cNvCxnSpPr>
            <p:nvPr/>
          </p:nvCxnSpPr>
          <p:spPr>
            <a:xfrm>
              <a:off x="4516290" y="1925854"/>
              <a:ext cx="0" cy="703049"/>
            </a:xfrm>
            <a:prstGeom prst="line">
              <a:avLst/>
            </a:prstGeom>
            <a:ln w="254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436DB4B-26D0-AF44-99AA-A08798C414D7}"/>
                </a:ext>
              </a:extLst>
            </p:cNvPr>
            <p:cNvCxnSpPr>
              <a:stCxn id="72" idx="6"/>
              <a:endCxn id="74" idx="2"/>
            </p:cNvCxnSpPr>
            <p:nvPr/>
          </p:nvCxnSpPr>
          <p:spPr>
            <a:xfrm>
              <a:off x="3298614" y="2944371"/>
              <a:ext cx="902208" cy="0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076DEB6-2B23-8C46-BCFD-110A0FBB4448}"/>
                </a:ext>
              </a:extLst>
            </p:cNvPr>
            <p:cNvCxnSpPr>
              <a:stCxn id="73" idx="5"/>
              <a:endCxn id="75" idx="1"/>
            </p:cNvCxnSpPr>
            <p:nvPr/>
          </p:nvCxnSpPr>
          <p:spPr>
            <a:xfrm>
              <a:off x="4739360" y="1833456"/>
              <a:ext cx="816513" cy="887845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838071E0-E22E-A545-95D4-8EDC25E479F7}"/>
                </a:ext>
              </a:extLst>
            </p:cNvPr>
            <p:cNvSpPr/>
            <p:nvPr/>
          </p:nvSpPr>
          <p:spPr>
            <a:xfrm>
              <a:off x="1134534" y="1294918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b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E6EC50C1-B442-AA4A-96A3-0CCE27031E2F}"/>
                </a:ext>
              </a:extLst>
            </p:cNvPr>
            <p:cNvSpPr/>
            <p:nvPr/>
          </p:nvSpPr>
          <p:spPr>
            <a:xfrm>
              <a:off x="1134534" y="2628903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a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A3143E1E-E5F2-4741-81B4-D0742C98ECCA}"/>
                </a:ext>
              </a:extLst>
            </p:cNvPr>
            <p:cNvSpPr/>
            <p:nvPr/>
          </p:nvSpPr>
          <p:spPr>
            <a:xfrm>
              <a:off x="2667678" y="1294918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2CE387D-D01F-E84A-9D37-A859B95741F0}"/>
                </a:ext>
              </a:extLst>
            </p:cNvPr>
            <p:cNvSpPr/>
            <p:nvPr/>
          </p:nvSpPr>
          <p:spPr>
            <a:xfrm>
              <a:off x="2667678" y="2628903"/>
              <a:ext cx="630936" cy="63093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e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71252C7A-2E20-B146-B8AE-665B53C62D80}"/>
                </a:ext>
              </a:extLst>
            </p:cNvPr>
            <p:cNvSpPr/>
            <p:nvPr/>
          </p:nvSpPr>
          <p:spPr>
            <a:xfrm>
              <a:off x="4200822" y="1294918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d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6E19D55-02F2-C34B-BED6-69402709FF70}"/>
                </a:ext>
              </a:extLst>
            </p:cNvPr>
            <p:cNvSpPr/>
            <p:nvPr/>
          </p:nvSpPr>
          <p:spPr>
            <a:xfrm>
              <a:off x="4200822" y="2628903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f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41A620E4-70A9-344E-B7D1-1D189F3C5973}"/>
                </a:ext>
              </a:extLst>
            </p:cNvPr>
            <p:cNvSpPr/>
            <p:nvPr/>
          </p:nvSpPr>
          <p:spPr>
            <a:xfrm>
              <a:off x="5463475" y="2628903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g</a:t>
              </a: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FCB3EB7C-72C4-444C-AA77-E638918DEE2D}"/>
              </a:ext>
            </a:extLst>
          </p:cNvPr>
          <p:cNvSpPr txBox="1"/>
          <p:nvPr/>
        </p:nvSpPr>
        <p:spPr>
          <a:xfrm>
            <a:off x="6665846" y="1927889"/>
            <a:ext cx="4646740" cy="230832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Vertex-Approximation(G):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C = []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E’ = G.E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</a:t>
            </a:r>
            <a:r>
              <a:rPr lang="en-US" b="1" dirty="0">
                <a:solidFill>
                  <a:sysClr val="windowText" lastClr="000000"/>
                </a:solidFill>
              </a:rPr>
              <a:t>while</a:t>
            </a:r>
            <a:r>
              <a:rPr lang="en-US" dirty="0">
                <a:solidFill>
                  <a:sysClr val="windowText" lastClr="000000"/>
                </a:solidFill>
              </a:rPr>
              <a:t> E’ not empty: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   let e=(</a:t>
            </a:r>
            <a:r>
              <a:rPr lang="en-US" dirty="0" err="1">
                <a:solidFill>
                  <a:sysClr val="windowText" lastClr="000000"/>
                </a:solidFill>
              </a:rPr>
              <a:t>u,v</a:t>
            </a:r>
            <a:r>
              <a:rPr lang="en-US" dirty="0">
                <a:solidFill>
                  <a:sysClr val="windowText" lastClr="000000"/>
                </a:solidFill>
              </a:rPr>
              <a:t>) be arbitrary edge from E’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   C = </a:t>
            </a:r>
            <a:r>
              <a:rPr lang="en-US" dirty="0" err="1">
                <a:solidFill>
                  <a:sysClr val="windowText" lastClr="000000"/>
                </a:solidFill>
              </a:rPr>
              <a:t>C.append</a:t>
            </a:r>
            <a:r>
              <a:rPr lang="en-US" dirty="0">
                <a:solidFill>
                  <a:sysClr val="windowText" lastClr="000000"/>
                </a:solidFill>
              </a:rPr>
              <a:t>({</a:t>
            </a:r>
            <a:r>
              <a:rPr lang="en-US" dirty="0" err="1">
                <a:solidFill>
                  <a:sysClr val="windowText" lastClr="000000"/>
                </a:solidFill>
              </a:rPr>
              <a:t>u,v</a:t>
            </a:r>
            <a:r>
              <a:rPr lang="en-US" dirty="0">
                <a:solidFill>
                  <a:sysClr val="windowText" lastClr="000000"/>
                </a:solidFill>
              </a:rPr>
              <a:t>})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   remove all edges in E’ incident on u or v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</a:t>
            </a:r>
            <a:r>
              <a:rPr lang="en-US" b="1" dirty="0">
                <a:solidFill>
                  <a:sysClr val="windowText" lastClr="000000"/>
                </a:solidFill>
              </a:rPr>
              <a:t>return</a:t>
            </a:r>
            <a:r>
              <a:rPr lang="en-US" dirty="0">
                <a:solidFill>
                  <a:sysClr val="windowText" lastClr="000000"/>
                </a:solidFill>
              </a:rPr>
              <a:t> C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9F27C07-CF3E-4445-ACA0-E5863C5C5AF8}"/>
              </a:ext>
            </a:extLst>
          </p:cNvPr>
          <p:cNvSpPr txBox="1"/>
          <p:nvPr/>
        </p:nvSpPr>
        <p:spPr>
          <a:xfrm>
            <a:off x="5324728" y="4651802"/>
            <a:ext cx="5987858" cy="584775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/>
              <a:t>This is just one way it could have turned out. Any thoughts on the limits of “how bad” or “how good” the approximation will be?</a:t>
            </a:r>
          </a:p>
        </p:txBody>
      </p:sp>
    </p:spTree>
    <p:extLst>
      <p:ext uri="{BB962C8B-B14F-4D97-AF65-F5344CB8AC3E}">
        <p14:creationId xmlns:p14="http://schemas.microsoft.com/office/powerpoint/2010/main" val="1140860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 err="1"/>
              <a:t>Approx</a:t>
            </a:r>
            <a:r>
              <a:rPr lang="en-US" dirty="0"/>
              <a:t>-Vert-Cover: Analysis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5D1DC23-009C-4345-AACE-883EA6E42F99}"/>
                  </a:ext>
                </a:extLst>
              </p:cNvPr>
              <p:cNvSpPr txBox="1"/>
              <p:nvPr/>
            </p:nvSpPr>
            <p:spPr>
              <a:xfrm>
                <a:off x="923414" y="1980507"/>
                <a:ext cx="4646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Runtime is polynomial? Yes, it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E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5D1DC23-009C-4345-AACE-883EA6E42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414" y="1980507"/>
                <a:ext cx="4646740" cy="369332"/>
              </a:xfrm>
              <a:prstGeom prst="rect">
                <a:avLst/>
              </a:prstGeom>
              <a:blipFill>
                <a:blip r:embed="rId2"/>
                <a:stretch>
                  <a:fillRect l="-1090" t="-10345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433B4B9-DF60-D14D-B949-7C3D8B207D53}"/>
              </a:ext>
            </a:extLst>
          </p:cNvPr>
          <p:cNvSpPr txBox="1"/>
          <p:nvPr/>
        </p:nvSpPr>
        <p:spPr>
          <a:xfrm>
            <a:off x="6099048" y="2199963"/>
            <a:ext cx="503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For each edge e we choose on this line, the solution definitely includes u or v, we always add both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06F62A-DDAD-FE43-9F01-D6B230B6B25A}"/>
              </a:ext>
            </a:extLst>
          </p:cNvPr>
          <p:cNvSpPr txBox="1"/>
          <p:nvPr/>
        </p:nvSpPr>
        <p:spPr>
          <a:xfrm>
            <a:off x="923414" y="2439953"/>
            <a:ext cx="4646740" cy="230832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Vertex-Approximation(G):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C = []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E’ = G.E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</a:t>
            </a:r>
            <a:r>
              <a:rPr lang="en-US" b="1" dirty="0">
                <a:solidFill>
                  <a:sysClr val="windowText" lastClr="000000"/>
                </a:solidFill>
              </a:rPr>
              <a:t>while</a:t>
            </a:r>
            <a:r>
              <a:rPr lang="en-US" dirty="0">
                <a:solidFill>
                  <a:sysClr val="windowText" lastClr="000000"/>
                </a:solidFill>
              </a:rPr>
              <a:t> E’ not empty: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   let e=(</a:t>
            </a:r>
            <a:r>
              <a:rPr lang="en-US" dirty="0" err="1">
                <a:solidFill>
                  <a:sysClr val="windowText" lastClr="000000"/>
                </a:solidFill>
              </a:rPr>
              <a:t>u,v</a:t>
            </a:r>
            <a:r>
              <a:rPr lang="en-US" dirty="0">
                <a:solidFill>
                  <a:sysClr val="windowText" lastClr="000000"/>
                </a:solidFill>
              </a:rPr>
              <a:t>) be arbitrary edge from E’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   C = </a:t>
            </a:r>
            <a:r>
              <a:rPr lang="en-US" dirty="0" err="1">
                <a:solidFill>
                  <a:sysClr val="windowText" lastClr="000000"/>
                </a:solidFill>
              </a:rPr>
              <a:t>C.append</a:t>
            </a:r>
            <a:r>
              <a:rPr lang="en-US" dirty="0">
                <a:solidFill>
                  <a:sysClr val="windowText" lastClr="000000"/>
                </a:solidFill>
              </a:rPr>
              <a:t>(e)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   remove all edges in E’ incident on u or v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</a:t>
            </a:r>
            <a:r>
              <a:rPr lang="en-US" b="1" dirty="0">
                <a:solidFill>
                  <a:sysClr val="windowText" lastClr="000000"/>
                </a:solidFill>
              </a:rPr>
              <a:t>return</a:t>
            </a:r>
            <a:r>
              <a:rPr lang="en-US" dirty="0">
                <a:solidFill>
                  <a:sysClr val="windowText" lastClr="000000"/>
                </a:solidFill>
              </a:rPr>
              <a:t> C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82674F-B2FC-AE4D-A5A0-FE30976FF17D}"/>
              </a:ext>
            </a:extLst>
          </p:cNvPr>
          <p:cNvCxnSpPr>
            <a:cxnSpLocks/>
          </p:cNvCxnSpPr>
          <p:nvPr/>
        </p:nvCxnSpPr>
        <p:spPr>
          <a:xfrm flipH="1">
            <a:off x="4809744" y="2660904"/>
            <a:ext cx="1563625" cy="933211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4194923-9757-D043-9A29-55AAA77B40B0}"/>
              </a:ext>
            </a:extLst>
          </p:cNvPr>
          <p:cNvSpPr txBox="1"/>
          <p:nvPr/>
        </p:nvSpPr>
        <p:spPr>
          <a:xfrm>
            <a:off x="6373369" y="4300035"/>
            <a:ext cx="5038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We remove as many extra edges as we can here, but of course there could be 0 each time.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7D2635B-49E1-6241-B750-89222D906E7B}"/>
              </a:ext>
            </a:extLst>
          </p:cNvPr>
          <p:cNvCxnSpPr>
            <a:cxnSpLocks/>
          </p:cNvCxnSpPr>
          <p:nvPr/>
        </p:nvCxnSpPr>
        <p:spPr>
          <a:xfrm flipH="1" flipV="1">
            <a:off x="5051266" y="4300035"/>
            <a:ext cx="1477551" cy="207958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699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 err="1"/>
              <a:t>Approx</a:t>
            </a:r>
            <a:r>
              <a:rPr lang="en-US" dirty="0"/>
              <a:t>-Vert-Cover: 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D1DC23-009C-4345-AACE-883EA6E42F99}"/>
              </a:ext>
            </a:extLst>
          </p:cNvPr>
          <p:cNvSpPr txBox="1"/>
          <p:nvPr/>
        </p:nvSpPr>
        <p:spPr>
          <a:xfrm>
            <a:off x="1664078" y="1328567"/>
            <a:ext cx="8824090" cy="36933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Claim</a:t>
            </a:r>
            <a:r>
              <a:rPr lang="en-US" dirty="0"/>
              <a:t>: Vertex-Approximation is a 2-approximation of vertex cover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06F62A-DDAD-FE43-9F01-D6B230B6B25A}"/>
              </a:ext>
            </a:extLst>
          </p:cNvPr>
          <p:cNvSpPr txBox="1"/>
          <p:nvPr/>
        </p:nvSpPr>
        <p:spPr>
          <a:xfrm>
            <a:off x="886838" y="2677697"/>
            <a:ext cx="4242946" cy="230832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Vertex-Approximation(G):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C = []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E’ = G.E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</a:t>
            </a:r>
            <a:r>
              <a:rPr lang="en-US" b="1" dirty="0">
                <a:solidFill>
                  <a:sysClr val="windowText" lastClr="000000"/>
                </a:solidFill>
              </a:rPr>
              <a:t>while</a:t>
            </a:r>
            <a:r>
              <a:rPr lang="en-US" dirty="0">
                <a:solidFill>
                  <a:sysClr val="windowText" lastClr="000000"/>
                </a:solidFill>
              </a:rPr>
              <a:t> E’ not empty: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   let e=(</a:t>
            </a:r>
            <a:r>
              <a:rPr lang="en-US" dirty="0" err="1">
                <a:solidFill>
                  <a:sysClr val="windowText" lastClr="000000"/>
                </a:solidFill>
              </a:rPr>
              <a:t>u,v</a:t>
            </a:r>
            <a:r>
              <a:rPr lang="en-US" dirty="0">
                <a:solidFill>
                  <a:sysClr val="windowText" lastClr="000000"/>
                </a:solidFill>
              </a:rPr>
              <a:t>) be arbitrary edge from E’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   C = </a:t>
            </a:r>
            <a:r>
              <a:rPr lang="en-US" dirty="0" err="1">
                <a:solidFill>
                  <a:sysClr val="windowText" lastClr="000000"/>
                </a:solidFill>
              </a:rPr>
              <a:t>C.append</a:t>
            </a:r>
            <a:r>
              <a:rPr lang="en-US" dirty="0">
                <a:solidFill>
                  <a:sysClr val="windowText" lastClr="000000"/>
                </a:solidFill>
              </a:rPr>
              <a:t>({</a:t>
            </a:r>
            <a:r>
              <a:rPr lang="en-US" dirty="0" err="1">
                <a:solidFill>
                  <a:sysClr val="windowText" lastClr="000000"/>
                </a:solidFill>
              </a:rPr>
              <a:t>u,v</a:t>
            </a:r>
            <a:r>
              <a:rPr lang="en-US" dirty="0">
                <a:solidFill>
                  <a:sysClr val="windowText" lastClr="000000"/>
                </a:solidFill>
              </a:rPr>
              <a:t>})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   remove all edges in E’ incident on u or v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</a:t>
            </a:r>
            <a:r>
              <a:rPr lang="en-US" b="1" dirty="0">
                <a:solidFill>
                  <a:sysClr val="windowText" lastClr="000000"/>
                </a:solidFill>
              </a:rPr>
              <a:t>return</a:t>
            </a:r>
            <a:r>
              <a:rPr lang="en-US" dirty="0">
                <a:solidFill>
                  <a:sysClr val="windowText" lastClr="000000"/>
                </a:solidFill>
              </a:rPr>
              <a:t> 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4E8148-4360-B549-959D-4D30AD1767DA}"/>
              </a:ext>
            </a:extLst>
          </p:cNvPr>
          <p:cNvSpPr txBox="1"/>
          <p:nvPr/>
        </p:nvSpPr>
        <p:spPr>
          <a:xfrm>
            <a:off x="5660136" y="2493031"/>
            <a:ext cx="5903976" cy="646331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Proof Part 1 (Correctness)</a:t>
            </a:r>
            <a:r>
              <a:rPr lang="en-US" dirty="0"/>
              <a:t>: The nodes returned by this algorithm are a valid vertex cover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0B3751-8015-7042-8D88-099F75B2A71B}"/>
              </a:ext>
            </a:extLst>
          </p:cNvPr>
          <p:cNvSpPr txBox="1"/>
          <p:nvPr/>
        </p:nvSpPr>
        <p:spPr>
          <a:xfrm>
            <a:off x="5660136" y="3323873"/>
            <a:ext cx="5903976" cy="230832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This is self-evident. Every edge in E is either chosen in line 4 and both it’s nodes added to the solution OR removed in line 6 being incident to u or v.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>
                <a:solidFill>
                  <a:sysClr val="windowText" lastClr="000000"/>
                </a:solidFill>
              </a:rPr>
              <a:t>Thus, every edge is incident on some node in the set C because we do not terminate until E’ is empty.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>
                <a:solidFill>
                  <a:sysClr val="windowText" lastClr="000000"/>
                </a:solidFill>
              </a:rPr>
              <a:t>The algorithm returns a valid vertex-cover</a:t>
            </a:r>
          </a:p>
        </p:txBody>
      </p:sp>
    </p:spTree>
    <p:extLst>
      <p:ext uri="{BB962C8B-B14F-4D97-AF65-F5344CB8AC3E}">
        <p14:creationId xmlns:p14="http://schemas.microsoft.com/office/powerpoint/2010/main" val="1454998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82599"/>
            <a:ext cx="9905998" cy="599685"/>
          </a:xfrm>
        </p:spPr>
        <p:txBody>
          <a:bodyPr/>
          <a:lstStyle/>
          <a:p>
            <a:pPr algn="ctr"/>
            <a:r>
              <a:rPr lang="en-US" dirty="0" err="1"/>
              <a:t>Approx</a:t>
            </a:r>
            <a:r>
              <a:rPr lang="en-US" dirty="0"/>
              <a:t>-Vert-Cover: 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D1DC23-009C-4345-AACE-883EA6E42F99}"/>
              </a:ext>
            </a:extLst>
          </p:cNvPr>
          <p:cNvSpPr txBox="1"/>
          <p:nvPr/>
        </p:nvSpPr>
        <p:spPr>
          <a:xfrm>
            <a:off x="1664078" y="789071"/>
            <a:ext cx="8824090" cy="36933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Claim</a:t>
            </a:r>
            <a:r>
              <a:rPr lang="en-US" dirty="0"/>
              <a:t>: Vertex-Approximation is a 2-approximation of vertex cover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4E8148-4360-B549-959D-4D30AD1767DA}"/>
              </a:ext>
            </a:extLst>
          </p:cNvPr>
          <p:cNvSpPr txBox="1"/>
          <p:nvPr/>
        </p:nvSpPr>
        <p:spPr>
          <a:xfrm>
            <a:off x="1133856" y="2081551"/>
            <a:ext cx="5903976" cy="646331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dirty="0"/>
              <a:t>Proof Part 2 (Ratio)</a:t>
            </a:r>
            <a:r>
              <a:rPr lang="en-US" dirty="0"/>
              <a:t>: The size of C is no more than twice the size of the optimal vertex-cover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0B3751-8015-7042-8D88-099F75B2A71B}"/>
              </a:ext>
            </a:extLst>
          </p:cNvPr>
          <p:cNvSpPr txBox="1"/>
          <p:nvPr/>
        </p:nvSpPr>
        <p:spPr>
          <a:xfrm>
            <a:off x="1133856" y="2912393"/>
            <a:ext cx="5903976" cy="92333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Consider the set of edges </a:t>
            </a:r>
            <a:r>
              <a:rPr lang="en-US" dirty="0">
                <a:solidFill>
                  <a:schemeClr val="accent5"/>
                </a:solidFill>
              </a:rPr>
              <a:t>A</a:t>
            </a:r>
            <a:r>
              <a:rPr lang="en-US" dirty="0">
                <a:solidFill>
                  <a:sysClr val="windowText" lastClr="000000"/>
                </a:solidFill>
              </a:rPr>
              <a:t> chosen in line 4 of the algorithm. Because other incident edges are removed in line 6, the lines in </a:t>
            </a:r>
            <a:r>
              <a:rPr lang="en-US" dirty="0">
                <a:solidFill>
                  <a:schemeClr val="accent5"/>
                </a:solidFill>
              </a:rPr>
              <a:t>A</a:t>
            </a:r>
            <a:r>
              <a:rPr lang="en-US" dirty="0">
                <a:solidFill>
                  <a:sysClr val="windowText" lastClr="000000"/>
                </a:solidFill>
              </a:rPr>
              <a:t> form a set of disjoint pairs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C031ACB-C715-BD4B-B42A-7FC9FD686047}"/>
              </a:ext>
            </a:extLst>
          </p:cNvPr>
          <p:cNvSpPr/>
          <p:nvPr/>
        </p:nvSpPr>
        <p:spPr>
          <a:xfrm>
            <a:off x="1380744" y="4020234"/>
            <a:ext cx="630936" cy="630936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0E649A3-D1E8-F247-B5D1-527E3BE1E4C6}"/>
              </a:ext>
            </a:extLst>
          </p:cNvPr>
          <p:cNvSpPr/>
          <p:nvPr/>
        </p:nvSpPr>
        <p:spPr>
          <a:xfrm>
            <a:off x="2392680" y="4020234"/>
            <a:ext cx="630936" cy="630936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b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68D8C91-BF91-BA40-BA3D-116D0998A2E0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2011680" y="4335702"/>
            <a:ext cx="381000" cy="0"/>
          </a:xfrm>
          <a:prstGeom prst="line">
            <a:avLst/>
          </a:prstGeom>
          <a:ln w="254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9783610F-321F-6942-9F18-8412DB9CE2F8}"/>
              </a:ext>
            </a:extLst>
          </p:cNvPr>
          <p:cNvSpPr/>
          <p:nvPr/>
        </p:nvSpPr>
        <p:spPr>
          <a:xfrm>
            <a:off x="3297936" y="4020234"/>
            <a:ext cx="630936" cy="630936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184178C-D75D-2A43-9A3A-E8A3F1E738BF}"/>
              </a:ext>
            </a:extLst>
          </p:cNvPr>
          <p:cNvSpPr/>
          <p:nvPr/>
        </p:nvSpPr>
        <p:spPr>
          <a:xfrm>
            <a:off x="4309872" y="4020234"/>
            <a:ext cx="630936" cy="630936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d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6295311-FE0A-464F-9E83-8B40599E0A00}"/>
              </a:ext>
            </a:extLst>
          </p:cNvPr>
          <p:cNvCxnSpPr>
            <a:cxnSpLocks/>
            <a:stCxn id="16" idx="6"/>
            <a:endCxn id="17" idx="2"/>
          </p:cNvCxnSpPr>
          <p:nvPr/>
        </p:nvCxnSpPr>
        <p:spPr>
          <a:xfrm>
            <a:off x="3928872" y="4335702"/>
            <a:ext cx="381000" cy="0"/>
          </a:xfrm>
          <a:prstGeom prst="line">
            <a:avLst/>
          </a:prstGeom>
          <a:ln w="254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A8183D1-EFBC-A74A-8F05-7CBB25A1A782}"/>
              </a:ext>
            </a:extLst>
          </p:cNvPr>
          <p:cNvSpPr/>
          <p:nvPr/>
        </p:nvSpPr>
        <p:spPr>
          <a:xfrm>
            <a:off x="5196840" y="4020234"/>
            <a:ext cx="630936" cy="630936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92D872E-4BB9-094D-B9FD-7BF725B691CB}"/>
              </a:ext>
            </a:extLst>
          </p:cNvPr>
          <p:cNvSpPr/>
          <p:nvPr/>
        </p:nvSpPr>
        <p:spPr>
          <a:xfrm>
            <a:off x="6208776" y="4020234"/>
            <a:ext cx="630936" cy="630936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78A9E11-266E-6B45-AA96-7283B7AC5056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5827776" y="4335702"/>
            <a:ext cx="381000" cy="0"/>
          </a:xfrm>
          <a:prstGeom prst="line">
            <a:avLst/>
          </a:prstGeom>
          <a:ln w="254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D5FE81E-3C5A-384A-BEF5-5EB23C30FAA0}"/>
                  </a:ext>
                </a:extLst>
              </p:cNvPr>
              <p:cNvSpPr txBox="1"/>
              <p:nvPr/>
            </p:nvSpPr>
            <p:spPr>
              <a:xfrm>
                <a:off x="1133856" y="4835681"/>
                <a:ext cx="5903976" cy="92333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There may be edges between these pairs (not shown), but the vertex cover MUST include at least one node from each pair. Thus, we get the inequality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≥|</m:t>
                    </m:r>
                    <m:r>
                      <a:rPr lang="en-US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D5FE81E-3C5A-384A-BEF5-5EB23C30F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856" y="4835681"/>
                <a:ext cx="5903976" cy="923330"/>
              </a:xfrm>
              <a:prstGeom prst="rect">
                <a:avLst/>
              </a:prstGeom>
              <a:blipFill>
                <a:blip r:embed="rId2"/>
                <a:stretch>
                  <a:fillRect l="-642" t="-2703" b="-8108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52CDCF8-2102-D04D-87F4-9639843C6478}"/>
              </a:ext>
            </a:extLst>
          </p:cNvPr>
          <p:cNvCxnSpPr>
            <a:cxnSpLocks/>
          </p:cNvCxnSpPr>
          <p:nvPr/>
        </p:nvCxnSpPr>
        <p:spPr>
          <a:xfrm>
            <a:off x="7205472" y="1801368"/>
            <a:ext cx="0" cy="423367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CC8F58E-0437-484E-A19B-D840A6026C1A}"/>
                  </a:ext>
                </a:extLst>
              </p:cNvPr>
              <p:cNvSpPr txBox="1"/>
              <p:nvPr/>
            </p:nvSpPr>
            <p:spPr>
              <a:xfrm>
                <a:off x="7434835" y="2239523"/>
                <a:ext cx="3628644" cy="147732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Separately, note that our vertex cover returned always returns exactly two nodes for each edge in </a:t>
                </a:r>
                <a:r>
                  <a:rPr lang="en-US" dirty="0">
                    <a:solidFill>
                      <a:schemeClr val="accent5"/>
                    </a:solidFill>
                  </a:rPr>
                  <a:t>A</a:t>
                </a:r>
                <a:r>
                  <a:rPr lang="en-US" dirty="0">
                    <a:solidFill>
                      <a:sysClr val="windowText" lastClr="000000"/>
                    </a:solidFill>
                  </a:rPr>
                  <a:t>, thus:</a:t>
                </a:r>
              </a:p>
              <a:p>
                <a:endParaRPr lang="en-US" dirty="0">
                  <a:solidFill>
                    <a:sysClr val="windowText" lastClr="000000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=2|</m:t>
                      </m:r>
                      <m:r>
                        <a:rPr lang="en-US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dirty="0">
                  <a:solidFill>
                    <a:schemeClr val="accent3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CC8F58E-0437-484E-A19B-D840A6026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835" y="2239523"/>
                <a:ext cx="3628644" cy="1477328"/>
              </a:xfrm>
              <a:prstGeom prst="rect">
                <a:avLst/>
              </a:prstGeom>
              <a:blipFill>
                <a:blip r:embed="rId3"/>
                <a:stretch>
                  <a:fillRect l="-1042" t="-840" b="-840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13069CB-E01A-C540-9F2E-CDF314087EF1}"/>
                  </a:ext>
                </a:extLst>
              </p:cNvPr>
              <p:cNvSpPr txBox="1"/>
              <p:nvPr/>
            </p:nvSpPr>
            <p:spPr>
              <a:xfrm>
                <a:off x="7434835" y="4532795"/>
                <a:ext cx="3628644" cy="120032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Combining these equations we get:</a:t>
                </a:r>
              </a:p>
              <a:p>
                <a:endParaRPr lang="en-US" dirty="0">
                  <a:solidFill>
                    <a:sysClr val="windowText" lastClr="000000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≤2|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dirty="0">
                  <a:solidFill>
                    <a:schemeClr val="accent3"/>
                  </a:solidFill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13069CB-E01A-C540-9F2E-CDF314087E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835" y="4532795"/>
                <a:ext cx="3628644" cy="1200329"/>
              </a:xfrm>
              <a:prstGeom prst="rect">
                <a:avLst/>
              </a:prstGeom>
              <a:blipFill>
                <a:blip r:embed="rId4"/>
                <a:stretch>
                  <a:fillRect l="-1042" t="-2083" b="-312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68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860330"/>
            <a:ext cx="9906000" cy="2175149"/>
          </a:xfrm>
        </p:spPr>
        <p:txBody>
          <a:bodyPr/>
          <a:lstStyle/>
          <a:p>
            <a:pPr algn="ctr"/>
            <a:r>
              <a:rPr lang="en-US" dirty="0"/>
              <a:t>Traveling Salesperson</a:t>
            </a:r>
          </a:p>
        </p:txBody>
      </p:sp>
    </p:spTree>
    <p:extLst>
      <p:ext uri="{BB962C8B-B14F-4D97-AF65-F5344CB8AC3E}">
        <p14:creationId xmlns:p14="http://schemas.microsoft.com/office/powerpoint/2010/main" val="716826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Recall Traveling </a:t>
            </a:r>
            <a:r>
              <a:rPr lang="en-US" dirty="0" err="1"/>
              <a:t>SalesPerson</a:t>
            </a:r>
            <a:r>
              <a:rPr lang="en-US" dirty="0"/>
              <a:t> Problem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D1DC23-009C-4345-AACE-883EA6E42F99}"/>
              </a:ext>
            </a:extLst>
          </p:cNvPr>
          <p:cNvSpPr txBox="1"/>
          <p:nvPr/>
        </p:nvSpPr>
        <p:spPr>
          <a:xfrm>
            <a:off x="1465118" y="2421082"/>
            <a:ext cx="3179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an example of the TSP problem…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935D60-A36B-8842-BA0D-602EF49A20D2}"/>
              </a:ext>
            </a:extLst>
          </p:cNvPr>
          <p:cNvSpPr txBox="1"/>
          <p:nvPr/>
        </p:nvSpPr>
        <p:spPr>
          <a:xfrm>
            <a:off x="1465118" y="5004954"/>
            <a:ext cx="3179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Include triangle inequality assumption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66F34D-1C02-7043-AF7F-9657C0FCA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6158" y="1214019"/>
            <a:ext cx="5352493" cy="5373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446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Approximation for TSP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D1DC23-009C-4345-AACE-883EA6E42F99}"/>
              </a:ext>
            </a:extLst>
          </p:cNvPr>
          <p:cNvSpPr txBox="1"/>
          <p:nvPr/>
        </p:nvSpPr>
        <p:spPr>
          <a:xfrm>
            <a:off x="1141412" y="1309255"/>
            <a:ext cx="31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 Box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2A4078-E765-BD49-8ED9-15652B067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45" y="1999095"/>
            <a:ext cx="5531356" cy="35496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B26E01-8F8A-4642-BAC5-0B604E424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472" y="1431575"/>
            <a:ext cx="4787189" cy="491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Approximation for TSP: 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D1DC23-009C-4345-AACE-883EA6E42F99}"/>
              </a:ext>
            </a:extLst>
          </p:cNvPr>
          <p:cNvSpPr txBox="1"/>
          <p:nvPr/>
        </p:nvSpPr>
        <p:spPr>
          <a:xfrm>
            <a:off x="6949930" y="3241964"/>
            <a:ext cx="31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Runtime is polynomial? YES!!!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2A4078-E765-BD49-8ED9-15652B067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45" y="1999095"/>
            <a:ext cx="5531356" cy="354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46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Approximation for TSP: 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D1DC23-009C-4345-AACE-883EA6E42F99}"/>
              </a:ext>
            </a:extLst>
          </p:cNvPr>
          <p:cNvSpPr txBox="1"/>
          <p:nvPr/>
        </p:nvSpPr>
        <p:spPr>
          <a:xfrm>
            <a:off x="8913812" y="1496291"/>
            <a:ext cx="31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Approx</a:t>
            </a:r>
            <a:r>
              <a:rPr lang="en-US" dirty="0"/>
              <a:t> ratio??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C6D5E8-56FE-F247-8A31-457D7A6FA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063" y="1670566"/>
            <a:ext cx="4858327" cy="47818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3B3E44-2F54-844D-AD7A-28F511597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219" y="2037194"/>
            <a:ext cx="4629692" cy="441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794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Advanced Tree Structures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67E0EDE-F53A-8341-AC3F-C90A9D29D276}"/>
              </a:ext>
            </a:extLst>
          </p:cNvPr>
          <p:cNvSpPr txBox="1">
            <a:spLocks/>
          </p:cNvSpPr>
          <p:nvPr/>
        </p:nvSpPr>
        <p:spPr>
          <a:xfrm>
            <a:off x="3140886" y="1813393"/>
            <a:ext cx="6156434" cy="4230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i="1" u="sng" dirty="0"/>
              <a:t>In this deck we will look at</a:t>
            </a:r>
            <a:r>
              <a:rPr lang="en-US" sz="2000" i="1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/>
              <a:t>	- </a:t>
            </a:r>
            <a:r>
              <a:rPr lang="en-US" sz="2000" b="1" i="1" dirty="0"/>
              <a:t>Approximation Ratios</a:t>
            </a:r>
            <a:br>
              <a:rPr lang="en-US" sz="2000" b="1" i="1" dirty="0"/>
            </a:br>
            <a:r>
              <a:rPr lang="en-US" sz="2000" b="1" i="1" dirty="0"/>
              <a:t>	- Vertex Cover Approximation</a:t>
            </a:r>
            <a:br>
              <a:rPr lang="en-US" sz="2000" b="1" i="1" dirty="0"/>
            </a:br>
            <a:r>
              <a:rPr lang="en-US" sz="2000" b="1" i="1" dirty="0"/>
              <a:t>	- TSP Approximation</a:t>
            </a:r>
            <a:br>
              <a:rPr lang="en-US" sz="2000" b="1" i="1" dirty="0"/>
            </a:br>
            <a:r>
              <a:rPr lang="en-US" sz="2000" b="1" i="1" dirty="0"/>
              <a:t>	- Set-Covering Approximation</a:t>
            </a:r>
            <a:br>
              <a:rPr lang="en-US" sz="2000" b="1" i="1" dirty="0"/>
            </a:br>
            <a:r>
              <a:rPr lang="en-US" sz="2000" b="1" i="1" dirty="0"/>
              <a:t>	- Randomization and Linear Programming (maybe)</a:t>
            </a:r>
          </a:p>
        </p:txBody>
      </p:sp>
    </p:spTree>
    <p:extLst>
      <p:ext uri="{BB962C8B-B14F-4D97-AF65-F5344CB8AC3E}">
        <p14:creationId xmlns:p14="http://schemas.microsoft.com/office/powerpoint/2010/main" val="1922674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An Interesting Fact About This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D1DC23-009C-4345-AACE-883EA6E42F99}"/>
              </a:ext>
            </a:extLst>
          </p:cNvPr>
          <p:cNvSpPr txBox="1"/>
          <p:nvPr/>
        </p:nvSpPr>
        <p:spPr>
          <a:xfrm>
            <a:off x="8913812" y="1496291"/>
            <a:ext cx="31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Approx</a:t>
            </a:r>
            <a:r>
              <a:rPr lang="en-US" dirty="0"/>
              <a:t> ratio??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346FB9-1C46-464A-AAF1-5BF2B8E0A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5311" y="2113971"/>
            <a:ext cx="4657001" cy="44764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3D4F44-A8CF-8347-A977-DA795F2FB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1691410"/>
            <a:ext cx="4665519" cy="470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529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860330"/>
            <a:ext cx="9906000" cy="2175149"/>
          </a:xfrm>
        </p:spPr>
        <p:txBody>
          <a:bodyPr/>
          <a:lstStyle/>
          <a:p>
            <a:pPr algn="ctr"/>
            <a:r>
              <a:rPr lang="en-US" dirty="0"/>
              <a:t>Set Cover</a:t>
            </a:r>
          </a:p>
        </p:txBody>
      </p:sp>
    </p:spTree>
    <p:extLst>
      <p:ext uri="{BB962C8B-B14F-4D97-AF65-F5344CB8AC3E}">
        <p14:creationId xmlns:p14="http://schemas.microsoft.com/office/powerpoint/2010/main" val="8376616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Set Cover Problem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D1DC23-009C-4345-AACE-883EA6E42F99}"/>
              </a:ext>
            </a:extLst>
          </p:cNvPr>
          <p:cNvSpPr txBox="1"/>
          <p:nvPr/>
        </p:nvSpPr>
        <p:spPr>
          <a:xfrm>
            <a:off x="1444336" y="1315673"/>
            <a:ext cx="31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 Box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BE3E2F-F57B-184F-8359-136A6B2B5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586" y="2139950"/>
            <a:ext cx="4509077" cy="425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2165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Approximating Set Cover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D1DC23-009C-4345-AACE-883EA6E42F99}"/>
              </a:ext>
            </a:extLst>
          </p:cNvPr>
          <p:cNvSpPr txBox="1"/>
          <p:nvPr/>
        </p:nvSpPr>
        <p:spPr>
          <a:xfrm>
            <a:off x="1392382" y="1361209"/>
            <a:ext cx="31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 Box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E2A7C5-9FFE-064E-947E-6A59D3348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7471" y="1629064"/>
            <a:ext cx="4762177" cy="4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2898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D1DC23-009C-4345-AACE-883EA6E42F99}"/>
              </a:ext>
            </a:extLst>
          </p:cNvPr>
          <p:cNvSpPr txBox="1"/>
          <p:nvPr/>
        </p:nvSpPr>
        <p:spPr>
          <a:xfrm>
            <a:off x="1392382" y="1361209"/>
            <a:ext cx="3179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 Box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99879E-300E-FB48-B3DE-604ABD919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69" y="1545875"/>
            <a:ext cx="4345131" cy="50096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2F64F1-A6DC-DE49-BFA3-7FADE522C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9078" y="1361209"/>
            <a:ext cx="3732922" cy="51622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916F7E-B259-B84B-AC33-A29CACEFBD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1349" y="1742755"/>
            <a:ext cx="4007729" cy="396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5965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860330"/>
            <a:ext cx="9906000" cy="2175149"/>
          </a:xfrm>
        </p:spPr>
        <p:txBody>
          <a:bodyPr/>
          <a:lstStyle/>
          <a:p>
            <a:pPr algn="ctr"/>
            <a:r>
              <a:rPr lang="en-US" dirty="0"/>
              <a:t>Randomization And Linear Programming</a:t>
            </a:r>
          </a:p>
        </p:txBody>
      </p:sp>
    </p:spTree>
    <p:extLst>
      <p:ext uri="{BB962C8B-B14F-4D97-AF65-F5344CB8AC3E}">
        <p14:creationId xmlns:p14="http://schemas.microsoft.com/office/powerpoint/2010/main" val="11856709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9175898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Conclusions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6B35A7-33B4-2246-9592-F0BBDFD568CC}"/>
              </a:ext>
            </a:extLst>
          </p:cNvPr>
          <p:cNvSpPr txBox="1">
            <a:spLocks/>
          </p:cNvSpPr>
          <p:nvPr/>
        </p:nvSpPr>
        <p:spPr>
          <a:xfrm>
            <a:off x="2618509" y="1805152"/>
            <a:ext cx="8198632" cy="4744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i="1" u="sng" dirty="0"/>
              <a:t>Van </a:t>
            </a:r>
            <a:r>
              <a:rPr lang="en-US" sz="2000" b="1" i="1" u="sng" dirty="0" err="1"/>
              <a:t>Emde</a:t>
            </a:r>
            <a:r>
              <a:rPr lang="en-US" sz="2000" b="1" i="1" u="sng" dirty="0"/>
              <a:t> Boas Tree:</a:t>
            </a:r>
          </a:p>
          <a:p>
            <a:pPr lvl="1"/>
            <a:r>
              <a:rPr lang="en-US" sz="1600" dirty="0"/>
              <a:t>Are very fast, and a function of the universe (u) size</a:t>
            </a:r>
          </a:p>
          <a:p>
            <a:pPr lvl="1"/>
            <a:r>
              <a:rPr lang="en-US" sz="1600" dirty="0"/>
              <a:t>Takes advantage of the binary representations of integers to improve runtime</a:t>
            </a:r>
          </a:p>
          <a:p>
            <a:pPr lvl="1"/>
            <a:r>
              <a:rPr lang="en-US" sz="1600" dirty="0"/>
              <a:t>Is NOT generalizable to sets of any objects / things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br>
              <a:rPr lang="en-US" sz="20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54641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860330"/>
            <a:ext cx="9906000" cy="2175149"/>
          </a:xfrm>
        </p:spPr>
        <p:txBody>
          <a:bodyPr/>
          <a:lstStyle/>
          <a:p>
            <a:pPr algn="ctr"/>
            <a:r>
              <a:rPr lang="en-US" dirty="0"/>
              <a:t>Introduction: Approximation</a:t>
            </a:r>
          </a:p>
        </p:txBody>
      </p:sp>
    </p:spTree>
    <p:extLst>
      <p:ext uri="{BB962C8B-B14F-4D97-AF65-F5344CB8AC3E}">
        <p14:creationId xmlns:p14="http://schemas.microsoft.com/office/powerpoint/2010/main" val="3558387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49580"/>
            <a:ext cx="9905998" cy="652710"/>
          </a:xfrm>
        </p:spPr>
        <p:txBody>
          <a:bodyPr/>
          <a:lstStyle/>
          <a:p>
            <a:pPr algn="ctr"/>
            <a:r>
              <a:rPr lang="en-US" dirty="0"/>
              <a:t>Approximation Ratios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D7429F-4D24-7141-89FE-F208F0ACBC0C}"/>
              </a:ext>
            </a:extLst>
          </p:cNvPr>
          <p:cNvSpPr txBox="1"/>
          <p:nvPr/>
        </p:nvSpPr>
        <p:spPr>
          <a:xfrm>
            <a:off x="1236520" y="4177145"/>
            <a:ext cx="1797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Often, this problem is NP-Hard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D097AAA-724A-674D-B208-A719A1DDD54E}"/>
              </a:ext>
            </a:extLst>
          </p:cNvPr>
          <p:cNvCxnSpPr>
            <a:cxnSpLocks/>
          </p:cNvCxnSpPr>
          <p:nvPr/>
        </p:nvCxnSpPr>
        <p:spPr>
          <a:xfrm flipV="1">
            <a:off x="2403693" y="3605645"/>
            <a:ext cx="1721498" cy="602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EDBF18B-92C0-384D-8665-7A2487B949D0}"/>
              </a:ext>
            </a:extLst>
          </p:cNvPr>
          <p:cNvGrpSpPr/>
          <p:nvPr/>
        </p:nvGrpSpPr>
        <p:grpSpPr>
          <a:xfrm>
            <a:off x="1402774" y="1370308"/>
            <a:ext cx="9613178" cy="2652423"/>
            <a:chOff x="694601" y="1222232"/>
            <a:chExt cx="9613178" cy="2652423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A108144D-4556-FD43-AEF3-0D89D7D7B189}"/>
                </a:ext>
              </a:extLst>
            </p:cNvPr>
            <p:cNvSpPr/>
            <p:nvPr/>
          </p:nvSpPr>
          <p:spPr>
            <a:xfrm>
              <a:off x="3539834" y="1612039"/>
              <a:ext cx="1943100" cy="1943100"/>
            </a:xfrm>
            <a:prstGeom prst="roundRect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Approximation Algorithm to Some Optimization Problem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C1DF3B7C-99AE-B540-A6A1-F552DDB1C441}"/>
                </a:ext>
              </a:extLst>
            </p:cNvPr>
            <p:cNvSpPr/>
            <p:nvPr/>
          </p:nvSpPr>
          <p:spPr>
            <a:xfrm>
              <a:off x="694601" y="2357591"/>
              <a:ext cx="2001838" cy="451996"/>
            </a:xfrm>
            <a:prstGeom prst="roundRect">
              <a:avLst/>
            </a:prstGeom>
            <a:solidFill>
              <a:schemeClr val="accent2"/>
            </a:solidFill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Input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9A29CF4-EFD4-5A43-8915-483360C89A00}"/>
                </a:ext>
              </a:extLst>
            </p:cNvPr>
            <p:cNvCxnSpPr>
              <a:cxnSpLocks/>
            </p:cNvCxnSpPr>
            <p:nvPr/>
          </p:nvCxnSpPr>
          <p:spPr>
            <a:xfrm>
              <a:off x="6182589" y="1381990"/>
              <a:ext cx="1044285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26EA3BD-5D58-C244-8213-D930C198DAE3}"/>
                </a:ext>
              </a:extLst>
            </p:cNvPr>
            <p:cNvCxnSpPr>
              <a:cxnSpLocks/>
            </p:cNvCxnSpPr>
            <p:nvPr/>
          </p:nvCxnSpPr>
          <p:spPr>
            <a:xfrm>
              <a:off x="6182588" y="3706090"/>
              <a:ext cx="1044286" cy="0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BC2C6D28-B0F5-6D40-81B7-AEE10FEC8F54}"/>
                    </a:ext>
                  </a:extLst>
                </p:cNvPr>
                <p:cNvSpPr/>
                <p:nvPr/>
              </p:nvSpPr>
              <p:spPr>
                <a:xfrm>
                  <a:off x="7310144" y="1222232"/>
                  <a:ext cx="2987243" cy="319516"/>
                </a:xfrm>
                <a:prstGeom prst="roundRect">
                  <a:avLst/>
                </a:prstGeom>
                <a:solidFill>
                  <a:schemeClr val="accent5"/>
                </a:solidFill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sz="16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a14:m>
                  <a:r>
                    <a:rPr lang="en-US" sz="1600" dirty="0">
                      <a:solidFill>
                        <a:sysClr val="windowText" lastClr="000000"/>
                      </a:solidFill>
                    </a:rPr>
                    <a:t> = Optimal Solution</a:t>
                  </a:r>
                </a:p>
              </p:txBody>
            </p:sp>
          </mc:Choice>
          <mc:Fallback>
            <p:sp>
              <p:nvSpPr>
                <p:cNvPr id="16" name="Rounded Rectangle 15">
                  <a:extLst>
                    <a:ext uri="{FF2B5EF4-FFF2-40B4-BE49-F238E27FC236}">
                      <a16:creationId xmlns:a16="http://schemas.microsoft.com/office/drawing/2014/main" id="{BC2C6D28-B0F5-6D40-81B7-AEE10FEC8F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0144" y="1222232"/>
                  <a:ext cx="2987243" cy="319516"/>
                </a:xfrm>
                <a:prstGeom prst="roundRect">
                  <a:avLst/>
                </a:prstGeom>
                <a:blipFill>
                  <a:blip r:embed="rId2"/>
                  <a:stretch>
                    <a:fillRect t="-7692" b="-19231"/>
                  </a:stretch>
                </a:blipFill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7622557-BD3D-1944-9F8B-035BDAAA82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86496" y="1381990"/>
              <a:ext cx="0" cy="2324101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Rounded Rectangle 19">
                  <a:extLst>
                    <a:ext uri="{FF2B5EF4-FFF2-40B4-BE49-F238E27FC236}">
                      <a16:creationId xmlns:a16="http://schemas.microsoft.com/office/drawing/2014/main" id="{A9A288F4-50E2-F64A-9ECC-A9C80C1383D7}"/>
                    </a:ext>
                  </a:extLst>
                </p:cNvPr>
                <p:cNvSpPr/>
                <p:nvPr/>
              </p:nvSpPr>
              <p:spPr>
                <a:xfrm>
                  <a:off x="7320536" y="3555139"/>
                  <a:ext cx="2987243" cy="319516"/>
                </a:xfrm>
                <a:prstGeom prst="roundRect">
                  <a:avLst/>
                </a:prstGeom>
                <a:solidFill>
                  <a:schemeClr val="accent5"/>
                </a:solidFill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𝑁𝑂𝑇</m:t>
                        </m:r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𝑜𝑝𝑡𝑖𝑚𝑎𝑙</m:t>
                        </m:r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𝑠𝑜𝑙𝑢𝑡𝑖𝑜𝑛</m:t>
                        </m:r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>
                    <a:solidFill>
                      <a:sysClr val="windowText" lastClr="000000"/>
                    </a:solidFill>
                  </a:endParaRPr>
                </a:p>
              </p:txBody>
            </p:sp>
          </mc:Choice>
          <mc:Fallback>
            <p:sp>
              <p:nvSpPr>
                <p:cNvPr id="20" name="Rounded Rectangle 19">
                  <a:extLst>
                    <a:ext uri="{FF2B5EF4-FFF2-40B4-BE49-F238E27FC236}">
                      <a16:creationId xmlns:a16="http://schemas.microsoft.com/office/drawing/2014/main" id="{A9A288F4-50E2-F64A-9ECC-A9C80C1383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0536" y="3555139"/>
                  <a:ext cx="2987243" cy="319516"/>
                </a:xfrm>
                <a:prstGeom prst="roundRect">
                  <a:avLst/>
                </a:prstGeom>
                <a:blipFill>
                  <a:blip r:embed="rId3"/>
                  <a:stretch>
                    <a:fillRect b="-11111"/>
                  </a:stretch>
                </a:blipFill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3D0AB32-272E-4946-9FAA-D3720E066458}"/>
                </a:ext>
              </a:extLst>
            </p:cNvPr>
            <p:cNvCxnSpPr>
              <a:cxnSpLocks/>
            </p:cNvCxnSpPr>
            <p:nvPr/>
          </p:nvCxnSpPr>
          <p:spPr>
            <a:xfrm>
              <a:off x="6182588" y="1960417"/>
              <a:ext cx="1044286" cy="0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Rounded Rectangle 21">
                  <a:extLst>
                    <a:ext uri="{FF2B5EF4-FFF2-40B4-BE49-F238E27FC236}">
                      <a16:creationId xmlns:a16="http://schemas.microsoft.com/office/drawing/2014/main" id="{8C6BB2D9-B30A-BF4F-B2BB-3F9B3B31033B}"/>
                    </a:ext>
                  </a:extLst>
                </p:cNvPr>
                <p:cNvSpPr/>
                <p:nvPr/>
              </p:nvSpPr>
              <p:spPr>
                <a:xfrm>
                  <a:off x="7310143" y="1800512"/>
                  <a:ext cx="2987243" cy="319516"/>
                </a:xfrm>
                <a:prstGeom prst="roundRect">
                  <a:avLst/>
                </a:prstGeom>
                <a:solidFill>
                  <a:schemeClr val="accent4"/>
                </a:solidFill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a14:m>
                  <a:r>
                    <a:rPr lang="en-US" sz="1600" dirty="0">
                      <a:solidFill>
                        <a:sysClr val="windowText" lastClr="000000"/>
                      </a:solidFill>
                    </a:rPr>
                    <a:t> = Approximated Solution</a:t>
                  </a:r>
                </a:p>
              </p:txBody>
            </p:sp>
          </mc:Choice>
          <mc:Fallback>
            <p:sp>
              <p:nvSpPr>
                <p:cNvPr id="22" name="Rounded Rectangle 21">
                  <a:extLst>
                    <a:ext uri="{FF2B5EF4-FFF2-40B4-BE49-F238E27FC236}">
                      <a16:creationId xmlns:a16="http://schemas.microsoft.com/office/drawing/2014/main" id="{8C6BB2D9-B30A-BF4F-B2BB-3F9B3B3103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0143" y="1800512"/>
                  <a:ext cx="2987243" cy="319516"/>
                </a:xfrm>
                <a:prstGeom prst="roundRect">
                  <a:avLst/>
                </a:prstGeom>
                <a:blipFill>
                  <a:blip r:embed="rId4"/>
                  <a:stretch>
                    <a:fillRect t="-3571" b="-17857"/>
                  </a:stretch>
                </a:blipFill>
                <a:ln>
                  <a:solidFill>
                    <a:schemeClr val="tx1">
                      <a:lumMod val="9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265ACBC-A64A-AC4B-B87C-59804F71C0C0}"/>
                </a:ext>
              </a:extLst>
            </p:cNvPr>
            <p:cNvCxnSpPr>
              <a:stCxn id="11" idx="3"/>
              <a:endCxn id="7" idx="1"/>
            </p:cNvCxnSpPr>
            <p:nvPr/>
          </p:nvCxnSpPr>
          <p:spPr>
            <a:xfrm>
              <a:off x="2696439" y="2583589"/>
              <a:ext cx="8433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8DA1835-D4DB-B44E-8AD8-65C7F9BEF9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2934" y="2010574"/>
              <a:ext cx="611477" cy="5730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C25E828-2D11-2148-BDE5-CD964137E063}"/>
                  </a:ext>
                </a:extLst>
              </p:cNvPr>
              <p:cNvSpPr txBox="1"/>
              <p:nvPr/>
            </p:nvSpPr>
            <p:spPr>
              <a:xfrm>
                <a:off x="4416136" y="4956421"/>
                <a:ext cx="6631274" cy="1457707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An approximation algorithm has an </a:t>
                </a:r>
                <a:r>
                  <a:rPr lang="en-US" b="1" i="1" dirty="0">
                    <a:solidFill>
                      <a:sysClr val="windowText" lastClr="000000"/>
                    </a:solidFill>
                  </a:rPr>
                  <a:t>approximation ratio</a:t>
                </a:r>
                <a:r>
                  <a:rPr lang="en-US" dirty="0">
                    <a:solidFill>
                      <a:sysClr val="windowText" lastClr="000000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ysClr val="windowText" lastClr="000000"/>
                    </a:solidFill>
                  </a:rPr>
                  <a:t> if, for any input size n, the cost C produced by the algorithm satisfies:</a:t>
                </a:r>
              </a:p>
              <a:p>
                <a:endParaRPr lang="en-US" dirty="0">
                  <a:solidFill>
                    <a:sysClr val="windowText" lastClr="000000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𝑀𝑎𝑥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den>
                          </m:f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C25E828-2D11-2148-BDE5-CD964137E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136" y="4956421"/>
                <a:ext cx="6631274" cy="1457707"/>
              </a:xfrm>
              <a:prstGeom prst="rect">
                <a:avLst/>
              </a:prstGeom>
              <a:blipFill>
                <a:blip r:embed="rId5"/>
                <a:stretch>
                  <a:fillRect l="-956" t="-85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9861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Some Definitions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507F4E-6CC4-BC41-9782-9F16AFBEC3B8}"/>
              </a:ext>
            </a:extLst>
          </p:cNvPr>
          <p:cNvSpPr txBox="1"/>
          <p:nvPr/>
        </p:nvSpPr>
        <p:spPr>
          <a:xfrm>
            <a:off x="789708" y="2292946"/>
            <a:ext cx="2815937" cy="33855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/>
              <a:t>Approximation Scheme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AB20409-AA97-D143-A7AE-C528CA238C94}"/>
                  </a:ext>
                </a:extLst>
              </p:cNvPr>
              <p:cNvSpPr txBox="1"/>
              <p:nvPr/>
            </p:nvSpPr>
            <p:spPr>
              <a:xfrm>
                <a:off x="3751118" y="2292946"/>
                <a:ext cx="7813963" cy="58477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i="1" dirty="0">
                    <a:solidFill>
                      <a:sysClr val="windowText" lastClr="000000"/>
                    </a:solidFill>
                  </a:rPr>
                  <a:t>An approximation algorithm that takes as input the instance of the problem and a value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1600" i="1" dirty="0">
                    <a:solidFill>
                      <a:sysClr val="windowText" lastClr="000000"/>
                    </a:solidFill>
                  </a:rPr>
                  <a:t> such that for any fixed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1600" i="1" dirty="0">
                    <a:solidFill>
                      <a:sysClr val="windowText" lastClr="000000"/>
                    </a:solidFill>
                  </a:rPr>
                  <a:t>, the scheme is a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i="1" dirty="0">
                    <a:solidFill>
                      <a:sysClr val="windowText" lastClr="000000"/>
                    </a:solidFill>
                  </a:rPr>
                  <a:t>-approximation algorithm.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AB20409-AA97-D143-A7AE-C528CA238C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1118" y="2292946"/>
                <a:ext cx="7813963" cy="584775"/>
              </a:xfrm>
              <a:prstGeom prst="rect">
                <a:avLst/>
              </a:prstGeom>
              <a:blipFill>
                <a:blip r:embed="rId2"/>
                <a:stretch>
                  <a:fillRect l="-324" t="-2083" b="-6250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FF1ABD-240F-B14E-B2EA-F5DA37F75FBB}"/>
                  </a:ext>
                </a:extLst>
              </p:cNvPr>
              <p:cNvSpPr txBox="1"/>
              <p:nvPr/>
            </p:nvSpPr>
            <p:spPr>
              <a:xfrm>
                <a:off x="789708" y="1655640"/>
                <a:ext cx="2815937" cy="338554"/>
              </a:xfrm>
              <a:prstGeom prst="rect">
                <a:avLst/>
              </a:prstGeom>
              <a:noFill/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i="1" dirty="0"/>
                  <a:t>-Approximation Algorithm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FF1ABD-240F-B14E-B2EA-F5DA37F75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708" y="1655640"/>
                <a:ext cx="2815937" cy="338554"/>
              </a:xfrm>
              <a:prstGeom prst="rect">
                <a:avLst/>
              </a:prstGeom>
              <a:blipFill>
                <a:blip r:embed="rId3"/>
                <a:stretch>
                  <a:fillRect r="-446" b="-13793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7E3DC69-947A-6742-8B5F-5CF9023C0BE5}"/>
                  </a:ext>
                </a:extLst>
              </p:cNvPr>
              <p:cNvSpPr txBox="1"/>
              <p:nvPr/>
            </p:nvSpPr>
            <p:spPr>
              <a:xfrm>
                <a:off x="3751118" y="1655640"/>
                <a:ext cx="7813963" cy="338554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i="1" dirty="0">
                    <a:solidFill>
                      <a:sysClr val="windowText" lastClr="000000"/>
                    </a:solidFill>
                  </a:rPr>
                  <a:t>An approximation algorithm that achieves an approximation 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i="1" dirty="0">
                    <a:solidFill>
                      <a:sysClr val="windowText" lastClr="000000"/>
                    </a:solidFill>
                  </a:rPr>
                  <a:t> on all inputs 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7E3DC69-947A-6742-8B5F-5CF9023C0B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1118" y="1655640"/>
                <a:ext cx="7813963" cy="338554"/>
              </a:xfrm>
              <a:prstGeom prst="rect">
                <a:avLst/>
              </a:prstGeom>
              <a:blipFill>
                <a:blip r:embed="rId4"/>
                <a:stretch>
                  <a:fillRect l="-324" b="-1379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E39AC1A8-BC02-C745-82A4-03CA60390375}"/>
              </a:ext>
            </a:extLst>
          </p:cNvPr>
          <p:cNvSpPr txBox="1"/>
          <p:nvPr/>
        </p:nvSpPr>
        <p:spPr>
          <a:xfrm>
            <a:off x="789708" y="3133431"/>
            <a:ext cx="2815937" cy="584775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/>
              <a:t>Polynomial Time Approximation Scheme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86796EC-7ED0-1545-B49F-6339E045669D}"/>
                  </a:ext>
                </a:extLst>
              </p:cNvPr>
              <p:cNvSpPr txBox="1"/>
              <p:nvPr/>
            </p:nvSpPr>
            <p:spPr>
              <a:xfrm>
                <a:off x="3751118" y="3133431"/>
                <a:ext cx="7813963" cy="58477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i="1" dirty="0">
                    <a:solidFill>
                      <a:sysClr val="windowText" lastClr="000000"/>
                    </a:solidFill>
                  </a:rPr>
                  <a:t>A scheme is polynomial time if, for any fixed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1600" i="1" dirty="0">
                    <a:solidFill>
                      <a:sysClr val="windowText" lastClr="000000"/>
                    </a:solidFill>
                  </a:rPr>
                  <a:t>, the algorithm runs in polynomial time in terms of the input size n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86796EC-7ED0-1545-B49F-6339E0456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1118" y="3133431"/>
                <a:ext cx="7813963" cy="584775"/>
              </a:xfrm>
              <a:prstGeom prst="rect">
                <a:avLst/>
              </a:prstGeom>
              <a:blipFill>
                <a:blip r:embed="rId5"/>
                <a:stretch>
                  <a:fillRect l="-324" t="-2083" b="-833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B6B4940-C452-B145-83ED-B3074A51885B}"/>
                  </a:ext>
                </a:extLst>
              </p:cNvPr>
              <p:cNvSpPr txBox="1"/>
              <p:nvPr/>
            </p:nvSpPr>
            <p:spPr>
              <a:xfrm>
                <a:off x="1525801" y="5410754"/>
                <a:ext cx="4518383" cy="11380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i="1" dirty="0"/>
                  <a:t>For example, a fully polynomial time approximation scheme might have runtime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1600" b="0" i="1" dirty="0"/>
              </a:p>
              <a:p>
                <a:r>
                  <a:rPr lang="en-US" sz="1600" i="1" dirty="0"/>
                  <a:t> 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B6B4940-C452-B145-83ED-B3074A518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801" y="5410754"/>
                <a:ext cx="4518383" cy="1138004"/>
              </a:xfrm>
              <a:prstGeom prst="rect">
                <a:avLst/>
              </a:prstGeom>
              <a:blipFill>
                <a:blip r:embed="rId6"/>
                <a:stretch>
                  <a:fillRect l="-843" t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058ABA-4EE3-0042-A9CD-27ED7BCB3633}"/>
              </a:ext>
            </a:extLst>
          </p:cNvPr>
          <p:cNvCxnSpPr>
            <a:cxnSpLocks/>
          </p:cNvCxnSpPr>
          <p:nvPr/>
        </p:nvCxnSpPr>
        <p:spPr>
          <a:xfrm flipV="1">
            <a:off x="2692974" y="4839255"/>
            <a:ext cx="1721498" cy="60267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F18E51D-0177-1146-A35E-350BB41B107F}"/>
              </a:ext>
            </a:extLst>
          </p:cNvPr>
          <p:cNvSpPr txBox="1"/>
          <p:nvPr/>
        </p:nvSpPr>
        <p:spPr>
          <a:xfrm>
            <a:off x="789708" y="3973916"/>
            <a:ext cx="2815937" cy="584775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/>
              <a:t>Fully Polynomial Time Approximation Scheme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DA0DFB5-B265-4142-9A22-35926E01F19E}"/>
                  </a:ext>
                </a:extLst>
              </p:cNvPr>
              <p:cNvSpPr txBox="1"/>
              <p:nvPr/>
            </p:nvSpPr>
            <p:spPr>
              <a:xfrm>
                <a:off x="3751118" y="3973916"/>
                <a:ext cx="7813963" cy="441146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i="1" dirty="0">
                    <a:solidFill>
                      <a:sysClr val="windowText" lastClr="000000"/>
                    </a:solidFill>
                  </a:rPr>
                  <a:t>A scheme is fully polynomial time if it has a runtime that is polynomial in terms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den>
                    </m:f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i="1" dirty="0">
                    <a:solidFill>
                      <a:sysClr val="windowText" lastClr="000000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DA0DFB5-B265-4142-9A22-35926E01F1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1118" y="3973916"/>
                <a:ext cx="7813963" cy="441146"/>
              </a:xfrm>
              <a:prstGeom prst="rect">
                <a:avLst/>
              </a:prstGeom>
              <a:blipFill>
                <a:blip r:embed="rId7"/>
                <a:stretch>
                  <a:fillRect l="-324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5632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860330"/>
            <a:ext cx="9906000" cy="2175149"/>
          </a:xfrm>
        </p:spPr>
        <p:txBody>
          <a:bodyPr/>
          <a:lstStyle/>
          <a:p>
            <a:pPr algn="ctr"/>
            <a:r>
              <a:rPr lang="en-US" dirty="0"/>
              <a:t>Vertex-Cover</a:t>
            </a:r>
          </a:p>
        </p:txBody>
      </p:sp>
    </p:spTree>
    <p:extLst>
      <p:ext uri="{BB962C8B-B14F-4D97-AF65-F5344CB8AC3E}">
        <p14:creationId xmlns:p14="http://schemas.microsoft.com/office/powerpoint/2010/main" val="1586894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4"/>
            <a:ext cx="9905998" cy="658504"/>
          </a:xfrm>
        </p:spPr>
        <p:txBody>
          <a:bodyPr/>
          <a:lstStyle/>
          <a:p>
            <a:pPr algn="ctr"/>
            <a:r>
              <a:rPr lang="en-US" dirty="0"/>
              <a:t>Recall Vertex-Cover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5D1DC23-009C-4345-AACE-883EA6E42F99}"/>
                  </a:ext>
                </a:extLst>
              </p:cNvPr>
              <p:cNvSpPr txBox="1"/>
              <p:nvPr/>
            </p:nvSpPr>
            <p:spPr>
              <a:xfrm>
                <a:off x="1207801" y="1353751"/>
                <a:ext cx="10043710" cy="38888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ysClr val="windowText" lastClr="000000"/>
                    </a:solidFill>
                  </a:rPr>
                  <a:t>Given a Graph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ysClr val="windowText" lastClr="000000"/>
                    </a:solidFill>
                  </a:rPr>
                  <a:t>, find the smallest set of nodes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5D1DC23-009C-4345-AACE-883EA6E42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801" y="1353751"/>
                <a:ext cx="10043710" cy="388889"/>
              </a:xfrm>
              <a:prstGeom prst="rect">
                <a:avLst/>
              </a:prstGeom>
              <a:blipFill>
                <a:blip r:embed="rId2"/>
                <a:stretch>
                  <a:fillRect t="-6250" b="-1562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E7C2DE78-1759-8447-9B92-2AF4A82F425B}"/>
              </a:ext>
            </a:extLst>
          </p:cNvPr>
          <p:cNvGrpSpPr/>
          <p:nvPr/>
        </p:nvGrpSpPr>
        <p:grpSpPr>
          <a:xfrm>
            <a:off x="3614472" y="2096062"/>
            <a:ext cx="4959877" cy="1964921"/>
            <a:chOff x="3557016" y="1819656"/>
            <a:chExt cx="4959877" cy="196492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17EEFE5-65F0-6346-B7BD-B2659399F822}"/>
                </a:ext>
              </a:extLst>
            </p:cNvPr>
            <p:cNvSpPr/>
            <p:nvPr/>
          </p:nvSpPr>
          <p:spPr>
            <a:xfrm>
              <a:off x="3557016" y="1819656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b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D40B913-6BD0-1B49-93A8-9C3819029042}"/>
                </a:ext>
              </a:extLst>
            </p:cNvPr>
            <p:cNvSpPr/>
            <p:nvPr/>
          </p:nvSpPr>
          <p:spPr>
            <a:xfrm>
              <a:off x="3557016" y="3153641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a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D549965-9AF9-0546-A16E-6C50853D7B14}"/>
                </a:ext>
              </a:extLst>
            </p:cNvPr>
            <p:cNvSpPr/>
            <p:nvPr/>
          </p:nvSpPr>
          <p:spPr>
            <a:xfrm>
              <a:off x="5090160" y="1819656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69838E2-6009-504F-8290-68230C7D90A0}"/>
                </a:ext>
              </a:extLst>
            </p:cNvPr>
            <p:cNvSpPr/>
            <p:nvPr/>
          </p:nvSpPr>
          <p:spPr>
            <a:xfrm>
              <a:off x="5090160" y="3153641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e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A227750-14A7-1248-82B9-1F6656165C3D}"/>
                </a:ext>
              </a:extLst>
            </p:cNvPr>
            <p:cNvSpPr/>
            <p:nvPr/>
          </p:nvSpPr>
          <p:spPr>
            <a:xfrm>
              <a:off x="6623304" y="1819656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d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6071694-DAB2-7346-BD4D-2F9566C2004B}"/>
                </a:ext>
              </a:extLst>
            </p:cNvPr>
            <p:cNvSpPr/>
            <p:nvPr/>
          </p:nvSpPr>
          <p:spPr>
            <a:xfrm>
              <a:off x="6623304" y="3153641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f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390B225-A4D7-B54E-99F9-66A2B1731359}"/>
                </a:ext>
              </a:extLst>
            </p:cNvPr>
            <p:cNvSpPr/>
            <p:nvPr/>
          </p:nvSpPr>
          <p:spPr>
            <a:xfrm>
              <a:off x="7885957" y="3153641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g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4F68430-2504-054D-A55F-1EAB0915A55C}"/>
                </a:ext>
              </a:extLst>
            </p:cNvPr>
            <p:cNvCxnSpPr>
              <a:stCxn id="5" idx="4"/>
              <a:endCxn id="8" idx="0"/>
            </p:cNvCxnSpPr>
            <p:nvPr/>
          </p:nvCxnSpPr>
          <p:spPr>
            <a:xfrm>
              <a:off x="3872484" y="2450592"/>
              <a:ext cx="0" cy="7030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A4367C4-6AD0-C942-961E-52AFCAAC92D7}"/>
                </a:ext>
              </a:extLst>
            </p:cNvPr>
            <p:cNvCxnSpPr>
              <a:endCxn id="9" idx="2"/>
            </p:cNvCxnSpPr>
            <p:nvPr/>
          </p:nvCxnSpPr>
          <p:spPr>
            <a:xfrm>
              <a:off x="4187952" y="2135124"/>
              <a:ext cx="9022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D987431-D419-E047-919A-9A2425DC90DE}"/>
                </a:ext>
              </a:extLst>
            </p:cNvPr>
            <p:cNvCxnSpPr>
              <a:stCxn id="9" idx="4"/>
              <a:endCxn id="10" idx="0"/>
            </p:cNvCxnSpPr>
            <p:nvPr/>
          </p:nvCxnSpPr>
          <p:spPr>
            <a:xfrm>
              <a:off x="5405628" y="2450592"/>
              <a:ext cx="0" cy="7030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607CA13-8432-3340-A74D-C46AEE7842CD}"/>
                </a:ext>
              </a:extLst>
            </p:cNvPr>
            <p:cNvCxnSpPr>
              <a:stCxn id="9" idx="6"/>
              <a:endCxn id="11" idx="2"/>
            </p:cNvCxnSpPr>
            <p:nvPr/>
          </p:nvCxnSpPr>
          <p:spPr>
            <a:xfrm>
              <a:off x="5721096" y="2135124"/>
              <a:ext cx="9022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A073737-16EB-9043-8B78-D6A489B24119}"/>
                </a:ext>
              </a:extLst>
            </p:cNvPr>
            <p:cNvCxnSpPr>
              <a:stCxn id="11" idx="3"/>
              <a:endCxn id="10" idx="7"/>
            </p:cNvCxnSpPr>
            <p:nvPr/>
          </p:nvCxnSpPr>
          <p:spPr>
            <a:xfrm flipH="1">
              <a:off x="5628698" y="2358194"/>
              <a:ext cx="1087004" cy="8878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26B532A-93EB-D146-879B-DAAEECFCB20F}"/>
                </a:ext>
              </a:extLst>
            </p:cNvPr>
            <p:cNvCxnSpPr>
              <a:stCxn id="11" idx="4"/>
              <a:endCxn id="12" idx="0"/>
            </p:cNvCxnSpPr>
            <p:nvPr/>
          </p:nvCxnSpPr>
          <p:spPr>
            <a:xfrm>
              <a:off x="6938772" y="2450592"/>
              <a:ext cx="0" cy="7030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3BFC779-55F4-E647-9E1B-CDA261223664}"/>
                </a:ext>
              </a:extLst>
            </p:cNvPr>
            <p:cNvCxnSpPr>
              <a:stCxn id="10" idx="6"/>
              <a:endCxn id="12" idx="2"/>
            </p:cNvCxnSpPr>
            <p:nvPr/>
          </p:nvCxnSpPr>
          <p:spPr>
            <a:xfrm>
              <a:off x="5721096" y="3469109"/>
              <a:ext cx="9022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158C4E0-12D8-A449-98FA-D5CC88A18871}"/>
                </a:ext>
              </a:extLst>
            </p:cNvPr>
            <p:cNvCxnSpPr>
              <a:stCxn id="11" idx="5"/>
              <a:endCxn id="13" idx="1"/>
            </p:cNvCxnSpPr>
            <p:nvPr/>
          </p:nvCxnSpPr>
          <p:spPr>
            <a:xfrm>
              <a:off x="7161842" y="2358194"/>
              <a:ext cx="816513" cy="8878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F161728-15B5-954F-9A41-BA22A58390B2}"/>
              </a:ext>
            </a:extLst>
          </p:cNvPr>
          <p:cNvSpPr txBox="1"/>
          <p:nvPr/>
        </p:nvSpPr>
        <p:spPr>
          <a:xfrm>
            <a:off x="1525801" y="5246162"/>
            <a:ext cx="2479271" cy="1077218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In other words, find the smallest set of nodes that touches every edge at least once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1506656-F997-6541-874F-4C9830E9197E}"/>
              </a:ext>
            </a:extLst>
          </p:cNvPr>
          <p:cNvCxnSpPr>
            <a:cxnSpLocks/>
          </p:cNvCxnSpPr>
          <p:nvPr/>
        </p:nvCxnSpPr>
        <p:spPr>
          <a:xfrm flipV="1">
            <a:off x="2765436" y="4428258"/>
            <a:ext cx="727572" cy="78964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3EB611B-2166-994B-B832-4E464465C87B}"/>
              </a:ext>
            </a:extLst>
          </p:cNvPr>
          <p:cNvSpPr txBox="1"/>
          <p:nvPr/>
        </p:nvSpPr>
        <p:spPr>
          <a:xfrm>
            <a:off x="5006161" y="5543008"/>
            <a:ext cx="2479271" cy="830997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The purple nodes are the smallest solution for this graph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3FF438B-1FA9-D142-A7E5-3D5477FC0C0B}"/>
              </a:ext>
            </a:extLst>
          </p:cNvPr>
          <p:cNvCxnSpPr>
            <a:cxnSpLocks/>
          </p:cNvCxnSpPr>
          <p:nvPr/>
        </p:nvCxnSpPr>
        <p:spPr>
          <a:xfrm flipH="1" flipV="1">
            <a:off x="5861304" y="4504944"/>
            <a:ext cx="368352" cy="91766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D544E45-2AB5-B94E-BBB0-24CC96733871}"/>
              </a:ext>
            </a:extLst>
          </p:cNvPr>
          <p:cNvSpPr txBox="1"/>
          <p:nvPr/>
        </p:nvSpPr>
        <p:spPr>
          <a:xfrm>
            <a:off x="8772240" y="1909615"/>
            <a:ext cx="2479271" cy="33855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This problem is NP-Hard</a:t>
            </a:r>
          </a:p>
        </p:txBody>
      </p:sp>
    </p:spTree>
    <p:extLst>
      <p:ext uri="{BB962C8B-B14F-4D97-AF65-F5344CB8AC3E}">
        <p14:creationId xmlns:p14="http://schemas.microsoft.com/office/powerpoint/2010/main" val="3664405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658065"/>
          </a:xfrm>
        </p:spPr>
        <p:txBody>
          <a:bodyPr/>
          <a:lstStyle/>
          <a:p>
            <a:pPr algn="ctr"/>
            <a:r>
              <a:rPr lang="en-US" dirty="0"/>
              <a:t>Proposed Algorithm for Vertex-Cover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D1DC23-009C-4345-AACE-883EA6E42F99}"/>
              </a:ext>
            </a:extLst>
          </p:cNvPr>
          <p:cNvSpPr txBox="1"/>
          <p:nvPr/>
        </p:nvSpPr>
        <p:spPr>
          <a:xfrm>
            <a:off x="6665846" y="1927889"/>
            <a:ext cx="4646740" cy="2308324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Vertex-Approximation(G):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C = []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E’ = G.E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</a:t>
            </a:r>
            <a:r>
              <a:rPr lang="en-US" b="1" dirty="0">
                <a:solidFill>
                  <a:sysClr val="windowText" lastClr="000000"/>
                </a:solidFill>
              </a:rPr>
              <a:t>while</a:t>
            </a:r>
            <a:r>
              <a:rPr lang="en-US" dirty="0">
                <a:solidFill>
                  <a:sysClr val="windowText" lastClr="000000"/>
                </a:solidFill>
              </a:rPr>
              <a:t> E’ not empty: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   let e=(</a:t>
            </a:r>
            <a:r>
              <a:rPr lang="en-US" dirty="0" err="1">
                <a:solidFill>
                  <a:sysClr val="windowText" lastClr="000000"/>
                </a:solidFill>
              </a:rPr>
              <a:t>u,v</a:t>
            </a:r>
            <a:r>
              <a:rPr lang="en-US" dirty="0">
                <a:solidFill>
                  <a:sysClr val="windowText" lastClr="000000"/>
                </a:solidFill>
              </a:rPr>
              <a:t>) be arbitrary edge from E’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   C = </a:t>
            </a:r>
            <a:r>
              <a:rPr lang="en-US" dirty="0" err="1">
                <a:solidFill>
                  <a:sysClr val="windowText" lastClr="000000"/>
                </a:solidFill>
              </a:rPr>
              <a:t>C.append</a:t>
            </a:r>
            <a:r>
              <a:rPr lang="en-US" dirty="0">
                <a:solidFill>
                  <a:sysClr val="windowText" lastClr="000000"/>
                </a:solidFill>
              </a:rPr>
              <a:t>({</a:t>
            </a:r>
            <a:r>
              <a:rPr lang="en-US" dirty="0" err="1">
                <a:solidFill>
                  <a:sysClr val="windowText" lastClr="000000"/>
                </a:solidFill>
              </a:rPr>
              <a:t>u,v</a:t>
            </a:r>
            <a:r>
              <a:rPr lang="en-US" dirty="0">
                <a:solidFill>
                  <a:sysClr val="windowText" lastClr="000000"/>
                </a:solidFill>
              </a:rPr>
              <a:t>})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   remove all edges in E’ incident on u or v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   </a:t>
            </a:r>
            <a:r>
              <a:rPr lang="en-US" b="1" dirty="0">
                <a:solidFill>
                  <a:sysClr val="windowText" lastClr="000000"/>
                </a:solidFill>
              </a:rPr>
              <a:t>return</a:t>
            </a:r>
            <a:r>
              <a:rPr lang="en-US" dirty="0">
                <a:solidFill>
                  <a:sysClr val="windowText" lastClr="000000"/>
                </a:solidFill>
              </a:rPr>
              <a:t> C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E341392-8ED7-244F-A497-267FCC0C865A}"/>
              </a:ext>
            </a:extLst>
          </p:cNvPr>
          <p:cNvGrpSpPr/>
          <p:nvPr/>
        </p:nvGrpSpPr>
        <p:grpSpPr>
          <a:xfrm>
            <a:off x="1145277" y="2099590"/>
            <a:ext cx="4959877" cy="1964921"/>
            <a:chOff x="3557016" y="1819656"/>
            <a:chExt cx="4959877" cy="196492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645B0CC-CF31-7849-BA08-D11A0F5BBF0D}"/>
                </a:ext>
              </a:extLst>
            </p:cNvPr>
            <p:cNvSpPr/>
            <p:nvPr/>
          </p:nvSpPr>
          <p:spPr>
            <a:xfrm>
              <a:off x="3557016" y="1819656"/>
              <a:ext cx="630936" cy="63093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b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23DCE09-C010-5741-9AFB-5D49C9D51804}"/>
                </a:ext>
              </a:extLst>
            </p:cNvPr>
            <p:cNvSpPr/>
            <p:nvPr/>
          </p:nvSpPr>
          <p:spPr>
            <a:xfrm>
              <a:off x="3557016" y="3153641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6941AEC-3F0D-6549-85FB-6761096805B9}"/>
                </a:ext>
              </a:extLst>
            </p:cNvPr>
            <p:cNvSpPr/>
            <p:nvPr/>
          </p:nvSpPr>
          <p:spPr>
            <a:xfrm>
              <a:off x="5090160" y="1819656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329F33F-6BD8-4D4D-BB3A-FF2651DB3FCC}"/>
                </a:ext>
              </a:extLst>
            </p:cNvPr>
            <p:cNvSpPr/>
            <p:nvPr/>
          </p:nvSpPr>
          <p:spPr>
            <a:xfrm>
              <a:off x="5090160" y="3153641"/>
              <a:ext cx="630936" cy="63093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e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0BC0FB6-B48D-2C4E-B3D1-44DFAD04F8A3}"/>
                </a:ext>
              </a:extLst>
            </p:cNvPr>
            <p:cNvSpPr/>
            <p:nvPr/>
          </p:nvSpPr>
          <p:spPr>
            <a:xfrm>
              <a:off x="6623304" y="1819656"/>
              <a:ext cx="630936" cy="63093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d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8DA10B6-C643-9B49-8C70-061FAE1FCA03}"/>
                </a:ext>
              </a:extLst>
            </p:cNvPr>
            <p:cNvSpPr/>
            <p:nvPr/>
          </p:nvSpPr>
          <p:spPr>
            <a:xfrm>
              <a:off x="6623304" y="3153641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f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C9E77EE-76E9-ED47-B8A1-7C15E4DB2218}"/>
                </a:ext>
              </a:extLst>
            </p:cNvPr>
            <p:cNvSpPr/>
            <p:nvPr/>
          </p:nvSpPr>
          <p:spPr>
            <a:xfrm>
              <a:off x="7885957" y="3153641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g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AE232BF-B48C-4342-98A6-80FFB06D9F4F}"/>
                </a:ext>
              </a:extLst>
            </p:cNvPr>
            <p:cNvCxnSpPr>
              <a:stCxn id="9" idx="4"/>
              <a:endCxn id="10" idx="0"/>
            </p:cNvCxnSpPr>
            <p:nvPr/>
          </p:nvCxnSpPr>
          <p:spPr>
            <a:xfrm>
              <a:off x="3872484" y="2450592"/>
              <a:ext cx="0" cy="7030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2704711-5EE6-1C45-99FB-E2FCBCF857AB}"/>
                </a:ext>
              </a:extLst>
            </p:cNvPr>
            <p:cNvCxnSpPr>
              <a:endCxn id="11" idx="2"/>
            </p:cNvCxnSpPr>
            <p:nvPr/>
          </p:nvCxnSpPr>
          <p:spPr>
            <a:xfrm>
              <a:off x="4187952" y="2135124"/>
              <a:ext cx="9022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0E0C53A-044F-EB4B-86F1-BE26AB7F3CCE}"/>
                </a:ext>
              </a:extLst>
            </p:cNvPr>
            <p:cNvCxnSpPr>
              <a:stCxn id="11" idx="4"/>
              <a:endCxn id="12" idx="0"/>
            </p:cNvCxnSpPr>
            <p:nvPr/>
          </p:nvCxnSpPr>
          <p:spPr>
            <a:xfrm>
              <a:off x="5405628" y="2450592"/>
              <a:ext cx="0" cy="7030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0FDC711-039E-994C-A541-37890AA24720}"/>
                </a:ext>
              </a:extLst>
            </p:cNvPr>
            <p:cNvCxnSpPr>
              <a:stCxn id="11" idx="6"/>
              <a:endCxn id="13" idx="2"/>
            </p:cNvCxnSpPr>
            <p:nvPr/>
          </p:nvCxnSpPr>
          <p:spPr>
            <a:xfrm>
              <a:off x="5721096" y="2135124"/>
              <a:ext cx="9022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DF223BD-1731-E546-870B-C04C9AAE96BA}"/>
                </a:ext>
              </a:extLst>
            </p:cNvPr>
            <p:cNvCxnSpPr>
              <a:stCxn id="13" idx="3"/>
              <a:endCxn id="12" idx="7"/>
            </p:cNvCxnSpPr>
            <p:nvPr/>
          </p:nvCxnSpPr>
          <p:spPr>
            <a:xfrm flipH="1">
              <a:off x="5628698" y="2358194"/>
              <a:ext cx="1087004" cy="8878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AC9839-2DF7-424C-9DF1-BF64DCCA51CF}"/>
                </a:ext>
              </a:extLst>
            </p:cNvPr>
            <p:cNvCxnSpPr>
              <a:stCxn id="13" idx="4"/>
              <a:endCxn id="14" idx="0"/>
            </p:cNvCxnSpPr>
            <p:nvPr/>
          </p:nvCxnSpPr>
          <p:spPr>
            <a:xfrm>
              <a:off x="6938772" y="2450592"/>
              <a:ext cx="0" cy="7030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86DB4C7-147F-A14F-834F-DE9142301DDC}"/>
                </a:ext>
              </a:extLst>
            </p:cNvPr>
            <p:cNvCxnSpPr>
              <a:stCxn id="12" idx="6"/>
              <a:endCxn id="14" idx="2"/>
            </p:cNvCxnSpPr>
            <p:nvPr/>
          </p:nvCxnSpPr>
          <p:spPr>
            <a:xfrm>
              <a:off x="5721096" y="3469109"/>
              <a:ext cx="90220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F317562-0E41-974E-8D28-0032871B99C9}"/>
                </a:ext>
              </a:extLst>
            </p:cNvPr>
            <p:cNvCxnSpPr>
              <a:stCxn id="13" idx="5"/>
              <a:endCxn id="15" idx="1"/>
            </p:cNvCxnSpPr>
            <p:nvPr/>
          </p:nvCxnSpPr>
          <p:spPr>
            <a:xfrm>
              <a:off x="7161842" y="2358194"/>
              <a:ext cx="816513" cy="8878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BBEFB2AE-4955-AA47-94D6-176654EB893C}"/>
              </a:ext>
            </a:extLst>
          </p:cNvPr>
          <p:cNvSpPr txBox="1"/>
          <p:nvPr/>
        </p:nvSpPr>
        <p:spPr>
          <a:xfrm>
            <a:off x="7264772" y="4816394"/>
            <a:ext cx="3448887" cy="830997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Run this on the given graph a few times. What is the approximation ratio? Do we have a guaranteed ratio here?</a:t>
            </a:r>
          </a:p>
        </p:txBody>
      </p:sp>
    </p:spTree>
    <p:extLst>
      <p:ext uri="{BB962C8B-B14F-4D97-AF65-F5344CB8AC3E}">
        <p14:creationId xmlns:p14="http://schemas.microsoft.com/office/powerpoint/2010/main" val="1425415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EDA7E1F-EA10-664E-B135-4A53E08CE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658065"/>
          </a:xfrm>
        </p:spPr>
        <p:txBody>
          <a:bodyPr/>
          <a:lstStyle/>
          <a:p>
            <a:pPr algn="ctr"/>
            <a:r>
              <a:rPr lang="en-US" dirty="0"/>
              <a:t>Sample Execution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C04A278-C5B4-854F-BC3D-83EDE8EB083B}"/>
              </a:ext>
            </a:extLst>
          </p:cNvPr>
          <p:cNvGrpSpPr/>
          <p:nvPr/>
        </p:nvGrpSpPr>
        <p:grpSpPr>
          <a:xfrm>
            <a:off x="793940" y="1207008"/>
            <a:ext cx="5312664" cy="2286000"/>
            <a:chOff x="923544" y="1152144"/>
            <a:chExt cx="5312664" cy="2286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68473C7-0F6C-3243-B424-8BD7935042CE}"/>
                </a:ext>
              </a:extLst>
            </p:cNvPr>
            <p:cNvSpPr/>
            <p:nvPr/>
          </p:nvSpPr>
          <p:spPr>
            <a:xfrm>
              <a:off x="923544" y="1152144"/>
              <a:ext cx="5312664" cy="22860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AB47512-32A6-9443-B8A0-85B25033D140}"/>
                </a:ext>
              </a:extLst>
            </p:cNvPr>
            <p:cNvCxnSpPr>
              <a:stCxn id="9" idx="4"/>
              <a:endCxn id="10" idx="0"/>
            </p:cNvCxnSpPr>
            <p:nvPr/>
          </p:nvCxnSpPr>
          <p:spPr>
            <a:xfrm>
              <a:off x="1450002" y="1925854"/>
              <a:ext cx="0" cy="70304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2F5518A-A575-BC40-A7F4-18F66C5A2785}"/>
                </a:ext>
              </a:extLst>
            </p:cNvPr>
            <p:cNvCxnSpPr>
              <a:endCxn id="11" idx="2"/>
            </p:cNvCxnSpPr>
            <p:nvPr/>
          </p:nvCxnSpPr>
          <p:spPr>
            <a:xfrm>
              <a:off x="1765470" y="1610386"/>
              <a:ext cx="90220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0695931-10BA-7E42-8C9D-28304B525A69}"/>
                </a:ext>
              </a:extLst>
            </p:cNvPr>
            <p:cNvCxnSpPr>
              <a:stCxn id="11" idx="4"/>
              <a:endCxn id="12" idx="0"/>
            </p:cNvCxnSpPr>
            <p:nvPr/>
          </p:nvCxnSpPr>
          <p:spPr>
            <a:xfrm>
              <a:off x="2983146" y="1925854"/>
              <a:ext cx="0" cy="70304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F0F402F-D47A-4B4C-945A-C1B36AF18123}"/>
                </a:ext>
              </a:extLst>
            </p:cNvPr>
            <p:cNvCxnSpPr>
              <a:cxnSpLocks/>
              <a:stCxn id="11" idx="6"/>
              <a:endCxn id="13" idx="2"/>
            </p:cNvCxnSpPr>
            <p:nvPr/>
          </p:nvCxnSpPr>
          <p:spPr>
            <a:xfrm>
              <a:off x="3298614" y="1610386"/>
              <a:ext cx="90220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8C98CDE-397E-C441-B6C1-2ACD9C387794}"/>
                </a:ext>
              </a:extLst>
            </p:cNvPr>
            <p:cNvCxnSpPr>
              <a:stCxn id="13" idx="3"/>
              <a:endCxn id="12" idx="7"/>
            </p:cNvCxnSpPr>
            <p:nvPr/>
          </p:nvCxnSpPr>
          <p:spPr>
            <a:xfrm flipH="1">
              <a:off x="3206216" y="1833456"/>
              <a:ext cx="1087004" cy="88784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D424B32-73D8-9649-B256-C6E0393BCD46}"/>
                </a:ext>
              </a:extLst>
            </p:cNvPr>
            <p:cNvCxnSpPr>
              <a:stCxn id="13" idx="4"/>
              <a:endCxn id="14" idx="0"/>
            </p:cNvCxnSpPr>
            <p:nvPr/>
          </p:nvCxnSpPr>
          <p:spPr>
            <a:xfrm>
              <a:off x="4516290" y="1925854"/>
              <a:ext cx="0" cy="70304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9F49AF7-39B7-FA46-9145-70B72F0157B8}"/>
                </a:ext>
              </a:extLst>
            </p:cNvPr>
            <p:cNvCxnSpPr>
              <a:stCxn id="12" idx="6"/>
              <a:endCxn id="14" idx="2"/>
            </p:cNvCxnSpPr>
            <p:nvPr/>
          </p:nvCxnSpPr>
          <p:spPr>
            <a:xfrm>
              <a:off x="3298614" y="2944371"/>
              <a:ext cx="90220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A44C684-2DD8-F940-92FB-A28E69322D0F}"/>
                </a:ext>
              </a:extLst>
            </p:cNvPr>
            <p:cNvCxnSpPr>
              <a:stCxn id="13" idx="5"/>
              <a:endCxn id="15" idx="1"/>
            </p:cNvCxnSpPr>
            <p:nvPr/>
          </p:nvCxnSpPr>
          <p:spPr>
            <a:xfrm>
              <a:off x="4739360" y="1833456"/>
              <a:ext cx="816513" cy="88784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E1A7ADF-5D2C-1A4D-8671-C3C76E7E4826}"/>
                </a:ext>
              </a:extLst>
            </p:cNvPr>
            <p:cNvSpPr/>
            <p:nvPr/>
          </p:nvSpPr>
          <p:spPr>
            <a:xfrm>
              <a:off x="1134534" y="1294918"/>
              <a:ext cx="630936" cy="63093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b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55127C5-91C4-5C4D-99F4-AC95E9B9D3D1}"/>
                </a:ext>
              </a:extLst>
            </p:cNvPr>
            <p:cNvSpPr/>
            <p:nvPr/>
          </p:nvSpPr>
          <p:spPr>
            <a:xfrm>
              <a:off x="1134534" y="2628903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EC0372E-E0B2-6043-ACBA-81A2BE9A46C7}"/>
                </a:ext>
              </a:extLst>
            </p:cNvPr>
            <p:cNvSpPr/>
            <p:nvPr/>
          </p:nvSpPr>
          <p:spPr>
            <a:xfrm>
              <a:off x="2667678" y="1294918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0DD137A-9028-C74B-B2EF-758C7A43DB96}"/>
                </a:ext>
              </a:extLst>
            </p:cNvPr>
            <p:cNvSpPr/>
            <p:nvPr/>
          </p:nvSpPr>
          <p:spPr>
            <a:xfrm>
              <a:off x="2667678" y="2628903"/>
              <a:ext cx="630936" cy="63093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e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9836A34-CDCE-374E-A689-5C45C529799A}"/>
                </a:ext>
              </a:extLst>
            </p:cNvPr>
            <p:cNvSpPr/>
            <p:nvPr/>
          </p:nvSpPr>
          <p:spPr>
            <a:xfrm>
              <a:off x="4200822" y="1294918"/>
              <a:ext cx="630936" cy="63093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d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30E0216-37F8-E042-B214-E29733948FE9}"/>
                </a:ext>
              </a:extLst>
            </p:cNvPr>
            <p:cNvSpPr/>
            <p:nvPr/>
          </p:nvSpPr>
          <p:spPr>
            <a:xfrm>
              <a:off x="4200822" y="2628903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f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99213CD-6A46-0F4F-BD32-549AED898455}"/>
                </a:ext>
              </a:extLst>
            </p:cNvPr>
            <p:cNvSpPr/>
            <p:nvPr/>
          </p:nvSpPr>
          <p:spPr>
            <a:xfrm>
              <a:off x="5463475" y="2628903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g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C6B0423-2345-734B-A863-77D9DE042069}"/>
              </a:ext>
            </a:extLst>
          </p:cNvPr>
          <p:cNvGrpSpPr/>
          <p:nvPr/>
        </p:nvGrpSpPr>
        <p:grpSpPr>
          <a:xfrm>
            <a:off x="6312327" y="1207008"/>
            <a:ext cx="5312664" cy="2286000"/>
            <a:chOff x="923544" y="1152144"/>
            <a:chExt cx="5312664" cy="22860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FCBBBCD-D747-6144-833B-0D7AC7A18248}"/>
                </a:ext>
              </a:extLst>
            </p:cNvPr>
            <p:cNvSpPr/>
            <p:nvPr/>
          </p:nvSpPr>
          <p:spPr>
            <a:xfrm>
              <a:off x="923544" y="1152144"/>
              <a:ext cx="5312664" cy="22860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1793D0C-0A4E-AF47-8CF4-DEF0CAB817BF}"/>
                </a:ext>
              </a:extLst>
            </p:cNvPr>
            <p:cNvCxnSpPr>
              <a:stCxn id="35" idx="4"/>
              <a:endCxn id="36" idx="0"/>
            </p:cNvCxnSpPr>
            <p:nvPr/>
          </p:nvCxnSpPr>
          <p:spPr>
            <a:xfrm>
              <a:off x="1450002" y="1925854"/>
              <a:ext cx="0" cy="70304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43A46C0-1837-1B4A-87B6-02E2323D863E}"/>
                </a:ext>
              </a:extLst>
            </p:cNvPr>
            <p:cNvCxnSpPr>
              <a:endCxn id="37" idx="2"/>
            </p:cNvCxnSpPr>
            <p:nvPr/>
          </p:nvCxnSpPr>
          <p:spPr>
            <a:xfrm>
              <a:off x="1765470" y="1610386"/>
              <a:ext cx="902208" cy="0"/>
            </a:xfrm>
            <a:prstGeom prst="line">
              <a:avLst/>
            </a:prstGeom>
            <a:ln w="254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E148955-AE8C-A445-AAA4-D88517B8E276}"/>
                </a:ext>
              </a:extLst>
            </p:cNvPr>
            <p:cNvCxnSpPr>
              <a:stCxn id="37" idx="4"/>
              <a:endCxn id="38" idx="0"/>
            </p:cNvCxnSpPr>
            <p:nvPr/>
          </p:nvCxnSpPr>
          <p:spPr>
            <a:xfrm>
              <a:off x="2983146" y="1925854"/>
              <a:ext cx="0" cy="70304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8222E98-A1EB-D642-8C70-39CF97AC2E1D}"/>
                </a:ext>
              </a:extLst>
            </p:cNvPr>
            <p:cNvCxnSpPr>
              <a:cxnSpLocks/>
              <a:stCxn id="37" idx="6"/>
              <a:endCxn id="39" idx="2"/>
            </p:cNvCxnSpPr>
            <p:nvPr/>
          </p:nvCxnSpPr>
          <p:spPr>
            <a:xfrm>
              <a:off x="3298614" y="1610386"/>
              <a:ext cx="90220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23D35D5-F6F7-3C48-BC80-7E4F141C9D97}"/>
                </a:ext>
              </a:extLst>
            </p:cNvPr>
            <p:cNvCxnSpPr>
              <a:stCxn id="39" idx="3"/>
              <a:endCxn id="38" idx="7"/>
            </p:cNvCxnSpPr>
            <p:nvPr/>
          </p:nvCxnSpPr>
          <p:spPr>
            <a:xfrm flipH="1">
              <a:off x="3206216" y="1833456"/>
              <a:ext cx="1087004" cy="88784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BB6786F-62F7-514A-9C7A-A62BC510A8A0}"/>
                </a:ext>
              </a:extLst>
            </p:cNvPr>
            <p:cNvCxnSpPr>
              <a:stCxn id="39" idx="4"/>
              <a:endCxn id="40" idx="0"/>
            </p:cNvCxnSpPr>
            <p:nvPr/>
          </p:nvCxnSpPr>
          <p:spPr>
            <a:xfrm>
              <a:off x="4516290" y="1925854"/>
              <a:ext cx="0" cy="70304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251FAE4-3E6D-734E-B2C0-1377F973CD2B}"/>
                </a:ext>
              </a:extLst>
            </p:cNvPr>
            <p:cNvCxnSpPr>
              <a:stCxn id="38" idx="6"/>
              <a:endCxn id="40" idx="2"/>
            </p:cNvCxnSpPr>
            <p:nvPr/>
          </p:nvCxnSpPr>
          <p:spPr>
            <a:xfrm>
              <a:off x="3298614" y="2944371"/>
              <a:ext cx="90220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70B3C74-176E-5745-AB50-A6F3153C6258}"/>
                </a:ext>
              </a:extLst>
            </p:cNvPr>
            <p:cNvCxnSpPr>
              <a:stCxn id="39" idx="5"/>
              <a:endCxn id="41" idx="1"/>
            </p:cNvCxnSpPr>
            <p:nvPr/>
          </p:nvCxnSpPr>
          <p:spPr>
            <a:xfrm>
              <a:off x="4739360" y="1833456"/>
              <a:ext cx="816513" cy="88784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351C73F-6C16-6443-964E-0E59F4F268C4}"/>
                </a:ext>
              </a:extLst>
            </p:cNvPr>
            <p:cNvSpPr/>
            <p:nvPr/>
          </p:nvSpPr>
          <p:spPr>
            <a:xfrm>
              <a:off x="1134534" y="1294918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b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4E79760-81BD-C24D-9C4C-5E4D6D0B569A}"/>
                </a:ext>
              </a:extLst>
            </p:cNvPr>
            <p:cNvSpPr/>
            <p:nvPr/>
          </p:nvSpPr>
          <p:spPr>
            <a:xfrm>
              <a:off x="1134534" y="2628903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a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28C5064-B7D1-3449-A243-C857A0E02671}"/>
                </a:ext>
              </a:extLst>
            </p:cNvPr>
            <p:cNvSpPr/>
            <p:nvPr/>
          </p:nvSpPr>
          <p:spPr>
            <a:xfrm>
              <a:off x="2667678" y="1294918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8AE4D50-9EE5-934D-87FA-846602E02D9A}"/>
                </a:ext>
              </a:extLst>
            </p:cNvPr>
            <p:cNvSpPr/>
            <p:nvPr/>
          </p:nvSpPr>
          <p:spPr>
            <a:xfrm>
              <a:off x="2667678" y="2628903"/>
              <a:ext cx="630936" cy="63093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e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306F8F0-CB03-CA4C-8BB6-F0A20E734F60}"/>
                </a:ext>
              </a:extLst>
            </p:cNvPr>
            <p:cNvSpPr/>
            <p:nvPr/>
          </p:nvSpPr>
          <p:spPr>
            <a:xfrm>
              <a:off x="4200822" y="1294918"/>
              <a:ext cx="630936" cy="63093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d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1881796-0038-974F-B469-645828854151}"/>
                </a:ext>
              </a:extLst>
            </p:cNvPr>
            <p:cNvSpPr/>
            <p:nvPr/>
          </p:nvSpPr>
          <p:spPr>
            <a:xfrm>
              <a:off x="4200822" y="2628903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f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5E35F86-AB94-8C48-918D-DC375F9AF650}"/>
                </a:ext>
              </a:extLst>
            </p:cNvPr>
            <p:cNvSpPr/>
            <p:nvPr/>
          </p:nvSpPr>
          <p:spPr>
            <a:xfrm>
              <a:off x="5463475" y="2628903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g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E34F9E7-06BE-B847-9673-83A20D1A1285}"/>
              </a:ext>
            </a:extLst>
          </p:cNvPr>
          <p:cNvGrpSpPr/>
          <p:nvPr/>
        </p:nvGrpSpPr>
        <p:grpSpPr>
          <a:xfrm>
            <a:off x="781747" y="3716077"/>
            <a:ext cx="5312664" cy="2286000"/>
            <a:chOff x="923544" y="1152144"/>
            <a:chExt cx="5312664" cy="2286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01929D1-581B-AC42-8F9E-DAC46DA36646}"/>
                </a:ext>
              </a:extLst>
            </p:cNvPr>
            <p:cNvSpPr/>
            <p:nvPr/>
          </p:nvSpPr>
          <p:spPr>
            <a:xfrm>
              <a:off x="923544" y="1152144"/>
              <a:ext cx="5312664" cy="22860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A236692-2FA3-3545-A5BE-FB7B8A857F19}"/>
                </a:ext>
              </a:extLst>
            </p:cNvPr>
            <p:cNvCxnSpPr>
              <a:stCxn id="52" idx="4"/>
              <a:endCxn id="53" idx="0"/>
            </p:cNvCxnSpPr>
            <p:nvPr/>
          </p:nvCxnSpPr>
          <p:spPr>
            <a:xfrm>
              <a:off x="1450002" y="1925854"/>
              <a:ext cx="0" cy="703049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2F70881-A45F-334E-940D-9FE8C349C6BB}"/>
                </a:ext>
              </a:extLst>
            </p:cNvPr>
            <p:cNvCxnSpPr>
              <a:endCxn id="54" idx="2"/>
            </p:cNvCxnSpPr>
            <p:nvPr/>
          </p:nvCxnSpPr>
          <p:spPr>
            <a:xfrm>
              <a:off x="1765470" y="1610386"/>
              <a:ext cx="902208" cy="0"/>
            </a:xfrm>
            <a:prstGeom prst="line">
              <a:avLst/>
            </a:prstGeom>
            <a:ln w="254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F63C243-8298-3540-BF2D-E21C49AD2860}"/>
                </a:ext>
              </a:extLst>
            </p:cNvPr>
            <p:cNvCxnSpPr>
              <a:stCxn id="54" idx="4"/>
              <a:endCxn id="55" idx="0"/>
            </p:cNvCxnSpPr>
            <p:nvPr/>
          </p:nvCxnSpPr>
          <p:spPr>
            <a:xfrm>
              <a:off x="2983146" y="1925854"/>
              <a:ext cx="0" cy="703049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A93072E-41C3-7F41-B64F-45F615415C0F}"/>
                </a:ext>
              </a:extLst>
            </p:cNvPr>
            <p:cNvCxnSpPr>
              <a:cxnSpLocks/>
              <a:stCxn id="54" idx="6"/>
              <a:endCxn id="56" idx="2"/>
            </p:cNvCxnSpPr>
            <p:nvPr/>
          </p:nvCxnSpPr>
          <p:spPr>
            <a:xfrm>
              <a:off x="3298614" y="1610386"/>
              <a:ext cx="902208" cy="0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CF3B4C8-C4B3-AF46-A975-AC453365F8AD}"/>
                </a:ext>
              </a:extLst>
            </p:cNvPr>
            <p:cNvCxnSpPr>
              <a:stCxn id="56" idx="3"/>
              <a:endCxn id="55" idx="7"/>
            </p:cNvCxnSpPr>
            <p:nvPr/>
          </p:nvCxnSpPr>
          <p:spPr>
            <a:xfrm flipH="1">
              <a:off x="3206216" y="1833456"/>
              <a:ext cx="1087004" cy="88784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D853D79-A49C-B247-A33D-5CE8B79496F6}"/>
                </a:ext>
              </a:extLst>
            </p:cNvPr>
            <p:cNvCxnSpPr>
              <a:stCxn id="56" idx="4"/>
              <a:endCxn id="57" idx="0"/>
            </p:cNvCxnSpPr>
            <p:nvPr/>
          </p:nvCxnSpPr>
          <p:spPr>
            <a:xfrm>
              <a:off x="4516290" y="1925854"/>
              <a:ext cx="0" cy="703049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1C211D0-30D0-DB4A-99F6-DA664EE57D0E}"/>
                </a:ext>
              </a:extLst>
            </p:cNvPr>
            <p:cNvCxnSpPr>
              <a:stCxn id="55" idx="6"/>
              <a:endCxn id="57" idx="2"/>
            </p:cNvCxnSpPr>
            <p:nvPr/>
          </p:nvCxnSpPr>
          <p:spPr>
            <a:xfrm>
              <a:off x="3298614" y="2944371"/>
              <a:ext cx="90220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66873A6-4B84-D247-A118-1B06620E9EAB}"/>
                </a:ext>
              </a:extLst>
            </p:cNvPr>
            <p:cNvCxnSpPr>
              <a:stCxn id="56" idx="5"/>
              <a:endCxn id="58" idx="1"/>
            </p:cNvCxnSpPr>
            <p:nvPr/>
          </p:nvCxnSpPr>
          <p:spPr>
            <a:xfrm>
              <a:off x="4739360" y="1833456"/>
              <a:ext cx="816513" cy="88784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E39CF3F-1C62-0C47-BF4A-68BCB3D80375}"/>
                </a:ext>
              </a:extLst>
            </p:cNvPr>
            <p:cNvSpPr/>
            <p:nvPr/>
          </p:nvSpPr>
          <p:spPr>
            <a:xfrm>
              <a:off x="1134534" y="1294918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b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CB4ECDD-93A1-AE4B-83E2-68ED382B172C}"/>
                </a:ext>
              </a:extLst>
            </p:cNvPr>
            <p:cNvSpPr/>
            <p:nvPr/>
          </p:nvSpPr>
          <p:spPr>
            <a:xfrm>
              <a:off x="1134534" y="2628903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a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7532602-1EDE-0B4D-A636-2243B4B57F8E}"/>
                </a:ext>
              </a:extLst>
            </p:cNvPr>
            <p:cNvSpPr/>
            <p:nvPr/>
          </p:nvSpPr>
          <p:spPr>
            <a:xfrm>
              <a:off x="2667678" y="1294918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A77A9EA-56BC-784C-9060-8DCC5E6EF41A}"/>
                </a:ext>
              </a:extLst>
            </p:cNvPr>
            <p:cNvSpPr/>
            <p:nvPr/>
          </p:nvSpPr>
          <p:spPr>
            <a:xfrm>
              <a:off x="2667678" y="2628903"/>
              <a:ext cx="630936" cy="63093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e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D409DFE-709B-8547-B203-BE86F0B69FB2}"/>
                </a:ext>
              </a:extLst>
            </p:cNvPr>
            <p:cNvSpPr/>
            <p:nvPr/>
          </p:nvSpPr>
          <p:spPr>
            <a:xfrm>
              <a:off x="4200822" y="1294918"/>
              <a:ext cx="630936" cy="63093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d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3FF62142-B2E3-034A-9613-2590909D6077}"/>
                </a:ext>
              </a:extLst>
            </p:cNvPr>
            <p:cNvSpPr/>
            <p:nvPr/>
          </p:nvSpPr>
          <p:spPr>
            <a:xfrm>
              <a:off x="4200822" y="2628903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f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C6E29FF-2A7A-4643-B3C1-1FC8C37A9BD6}"/>
                </a:ext>
              </a:extLst>
            </p:cNvPr>
            <p:cNvSpPr/>
            <p:nvPr/>
          </p:nvSpPr>
          <p:spPr>
            <a:xfrm>
              <a:off x="5463475" y="2628903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g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C4A64E8-D82D-5544-B14C-78D1AD32196A}"/>
              </a:ext>
            </a:extLst>
          </p:cNvPr>
          <p:cNvGrpSpPr/>
          <p:nvPr/>
        </p:nvGrpSpPr>
        <p:grpSpPr>
          <a:xfrm>
            <a:off x="6312327" y="3716077"/>
            <a:ext cx="5312664" cy="2286000"/>
            <a:chOff x="923544" y="1152144"/>
            <a:chExt cx="5312664" cy="228600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A47E62E-A6D2-E746-851F-46F2EA504715}"/>
                </a:ext>
              </a:extLst>
            </p:cNvPr>
            <p:cNvSpPr/>
            <p:nvPr/>
          </p:nvSpPr>
          <p:spPr>
            <a:xfrm>
              <a:off x="923544" y="1152144"/>
              <a:ext cx="5312664" cy="22860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968EA80-B508-A740-98D7-0F7A6E9A41FC}"/>
                </a:ext>
              </a:extLst>
            </p:cNvPr>
            <p:cNvCxnSpPr>
              <a:stCxn id="69" idx="4"/>
              <a:endCxn id="70" idx="0"/>
            </p:cNvCxnSpPr>
            <p:nvPr/>
          </p:nvCxnSpPr>
          <p:spPr>
            <a:xfrm>
              <a:off x="1450002" y="1925854"/>
              <a:ext cx="0" cy="703049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029B41C-0885-9249-8768-F6A98DE90CB7}"/>
                </a:ext>
              </a:extLst>
            </p:cNvPr>
            <p:cNvCxnSpPr>
              <a:endCxn id="71" idx="2"/>
            </p:cNvCxnSpPr>
            <p:nvPr/>
          </p:nvCxnSpPr>
          <p:spPr>
            <a:xfrm>
              <a:off x="1765470" y="1610386"/>
              <a:ext cx="902208" cy="0"/>
            </a:xfrm>
            <a:prstGeom prst="line">
              <a:avLst/>
            </a:prstGeom>
            <a:ln w="254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A4FBDEF-2B25-CB4A-B626-881485542490}"/>
                </a:ext>
              </a:extLst>
            </p:cNvPr>
            <p:cNvCxnSpPr>
              <a:stCxn id="71" idx="4"/>
              <a:endCxn id="72" idx="0"/>
            </p:cNvCxnSpPr>
            <p:nvPr/>
          </p:nvCxnSpPr>
          <p:spPr>
            <a:xfrm>
              <a:off x="2983146" y="1925854"/>
              <a:ext cx="0" cy="703049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6B15BF0-AEE1-754B-ADD8-485DE159D195}"/>
                </a:ext>
              </a:extLst>
            </p:cNvPr>
            <p:cNvCxnSpPr>
              <a:cxnSpLocks/>
              <a:stCxn id="71" idx="6"/>
              <a:endCxn id="73" idx="2"/>
            </p:cNvCxnSpPr>
            <p:nvPr/>
          </p:nvCxnSpPr>
          <p:spPr>
            <a:xfrm>
              <a:off x="3298614" y="1610386"/>
              <a:ext cx="902208" cy="0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A703A30-B27D-514F-916C-EFDDDA2528FC}"/>
                </a:ext>
              </a:extLst>
            </p:cNvPr>
            <p:cNvCxnSpPr>
              <a:stCxn id="73" idx="3"/>
              <a:endCxn id="72" idx="7"/>
            </p:cNvCxnSpPr>
            <p:nvPr/>
          </p:nvCxnSpPr>
          <p:spPr>
            <a:xfrm flipH="1">
              <a:off x="3206216" y="1833456"/>
              <a:ext cx="1087004" cy="88784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D291049E-5A85-124B-A500-2053378F2A6F}"/>
                </a:ext>
              </a:extLst>
            </p:cNvPr>
            <p:cNvCxnSpPr>
              <a:stCxn id="73" idx="4"/>
              <a:endCxn id="74" idx="0"/>
            </p:cNvCxnSpPr>
            <p:nvPr/>
          </p:nvCxnSpPr>
          <p:spPr>
            <a:xfrm>
              <a:off x="4516290" y="1925854"/>
              <a:ext cx="0" cy="703049"/>
            </a:xfrm>
            <a:prstGeom prst="line">
              <a:avLst/>
            </a:prstGeom>
            <a:ln w="25400"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436DB4B-26D0-AF44-99AA-A08798C414D7}"/>
                </a:ext>
              </a:extLst>
            </p:cNvPr>
            <p:cNvCxnSpPr>
              <a:stCxn id="72" idx="6"/>
              <a:endCxn id="74" idx="2"/>
            </p:cNvCxnSpPr>
            <p:nvPr/>
          </p:nvCxnSpPr>
          <p:spPr>
            <a:xfrm>
              <a:off x="3298614" y="2944371"/>
              <a:ext cx="902208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076DEB6-2B23-8C46-BCFD-110A0FBB4448}"/>
                </a:ext>
              </a:extLst>
            </p:cNvPr>
            <p:cNvCxnSpPr>
              <a:stCxn id="73" idx="5"/>
              <a:endCxn id="75" idx="1"/>
            </p:cNvCxnSpPr>
            <p:nvPr/>
          </p:nvCxnSpPr>
          <p:spPr>
            <a:xfrm>
              <a:off x="4739360" y="1833456"/>
              <a:ext cx="816513" cy="88784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838071E0-E22E-A545-95D4-8EDC25E479F7}"/>
                </a:ext>
              </a:extLst>
            </p:cNvPr>
            <p:cNvSpPr/>
            <p:nvPr/>
          </p:nvSpPr>
          <p:spPr>
            <a:xfrm>
              <a:off x="1134534" y="1294918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b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E6EC50C1-B442-AA4A-96A3-0CCE27031E2F}"/>
                </a:ext>
              </a:extLst>
            </p:cNvPr>
            <p:cNvSpPr/>
            <p:nvPr/>
          </p:nvSpPr>
          <p:spPr>
            <a:xfrm>
              <a:off x="1134534" y="2628903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a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A3143E1E-E5F2-4741-81B4-D0742C98ECCA}"/>
                </a:ext>
              </a:extLst>
            </p:cNvPr>
            <p:cNvSpPr/>
            <p:nvPr/>
          </p:nvSpPr>
          <p:spPr>
            <a:xfrm>
              <a:off x="2667678" y="1294918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c</a:t>
              </a: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2CE387D-D01F-E84A-9D37-A859B95741F0}"/>
                </a:ext>
              </a:extLst>
            </p:cNvPr>
            <p:cNvSpPr/>
            <p:nvPr/>
          </p:nvSpPr>
          <p:spPr>
            <a:xfrm>
              <a:off x="2667678" y="2628903"/>
              <a:ext cx="630936" cy="630936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e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71252C7A-2E20-B146-B8AE-665B53C62D80}"/>
                </a:ext>
              </a:extLst>
            </p:cNvPr>
            <p:cNvSpPr/>
            <p:nvPr/>
          </p:nvSpPr>
          <p:spPr>
            <a:xfrm>
              <a:off x="4200822" y="1294918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d</a:t>
              </a: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6E19D55-02F2-C34B-BED6-69402709FF70}"/>
                </a:ext>
              </a:extLst>
            </p:cNvPr>
            <p:cNvSpPr/>
            <p:nvPr/>
          </p:nvSpPr>
          <p:spPr>
            <a:xfrm>
              <a:off x="4200822" y="2628903"/>
              <a:ext cx="630936" cy="630936"/>
            </a:xfrm>
            <a:prstGeom prst="ellipse">
              <a:avLst/>
            </a:prstGeom>
            <a:solidFill>
              <a:schemeClr val="accent3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f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41A620E4-70A9-344E-B7D1-1D189F3C5973}"/>
                </a:ext>
              </a:extLst>
            </p:cNvPr>
            <p:cNvSpPr/>
            <p:nvPr/>
          </p:nvSpPr>
          <p:spPr>
            <a:xfrm>
              <a:off x="5463475" y="2628903"/>
              <a:ext cx="630936" cy="630936"/>
            </a:xfrm>
            <a:prstGeom prst="ellips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g</a:t>
              </a: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D2A62253-71AE-3946-8DBD-0BCD8590644B}"/>
              </a:ext>
            </a:extLst>
          </p:cNvPr>
          <p:cNvSpPr txBox="1"/>
          <p:nvPr/>
        </p:nvSpPr>
        <p:spPr>
          <a:xfrm>
            <a:off x="8687397" y="6080844"/>
            <a:ext cx="2587155" cy="33855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/>
              <a:t>…last step is on next slide</a:t>
            </a:r>
          </a:p>
        </p:txBody>
      </p:sp>
    </p:spTree>
    <p:extLst>
      <p:ext uri="{BB962C8B-B14F-4D97-AF65-F5344CB8AC3E}">
        <p14:creationId xmlns:p14="http://schemas.microsoft.com/office/powerpoint/2010/main" val="55422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23061</TotalTime>
  <Words>1100</Words>
  <Application>Microsoft Macintosh PowerPoint</Application>
  <PresentationFormat>Widescreen</PresentationFormat>
  <Paragraphs>187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Cambria Math</vt:lpstr>
      <vt:lpstr>Trebuchet MS</vt:lpstr>
      <vt:lpstr>Tw Cen MT</vt:lpstr>
      <vt:lpstr>Circuit</vt:lpstr>
      <vt:lpstr>Approximation Algorithms</vt:lpstr>
      <vt:lpstr>Advanced Tree Structures</vt:lpstr>
      <vt:lpstr>Introduction: Approximation</vt:lpstr>
      <vt:lpstr>Approximation Ratios</vt:lpstr>
      <vt:lpstr>Some Definitions</vt:lpstr>
      <vt:lpstr>Vertex-Cover</vt:lpstr>
      <vt:lpstr>Recall Vertex-Cover</vt:lpstr>
      <vt:lpstr>Proposed Algorithm for Vertex-Cover</vt:lpstr>
      <vt:lpstr>Sample Execution</vt:lpstr>
      <vt:lpstr>Sample Execution</vt:lpstr>
      <vt:lpstr>Sample Execution</vt:lpstr>
      <vt:lpstr>Approx-Vert-Cover: Analysis</vt:lpstr>
      <vt:lpstr>Approx-Vert-Cover: Analysis</vt:lpstr>
      <vt:lpstr>Approx-Vert-Cover: Analysis</vt:lpstr>
      <vt:lpstr>Traveling Salesperson</vt:lpstr>
      <vt:lpstr>Recall Traveling SalesPerson Problem</vt:lpstr>
      <vt:lpstr>Approximation for TSP</vt:lpstr>
      <vt:lpstr>Approximation for TSP: Analysis</vt:lpstr>
      <vt:lpstr>Approximation for TSP: Analysis</vt:lpstr>
      <vt:lpstr>An Interesting Fact About This</vt:lpstr>
      <vt:lpstr>Set Cover</vt:lpstr>
      <vt:lpstr>Set Cover Problem</vt:lpstr>
      <vt:lpstr>Approximating Set Cover</vt:lpstr>
      <vt:lpstr>Analysis</vt:lpstr>
      <vt:lpstr>Randomization And Linear Programming</vt:lpstr>
      <vt:lpstr>Conclusion</vt:lpstr>
      <vt:lpstr>Conclusions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244</cp:revision>
  <dcterms:created xsi:type="dcterms:W3CDTF">2023-02-24T14:15:53Z</dcterms:created>
  <dcterms:modified xsi:type="dcterms:W3CDTF">2025-03-23T12:54:51Z</dcterms:modified>
</cp:coreProperties>
</file>