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65"/>
  </p:notesMasterIdLst>
  <p:sldIdLst>
    <p:sldId id="256" r:id="rId2"/>
    <p:sldId id="285" r:id="rId3"/>
    <p:sldId id="286" r:id="rId4"/>
    <p:sldId id="292" r:id="rId5"/>
    <p:sldId id="298" r:id="rId6"/>
    <p:sldId id="299" r:id="rId7"/>
    <p:sldId id="300" r:id="rId8"/>
    <p:sldId id="315" r:id="rId9"/>
    <p:sldId id="302" r:id="rId10"/>
    <p:sldId id="303" r:id="rId11"/>
    <p:sldId id="304" r:id="rId12"/>
    <p:sldId id="357" r:id="rId13"/>
    <p:sldId id="301" r:id="rId14"/>
    <p:sldId id="305" r:id="rId15"/>
    <p:sldId id="295" r:id="rId16"/>
    <p:sldId id="316" r:id="rId17"/>
    <p:sldId id="348" r:id="rId18"/>
    <p:sldId id="317" r:id="rId19"/>
    <p:sldId id="318" r:id="rId20"/>
    <p:sldId id="319" r:id="rId21"/>
    <p:sldId id="321" r:id="rId22"/>
    <p:sldId id="322" r:id="rId23"/>
    <p:sldId id="320" r:id="rId24"/>
    <p:sldId id="323" r:id="rId25"/>
    <p:sldId id="324" r:id="rId26"/>
    <p:sldId id="325" r:id="rId27"/>
    <p:sldId id="349" r:id="rId28"/>
    <p:sldId id="344" r:id="rId29"/>
    <p:sldId id="346" r:id="rId30"/>
    <p:sldId id="347" r:id="rId31"/>
    <p:sldId id="350" r:id="rId32"/>
    <p:sldId id="351" r:id="rId33"/>
    <p:sldId id="352" r:id="rId34"/>
    <p:sldId id="353" r:id="rId35"/>
    <p:sldId id="354" r:id="rId36"/>
    <p:sldId id="355" r:id="rId37"/>
    <p:sldId id="356" r:id="rId38"/>
    <p:sldId id="294" r:id="rId39"/>
    <p:sldId id="306" r:id="rId40"/>
    <p:sldId id="307" r:id="rId41"/>
    <p:sldId id="308" r:id="rId42"/>
    <p:sldId id="312" r:id="rId43"/>
    <p:sldId id="313" r:id="rId44"/>
    <p:sldId id="311" r:id="rId45"/>
    <p:sldId id="314" r:id="rId46"/>
    <p:sldId id="309" r:id="rId47"/>
    <p:sldId id="310" r:id="rId48"/>
    <p:sldId id="296" r:id="rId49"/>
    <p:sldId id="327" r:id="rId50"/>
    <p:sldId id="297" r:id="rId51"/>
    <p:sldId id="328" r:id="rId52"/>
    <p:sldId id="334" r:id="rId53"/>
    <p:sldId id="335" r:id="rId54"/>
    <p:sldId id="336" r:id="rId55"/>
    <p:sldId id="337" r:id="rId56"/>
    <p:sldId id="338" r:id="rId57"/>
    <p:sldId id="339" r:id="rId58"/>
    <p:sldId id="340" r:id="rId59"/>
    <p:sldId id="341" r:id="rId60"/>
    <p:sldId id="342" r:id="rId61"/>
    <p:sldId id="343" r:id="rId62"/>
    <p:sldId id="293" r:id="rId63"/>
    <p:sldId id="326"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651"/>
    <p:restoredTop sz="94772"/>
  </p:normalViewPr>
  <p:slideViewPr>
    <p:cSldViewPr snapToGrid="0" snapToObjects="1">
      <p:cViewPr varScale="1">
        <p:scale>
          <a:sx n="162" d="100"/>
          <a:sy n="162" d="100"/>
        </p:scale>
        <p:origin x="7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2/25/25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41</a:t>
            </a:fld>
            <a:endParaRPr lang="en-US"/>
          </a:p>
        </p:txBody>
      </p:sp>
    </p:spTree>
    <p:extLst>
      <p:ext uri="{BB962C8B-B14F-4D97-AF65-F5344CB8AC3E}">
        <p14:creationId xmlns:p14="http://schemas.microsoft.com/office/powerpoint/2010/main" val="159382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42</a:t>
            </a:fld>
            <a:endParaRPr lang="en-US"/>
          </a:p>
        </p:txBody>
      </p:sp>
    </p:spTree>
    <p:extLst>
      <p:ext uri="{BB962C8B-B14F-4D97-AF65-F5344CB8AC3E}">
        <p14:creationId xmlns:p14="http://schemas.microsoft.com/office/powerpoint/2010/main" val="1730660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43</a:t>
            </a:fld>
            <a:endParaRPr lang="en-US"/>
          </a:p>
        </p:txBody>
      </p:sp>
    </p:spTree>
    <p:extLst>
      <p:ext uri="{BB962C8B-B14F-4D97-AF65-F5344CB8AC3E}">
        <p14:creationId xmlns:p14="http://schemas.microsoft.com/office/powerpoint/2010/main" val="3375727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45</a:t>
            </a:fld>
            <a:endParaRPr lang="en-US"/>
          </a:p>
        </p:txBody>
      </p:sp>
    </p:spTree>
    <p:extLst>
      <p:ext uri="{BB962C8B-B14F-4D97-AF65-F5344CB8AC3E}">
        <p14:creationId xmlns:p14="http://schemas.microsoft.com/office/powerpoint/2010/main" val="4234966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2/25/25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2/25/25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2/25/25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2/25/25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2/25/25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2/25/25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2/25/25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2/25/25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2/25/25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2/25/25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2/25/25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2/25/25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2/25/25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2/25/25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2/25/25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2/25/25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2/25/25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2/25/25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Computational Geometry</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Advanced Algorithms</a:t>
            </a:r>
            <a:br>
              <a:rPr lang="en-US" dirty="0"/>
            </a:br>
            <a:r>
              <a:rPr lang="en-US" dirty="0"/>
              <a:t>Mark Floryan</a:t>
            </a:r>
            <a:br>
              <a:rPr lang="en-US" dirty="0"/>
            </a:br>
            <a:br>
              <a:rPr lang="en-US" dirty="0"/>
            </a:br>
            <a:r>
              <a:rPr lang="en-US" dirty="0"/>
              <a:t>CLRS Ch. 33 and some outside readings</a:t>
            </a:r>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Successive Vectors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1200208"/>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When dealing with </a:t>
            </a:r>
            <a:r>
              <a:rPr lang="en-US" sz="2000" b="1" i="1" u="sng" dirty="0"/>
              <a:t>successive vectors</a:t>
            </a:r>
            <a:r>
              <a:rPr lang="en-US" sz="2000" i="1" dirty="0"/>
              <a:t> (or a sequence of three points p</a:t>
            </a:r>
            <a:r>
              <a:rPr lang="en-US" sz="2000" i="1" baseline="-25000" dirty="0"/>
              <a:t>0</a:t>
            </a:r>
            <a:r>
              <a:rPr lang="en-US" sz="2000" i="1" dirty="0"/>
              <a:t>, p</a:t>
            </a:r>
            <a:r>
              <a:rPr lang="en-US" sz="2000" i="1" baseline="-25000" dirty="0"/>
              <a:t>1</a:t>
            </a:r>
            <a:r>
              <a:rPr lang="en-US" sz="2000" i="1" dirty="0"/>
              <a:t>, p</a:t>
            </a:r>
            <a:r>
              <a:rPr lang="en-US" sz="2000" i="1" baseline="-25000" dirty="0"/>
              <a:t>2</a:t>
            </a:r>
            <a:r>
              <a:rPr lang="en-US" sz="2000" i="1" dirty="0"/>
              <a:t>). Normalize p</a:t>
            </a:r>
            <a:r>
              <a:rPr lang="en-US" sz="2000" i="1" baseline="-25000" dirty="0"/>
              <a:t>0</a:t>
            </a:r>
            <a:r>
              <a:rPr lang="en-US" sz="2000" i="1" dirty="0"/>
              <a:t> to the origin (using subtraction) and use vectors (p</a:t>
            </a:r>
            <a:r>
              <a:rPr lang="en-US" sz="2000" i="1" baseline="-25000" dirty="0"/>
              <a:t>0</a:t>
            </a:r>
            <a:r>
              <a:rPr lang="en-US" sz="2000" i="1" dirty="0"/>
              <a:t>,p</a:t>
            </a:r>
            <a:r>
              <a:rPr lang="en-US" sz="2000" i="1" baseline="-25000" dirty="0"/>
              <a:t>1</a:t>
            </a:r>
            <a:r>
              <a:rPr lang="en-US" sz="2000" i="1" dirty="0"/>
              <a:t>) and (p</a:t>
            </a:r>
            <a:r>
              <a:rPr lang="en-US" sz="2000" i="1" baseline="-25000" dirty="0"/>
              <a:t>0</a:t>
            </a:r>
            <a:r>
              <a:rPr lang="en-US" sz="2000" i="1" dirty="0"/>
              <a:t>,p</a:t>
            </a:r>
            <a:r>
              <a:rPr lang="en-US" sz="2000" i="1" baseline="-25000" dirty="0"/>
              <a:t>2</a:t>
            </a:r>
            <a:r>
              <a:rPr lang="en-US" sz="2000" i="1" dirty="0"/>
              <a:t>) to find the direction of the turn.</a:t>
            </a:r>
          </a:p>
        </p:txBody>
      </p:sp>
      <p:pic>
        <p:nvPicPr>
          <p:cNvPr id="5" name="Picture 4">
            <a:extLst>
              <a:ext uri="{FF2B5EF4-FFF2-40B4-BE49-F238E27FC236}">
                <a16:creationId xmlns:a16="http://schemas.microsoft.com/office/drawing/2014/main" id="{47477B8E-AFB6-A847-86CD-AA9D9741799B}"/>
              </a:ext>
            </a:extLst>
          </p:cNvPr>
          <p:cNvPicPr>
            <a:picLocks noChangeAspect="1"/>
          </p:cNvPicPr>
          <p:nvPr/>
        </p:nvPicPr>
        <p:blipFill>
          <a:blip r:embed="rId2"/>
          <a:stretch>
            <a:fillRect/>
          </a:stretch>
        </p:blipFill>
        <p:spPr>
          <a:xfrm>
            <a:off x="1923394" y="2175641"/>
            <a:ext cx="8339957" cy="2937656"/>
          </a:xfrm>
          <a:prstGeom prst="rect">
            <a:avLst/>
          </a:prstGeom>
        </p:spPr>
      </p:pic>
      <mc:AlternateContent xmlns:mc="http://schemas.openxmlformats.org/markup-compatibility/2006" xmlns:a14="http://schemas.microsoft.com/office/drawing/2010/main">
        <mc:Choice Requires="a14">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1141411" y="5293987"/>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0</m:t>
                              </m:r>
                            </m:sub>
                          </m:sSub>
                        </m:e>
                      </m:d>
                      <m:r>
                        <a:rPr lang="en-US" sz="2000" b="0" i="1" smtClean="0">
                          <a:latin typeface="Cambria Math" panose="02040503050406030204" pitchFamily="18" charset="0"/>
                        </a:rPr>
                        <m:t>𝑋</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0</m:t>
                              </m:r>
                            </m:sub>
                          </m:sSub>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0</m:t>
                              </m:r>
                            </m:sub>
                          </m:sSub>
                        </m:e>
                      </m:d>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0</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oMath>
                  </m:oMathPara>
                </a14:m>
                <a:endParaRPr lang="en-US" sz="2000" i="1" dirty="0"/>
              </a:p>
            </p:txBody>
          </p:sp>
        </mc:Choice>
        <mc:Fallback xmlns="">
          <p:sp>
            <p:nvSpPr>
              <p:cNvPr id="23" name="Content Placeholder 2">
                <a:extLst>
                  <a:ext uri="{FF2B5EF4-FFF2-40B4-BE49-F238E27FC236}">
                    <a16:creationId xmlns:a16="http://schemas.microsoft.com/office/drawing/2014/main" id="{FE97CB07-BAA0-844D-8F51-047D7CA87406}"/>
                  </a:ext>
                </a:extLst>
              </p:cNvPr>
              <p:cNvSpPr txBox="1">
                <a:spLocks noRot="1" noChangeAspect="1" noMove="1" noResize="1" noEditPoints="1" noAdjustHandles="1" noChangeArrowheads="1" noChangeShapeType="1" noTextEdit="1"/>
              </p:cNvSpPr>
              <p:nvPr/>
            </p:nvSpPr>
            <p:spPr>
              <a:xfrm>
                <a:off x="1141411" y="5293987"/>
                <a:ext cx="10091519" cy="97543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66154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Back to Line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381561" y="1190848"/>
            <a:ext cx="4899298" cy="352166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To determine whether two line segments intersect, we observe the following:</a:t>
            </a:r>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b="1" i="1" u="sng" dirty="0"/>
              <a:t>Two lines intersect if at least one of the following is true</a:t>
            </a:r>
            <a:r>
              <a:rPr lang="en-US" sz="2000" i="1" dirty="0"/>
              <a:t>:</a:t>
            </a:r>
            <a:br>
              <a:rPr lang="en-US" sz="2000" i="1" dirty="0"/>
            </a:br>
            <a:r>
              <a:rPr lang="en-US" sz="2000" i="1" dirty="0"/>
              <a:t>  - Each segment </a:t>
            </a:r>
            <a:r>
              <a:rPr lang="en-US" sz="2000" b="1" i="1" dirty="0"/>
              <a:t>straddles</a:t>
            </a:r>
            <a:r>
              <a:rPr lang="en-US" sz="2000" i="1" dirty="0"/>
              <a:t> the other</a:t>
            </a:r>
            <a:br>
              <a:rPr lang="en-US" sz="2000" i="1" dirty="0"/>
            </a:br>
            <a:r>
              <a:rPr lang="en-US" sz="2000" i="1" dirty="0"/>
              <a:t>  - An endpoint of one segment lies on the other</a:t>
            </a:r>
          </a:p>
          <a:p>
            <a:pPr marL="0" indent="0">
              <a:buFont typeface="Arial" panose="020B0604020202020204" pitchFamily="34" charset="0"/>
              <a:buNone/>
            </a:pPr>
            <a:endParaRPr lang="en-US" sz="2000" i="1" dirty="0"/>
          </a:p>
        </p:txBody>
      </p:sp>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4017122" y="5455614"/>
            <a:ext cx="4448816" cy="116590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Straddling occurs if:</a:t>
            </a:r>
            <a:br>
              <a:rPr lang="en-US" sz="1600" i="1" dirty="0"/>
            </a:br>
            <a:r>
              <a:rPr lang="en-US" sz="1600" i="1" dirty="0"/>
              <a:t>  - p</a:t>
            </a:r>
            <a:r>
              <a:rPr lang="en-US" sz="1600" i="1" baseline="-25000" dirty="0"/>
              <a:t>1</a:t>
            </a:r>
            <a:r>
              <a:rPr lang="en-US" sz="1600" i="1" dirty="0"/>
              <a:t>, p</a:t>
            </a:r>
            <a:r>
              <a:rPr lang="en-US" sz="1600" i="1" baseline="-25000" dirty="0"/>
              <a:t>2</a:t>
            </a:r>
            <a:r>
              <a:rPr lang="en-US" sz="1600" i="1" dirty="0"/>
              <a:t>, p</a:t>
            </a:r>
            <a:r>
              <a:rPr lang="en-US" sz="1600" i="1" baseline="-25000" dirty="0"/>
              <a:t>3</a:t>
            </a:r>
            <a:r>
              <a:rPr lang="en-US" sz="1600" i="1" dirty="0"/>
              <a:t> and p</a:t>
            </a:r>
            <a:r>
              <a:rPr lang="en-US" sz="1600" i="1" baseline="-25000" dirty="0"/>
              <a:t>1</a:t>
            </a:r>
            <a:r>
              <a:rPr lang="en-US" sz="1600" i="1" dirty="0"/>
              <a:t>, p</a:t>
            </a:r>
            <a:r>
              <a:rPr lang="en-US" sz="1600" i="1" baseline="-25000" dirty="0"/>
              <a:t>2</a:t>
            </a:r>
            <a:r>
              <a:rPr lang="en-US" sz="1600" i="1" dirty="0"/>
              <a:t>, p</a:t>
            </a:r>
            <a:r>
              <a:rPr lang="en-US" sz="1600" i="1" baseline="-25000" dirty="0"/>
              <a:t>4</a:t>
            </a:r>
            <a:r>
              <a:rPr lang="en-US" sz="1600" i="1" dirty="0"/>
              <a:t> make opposite turns</a:t>
            </a:r>
            <a:br>
              <a:rPr lang="en-US" sz="1600" i="1" dirty="0"/>
            </a:br>
            <a:r>
              <a:rPr lang="en-US" sz="1600" i="1" dirty="0"/>
              <a:t>  - Same for p</a:t>
            </a:r>
            <a:r>
              <a:rPr lang="en-US" sz="1600" i="1" baseline="-25000" dirty="0"/>
              <a:t>3</a:t>
            </a:r>
            <a:r>
              <a:rPr lang="en-US" sz="1600" i="1" dirty="0"/>
              <a:t>, p</a:t>
            </a:r>
            <a:r>
              <a:rPr lang="en-US" sz="1600" i="1" baseline="-25000" dirty="0"/>
              <a:t>4</a:t>
            </a:r>
            <a:r>
              <a:rPr lang="en-US" sz="1600" i="1" dirty="0"/>
              <a:t>, p</a:t>
            </a:r>
            <a:r>
              <a:rPr lang="en-US" sz="1600" i="1" baseline="-25000" dirty="0"/>
              <a:t>1</a:t>
            </a:r>
            <a:r>
              <a:rPr lang="en-US" sz="1600" i="1" dirty="0"/>
              <a:t> and p</a:t>
            </a:r>
            <a:r>
              <a:rPr lang="en-US" sz="1600" i="1" baseline="-25000" dirty="0"/>
              <a:t>3</a:t>
            </a:r>
            <a:r>
              <a:rPr lang="en-US" sz="1600" i="1" dirty="0"/>
              <a:t>, p</a:t>
            </a:r>
            <a:r>
              <a:rPr lang="en-US" sz="1600" i="1" baseline="-25000" dirty="0"/>
              <a:t>4</a:t>
            </a:r>
            <a:r>
              <a:rPr lang="en-US" sz="1600" i="1" dirty="0"/>
              <a:t>, p</a:t>
            </a:r>
            <a:r>
              <a:rPr lang="en-US" sz="1600" i="1" baseline="-25000" dirty="0"/>
              <a:t>2</a:t>
            </a:r>
          </a:p>
        </p:txBody>
      </p:sp>
      <p:sp>
        <p:nvSpPr>
          <p:cNvPr id="26" name="Content Placeholder 2">
            <a:extLst>
              <a:ext uri="{FF2B5EF4-FFF2-40B4-BE49-F238E27FC236}">
                <a16:creationId xmlns:a16="http://schemas.microsoft.com/office/drawing/2014/main" id="{CFF5A7EC-713E-084E-9762-D5480E795F52}"/>
              </a:ext>
            </a:extLst>
          </p:cNvPr>
          <p:cNvSpPr txBox="1">
            <a:spLocks/>
          </p:cNvSpPr>
          <p:nvPr/>
        </p:nvSpPr>
        <p:spPr>
          <a:xfrm>
            <a:off x="8587988" y="4712516"/>
            <a:ext cx="3119046" cy="105766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These two line segments straddle each other. We can define straddling in terms of vector turns! </a:t>
            </a:r>
          </a:p>
        </p:txBody>
      </p:sp>
      <p:grpSp>
        <p:nvGrpSpPr>
          <p:cNvPr id="14" name="Group 13">
            <a:extLst>
              <a:ext uri="{FF2B5EF4-FFF2-40B4-BE49-F238E27FC236}">
                <a16:creationId xmlns:a16="http://schemas.microsoft.com/office/drawing/2014/main" id="{382C5907-72FA-EB4B-BDE2-4367B0F580E8}"/>
              </a:ext>
            </a:extLst>
          </p:cNvPr>
          <p:cNvGrpSpPr/>
          <p:nvPr/>
        </p:nvGrpSpPr>
        <p:grpSpPr>
          <a:xfrm>
            <a:off x="7002290" y="1831054"/>
            <a:ext cx="3145221" cy="1578790"/>
            <a:chOff x="5722882" y="2063045"/>
            <a:chExt cx="3145221" cy="1578790"/>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722882" y="2063045"/>
              <a:ext cx="3145221" cy="1578790"/>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12" name="TextBox 11">
              <a:extLst>
                <a:ext uri="{FF2B5EF4-FFF2-40B4-BE49-F238E27FC236}">
                  <a16:creationId xmlns:a16="http://schemas.microsoft.com/office/drawing/2014/main" id="{A32422D7-F3B2-6E43-8FB1-919D60903A7D}"/>
                </a:ext>
              </a:extLst>
            </p:cNvPr>
            <p:cNvSpPr txBox="1"/>
            <p:nvPr/>
          </p:nvSpPr>
          <p:spPr>
            <a:xfrm>
              <a:off x="8389857" y="2710294"/>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23" name="TextBox 22">
              <a:extLst>
                <a:ext uri="{FF2B5EF4-FFF2-40B4-BE49-F238E27FC236}">
                  <a16:creationId xmlns:a16="http://schemas.microsoft.com/office/drawing/2014/main" id="{B64AA9A3-6EA0-4147-B4BF-60C8EF0D491E}"/>
                </a:ext>
              </a:extLst>
            </p:cNvPr>
            <p:cNvSpPr txBox="1"/>
            <p:nvPr/>
          </p:nvSpPr>
          <p:spPr>
            <a:xfrm>
              <a:off x="6989101" y="2063045"/>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3</a:t>
              </a:r>
            </a:p>
          </p:txBody>
        </p:sp>
        <p:sp>
          <p:nvSpPr>
            <p:cNvPr id="24" name="TextBox 23">
              <a:extLst>
                <a:ext uri="{FF2B5EF4-FFF2-40B4-BE49-F238E27FC236}">
                  <a16:creationId xmlns:a16="http://schemas.microsoft.com/office/drawing/2014/main" id="{9D56D0CF-1EC6-0A47-9441-540087844CFF}"/>
                </a:ext>
              </a:extLst>
            </p:cNvPr>
            <p:cNvSpPr txBox="1"/>
            <p:nvPr/>
          </p:nvSpPr>
          <p:spPr>
            <a:xfrm>
              <a:off x="7093501" y="3150879"/>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4</a:t>
              </a:r>
            </a:p>
          </p:txBody>
        </p:sp>
        <p:cxnSp>
          <p:nvCxnSpPr>
            <p:cNvPr id="5" name="Straight Connector 4">
              <a:extLst>
                <a:ext uri="{FF2B5EF4-FFF2-40B4-BE49-F238E27FC236}">
                  <a16:creationId xmlns:a16="http://schemas.microsoft.com/office/drawing/2014/main" id="{C9F2C2D0-3FD3-764C-BA99-CCD888EF0D00}"/>
                </a:ext>
              </a:extLst>
            </p:cNvPr>
            <p:cNvCxnSpPr/>
            <p:nvPr/>
          </p:nvCxnSpPr>
          <p:spPr>
            <a:xfrm>
              <a:off x="6193407" y="2585545"/>
              <a:ext cx="2196450" cy="308427"/>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31D0579D-3464-5248-821D-1B0B1BC6CB2A}"/>
                </a:ext>
              </a:extLst>
            </p:cNvPr>
            <p:cNvCxnSpPr>
              <a:cxnSpLocks/>
            </p:cNvCxnSpPr>
            <p:nvPr/>
          </p:nvCxnSpPr>
          <p:spPr>
            <a:xfrm flipH="1" flipV="1">
              <a:off x="7186530" y="2534840"/>
              <a:ext cx="105102" cy="635646"/>
            </a:xfrm>
            <a:prstGeom prst="line">
              <a:avLst/>
            </a:prstGeom>
          </p:spPr>
          <p:style>
            <a:lnRef idx="1">
              <a:schemeClr val="dk1"/>
            </a:lnRef>
            <a:fillRef idx="0">
              <a:schemeClr val="dk1"/>
            </a:fillRef>
            <a:effectRef idx="0">
              <a:schemeClr val="dk1"/>
            </a:effectRef>
            <a:fontRef idx="minor">
              <a:schemeClr val="tx1"/>
            </a:fontRef>
          </p:style>
        </p:cxnSp>
      </p:grpSp>
      <p:cxnSp>
        <p:nvCxnSpPr>
          <p:cNvPr id="16" name="Straight Connector 15">
            <a:extLst>
              <a:ext uri="{FF2B5EF4-FFF2-40B4-BE49-F238E27FC236}">
                <a16:creationId xmlns:a16="http://schemas.microsoft.com/office/drawing/2014/main" id="{EFA96737-6128-B549-B270-8C5BE1E00523}"/>
              </a:ext>
            </a:extLst>
          </p:cNvPr>
          <p:cNvCxnSpPr>
            <a:cxnSpLocks/>
          </p:cNvCxnSpPr>
          <p:nvPr/>
        </p:nvCxnSpPr>
        <p:spPr>
          <a:xfrm>
            <a:off x="9398458" y="3675371"/>
            <a:ext cx="532363" cy="1037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31C2718-8D2D-A84C-A00C-A5047C9D3BA2}"/>
              </a:ext>
            </a:extLst>
          </p:cNvPr>
          <p:cNvCxnSpPr>
            <a:cxnSpLocks/>
          </p:cNvCxnSpPr>
          <p:nvPr/>
        </p:nvCxnSpPr>
        <p:spPr>
          <a:xfrm flipH="1">
            <a:off x="6187966" y="3542607"/>
            <a:ext cx="1652580" cy="21645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4797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 Intersection</a:t>
            </a:r>
          </a:p>
        </p:txBody>
      </p:sp>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2458209" y="2182893"/>
            <a:ext cx="3145221" cy="1578790"/>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2532472" y="2460810"/>
            <a:ext cx="396262" cy="369332"/>
          </a:xfrm>
          <a:prstGeom prst="rect">
            <a:avLst/>
          </a:prstGeom>
          <a:noFill/>
        </p:spPr>
        <p:txBody>
          <a:bodyPr wrap="square" rtlCol="0">
            <a:spAutoFit/>
          </a:bodyPr>
          <a:lstStyle/>
          <a:p>
            <a:r>
              <a:rPr lang="en-US" dirty="0">
                <a:solidFill>
                  <a:schemeClr val="bg1"/>
                </a:solidFill>
              </a:rPr>
              <a:t>p</a:t>
            </a:r>
            <a:r>
              <a:rPr lang="en-US" baseline="-25000" dirty="0">
                <a:solidFill>
                  <a:schemeClr val="bg1"/>
                </a:solidFill>
              </a:rPr>
              <a:t>1</a:t>
            </a:r>
          </a:p>
        </p:txBody>
      </p:sp>
      <p:sp>
        <p:nvSpPr>
          <p:cNvPr id="12" name="TextBox 11">
            <a:extLst>
              <a:ext uri="{FF2B5EF4-FFF2-40B4-BE49-F238E27FC236}">
                <a16:creationId xmlns:a16="http://schemas.microsoft.com/office/drawing/2014/main" id="{A32422D7-F3B2-6E43-8FB1-919D60903A7D}"/>
              </a:ext>
            </a:extLst>
          </p:cNvPr>
          <p:cNvSpPr txBox="1"/>
          <p:nvPr/>
        </p:nvSpPr>
        <p:spPr>
          <a:xfrm>
            <a:off x="5125184" y="2830142"/>
            <a:ext cx="396262" cy="369332"/>
          </a:xfrm>
          <a:prstGeom prst="rect">
            <a:avLst/>
          </a:prstGeom>
          <a:noFill/>
        </p:spPr>
        <p:txBody>
          <a:bodyPr wrap="square" rtlCol="0">
            <a:spAutoFit/>
          </a:bodyPr>
          <a:lstStyle/>
          <a:p>
            <a:r>
              <a:rPr lang="en-US" dirty="0">
                <a:solidFill>
                  <a:schemeClr val="bg1"/>
                </a:solidFill>
              </a:rPr>
              <a:t>p</a:t>
            </a:r>
            <a:r>
              <a:rPr lang="en-US" baseline="-25000" dirty="0">
                <a:solidFill>
                  <a:schemeClr val="bg1"/>
                </a:solidFill>
              </a:rPr>
              <a:t>2</a:t>
            </a:r>
          </a:p>
        </p:txBody>
      </p:sp>
      <p:sp>
        <p:nvSpPr>
          <p:cNvPr id="23" name="TextBox 22">
            <a:extLst>
              <a:ext uri="{FF2B5EF4-FFF2-40B4-BE49-F238E27FC236}">
                <a16:creationId xmlns:a16="http://schemas.microsoft.com/office/drawing/2014/main" id="{B64AA9A3-6EA0-4147-B4BF-60C8EF0D491E}"/>
              </a:ext>
            </a:extLst>
          </p:cNvPr>
          <p:cNvSpPr txBox="1"/>
          <p:nvPr/>
        </p:nvSpPr>
        <p:spPr>
          <a:xfrm>
            <a:off x="3724428" y="2182893"/>
            <a:ext cx="396262" cy="369332"/>
          </a:xfrm>
          <a:prstGeom prst="rect">
            <a:avLst/>
          </a:prstGeom>
          <a:noFill/>
        </p:spPr>
        <p:txBody>
          <a:bodyPr wrap="square" rtlCol="0">
            <a:spAutoFit/>
          </a:bodyPr>
          <a:lstStyle/>
          <a:p>
            <a:r>
              <a:rPr lang="en-US" dirty="0">
                <a:solidFill>
                  <a:schemeClr val="bg1"/>
                </a:solidFill>
              </a:rPr>
              <a:t>p</a:t>
            </a:r>
            <a:r>
              <a:rPr lang="en-US" baseline="-25000" dirty="0">
                <a:solidFill>
                  <a:schemeClr val="bg1"/>
                </a:solidFill>
              </a:rPr>
              <a:t>3</a:t>
            </a:r>
          </a:p>
        </p:txBody>
      </p:sp>
      <p:sp>
        <p:nvSpPr>
          <p:cNvPr id="24" name="TextBox 23">
            <a:extLst>
              <a:ext uri="{FF2B5EF4-FFF2-40B4-BE49-F238E27FC236}">
                <a16:creationId xmlns:a16="http://schemas.microsoft.com/office/drawing/2014/main" id="{9D56D0CF-1EC6-0A47-9441-540087844CFF}"/>
              </a:ext>
            </a:extLst>
          </p:cNvPr>
          <p:cNvSpPr txBox="1"/>
          <p:nvPr/>
        </p:nvSpPr>
        <p:spPr>
          <a:xfrm>
            <a:off x="3828828" y="3270727"/>
            <a:ext cx="396262" cy="369332"/>
          </a:xfrm>
          <a:prstGeom prst="rect">
            <a:avLst/>
          </a:prstGeom>
          <a:noFill/>
        </p:spPr>
        <p:txBody>
          <a:bodyPr wrap="square" rtlCol="0">
            <a:spAutoFit/>
          </a:bodyPr>
          <a:lstStyle/>
          <a:p>
            <a:r>
              <a:rPr lang="en-US" dirty="0">
                <a:solidFill>
                  <a:schemeClr val="bg1"/>
                </a:solidFill>
              </a:rPr>
              <a:t>p</a:t>
            </a:r>
            <a:r>
              <a:rPr lang="en-US" baseline="-25000" dirty="0">
                <a:solidFill>
                  <a:schemeClr val="bg1"/>
                </a:solidFill>
              </a:rPr>
              <a:t>4</a:t>
            </a:r>
          </a:p>
        </p:txBody>
      </p:sp>
      <p:cxnSp>
        <p:nvCxnSpPr>
          <p:cNvPr id="5" name="Straight Connector 4">
            <a:extLst>
              <a:ext uri="{FF2B5EF4-FFF2-40B4-BE49-F238E27FC236}">
                <a16:creationId xmlns:a16="http://schemas.microsoft.com/office/drawing/2014/main" id="{C9F2C2D0-3FD3-764C-BA99-CCD888EF0D00}"/>
              </a:ext>
            </a:extLst>
          </p:cNvPr>
          <p:cNvCxnSpPr>
            <a:cxnSpLocks/>
          </p:cNvCxnSpPr>
          <p:nvPr/>
        </p:nvCxnSpPr>
        <p:spPr>
          <a:xfrm>
            <a:off x="2928734" y="2705393"/>
            <a:ext cx="2196450" cy="308427"/>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31D0579D-3464-5248-821D-1B0B1BC6CB2A}"/>
              </a:ext>
            </a:extLst>
          </p:cNvPr>
          <p:cNvCxnSpPr>
            <a:cxnSpLocks/>
          </p:cNvCxnSpPr>
          <p:nvPr/>
        </p:nvCxnSpPr>
        <p:spPr>
          <a:xfrm flipH="1" flipV="1">
            <a:off x="3921857" y="2654688"/>
            <a:ext cx="105102" cy="635646"/>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2B7832F4-7C97-2143-80B3-7D2E600E157D}"/>
              </a:ext>
            </a:extLst>
          </p:cNvPr>
          <p:cNvCxnSpPr>
            <a:endCxn id="12" idx="1"/>
          </p:cNvCxnSpPr>
          <p:nvPr/>
        </p:nvCxnSpPr>
        <p:spPr>
          <a:xfrm>
            <a:off x="2928734" y="2705393"/>
            <a:ext cx="2196450" cy="3094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371CB59-74E1-0B41-8FD4-CB247F59751A}"/>
              </a:ext>
            </a:extLst>
          </p:cNvPr>
          <p:cNvCxnSpPr>
            <a:cxnSpLocks/>
            <a:stCxn id="12" idx="1"/>
          </p:cNvCxnSpPr>
          <p:nvPr/>
        </p:nvCxnSpPr>
        <p:spPr>
          <a:xfrm flipH="1" flipV="1">
            <a:off x="3921857" y="2654688"/>
            <a:ext cx="1203327" cy="360120"/>
          </a:xfrm>
          <a:prstGeom prst="straightConnector1">
            <a:avLst/>
          </a:prstGeom>
          <a:ln w="317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6E913A2-5EBA-9D46-90CD-CF6F4D691B76}"/>
              </a:ext>
            </a:extLst>
          </p:cNvPr>
          <p:cNvCxnSpPr>
            <a:cxnSpLocks/>
            <a:stCxn id="12" idx="1"/>
            <a:endCxn id="24" idx="0"/>
          </p:cNvCxnSpPr>
          <p:nvPr/>
        </p:nvCxnSpPr>
        <p:spPr>
          <a:xfrm flipH="1">
            <a:off x="4026959" y="3014808"/>
            <a:ext cx="1098225" cy="255919"/>
          </a:xfrm>
          <a:prstGeom prst="straightConnector1">
            <a:avLst/>
          </a:prstGeom>
          <a:ln w="317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34" name="Content Placeholder 2">
            <a:extLst>
              <a:ext uri="{FF2B5EF4-FFF2-40B4-BE49-F238E27FC236}">
                <a16:creationId xmlns:a16="http://schemas.microsoft.com/office/drawing/2014/main" id="{EFAEA95F-5667-B740-BCFD-8711BC2F94B2}"/>
              </a:ext>
            </a:extLst>
          </p:cNvPr>
          <p:cNvSpPr txBox="1">
            <a:spLocks/>
          </p:cNvSpPr>
          <p:nvPr/>
        </p:nvSpPr>
        <p:spPr>
          <a:xfrm>
            <a:off x="2458209" y="3803846"/>
            <a:ext cx="3145221" cy="116590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Turns have different signs! Looks good so far!</a:t>
            </a:r>
            <a:endParaRPr lang="en-US" sz="1600" i="1" baseline="-25000" dirty="0"/>
          </a:p>
        </p:txBody>
      </p:sp>
      <p:sp>
        <p:nvSpPr>
          <p:cNvPr id="35" name="Content Placeholder 2">
            <a:extLst>
              <a:ext uri="{FF2B5EF4-FFF2-40B4-BE49-F238E27FC236}">
                <a16:creationId xmlns:a16="http://schemas.microsoft.com/office/drawing/2014/main" id="{B77D00F7-3E86-8043-9F07-5FD2FE55FAA8}"/>
              </a:ext>
            </a:extLst>
          </p:cNvPr>
          <p:cNvSpPr txBox="1">
            <a:spLocks/>
          </p:cNvSpPr>
          <p:nvPr/>
        </p:nvSpPr>
        <p:spPr>
          <a:xfrm>
            <a:off x="6631691" y="2182893"/>
            <a:ext cx="3145221" cy="1578790"/>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36" name="TextBox 35">
            <a:extLst>
              <a:ext uri="{FF2B5EF4-FFF2-40B4-BE49-F238E27FC236}">
                <a16:creationId xmlns:a16="http://schemas.microsoft.com/office/drawing/2014/main" id="{53F42BC6-0D20-704A-B62E-54F562B8D7D7}"/>
              </a:ext>
            </a:extLst>
          </p:cNvPr>
          <p:cNvSpPr txBox="1"/>
          <p:nvPr/>
        </p:nvSpPr>
        <p:spPr>
          <a:xfrm>
            <a:off x="6705954" y="2460810"/>
            <a:ext cx="396262" cy="369332"/>
          </a:xfrm>
          <a:prstGeom prst="rect">
            <a:avLst/>
          </a:prstGeom>
          <a:noFill/>
        </p:spPr>
        <p:txBody>
          <a:bodyPr wrap="square" rtlCol="0">
            <a:spAutoFit/>
          </a:bodyPr>
          <a:lstStyle/>
          <a:p>
            <a:r>
              <a:rPr lang="en-US" dirty="0">
                <a:solidFill>
                  <a:schemeClr val="bg1"/>
                </a:solidFill>
              </a:rPr>
              <a:t>p</a:t>
            </a:r>
            <a:r>
              <a:rPr lang="en-US" baseline="-25000" dirty="0">
                <a:solidFill>
                  <a:schemeClr val="bg1"/>
                </a:solidFill>
              </a:rPr>
              <a:t>1</a:t>
            </a:r>
          </a:p>
        </p:txBody>
      </p:sp>
      <p:sp>
        <p:nvSpPr>
          <p:cNvPr id="37" name="TextBox 36">
            <a:extLst>
              <a:ext uri="{FF2B5EF4-FFF2-40B4-BE49-F238E27FC236}">
                <a16:creationId xmlns:a16="http://schemas.microsoft.com/office/drawing/2014/main" id="{556F0C72-548F-974D-8AE8-BC5236B4342A}"/>
              </a:ext>
            </a:extLst>
          </p:cNvPr>
          <p:cNvSpPr txBox="1"/>
          <p:nvPr/>
        </p:nvSpPr>
        <p:spPr>
          <a:xfrm>
            <a:off x="9298666" y="2830142"/>
            <a:ext cx="396262" cy="369332"/>
          </a:xfrm>
          <a:prstGeom prst="rect">
            <a:avLst/>
          </a:prstGeom>
          <a:noFill/>
        </p:spPr>
        <p:txBody>
          <a:bodyPr wrap="square" rtlCol="0">
            <a:spAutoFit/>
          </a:bodyPr>
          <a:lstStyle/>
          <a:p>
            <a:r>
              <a:rPr lang="en-US" dirty="0">
                <a:solidFill>
                  <a:schemeClr val="bg1"/>
                </a:solidFill>
              </a:rPr>
              <a:t>p</a:t>
            </a:r>
            <a:r>
              <a:rPr lang="en-US" baseline="-25000" dirty="0">
                <a:solidFill>
                  <a:schemeClr val="bg1"/>
                </a:solidFill>
              </a:rPr>
              <a:t>2</a:t>
            </a:r>
          </a:p>
        </p:txBody>
      </p:sp>
      <p:sp>
        <p:nvSpPr>
          <p:cNvPr id="38" name="TextBox 37">
            <a:extLst>
              <a:ext uri="{FF2B5EF4-FFF2-40B4-BE49-F238E27FC236}">
                <a16:creationId xmlns:a16="http://schemas.microsoft.com/office/drawing/2014/main" id="{F7554E30-FBB1-334F-8115-726EA7EC65FB}"/>
              </a:ext>
            </a:extLst>
          </p:cNvPr>
          <p:cNvSpPr txBox="1"/>
          <p:nvPr/>
        </p:nvSpPr>
        <p:spPr>
          <a:xfrm>
            <a:off x="7897910" y="2182893"/>
            <a:ext cx="396262" cy="369332"/>
          </a:xfrm>
          <a:prstGeom prst="rect">
            <a:avLst/>
          </a:prstGeom>
          <a:noFill/>
        </p:spPr>
        <p:txBody>
          <a:bodyPr wrap="square" rtlCol="0">
            <a:spAutoFit/>
          </a:bodyPr>
          <a:lstStyle/>
          <a:p>
            <a:r>
              <a:rPr lang="en-US" dirty="0">
                <a:solidFill>
                  <a:schemeClr val="bg1"/>
                </a:solidFill>
              </a:rPr>
              <a:t>p</a:t>
            </a:r>
            <a:r>
              <a:rPr lang="en-US" baseline="-25000" dirty="0">
                <a:solidFill>
                  <a:schemeClr val="bg1"/>
                </a:solidFill>
              </a:rPr>
              <a:t>3</a:t>
            </a:r>
          </a:p>
        </p:txBody>
      </p:sp>
      <p:sp>
        <p:nvSpPr>
          <p:cNvPr id="39" name="TextBox 38">
            <a:extLst>
              <a:ext uri="{FF2B5EF4-FFF2-40B4-BE49-F238E27FC236}">
                <a16:creationId xmlns:a16="http://schemas.microsoft.com/office/drawing/2014/main" id="{4276B1C0-5F46-2F45-B403-C08EEF0DC076}"/>
              </a:ext>
            </a:extLst>
          </p:cNvPr>
          <p:cNvSpPr txBox="1"/>
          <p:nvPr/>
        </p:nvSpPr>
        <p:spPr>
          <a:xfrm>
            <a:off x="8002310" y="3270727"/>
            <a:ext cx="396262" cy="369332"/>
          </a:xfrm>
          <a:prstGeom prst="rect">
            <a:avLst/>
          </a:prstGeom>
          <a:noFill/>
        </p:spPr>
        <p:txBody>
          <a:bodyPr wrap="square" rtlCol="0">
            <a:spAutoFit/>
          </a:bodyPr>
          <a:lstStyle/>
          <a:p>
            <a:r>
              <a:rPr lang="en-US" dirty="0">
                <a:solidFill>
                  <a:schemeClr val="bg1"/>
                </a:solidFill>
              </a:rPr>
              <a:t>p</a:t>
            </a:r>
            <a:r>
              <a:rPr lang="en-US" baseline="-25000" dirty="0">
                <a:solidFill>
                  <a:schemeClr val="bg1"/>
                </a:solidFill>
              </a:rPr>
              <a:t>4</a:t>
            </a:r>
          </a:p>
        </p:txBody>
      </p:sp>
      <p:cxnSp>
        <p:nvCxnSpPr>
          <p:cNvPr id="40" name="Straight Connector 39">
            <a:extLst>
              <a:ext uri="{FF2B5EF4-FFF2-40B4-BE49-F238E27FC236}">
                <a16:creationId xmlns:a16="http://schemas.microsoft.com/office/drawing/2014/main" id="{B6DC9479-3204-BA4B-80B5-F38DE2D2DE26}"/>
              </a:ext>
            </a:extLst>
          </p:cNvPr>
          <p:cNvCxnSpPr>
            <a:cxnSpLocks/>
          </p:cNvCxnSpPr>
          <p:nvPr/>
        </p:nvCxnSpPr>
        <p:spPr>
          <a:xfrm>
            <a:off x="7102216" y="2705393"/>
            <a:ext cx="2196450" cy="30842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04733C8-5C6E-A841-A7C4-039A42B763E6}"/>
              </a:ext>
            </a:extLst>
          </p:cNvPr>
          <p:cNvCxnSpPr>
            <a:cxnSpLocks/>
          </p:cNvCxnSpPr>
          <p:nvPr/>
        </p:nvCxnSpPr>
        <p:spPr>
          <a:xfrm flipH="1" flipV="1">
            <a:off x="8095339" y="2654688"/>
            <a:ext cx="105102" cy="63564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4EF89751-418B-3B4A-8CC0-09D77313333D}"/>
              </a:ext>
            </a:extLst>
          </p:cNvPr>
          <p:cNvCxnSpPr>
            <a:cxnSpLocks/>
            <a:endCxn id="39" idx="0"/>
          </p:cNvCxnSpPr>
          <p:nvPr/>
        </p:nvCxnSpPr>
        <p:spPr>
          <a:xfrm>
            <a:off x="8095339" y="2670190"/>
            <a:ext cx="105102" cy="60053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B84AABF-DC00-9A43-944F-01BD6EDFFA2F}"/>
              </a:ext>
            </a:extLst>
          </p:cNvPr>
          <p:cNvCxnSpPr>
            <a:cxnSpLocks/>
            <a:stCxn id="39" idx="0"/>
            <a:endCxn id="37" idx="1"/>
          </p:cNvCxnSpPr>
          <p:nvPr/>
        </p:nvCxnSpPr>
        <p:spPr>
          <a:xfrm flipV="1">
            <a:off x="8200441" y="3014808"/>
            <a:ext cx="1098225" cy="255919"/>
          </a:xfrm>
          <a:prstGeom prst="straightConnector1">
            <a:avLst/>
          </a:prstGeom>
          <a:ln w="317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90D7810-CD1F-1144-9B4D-6D0F6C77304E}"/>
              </a:ext>
            </a:extLst>
          </p:cNvPr>
          <p:cNvCxnSpPr>
            <a:cxnSpLocks/>
          </p:cNvCxnSpPr>
          <p:nvPr/>
        </p:nvCxnSpPr>
        <p:spPr>
          <a:xfrm flipH="1" flipV="1">
            <a:off x="7102216" y="2702863"/>
            <a:ext cx="1117214" cy="561974"/>
          </a:xfrm>
          <a:prstGeom prst="straightConnector1">
            <a:avLst/>
          </a:prstGeom>
          <a:ln w="317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5" name="Content Placeholder 2">
            <a:extLst>
              <a:ext uri="{FF2B5EF4-FFF2-40B4-BE49-F238E27FC236}">
                <a16:creationId xmlns:a16="http://schemas.microsoft.com/office/drawing/2014/main" id="{1732FE17-CDC0-954A-810F-1A29F9508B27}"/>
              </a:ext>
            </a:extLst>
          </p:cNvPr>
          <p:cNvSpPr txBox="1">
            <a:spLocks/>
          </p:cNvSpPr>
          <p:nvPr/>
        </p:nvSpPr>
        <p:spPr>
          <a:xfrm>
            <a:off x="6631691" y="3803846"/>
            <a:ext cx="3145221" cy="116590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Turns have different signs here too, so these lines intersect!!</a:t>
            </a:r>
            <a:endParaRPr lang="en-US" sz="1600" i="1" baseline="-25000" dirty="0"/>
          </a:p>
        </p:txBody>
      </p:sp>
    </p:spTree>
    <p:extLst>
      <p:ext uri="{BB962C8B-B14F-4D97-AF65-F5344CB8AC3E}">
        <p14:creationId xmlns:p14="http://schemas.microsoft.com/office/powerpoint/2010/main" val="3099816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 Segments Intersect: Code</a:t>
            </a:r>
          </a:p>
        </p:txBody>
      </p:sp>
      <p:pic>
        <p:nvPicPr>
          <p:cNvPr id="4" name="Picture 3">
            <a:extLst>
              <a:ext uri="{FF2B5EF4-FFF2-40B4-BE49-F238E27FC236}">
                <a16:creationId xmlns:a16="http://schemas.microsoft.com/office/drawing/2014/main" id="{3F6C9986-60B6-2843-8459-F4261015A2A1}"/>
              </a:ext>
            </a:extLst>
          </p:cNvPr>
          <p:cNvPicPr>
            <a:picLocks noChangeAspect="1"/>
          </p:cNvPicPr>
          <p:nvPr/>
        </p:nvPicPr>
        <p:blipFill>
          <a:blip r:embed="rId2"/>
          <a:stretch>
            <a:fillRect/>
          </a:stretch>
        </p:blipFill>
        <p:spPr>
          <a:xfrm>
            <a:off x="3291035" y="1098755"/>
            <a:ext cx="5606751" cy="5520493"/>
          </a:xfrm>
          <a:prstGeom prst="rect">
            <a:avLst/>
          </a:prstGeom>
        </p:spPr>
      </p:pic>
    </p:spTree>
    <p:extLst>
      <p:ext uri="{BB962C8B-B14F-4D97-AF65-F5344CB8AC3E}">
        <p14:creationId xmlns:p14="http://schemas.microsoft.com/office/powerpoint/2010/main" val="3402903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 Segments Intersect: Code</a:t>
            </a:r>
          </a:p>
        </p:txBody>
      </p:sp>
      <p:pic>
        <p:nvPicPr>
          <p:cNvPr id="4" name="Picture 3">
            <a:extLst>
              <a:ext uri="{FF2B5EF4-FFF2-40B4-BE49-F238E27FC236}">
                <a16:creationId xmlns:a16="http://schemas.microsoft.com/office/drawing/2014/main" id="{3F6C9986-60B6-2843-8459-F4261015A2A1}"/>
              </a:ext>
            </a:extLst>
          </p:cNvPr>
          <p:cNvPicPr>
            <a:picLocks noChangeAspect="1"/>
          </p:cNvPicPr>
          <p:nvPr/>
        </p:nvPicPr>
        <p:blipFill>
          <a:blip r:embed="rId2"/>
          <a:stretch>
            <a:fillRect/>
          </a:stretch>
        </p:blipFill>
        <p:spPr>
          <a:xfrm>
            <a:off x="5537621" y="1089328"/>
            <a:ext cx="5606751" cy="5520493"/>
          </a:xfrm>
          <a:prstGeom prst="rect">
            <a:avLst/>
          </a:prstGeom>
        </p:spPr>
      </p:pic>
      <p:sp>
        <p:nvSpPr>
          <p:cNvPr id="5" name="Content Placeholder 2">
            <a:extLst>
              <a:ext uri="{FF2B5EF4-FFF2-40B4-BE49-F238E27FC236}">
                <a16:creationId xmlns:a16="http://schemas.microsoft.com/office/drawing/2014/main" id="{C21BD774-D5DC-8441-950B-11F77C63A8A8}"/>
              </a:ext>
            </a:extLst>
          </p:cNvPr>
          <p:cNvSpPr txBox="1">
            <a:spLocks/>
          </p:cNvSpPr>
          <p:nvPr/>
        </p:nvSpPr>
        <p:spPr>
          <a:xfrm>
            <a:off x="1807678" y="1185668"/>
            <a:ext cx="3119046" cy="72196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Direction gets cross-product (we are only really interested in the sign</a:t>
            </a:r>
          </a:p>
        </p:txBody>
      </p:sp>
      <p:cxnSp>
        <p:nvCxnSpPr>
          <p:cNvPr id="6" name="Straight Connector 5">
            <a:extLst>
              <a:ext uri="{FF2B5EF4-FFF2-40B4-BE49-F238E27FC236}">
                <a16:creationId xmlns:a16="http://schemas.microsoft.com/office/drawing/2014/main" id="{5B4B7AFC-CA0A-664E-BEA5-A2439382F292}"/>
              </a:ext>
            </a:extLst>
          </p:cNvPr>
          <p:cNvCxnSpPr>
            <a:cxnSpLocks/>
          </p:cNvCxnSpPr>
          <p:nvPr/>
        </p:nvCxnSpPr>
        <p:spPr>
          <a:xfrm>
            <a:off x="4461641" y="1639614"/>
            <a:ext cx="930166" cy="149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6219BA54-63E2-4047-BF59-F9A2D8DCDD3D}"/>
              </a:ext>
            </a:extLst>
          </p:cNvPr>
          <p:cNvSpPr txBox="1">
            <a:spLocks/>
          </p:cNvSpPr>
          <p:nvPr/>
        </p:nvSpPr>
        <p:spPr>
          <a:xfrm>
            <a:off x="553604" y="2457419"/>
            <a:ext cx="3293182" cy="83757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If d</a:t>
            </a:r>
            <a:r>
              <a:rPr lang="en-US" sz="1600" i="1" baseline="-25000" dirty="0"/>
              <a:t>1</a:t>
            </a:r>
            <a:r>
              <a:rPr lang="en-US" sz="1600" i="1" dirty="0"/>
              <a:t> and d</a:t>
            </a:r>
            <a:r>
              <a:rPr lang="en-US" sz="1600" i="1" baseline="-25000" dirty="0"/>
              <a:t>2</a:t>
            </a:r>
            <a:r>
              <a:rPr lang="en-US" sz="1600" i="1" dirty="0"/>
              <a:t> have different signs AND d</a:t>
            </a:r>
            <a:r>
              <a:rPr lang="en-US" sz="1600" i="1" baseline="-25000" dirty="0"/>
              <a:t>3</a:t>
            </a:r>
            <a:r>
              <a:rPr lang="en-US" sz="1600" i="1" dirty="0"/>
              <a:t> and d</a:t>
            </a:r>
            <a:r>
              <a:rPr lang="en-US" sz="1600" i="1" baseline="-25000" dirty="0"/>
              <a:t>4</a:t>
            </a:r>
            <a:r>
              <a:rPr lang="en-US" sz="1600" i="1" dirty="0"/>
              <a:t> have different signs then the segments intersect.</a:t>
            </a:r>
          </a:p>
        </p:txBody>
      </p:sp>
      <p:cxnSp>
        <p:nvCxnSpPr>
          <p:cNvPr id="9" name="Straight Connector 8">
            <a:extLst>
              <a:ext uri="{FF2B5EF4-FFF2-40B4-BE49-F238E27FC236}">
                <a16:creationId xmlns:a16="http://schemas.microsoft.com/office/drawing/2014/main" id="{D64B7111-38E7-F24E-BC37-4AF3477A610D}"/>
              </a:ext>
            </a:extLst>
          </p:cNvPr>
          <p:cNvCxnSpPr>
            <a:cxnSpLocks/>
          </p:cNvCxnSpPr>
          <p:nvPr/>
        </p:nvCxnSpPr>
        <p:spPr>
          <a:xfrm flipV="1">
            <a:off x="3527517" y="2457419"/>
            <a:ext cx="1864290" cy="446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05D67FDE-E78D-6E4C-8F44-01891A14DAD5}"/>
              </a:ext>
            </a:extLst>
          </p:cNvPr>
          <p:cNvSpPr txBox="1">
            <a:spLocks/>
          </p:cNvSpPr>
          <p:nvPr/>
        </p:nvSpPr>
        <p:spPr>
          <a:xfrm>
            <a:off x="553604" y="3642461"/>
            <a:ext cx="3293182" cy="83757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Special cases, if one endpoint is on the other segment.</a:t>
            </a:r>
          </a:p>
        </p:txBody>
      </p:sp>
      <p:cxnSp>
        <p:nvCxnSpPr>
          <p:cNvPr id="12" name="Straight Connector 11">
            <a:extLst>
              <a:ext uri="{FF2B5EF4-FFF2-40B4-BE49-F238E27FC236}">
                <a16:creationId xmlns:a16="http://schemas.microsoft.com/office/drawing/2014/main" id="{CC9B82A4-A36A-6A4C-B29D-4B27D5B13C12}"/>
              </a:ext>
            </a:extLst>
          </p:cNvPr>
          <p:cNvCxnSpPr>
            <a:cxnSpLocks/>
          </p:cNvCxnSpPr>
          <p:nvPr/>
        </p:nvCxnSpPr>
        <p:spPr>
          <a:xfrm flipV="1">
            <a:off x="3527517" y="3642461"/>
            <a:ext cx="1864290" cy="446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3BAECA76-524D-3444-8B33-DE91CAA4EBAC}"/>
              </a:ext>
            </a:extLst>
          </p:cNvPr>
          <p:cNvSpPr txBox="1">
            <a:spLocks/>
          </p:cNvSpPr>
          <p:nvPr/>
        </p:nvSpPr>
        <p:spPr>
          <a:xfrm>
            <a:off x="849191" y="5293703"/>
            <a:ext cx="3293182" cy="83757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This method is simple because it is only invoked when three points are known already to be co-linear</a:t>
            </a:r>
          </a:p>
        </p:txBody>
      </p:sp>
      <p:cxnSp>
        <p:nvCxnSpPr>
          <p:cNvPr id="14" name="Straight Connector 13">
            <a:extLst>
              <a:ext uri="{FF2B5EF4-FFF2-40B4-BE49-F238E27FC236}">
                <a16:creationId xmlns:a16="http://schemas.microsoft.com/office/drawing/2014/main" id="{E8D7187A-E155-8148-846D-9100E7BB663E}"/>
              </a:ext>
            </a:extLst>
          </p:cNvPr>
          <p:cNvCxnSpPr>
            <a:cxnSpLocks/>
          </p:cNvCxnSpPr>
          <p:nvPr/>
        </p:nvCxnSpPr>
        <p:spPr>
          <a:xfrm>
            <a:off x="3704897" y="5712489"/>
            <a:ext cx="1686910" cy="2389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397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Point-Polygon Intersection</a:t>
            </a:r>
          </a:p>
        </p:txBody>
      </p:sp>
    </p:spTree>
    <p:extLst>
      <p:ext uri="{BB962C8B-B14F-4D97-AF65-F5344CB8AC3E}">
        <p14:creationId xmlns:p14="http://schemas.microsoft.com/office/powerpoint/2010/main" val="2181324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Point-Polygon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1200208"/>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6282752" y="2707267"/>
            <a:ext cx="5460586" cy="321175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Variables of Interest:</a:t>
            </a:r>
          </a:p>
          <a:p>
            <a:pPr marL="0" indent="0">
              <a:buFont typeface="Arial" panose="020B0604020202020204" pitchFamily="34" charset="0"/>
              <a:buNone/>
            </a:pPr>
            <a:r>
              <a:rPr lang="en-US" sz="2000" i="1" dirty="0">
                <a:solidFill>
                  <a:schemeClr val="accent1"/>
                </a:solidFill>
              </a:rPr>
              <a:t>P: points that make up the polygon. Note that these can be converted to line segments very easily. Usually given in some pre-determined order (e.g., clockwise order)</a:t>
            </a:r>
          </a:p>
          <a:p>
            <a:pPr marL="0" indent="0">
              <a:buFont typeface="Arial" panose="020B0604020202020204" pitchFamily="34" charset="0"/>
              <a:buNone/>
            </a:pPr>
            <a:r>
              <a:rPr lang="en-US" sz="2000" i="1" dirty="0">
                <a:solidFill>
                  <a:schemeClr val="accent3"/>
                </a:solidFill>
              </a:rPr>
              <a:t>p: point to test</a:t>
            </a:r>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dirty="0"/>
              <a:t>Return: True </a:t>
            </a:r>
            <a:r>
              <a:rPr lang="en-US" sz="2000" i="1" dirty="0" err="1"/>
              <a:t>iff</a:t>
            </a:r>
            <a:r>
              <a:rPr lang="en-US" sz="2000" i="1" dirty="0"/>
              <a:t> point p is inside of polygon P</a:t>
            </a:r>
          </a:p>
        </p:txBody>
      </p:sp>
      <p:grpSp>
        <p:nvGrpSpPr>
          <p:cNvPr id="47" name="Group 46">
            <a:extLst>
              <a:ext uri="{FF2B5EF4-FFF2-40B4-BE49-F238E27FC236}">
                <a16:creationId xmlns:a16="http://schemas.microsoft.com/office/drawing/2014/main" id="{9CEABDC3-472F-0A49-9565-1FAA5E07058C}"/>
              </a:ext>
            </a:extLst>
          </p:cNvPr>
          <p:cNvGrpSpPr/>
          <p:nvPr/>
        </p:nvGrpSpPr>
        <p:grpSpPr>
          <a:xfrm>
            <a:off x="1141411" y="2399072"/>
            <a:ext cx="4954590" cy="3519948"/>
            <a:chOff x="1141411" y="2104104"/>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141411" y="2104104"/>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284152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34347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67588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075471" y="3506707"/>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23921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188024"/>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05037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37686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49634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2959016"/>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412299"/>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3495368" y="2412299"/>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213123" y="2744707"/>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2744707"/>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356704"/>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119198"/>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494356"/>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633994"/>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676832" y="3097921"/>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47383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Point-Polygon Intersection</a:t>
            </a:r>
            <a:br>
              <a:rPr lang="en-US" dirty="0"/>
            </a:br>
            <a:r>
              <a:rPr lang="en-US" dirty="0"/>
              <a:t>Method 1: Ray-Casting</a:t>
            </a:r>
          </a:p>
        </p:txBody>
      </p:sp>
    </p:spTree>
    <p:extLst>
      <p:ext uri="{BB962C8B-B14F-4D97-AF65-F5344CB8AC3E}">
        <p14:creationId xmlns:p14="http://schemas.microsoft.com/office/powerpoint/2010/main" val="3667953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1: Ray Casting</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1200208"/>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7752242" y="2286521"/>
            <a:ext cx="3321576" cy="1642441"/>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What is the big insight we need here? How do we definitively prove or disprove the point is inside the polygon?</a:t>
            </a:r>
          </a:p>
        </p:txBody>
      </p:sp>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075471" y="38016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3495368" y="2707267"/>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213123" y="3039675"/>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651672"/>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676832" y="339288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2">
            <a:extLst>
              <a:ext uri="{FF2B5EF4-FFF2-40B4-BE49-F238E27FC236}">
                <a16:creationId xmlns:a16="http://schemas.microsoft.com/office/drawing/2014/main" id="{D7A2EFF9-5E17-F44E-AE0E-DFCA43629C5B}"/>
              </a:ext>
            </a:extLst>
          </p:cNvPr>
          <p:cNvSpPr txBox="1">
            <a:spLocks/>
          </p:cNvSpPr>
          <p:nvPr/>
        </p:nvSpPr>
        <p:spPr>
          <a:xfrm>
            <a:off x="7009907" y="4985968"/>
            <a:ext cx="3321576" cy="1642441"/>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Idea 1</a:t>
            </a:r>
            <a:r>
              <a:rPr lang="en-US" sz="2000" i="1" dirty="0"/>
              <a:t>: Try to get point to “escape” somehow? If we cross a line we have escaped!</a:t>
            </a:r>
          </a:p>
        </p:txBody>
      </p:sp>
      <p:cxnSp>
        <p:nvCxnSpPr>
          <p:cNvPr id="6" name="Straight Connector 5">
            <a:extLst>
              <a:ext uri="{FF2B5EF4-FFF2-40B4-BE49-F238E27FC236}">
                <a16:creationId xmlns:a16="http://schemas.microsoft.com/office/drawing/2014/main" id="{FC4D078A-5300-2C46-8004-002B45FD9BB0}"/>
              </a:ext>
            </a:extLst>
          </p:cNvPr>
          <p:cNvCxnSpPr/>
          <p:nvPr/>
        </p:nvCxnSpPr>
        <p:spPr>
          <a:xfrm flipV="1">
            <a:off x="6246158" y="2912294"/>
            <a:ext cx="1361334" cy="52975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BA07876-8D0F-984D-981F-99183117F05A}"/>
              </a:ext>
            </a:extLst>
          </p:cNvPr>
          <p:cNvCxnSpPr>
            <a:cxnSpLocks/>
          </p:cNvCxnSpPr>
          <p:nvPr/>
        </p:nvCxnSpPr>
        <p:spPr>
          <a:xfrm>
            <a:off x="6240751" y="4310477"/>
            <a:ext cx="1066800" cy="4788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999FE317-59E9-E247-ADB8-8DFAD31E4350}"/>
              </a:ext>
            </a:extLst>
          </p:cNvPr>
          <p:cNvSpPr/>
          <p:nvPr/>
        </p:nvSpPr>
        <p:spPr>
          <a:xfrm>
            <a:off x="4144297" y="3052713"/>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1"/>
          </p:cNvCxnSpPr>
          <p:nvPr/>
        </p:nvCxnSpPr>
        <p:spPr>
          <a:xfrm flipH="1" flipV="1">
            <a:off x="2298539" y="2589776"/>
            <a:ext cx="398452" cy="823272"/>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5"/>
          </p:cNvCxnSpPr>
          <p:nvPr/>
        </p:nvCxnSpPr>
        <p:spPr>
          <a:xfrm>
            <a:off x="4261790" y="3170206"/>
            <a:ext cx="674003" cy="738575"/>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367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1: Ray Casting</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1200208"/>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7457769" y="2414341"/>
            <a:ext cx="3663010" cy="345551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Key insight</a:t>
            </a:r>
            <a:r>
              <a:rPr lang="en-US" sz="2000" i="1" dirty="0"/>
              <a:t>:</a:t>
            </a:r>
          </a:p>
          <a:p>
            <a:pPr marL="0" indent="0">
              <a:buFont typeface="Arial" panose="020B0604020202020204" pitchFamily="34" charset="0"/>
              <a:buNone/>
            </a:pPr>
            <a:r>
              <a:rPr lang="en-US" sz="2000" i="1" dirty="0"/>
              <a:t>Cast a “ray” or long enough line segment out in one direction (usually right).</a:t>
            </a:r>
          </a:p>
          <a:p>
            <a:pPr marL="0" indent="0">
              <a:buFont typeface="Arial" panose="020B0604020202020204" pitchFamily="34" charset="0"/>
              <a:buNone/>
            </a:pPr>
            <a:r>
              <a:rPr lang="en-US" sz="2000" i="1" dirty="0"/>
              <a:t>Point is inside the polygon if the ray intersects the polygon edges an odd number of times</a:t>
            </a:r>
          </a:p>
        </p:txBody>
      </p:sp>
      <p:cxnSp>
        <p:nvCxnSpPr>
          <p:cNvPr id="6" name="Straight Connector 5">
            <a:extLst>
              <a:ext uri="{FF2B5EF4-FFF2-40B4-BE49-F238E27FC236}">
                <a16:creationId xmlns:a16="http://schemas.microsoft.com/office/drawing/2014/main" id="{FC4D078A-5300-2C46-8004-002B45FD9BB0}"/>
              </a:ext>
            </a:extLst>
          </p:cNvPr>
          <p:cNvCxnSpPr>
            <a:cxnSpLocks/>
          </p:cNvCxnSpPr>
          <p:nvPr/>
        </p:nvCxnSpPr>
        <p:spPr>
          <a:xfrm flipV="1">
            <a:off x="6246158" y="3205317"/>
            <a:ext cx="1083791" cy="23673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C3B194FC-5833-EA4B-B410-7DD882EB7FE2}"/>
              </a:ext>
            </a:extLst>
          </p:cNvPr>
          <p:cNvGrpSpPr/>
          <p:nvPr/>
        </p:nvGrpSpPr>
        <p:grpSpPr>
          <a:xfrm>
            <a:off x="1141411" y="2399072"/>
            <a:ext cx="4954590" cy="3519948"/>
            <a:chOff x="1141411" y="2399072"/>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075471" y="38016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3495368" y="2707267"/>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213123" y="3039675"/>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651672"/>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676832" y="339288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144297" y="3052713"/>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814484" y="3461715"/>
              <a:ext cx="3153697"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281949" y="3121539"/>
              <a:ext cx="1686232"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54746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Introduction</a:t>
            </a:r>
          </a:p>
        </p:txBody>
      </p:sp>
    </p:spTree>
    <p:extLst>
      <p:ext uri="{BB962C8B-B14F-4D97-AF65-F5344CB8AC3E}">
        <p14:creationId xmlns:p14="http://schemas.microsoft.com/office/powerpoint/2010/main" val="1349845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1: Ray Casting</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6198371" y="1179872"/>
            <a:ext cx="5049734" cy="4916128"/>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err="1">
                <a:solidFill>
                  <a:schemeClr val="bg1"/>
                </a:solidFill>
              </a:rPr>
              <a:t>inPolygon</a:t>
            </a:r>
            <a:r>
              <a:rPr lang="en-US" sz="2000" b="1" i="1" dirty="0">
                <a:solidFill>
                  <a:schemeClr val="bg1"/>
                </a:solidFill>
              </a:rPr>
              <a:t>(points P[], point p)</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   </a:t>
            </a:r>
            <a:r>
              <a:rPr lang="en-US" sz="2000" i="1" dirty="0" err="1">
                <a:solidFill>
                  <a:schemeClr val="bg1"/>
                </a:solidFill>
              </a:rPr>
              <a:t>segs</a:t>
            </a:r>
            <a:r>
              <a:rPr lang="en-US" sz="2000" i="1" dirty="0">
                <a:solidFill>
                  <a:schemeClr val="bg1"/>
                </a:solidFill>
              </a:rPr>
              <a:t>[] = convert P to line segments</a:t>
            </a:r>
            <a:br>
              <a:rPr lang="en-US" sz="2000" i="1" dirty="0">
                <a:solidFill>
                  <a:schemeClr val="bg1"/>
                </a:solidFill>
              </a:rPr>
            </a:br>
            <a:r>
              <a:rPr lang="en-US" sz="2000" i="1" dirty="0">
                <a:solidFill>
                  <a:schemeClr val="bg1"/>
                </a:solidFill>
              </a:rPr>
              <a:t>   </a:t>
            </a:r>
            <a:r>
              <a:rPr lang="en-US" sz="2000" i="1" dirty="0" err="1">
                <a:solidFill>
                  <a:schemeClr val="bg1"/>
                </a:solidFill>
              </a:rPr>
              <a:t>maxX</a:t>
            </a:r>
            <a:r>
              <a:rPr lang="en-US" sz="2000" i="1" dirty="0">
                <a:solidFill>
                  <a:schemeClr val="bg1"/>
                </a:solidFill>
              </a:rPr>
              <a:t> = maximum x-value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a:t>
            </a:r>
            <a:r>
              <a:rPr lang="en-US" sz="2000" i="1" dirty="0" err="1">
                <a:solidFill>
                  <a:schemeClr val="bg1"/>
                </a:solidFill>
              </a:rPr>
              <a:t>raySeg</a:t>
            </a:r>
            <a:r>
              <a:rPr lang="en-US" sz="2000" i="1" dirty="0">
                <a:solidFill>
                  <a:schemeClr val="bg1"/>
                </a:solidFill>
              </a:rPr>
              <a:t> = [(</a:t>
            </a:r>
            <a:r>
              <a:rPr lang="en-US" sz="2000" i="1" dirty="0" err="1">
                <a:solidFill>
                  <a:schemeClr val="bg1"/>
                </a:solidFill>
              </a:rPr>
              <a:t>p.x,p.y</a:t>
            </a:r>
            <a:r>
              <a:rPr lang="en-US" sz="2000" i="1" dirty="0">
                <a:solidFill>
                  <a:schemeClr val="bg1"/>
                </a:solidFill>
              </a:rPr>
              <a:t>), (maxX+100, </a:t>
            </a:r>
            <a:r>
              <a:rPr lang="en-US" sz="2000" i="1" dirty="0" err="1">
                <a:solidFill>
                  <a:schemeClr val="bg1"/>
                </a:solidFill>
              </a:rPr>
              <a:t>p.y</a:t>
            </a:r>
            <a:r>
              <a:rPr lang="en-US" sz="2000" i="1" dirty="0">
                <a:solidFill>
                  <a:schemeClr val="bg1"/>
                </a:solidFill>
              </a:rPr>
              <a:t>)]</a:t>
            </a:r>
          </a:p>
          <a:p>
            <a:pPr marL="0" indent="0">
              <a:buFont typeface="Arial" panose="020B0604020202020204" pitchFamily="34" charset="0"/>
              <a:buNone/>
            </a:pP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count = 0</a:t>
            </a:r>
            <a:br>
              <a:rPr lang="en-US" sz="2000" i="1" dirty="0">
                <a:solidFill>
                  <a:schemeClr val="bg1"/>
                </a:solidFill>
              </a:rPr>
            </a:br>
            <a:r>
              <a:rPr lang="en-US" sz="2000" i="1" dirty="0">
                <a:solidFill>
                  <a:schemeClr val="bg1"/>
                </a:solidFill>
              </a:rPr>
              <a:t>   for segment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if intersects(</a:t>
            </a:r>
            <a:r>
              <a:rPr lang="en-US" sz="2000" i="1" dirty="0" err="1">
                <a:solidFill>
                  <a:schemeClr val="bg1"/>
                </a:solidFill>
              </a:rPr>
              <a:t>raySeg</a:t>
            </a:r>
            <a:r>
              <a:rPr lang="en-US" sz="2000" i="1" dirty="0">
                <a:solidFill>
                  <a:schemeClr val="bg1"/>
                </a:solidFill>
              </a:rPr>
              <a:t>, segment): count++</a:t>
            </a:r>
          </a:p>
          <a:p>
            <a:pPr marL="0" indent="0">
              <a:buFont typeface="Arial" panose="020B0604020202020204" pitchFamily="34" charset="0"/>
              <a:buNone/>
            </a:pP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if count%2 == 0 return false</a:t>
            </a:r>
            <a:br>
              <a:rPr lang="en-US" sz="2000" i="1" dirty="0">
                <a:solidFill>
                  <a:schemeClr val="bg1"/>
                </a:solidFill>
              </a:rPr>
            </a:br>
            <a:r>
              <a:rPr lang="en-US" sz="2000" i="1" dirty="0">
                <a:solidFill>
                  <a:schemeClr val="bg1"/>
                </a:solidFill>
              </a:rPr>
              <a:t>   else return true</a:t>
            </a:r>
          </a:p>
        </p:txBody>
      </p:sp>
      <p:grpSp>
        <p:nvGrpSpPr>
          <p:cNvPr id="30" name="Group 29">
            <a:extLst>
              <a:ext uri="{FF2B5EF4-FFF2-40B4-BE49-F238E27FC236}">
                <a16:creationId xmlns:a16="http://schemas.microsoft.com/office/drawing/2014/main" id="{C3B194FC-5833-EA4B-B410-7DD882EB7FE2}"/>
              </a:ext>
            </a:extLst>
          </p:cNvPr>
          <p:cNvGrpSpPr/>
          <p:nvPr/>
        </p:nvGrpSpPr>
        <p:grpSpPr>
          <a:xfrm>
            <a:off x="895605" y="1917292"/>
            <a:ext cx="4954590" cy="3519948"/>
            <a:chOff x="1141411" y="2399072"/>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075471" y="38016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3495368" y="2707267"/>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213123" y="3039675"/>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651672"/>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676832" y="339288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144297" y="3052713"/>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814484" y="3461715"/>
              <a:ext cx="3153697"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281949" y="3121539"/>
              <a:ext cx="1686232"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Content Placeholder 2">
            <a:extLst>
              <a:ext uri="{FF2B5EF4-FFF2-40B4-BE49-F238E27FC236}">
                <a16:creationId xmlns:a16="http://schemas.microsoft.com/office/drawing/2014/main" id="{8840D6CB-4151-414A-A804-4F8530112490}"/>
              </a:ext>
            </a:extLst>
          </p:cNvPr>
          <p:cNvSpPr txBox="1">
            <a:spLocks/>
          </p:cNvSpPr>
          <p:nvPr/>
        </p:nvSpPr>
        <p:spPr>
          <a:xfrm>
            <a:off x="2293376" y="6100220"/>
            <a:ext cx="9062884" cy="40532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There may be some problems with this pseudocode. What are some edge cases we need to consider?</a:t>
            </a:r>
          </a:p>
        </p:txBody>
      </p:sp>
    </p:spTree>
    <p:extLst>
      <p:ext uri="{BB962C8B-B14F-4D97-AF65-F5344CB8AC3E}">
        <p14:creationId xmlns:p14="http://schemas.microsoft.com/office/powerpoint/2010/main" val="1977229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1: Ray Casting</a:t>
            </a:r>
          </a:p>
        </p:txBody>
      </p:sp>
      <p:sp>
        <p:nvSpPr>
          <p:cNvPr id="31" name="Content Placeholder 2">
            <a:extLst>
              <a:ext uri="{FF2B5EF4-FFF2-40B4-BE49-F238E27FC236}">
                <a16:creationId xmlns:a16="http://schemas.microsoft.com/office/drawing/2014/main" id="{8840D6CB-4151-414A-A804-4F8530112490}"/>
              </a:ext>
            </a:extLst>
          </p:cNvPr>
          <p:cNvSpPr txBox="1">
            <a:spLocks/>
          </p:cNvSpPr>
          <p:nvPr/>
        </p:nvSpPr>
        <p:spPr>
          <a:xfrm>
            <a:off x="7035473" y="2228310"/>
            <a:ext cx="4463846" cy="16026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200" b="1" i="1" u="sng" dirty="0"/>
              <a:t>Edge Case 1</a:t>
            </a:r>
            <a:r>
              <a:rPr lang="en-US" sz="2200" i="1" dirty="0"/>
              <a:t>:</a:t>
            </a:r>
          </a:p>
          <a:p>
            <a:pPr marL="0" indent="0">
              <a:buFont typeface="Arial" panose="020B0604020202020204" pitchFamily="34" charset="0"/>
              <a:buNone/>
            </a:pPr>
            <a:r>
              <a:rPr lang="en-US" sz="2200" i="1" dirty="0"/>
              <a:t>Our “ray” is collides with a vertex exactly!</a:t>
            </a:r>
          </a:p>
        </p:txBody>
      </p:sp>
      <p:grpSp>
        <p:nvGrpSpPr>
          <p:cNvPr id="5" name="Group 4">
            <a:extLst>
              <a:ext uri="{FF2B5EF4-FFF2-40B4-BE49-F238E27FC236}">
                <a16:creationId xmlns:a16="http://schemas.microsoft.com/office/drawing/2014/main" id="{D3CB3535-E253-0C45-AA61-98821AEB207C}"/>
              </a:ext>
            </a:extLst>
          </p:cNvPr>
          <p:cNvGrpSpPr/>
          <p:nvPr/>
        </p:nvGrpSpPr>
        <p:grpSpPr>
          <a:xfrm>
            <a:off x="1751010" y="1533833"/>
            <a:ext cx="4954590" cy="3519948"/>
            <a:chOff x="1751010" y="1533833"/>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751010" y="1533833"/>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2753031" y="212376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967315" y="17732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366821" y="2029664"/>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685070" y="237743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6223818" y="36689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5068961" y="448010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3203507" y="448010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2261418" y="38065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2030360" y="292607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2147853" y="2241262"/>
              <a:ext cx="625337" cy="704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870524" y="1842028"/>
              <a:ext cx="1096791" cy="301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4104967" y="1842028"/>
              <a:ext cx="600262" cy="555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822722" y="2098490"/>
              <a:ext cx="544099" cy="3477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504473" y="2098490"/>
              <a:ext cx="788171" cy="1570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5186454" y="3786433"/>
              <a:ext cx="1057523" cy="71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flipV="1">
              <a:off x="3341159" y="4548926"/>
              <a:ext cx="172780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2378911" y="3924085"/>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2099186" y="3063723"/>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104101" y="1767756"/>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350773" y="237428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241753" y="1836582"/>
              <a:ext cx="4265613"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488425" y="244311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1DFD7C8-C52D-6A4B-A54B-B68A4B2D6EA1}"/>
                </a:ext>
              </a:extLst>
            </p:cNvPr>
            <p:cNvSpPr/>
            <p:nvPr/>
          </p:nvSpPr>
          <p:spPr>
            <a:xfrm>
              <a:off x="4427212" y="365982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6764986B-261A-AF47-9AF9-DBAE71286802}"/>
                </a:ext>
              </a:extLst>
            </p:cNvPr>
            <p:cNvCxnSpPr>
              <a:cxnSpLocks/>
              <a:stCxn id="35" idx="6"/>
            </p:cNvCxnSpPr>
            <p:nvPr/>
          </p:nvCxnSpPr>
          <p:spPr>
            <a:xfrm>
              <a:off x="4564864" y="372865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Content Placeholder 2">
            <a:extLst>
              <a:ext uri="{FF2B5EF4-FFF2-40B4-BE49-F238E27FC236}">
                <a16:creationId xmlns:a16="http://schemas.microsoft.com/office/drawing/2014/main" id="{7F429D28-8229-B147-9B99-71AF3951D2E9}"/>
              </a:ext>
            </a:extLst>
          </p:cNvPr>
          <p:cNvSpPr txBox="1">
            <a:spLocks/>
          </p:cNvSpPr>
          <p:nvPr/>
        </p:nvSpPr>
        <p:spPr>
          <a:xfrm>
            <a:off x="7035473" y="5724428"/>
            <a:ext cx="3633671" cy="93201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What should the correct answer for each of these be? Why?</a:t>
            </a:r>
          </a:p>
        </p:txBody>
      </p:sp>
      <p:cxnSp>
        <p:nvCxnSpPr>
          <p:cNvPr id="41" name="Straight Connector 40">
            <a:extLst>
              <a:ext uri="{FF2B5EF4-FFF2-40B4-BE49-F238E27FC236}">
                <a16:creationId xmlns:a16="http://schemas.microsoft.com/office/drawing/2014/main" id="{788D0A4B-45E2-3E46-A192-74AA7D983B5B}"/>
              </a:ext>
            </a:extLst>
          </p:cNvPr>
          <p:cNvCxnSpPr>
            <a:cxnSpLocks/>
          </p:cNvCxnSpPr>
          <p:nvPr/>
        </p:nvCxnSpPr>
        <p:spPr>
          <a:xfrm flipH="1" flipV="1">
            <a:off x="6823587" y="4969950"/>
            <a:ext cx="749926" cy="75447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3795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1: Ray Casting</a:t>
            </a:r>
          </a:p>
        </p:txBody>
      </p:sp>
      <p:sp>
        <p:nvSpPr>
          <p:cNvPr id="31" name="Content Placeholder 2">
            <a:extLst>
              <a:ext uri="{FF2B5EF4-FFF2-40B4-BE49-F238E27FC236}">
                <a16:creationId xmlns:a16="http://schemas.microsoft.com/office/drawing/2014/main" id="{8840D6CB-4151-414A-A804-4F8530112490}"/>
              </a:ext>
            </a:extLst>
          </p:cNvPr>
          <p:cNvSpPr txBox="1">
            <a:spLocks/>
          </p:cNvSpPr>
          <p:nvPr/>
        </p:nvSpPr>
        <p:spPr>
          <a:xfrm>
            <a:off x="6258725" y="1825188"/>
            <a:ext cx="4463846" cy="16026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200" b="1" i="1" u="sng" dirty="0"/>
              <a:t>Edge Case 1</a:t>
            </a:r>
            <a:r>
              <a:rPr lang="en-US" sz="2200" i="1" dirty="0"/>
              <a:t>:</a:t>
            </a:r>
          </a:p>
          <a:p>
            <a:pPr marL="0" indent="0">
              <a:buFont typeface="Arial" panose="020B0604020202020204" pitchFamily="34" charset="0"/>
              <a:buNone/>
            </a:pPr>
            <a:r>
              <a:rPr lang="en-US" sz="2200" i="1" dirty="0"/>
              <a:t>Our “ray” is collides with a vertex exactly!</a:t>
            </a:r>
          </a:p>
        </p:txBody>
      </p:sp>
      <p:grpSp>
        <p:nvGrpSpPr>
          <p:cNvPr id="5" name="Group 4">
            <a:extLst>
              <a:ext uri="{FF2B5EF4-FFF2-40B4-BE49-F238E27FC236}">
                <a16:creationId xmlns:a16="http://schemas.microsoft.com/office/drawing/2014/main" id="{D3CB3535-E253-0C45-AA61-98821AEB207C}"/>
              </a:ext>
            </a:extLst>
          </p:cNvPr>
          <p:cNvGrpSpPr/>
          <p:nvPr/>
        </p:nvGrpSpPr>
        <p:grpSpPr>
          <a:xfrm>
            <a:off x="1013591" y="1946789"/>
            <a:ext cx="4954590" cy="3519948"/>
            <a:chOff x="1751010" y="1533833"/>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751010" y="1533833"/>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2753031" y="212376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967315" y="17732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366821" y="2029664"/>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685070" y="237743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6223818" y="36689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5068961" y="448010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3203507" y="448010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2261418" y="38065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2030360" y="292607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2147853" y="2241262"/>
              <a:ext cx="625337" cy="704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870524" y="1842028"/>
              <a:ext cx="1096791" cy="301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4104967" y="1842028"/>
              <a:ext cx="600262" cy="555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822722" y="2098490"/>
              <a:ext cx="544099" cy="3477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504473" y="2098490"/>
              <a:ext cx="788171" cy="1570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5186454" y="3786433"/>
              <a:ext cx="1057523" cy="71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flipV="1">
              <a:off x="3341159" y="4548926"/>
              <a:ext cx="172780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2378911" y="3924085"/>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2099186" y="3063723"/>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104101" y="1767756"/>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350773" y="237428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241753" y="1836582"/>
              <a:ext cx="4265613"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488425" y="244311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1DFD7C8-C52D-6A4B-A54B-B68A4B2D6EA1}"/>
                </a:ext>
              </a:extLst>
            </p:cNvPr>
            <p:cNvSpPr/>
            <p:nvPr/>
          </p:nvSpPr>
          <p:spPr>
            <a:xfrm>
              <a:off x="4427212" y="365982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6764986B-261A-AF47-9AF9-DBAE71286802}"/>
                </a:ext>
              </a:extLst>
            </p:cNvPr>
            <p:cNvCxnSpPr>
              <a:cxnSpLocks/>
              <a:stCxn id="35" idx="6"/>
            </p:cNvCxnSpPr>
            <p:nvPr/>
          </p:nvCxnSpPr>
          <p:spPr>
            <a:xfrm>
              <a:off x="4564864" y="372865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Content Placeholder 2">
            <a:extLst>
              <a:ext uri="{FF2B5EF4-FFF2-40B4-BE49-F238E27FC236}">
                <a16:creationId xmlns:a16="http://schemas.microsoft.com/office/drawing/2014/main" id="{7F429D28-8229-B147-9B99-71AF3951D2E9}"/>
              </a:ext>
            </a:extLst>
          </p:cNvPr>
          <p:cNvSpPr txBox="1">
            <a:spLocks/>
          </p:cNvSpPr>
          <p:nvPr/>
        </p:nvSpPr>
        <p:spPr>
          <a:xfrm>
            <a:off x="6392653" y="4076979"/>
            <a:ext cx="4777937" cy="185187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Solution</a:t>
            </a:r>
            <a:r>
              <a:rPr lang="en-US" sz="2000" i="1" dirty="0"/>
              <a:t>:</a:t>
            </a:r>
          </a:p>
          <a:p>
            <a:pPr marL="0" indent="0">
              <a:buFont typeface="Arial" panose="020B0604020202020204" pitchFamily="34" charset="0"/>
              <a:buNone/>
            </a:pPr>
            <a:r>
              <a:rPr lang="en-US" sz="2000" i="1" dirty="0"/>
              <a:t>Chose a side of the ray (top or bottom), count the vertex if the line segment is on that side of the ray. </a:t>
            </a:r>
          </a:p>
        </p:txBody>
      </p:sp>
    </p:spTree>
    <p:extLst>
      <p:ext uri="{BB962C8B-B14F-4D97-AF65-F5344CB8AC3E}">
        <p14:creationId xmlns:p14="http://schemas.microsoft.com/office/powerpoint/2010/main" val="1521778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1: Ray Casting</a:t>
            </a:r>
          </a:p>
        </p:txBody>
      </p:sp>
      <p:sp>
        <p:nvSpPr>
          <p:cNvPr id="31" name="Content Placeholder 2">
            <a:extLst>
              <a:ext uri="{FF2B5EF4-FFF2-40B4-BE49-F238E27FC236}">
                <a16:creationId xmlns:a16="http://schemas.microsoft.com/office/drawing/2014/main" id="{8840D6CB-4151-414A-A804-4F8530112490}"/>
              </a:ext>
            </a:extLst>
          </p:cNvPr>
          <p:cNvSpPr txBox="1">
            <a:spLocks/>
          </p:cNvSpPr>
          <p:nvPr/>
        </p:nvSpPr>
        <p:spPr>
          <a:xfrm>
            <a:off x="7035473" y="2228310"/>
            <a:ext cx="4463846" cy="16026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200" b="1" i="1" u="sng" dirty="0"/>
              <a:t>Edge Case 2</a:t>
            </a:r>
            <a:r>
              <a:rPr lang="en-US" sz="2200" i="1" dirty="0"/>
              <a:t>:</a:t>
            </a:r>
          </a:p>
          <a:p>
            <a:pPr marL="0" indent="0">
              <a:buFont typeface="Arial" panose="020B0604020202020204" pitchFamily="34" charset="0"/>
              <a:buNone/>
            </a:pPr>
            <a:r>
              <a:rPr lang="en-US" sz="2200" i="1" dirty="0"/>
              <a:t>Our “ray” is co-linear with one of the line segments</a:t>
            </a:r>
          </a:p>
        </p:txBody>
      </p:sp>
      <p:grpSp>
        <p:nvGrpSpPr>
          <p:cNvPr id="26" name="Group 25">
            <a:extLst>
              <a:ext uri="{FF2B5EF4-FFF2-40B4-BE49-F238E27FC236}">
                <a16:creationId xmlns:a16="http://schemas.microsoft.com/office/drawing/2014/main" id="{04E0D9E0-C745-F040-AB7A-615B6364DF21}"/>
              </a:ext>
            </a:extLst>
          </p:cNvPr>
          <p:cNvGrpSpPr/>
          <p:nvPr/>
        </p:nvGrpSpPr>
        <p:grpSpPr>
          <a:xfrm>
            <a:off x="1751010" y="1533833"/>
            <a:ext cx="4954590" cy="3519948"/>
            <a:chOff x="1751010" y="1533833"/>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751010" y="1533833"/>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2605547" y="17796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967315" y="17732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6025585" y="2373794"/>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685070" y="237743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6223818" y="36689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5068961" y="448010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3203507" y="448010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2261418" y="38065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2030360" y="292607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2147853" y="1897134"/>
              <a:ext cx="477853" cy="1049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6"/>
            </p:cNvCxnSpPr>
            <p:nvPr/>
          </p:nvCxnSpPr>
          <p:spPr>
            <a:xfrm flipH="1">
              <a:off x="2743199" y="1842028"/>
              <a:ext cx="1224116" cy="6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4104967" y="1842028"/>
              <a:ext cx="600262" cy="555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822722" y="2442620"/>
              <a:ext cx="1202863" cy="3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6163237" y="2442620"/>
              <a:ext cx="129407" cy="1226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5186454" y="3786433"/>
              <a:ext cx="1057523" cy="71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flipV="1">
              <a:off x="3341159" y="4548926"/>
              <a:ext cx="172780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2378911" y="3924085"/>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2099186" y="3063723"/>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104101" y="1767756"/>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350773" y="237428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241753" y="1836582"/>
              <a:ext cx="4265613"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488425" y="244311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1DFD7C8-C52D-6A4B-A54B-B68A4B2D6EA1}"/>
                </a:ext>
              </a:extLst>
            </p:cNvPr>
            <p:cNvSpPr/>
            <p:nvPr/>
          </p:nvSpPr>
          <p:spPr>
            <a:xfrm>
              <a:off x="3709458" y="448573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6764986B-261A-AF47-9AF9-DBAE71286802}"/>
                </a:ext>
              </a:extLst>
            </p:cNvPr>
            <p:cNvCxnSpPr>
              <a:cxnSpLocks/>
              <a:stCxn id="35" idx="6"/>
            </p:cNvCxnSpPr>
            <p:nvPr/>
          </p:nvCxnSpPr>
          <p:spPr>
            <a:xfrm>
              <a:off x="3847110" y="4554565"/>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Content Placeholder 2">
            <a:extLst>
              <a:ext uri="{FF2B5EF4-FFF2-40B4-BE49-F238E27FC236}">
                <a16:creationId xmlns:a16="http://schemas.microsoft.com/office/drawing/2014/main" id="{7F429D28-8229-B147-9B99-71AF3951D2E9}"/>
              </a:ext>
            </a:extLst>
          </p:cNvPr>
          <p:cNvSpPr txBox="1">
            <a:spLocks/>
          </p:cNvSpPr>
          <p:nvPr/>
        </p:nvSpPr>
        <p:spPr>
          <a:xfrm>
            <a:off x="7035473" y="5724428"/>
            <a:ext cx="3633671" cy="93201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What should the correct answer for each of these be? Why?</a:t>
            </a:r>
          </a:p>
        </p:txBody>
      </p:sp>
      <p:cxnSp>
        <p:nvCxnSpPr>
          <p:cNvPr id="41" name="Straight Connector 40">
            <a:extLst>
              <a:ext uri="{FF2B5EF4-FFF2-40B4-BE49-F238E27FC236}">
                <a16:creationId xmlns:a16="http://schemas.microsoft.com/office/drawing/2014/main" id="{788D0A4B-45E2-3E46-A192-74AA7D983B5B}"/>
              </a:ext>
            </a:extLst>
          </p:cNvPr>
          <p:cNvCxnSpPr>
            <a:cxnSpLocks/>
          </p:cNvCxnSpPr>
          <p:nvPr/>
        </p:nvCxnSpPr>
        <p:spPr>
          <a:xfrm flipH="1" flipV="1">
            <a:off x="6823587" y="4969950"/>
            <a:ext cx="749926" cy="75447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2838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1: Ray Casting</a:t>
            </a:r>
          </a:p>
        </p:txBody>
      </p:sp>
      <p:sp>
        <p:nvSpPr>
          <p:cNvPr id="31" name="Content Placeholder 2">
            <a:extLst>
              <a:ext uri="{FF2B5EF4-FFF2-40B4-BE49-F238E27FC236}">
                <a16:creationId xmlns:a16="http://schemas.microsoft.com/office/drawing/2014/main" id="{8840D6CB-4151-414A-A804-4F8530112490}"/>
              </a:ext>
            </a:extLst>
          </p:cNvPr>
          <p:cNvSpPr txBox="1">
            <a:spLocks/>
          </p:cNvSpPr>
          <p:nvPr/>
        </p:nvSpPr>
        <p:spPr>
          <a:xfrm>
            <a:off x="7035473" y="2228310"/>
            <a:ext cx="4463846" cy="16026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200" b="1" i="1" u="sng" dirty="0"/>
              <a:t>Edge Case 2</a:t>
            </a:r>
            <a:r>
              <a:rPr lang="en-US" sz="2200" i="1" dirty="0"/>
              <a:t>:</a:t>
            </a:r>
          </a:p>
          <a:p>
            <a:pPr marL="0" indent="0">
              <a:buFont typeface="Arial" panose="020B0604020202020204" pitchFamily="34" charset="0"/>
              <a:buNone/>
            </a:pPr>
            <a:r>
              <a:rPr lang="en-US" sz="2200" i="1" dirty="0"/>
              <a:t>Our “ray” is co-linear with one of the line segments</a:t>
            </a:r>
          </a:p>
        </p:txBody>
      </p:sp>
      <p:grpSp>
        <p:nvGrpSpPr>
          <p:cNvPr id="26" name="Group 25">
            <a:extLst>
              <a:ext uri="{FF2B5EF4-FFF2-40B4-BE49-F238E27FC236}">
                <a16:creationId xmlns:a16="http://schemas.microsoft.com/office/drawing/2014/main" id="{04E0D9E0-C745-F040-AB7A-615B6364DF21}"/>
              </a:ext>
            </a:extLst>
          </p:cNvPr>
          <p:cNvGrpSpPr/>
          <p:nvPr/>
        </p:nvGrpSpPr>
        <p:grpSpPr>
          <a:xfrm>
            <a:off x="1751010" y="1533833"/>
            <a:ext cx="4954590" cy="3519948"/>
            <a:chOff x="1751010" y="1533833"/>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751010" y="1533833"/>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2605547" y="17796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967315" y="17732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6025585" y="2373794"/>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685070" y="237743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6223818" y="36689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5068961" y="448010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3203507" y="448010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2261418" y="38065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2030360" y="292607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2147853" y="1897134"/>
              <a:ext cx="477853" cy="1049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6"/>
            </p:cNvCxnSpPr>
            <p:nvPr/>
          </p:nvCxnSpPr>
          <p:spPr>
            <a:xfrm flipH="1">
              <a:off x="2743199" y="1842028"/>
              <a:ext cx="1224116" cy="6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4104967" y="1842028"/>
              <a:ext cx="600262" cy="555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822722" y="2442620"/>
              <a:ext cx="1202863" cy="3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6163237" y="2442620"/>
              <a:ext cx="129407" cy="1226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5186454" y="3786433"/>
              <a:ext cx="1057523" cy="71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flipV="1">
              <a:off x="3341159" y="4548926"/>
              <a:ext cx="172780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2378911" y="3924085"/>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2099186" y="3063723"/>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104101" y="1767756"/>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350773" y="237428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241753" y="1836582"/>
              <a:ext cx="4265613"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488425" y="244311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1DFD7C8-C52D-6A4B-A54B-B68A4B2D6EA1}"/>
                </a:ext>
              </a:extLst>
            </p:cNvPr>
            <p:cNvSpPr/>
            <p:nvPr/>
          </p:nvSpPr>
          <p:spPr>
            <a:xfrm>
              <a:off x="3709458" y="448573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6764986B-261A-AF47-9AF9-DBAE71286802}"/>
                </a:ext>
              </a:extLst>
            </p:cNvPr>
            <p:cNvCxnSpPr>
              <a:cxnSpLocks/>
              <a:stCxn id="35" idx="6"/>
            </p:cNvCxnSpPr>
            <p:nvPr/>
          </p:nvCxnSpPr>
          <p:spPr>
            <a:xfrm>
              <a:off x="3847110" y="4554565"/>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Content Placeholder 2">
            <a:extLst>
              <a:ext uri="{FF2B5EF4-FFF2-40B4-BE49-F238E27FC236}">
                <a16:creationId xmlns:a16="http://schemas.microsoft.com/office/drawing/2014/main" id="{7F429D28-8229-B147-9B99-71AF3951D2E9}"/>
              </a:ext>
            </a:extLst>
          </p:cNvPr>
          <p:cNvSpPr txBox="1">
            <a:spLocks/>
          </p:cNvSpPr>
          <p:nvPr/>
        </p:nvSpPr>
        <p:spPr>
          <a:xfrm>
            <a:off x="7035473" y="3944244"/>
            <a:ext cx="4261792" cy="2712195"/>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Two cases</a:t>
            </a:r>
            <a:r>
              <a:rPr lang="en-US" sz="2000" i="1" dirty="0"/>
              <a:t>:</a:t>
            </a:r>
          </a:p>
          <a:p>
            <a:pPr marL="0" indent="0">
              <a:buFont typeface="Arial" panose="020B0604020202020204" pitchFamily="34" charset="0"/>
              <a:buNone/>
            </a:pPr>
            <a:r>
              <a:rPr lang="en-US" sz="2000" i="1" dirty="0"/>
              <a:t>If p on line segment: return true</a:t>
            </a:r>
          </a:p>
          <a:p>
            <a:pPr marL="0" indent="0">
              <a:buFont typeface="Arial" panose="020B0604020202020204" pitchFamily="34" charset="0"/>
              <a:buNone/>
            </a:pPr>
            <a:r>
              <a:rPr lang="en-US" sz="2000" i="1" dirty="0"/>
              <a:t>If p not on line segment, ignore this collision (note that the vertices will collide again and will be edge case 1)</a:t>
            </a:r>
          </a:p>
        </p:txBody>
      </p:sp>
    </p:spTree>
    <p:extLst>
      <p:ext uri="{BB962C8B-B14F-4D97-AF65-F5344CB8AC3E}">
        <p14:creationId xmlns:p14="http://schemas.microsoft.com/office/powerpoint/2010/main" val="514001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Final Pseudocode</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5635570" y="1317524"/>
            <a:ext cx="5789516" cy="5230760"/>
          </a:xfrm>
          <a:prstGeom prst="rect">
            <a:avLst/>
          </a:prstGeom>
          <a:solidFill>
            <a:schemeClr val="tx1">
              <a:lumMod val="95000"/>
            </a:schemeClr>
          </a:solidFill>
          <a:ln>
            <a:solidFill>
              <a:schemeClr val="bg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err="1">
                <a:solidFill>
                  <a:schemeClr val="bg1"/>
                </a:solidFill>
              </a:rPr>
              <a:t>inPolygon</a:t>
            </a:r>
            <a:r>
              <a:rPr lang="en-US" sz="2000" b="1" i="1" dirty="0">
                <a:solidFill>
                  <a:schemeClr val="bg1"/>
                </a:solidFill>
              </a:rPr>
              <a:t>(points P[], point p)</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   </a:t>
            </a:r>
            <a:r>
              <a:rPr lang="en-US" sz="2000" i="1" dirty="0" err="1">
                <a:solidFill>
                  <a:schemeClr val="bg1"/>
                </a:solidFill>
              </a:rPr>
              <a:t>segs</a:t>
            </a:r>
            <a:r>
              <a:rPr lang="en-US" sz="2000" i="1" dirty="0">
                <a:solidFill>
                  <a:schemeClr val="bg1"/>
                </a:solidFill>
              </a:rPr>
              <a:t>[] = convert P to line segments</a:t>
            </a:r>
            <a:br>
              <a:rPr lang="en-US" sz="2000" i="1" dirty="0">
                <a:solidFill>
                  <a:schemeClr val="bg1"/>
                </a:solidFill>
              </a:rPr>
            </a:br>
            <a:r>
              <a:rPr lang="en-US" sz="2000" i="1" dirty="0">
                <a:solidFill>
                  <a:schemeClr val="bg1"/>
                </a:solidFill>
              </a:rPr>
              <a:t>   </a:t>
            </a:r>
            <a:r>
              <a:rPr lang="en-US" sz="2000" i="1" dirty="0" err="1">
                <a:solidFill>
                  <a:schemeClr val="bg1"/>
                </a:solidFill>
              </a:rPr>
              <a:t>maxX</a:t>
            </a:r>
            <a:r>
              <a:rPr lang="en-US" sz="2000" i="1" dirty="0">
                <a:solidFill>
                  <a:schemeClr val="bg1"/>
                </a:solidFill>
              </a:rPr>
              <a:t> = maximum x-value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a:t>
            </a:r>
            <a:r>
              <a:rPr lang="en-US" sz="2000" i="1" dirty="0" err="1">
                <a:solidFill>
                  <a:schemeClr val="bg1"/>
                </a:solidFill>
              </a:rPr>
              <a:t>raySeg</a:t>
            </a:r>
            <a:r>
              <a:rPr lang="en-US" sz="2000" i="1" dirty="0">
                <a:solidFill>
                  <a:schemeClr val="bg1"/>
                </a:solidFill>
              </a:rPr>
              <a:t> = [(</a:t>
            </a:r>
            <a:r>
              <a:rPr lang="en-US" sz="2000" i="1" dirty="0" err="1">
                <a:solidFill>
                  <a:schemeClr val="bg1"/>
                </a:solidFill>
              </a:rPr>
              <a:t>p.x,p.y</a:t>
            </a:r>
            <a:r>
              <a:rPr lang="en-US" sz="2000" i="1" dirty="0">
                <a:solidFill>
                  <a:schemeClr val="bg1"/>
                </a:solidFill>
              </a:rPr>
              <a:t>), (maxX+100, </a:t>
            </a:r>
            <a:r>
              <a:rPr lang="en-US" sz="2000" i="1" dirty="0" err="1">
                <a:solidFill>
                  <a:schemeClr val="bg1"/>
                </a:solidFill>
              </a:rPr>
              <a:t>p.y</a:t>
            </a:r>
            <a:r>
              <a:rPr lang="en-US" sz="2000" i="1" dirty="0">
                <a:solidFill>
                  <a:schemeClr val="bg1"/>
                </a:solidFill>
              </a:rPr>
              <a:t>)]</a:t>
            </a:r>
          </a:p>
          <a:p>
            <a:pPr marL="0" indent="0">
              <a:buFont typeface="Arial" panose="020B0604020202020204" pitchFamily="34" charset="0"/>
              <a:buNone/>
            </a:pP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count = 0</a:t>
            </a:r>
            <a:br>
              <a:rPr lang="en-US" sz="2000" i="1" dirty="0">
                <a:solidFill>
                  <a:schemeClr val="bg1"/>
                </a:solidFill>
              </a:rPr>
            </a:br>
            <a:r>
              <a:rPr lang="en-US" sz="2000" i="1" dirty="0">
                <a:solidFill>
                  <a:schemeClr val="bg1"/>
                </a:solidFill>
              </a:rPr>
              <a:t>   for segment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if intersects(</a:t>
            </a:r>
            <a:r>
              <a:rPr lang="en-US" sz="2000" i="1" dirty="0" err="1">
                <a:solidFill>
                  <a:schemeClr val="bg1"/>
                </a:solidFill>
              </a:rPr>
              <a:t>raySeg</a:t>
            </a:r>
            <a:r>
              <a:rPr lang="en-US" sz="2000" i="1" dirty="0">
                <a:solidFill>
                  <a:schemeClr val="bg1"/>
                </a:solidFill>
              </a:rPr>
              <a:t>, segment):</a:t>
            </a:r>
            <a:br>
              <a:rPr lang="en-US" sz="2000" i="1" dirty="0">
                <a:solidFill>
                  <a:schemeClr val="bg1"/>
                </a:solidFill>
              </a:rPr>
            </a:br>
            <a:r>
              <a:rPr lang="en-US" sz="2000" i="1" dirty="0">
                <a:solidFill>
                  <a:schemeClr val="bg1"/>
                </a:solidFill>
              </a:rPr>
              <a:t>         if p on segment: return true; //edge case 2</a:t>
            </a:r>
            <a:br>
              <a:rPr lang="en-US" sz="2000" i="1" dirty="0">
                <a:solidFill>
                  <a:schemeClr val="bg1"/>
                </a:solidFill>
              </a:rPr>
            </a:br>
            <a:r>
              <a:rPr lang="en-US" sz="2000" i="1" dirty="0">
                <a:solidFill>
                  <a:schemeClr val="bg1"/>
                </a:solidFill>
              </a:rPr>
              <a:t>         if p intersects lower vertex of segment:</a:t>
            </a:r>
            <a:br>
              <a:rPr lang="en-US" sz="2000" i="1" dirty="0">
                <a:solidFill>
                  <a:schemeClr val="bg1"/>
                </a:solidFill>
              </a:rPr>
            </a:br>
            <a:r>
              <a:rPr lang="en-US" sz="2000" i="1" dirty="0">
                <a:solidFill>
                  <a:schemeClr val="bg1"/>
                </a:solidFill>
              </a:rPr>
              <a:t>            ignore intersection //edge case 1</a:t>
            </a:r>
            <a:br>
              <a:rPr lang="en-US" sz="2000" i="1" dirty="0">
                <a:solidFill>
                  <a:schemeClr val="bg1"/>
                </a:solidFill>
              </a:rPr>
            </a:br>
            <a:r>
              <a:rPr lang="en-US" sz="2000" i="1" dirty="0">
                <a:solidFill>
                  <a:schemeClr val="bg1"/>
                </a:solidFill>
              </a:rPr>
              <a:t>         else count++</a:t>
            </a:r>
            <a:br>
              <a:rPr lang="en-US" sz="2000" i="1" dirty="0">
                <a:solidFill>
                  <a:schemeClr val="bg1"/>
                </a:solidFill>
              </a:rPr>
            </a:b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if count%2 == 0 return false</a:t>
            </a:r>
            <a:br>
              <a:rPr lang="en-US" sz="2000" i="1" dirty="0">
                <a:solidFill>
                  <a:schemeClr val="bg1"/>
                </a:solidFill>
              </a:rPr>
            </a:br>
            <a:r>
              <a:rPr lang="en-US" sz="2000" i="1" dirty="0">
                <a:solidFill>
                  <a:schemeClr val="bg1"/>
                </a:solidFill>
              </a:rPr>
              <a:t>   else return true</a:t>
            </a:r>
          </a:p>
        </p:txBody>
      </p:sp>
      <p:grpSp>
        <p:nvGrpSpPr>
          <p:cNvPr id="30" name="Group 29">
            <a:extLst>
              <a:ext uri="{FF2B5EF4-FFF2-40B4-BE49-F238E27FC236}">
                <a16:creationId xmlns:a16="http://schemas.microsoft.com/office/drawing/2014/main" id="{C3B194FC-5833-EA4B-B410-7DD882EB7FE2}"/>
              </a:ext>
            </a:extLst>
          </p:cNvPr>
          <p:cNvGrpSpPr/>
          <p:nvPr/>
        </p:nvGrpSpPr>
        <p:grpSpPr>
          <a:xfrm>
            <a:off x="423657" y="2172930"/>
            <a:ext cx="4954590" cy="3519948"/>
            <a:chOff x="1141411" y="2399072"/>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075471" y="38016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3495368" y="2707267"/>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213123" y="3039675"/>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651672"/>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676832" y="339288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144297" y="3052713"/>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814484" y="3461715"/>
              <a:ext cx="3153697"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281949" y="3121539"/>
              <a:ext cx="1686232"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28406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Final Pseudocode</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776842" y="1089328"/>
            <a:ext cx="5063519" cy="5614217"/>
          </a:xfrm>
          <a:prstGeom prst="rect">
            <a:avLst/>
          </a:prstGeom>
          <a:solidFill>
            <a:schemeClr val="tx1">
              <a:lumMod val="95000"/>
            </a:schemeClr>
          </a:solidFill>
          <a:ln>
            <a:solidFill>
              <a:schemeClr val="bg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err="1">
                <a:solidFill>
                  <a:schemeClr val="bg1"/>
                </a:solidFill>
              </a:rPr>
              <a:t>inPolygon</a:t>
            </a:r>
            <a:r>
              <a:rPr lang="en-US" sz="2000" b="1" i="1" dirty="0">
                <a:solidFill>
                  <a:schemeClr val="bg1"/>
                </a:solidFill>
              </a:rPr>
              <a:t>(points P[], point p)</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   </a:t>
            </a:r>
            <a:r>
              <a:rPr lang="en-US" sz="2000" i="1" dirty="0" err="1">
                <a:solidFill>
                  <a:schemeClr val="bg1"/>
                </a:solidFill>
              </a:rPr>
              <a:t>segs</a:t>
            </a:r>
            <a:r>
              <a:rPr lang="en-US" sz="2000" i="1" dirty="0">
                <a:solidFill>
                  <a:schemeClr val="bg1"/>
                </a:solidFill>
              </a:rPr>
              <a:t>[] = convert P to line segments</a:t>
            </a:r>
            <a:br>
              <a:rPr lang="en-US" sz="2000" i="1" dirty="0">
                <a:solidFill>
                  <a:schemeClr val="bg1"/>
                </a:solidFill>
              </a:rPr>
            </a:br>
            <a:r>
              <a:rPr lang="en-US" sz="2000" i="1" dirty="0">
                <a:solidFill>
                  <a:schemeClr val="bg1"/>
                </a:solidFill>
              </a:rPr>
              <a:t>   </a:t>
            </a:r>
            <a:r>
              <a:rPr lang="en-US" sz="2000" i="1" dirty="0" err="1">
                <a:solidFill>
                  <a:schemeClr val="bg1"/>
                </a:solidFill>
              </a:rPr>
              <a:t>maxX</a:t>
            </a:r>
            <a:r>
              <a:rPr lang="en-US" sz="2000" i="1" dirty="0">
                <a:solidFill>
                  <a:schemeClr val="bg1"/>
                </a:solidFill>
              </a:rPr>
              <a:t> = maximum x-value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a:t>
            </a:r>
            <a:r>
              <a:rPr lang="en-US" sz="2000" i="1" dirty="0" err="1">
                <a:solidFill>
                  <a:schemeClr val="bg1"/>
                </a:solidFill>
              </a:rPr>
              <a:t>raySeg</a:t>
            </a:r>
            <a:r>
              <a:rPr lang="en-US" sz="2000" i="1" dirty="0">
                <a:solidFill>
                  <a:schemeClr val="bg1"/>
                </a:solidFill>
              </a:rPr>
              <a:t> = [(</a:t>
            </a:r>
            <a:r>
              <a:rPr lang="en-US" sz="2000" i="1" dirty="0" err="1">
                <a:solidFill>
                  <a:schemeClr val="bg1"/>
                </a:solidFill>
              </a:rPr>
              <a:t>p.x,p.y</a:t>
            </a:r>
            <a:r>
              <a:rPr lang="en-US" sz="2000" i="1" dirty="0">
                <a:solidFill>
                  <a:schemeClr val="bg1"/>
                </a:solidFill>
              </a:rPr>
              <a:t>), (maxX+100, </a:t>
            </a:r>
            <a:r>
              <a:rPr lang="en-US" sz="2000" i="1" dirty="0" err="1">
                <a:solidFill>
                  <a:schemeClr val="bg1"/>
                </a:solidFill>
              </a:rPr>
              <a:t>p.y</a:t>
            </a:r>
            <a:r>
              <a:rPr lang="en-US" sz="2000" i="1" dirty="0">
                <a:solidFill>
                  <a:schemeClr val="bg1"/>
                </a:solidFill>
              </a:rPr>
              <a:t>)]</a:t>
            </a:r>
          </a:p>
          <a:p>
            <a:pPr marL="0" indent="0">
              <a:buFont typeface="Arial" panose="020B0604020202020204" pitchFamily="34" charset="0"/>
              <a:buNone/>
            </a:pP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count = 0</a:t>
            </a:r>
            <a:br>
              <a:rPr lang="en-US" sz="2000" i="1" dirty="0">
                <a:solidFill>
                  <a:schemeClr val="bg1"/>
                </a:solidFill>
              </a:rPr>
            </a:br>
            <a:r>
              <a:rPr lang="en-US" sz="2000" i="1" dirty="0">
                <a:solidFill>
                  <a:schemeClr val="bg1"/>
                </a:solidFill>
              </a:rPr>
              <a:t>   for segment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if intersects(</a:t>
            </a:r>
            <a:r>
              <a:rPr lang="en-US" sz="2000" i="1" dirty="0" err="1">
                <a:solidFill>
                  <a:schemeClr val="bg1"/>
                </a:solidFill>
              </a:rPr>
              <a:t>raySeg</a:t>
            </a:r>
            <a:r>
              <a:rPr lang="en-US" sz="2000" i="1" dirty="0">
                <a:solidFill>
                  <a:schemeClr val="bg1"/>
                </a:solidFill>
              </a:rPr>
              <a:t>, segment):</a:t>
            </a:r>
            <a:br>
              <a:rPr lang="en-US" sz="2000" i="1" dirty="0">
                <a:solidFill>
                  <a:schemeClr val="bg1"/>
                </a:solidFill>
              </a:rPr>
            </a:br>
            <a:r>
              <a:rPr lang="en-US" sz="2000" i="1" dirty="0">
                <a:solidFill>
                  <a:schemeClr val="bg1"/>
                </a:solidFill>
              </a:rPr>
              <a:t>         if p on segment: return true; //edge case 2</a:t>
            </a:r>
            <a:br>
              <a:rPr lang="en-US" sz="2000" i="1" dirty="0">
                <a:solidFill>
                  <a:schemeClr val="bg1"/>
                </a:solidFill>
              </a:rPr>
            </a:br>
            <a:r>
              <a:rPr lang="en-US" sz="2000" i="1" dirty="0">
                <a:solidFill>
                  <a:schemeClr val="bg1"/>
                </a:solidFill>
              </a:rPr>
              <a:t>         if p not on segment but colinear: </a:t>
            </a:r>
            <a:br>
              <a:rPr lang="en-US" sz="2000" i="1" dirty="0">
                <a:solidFill>
                  <a:schemeClr val="bg1"/>
                </a:solidFill>
              </a:rPr>
            </a:br>
            <a:r>
              <a:rPr lang="en-US" sz="2000" i="1" dirty="0">
                <a:solidFill>
                  <a:schemeClr val="bg1"/>
                </a:solidFill>
              </a:rPr>
              <a:t>            ignore intersection  //edge case 2</a:t>
            </a:r>
            <a:br>
              <a:rPr lang="en-US" sz="2000" i="1" dirty="0">
                <a:solidFill>
                  <a:schemeClr val="bg1"/>
                </a:solidFill>
              </a:rPr>
            </a:br>
            <a:r>
              <a:rPr lang="en-US" sz="2000" i="1" dirty="0">
                <a:solidFill>
                  <a:schemeClr val="bg1"/>
                </a:solidFill>
              </a:rPr>
              <a:t>         if p intersects lower vertex of segment:</a:t>
            </a:r>
            <a:br>
              <a:rPr lang="en-US" sz="2000" i="1" dirty="0">
                <a:solidFill>
                  <a:schemeClr val="bg1"/>
                </a:solidFill>
              </a:rPr>
            </a:br>
            <a:r>
              <a:rPr lang="en-US" sz="2000" i="1" dirty="0">
                <a:solidFill>
                  <a:schemeClr val="bg1"/>
                </a:solidFill>
              </a:rPr>
              <a:t>            ignore intersection //edge case 1</a:t>
            </a:r>
            <a:br>
              <a:rPr lang="en-US" sz="2000" i="1" dirty="0">
                <a:solidFill>
                  <a:schemeClr val="bg1"/>
                </a:solidFill>
              </a:rPr>
            </a:br>
            <a:r>
              <a:rPr lang="en-US" sz="2000" i="1" dirty="0">
                <a:solidFill>
                  <a:schemeClr val="bg1"/>
                </a:solidFill>
              </a:rPr>
              <a:t>         else count++</a:t>
            </a:r>
            <a:br>
              <a:rPr lang="en-US" sz="2000" i="1" dirty="0">
                <a:solidFill>
                  <a:schemeClr val="bg1"/>
                </a:solidFill>
              </a:rPr>
            </a:b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if count%2 == 0 return false</a:t>
            </a:r>
            <a:br>
              <a:rPr lang="en-US" sz="2000" i="1" dirty="0">
                <a:solidFill>
                  <a:schemeClr val="bg1"/>
                </a:solidFill>
              </a:rPr>
            </a:br>
            <a:r>
              <a:rPr lang="en-US" sz="2000" i="1" dirty="0">
                <a:solidFill>
                  <a:schemeClr val="bg1"/>
                </a:solidFill>
              </a:rPr>
              <a:t>   else return true</a:t>
            </a:r>
          </a:p>
        </p:txBody>
      </p:sp>
      <p:sp>
        <p:nvSpPr>
          <p:cNvPr id="29" name="Content Placeholder 2">
            <a:extLst>
              <a:ext uri="{FF2B5EF4-FFF2-40B4-BE49-F238E27FC236}">
                <a16:creationId xmlns:a16="http://schemas.microsoft.com/office/drawing/2014/main" id="{FFCA2213-A8ED-8345-9D4B-49D846512C65}"/>
              </a:ext>
            </a:extLst>
          </p:cNvPr>
          <p:cNvSpPr txBox="1">
            <a:spLocks/>
          </p:cNvSpPr>
          <p:nvPr/>
        </p:nvSpPr>
        <p:spPr>
          <a:xfrm>
            <a:off x="7080586" y="1553706"/>
            <a:ext cx="4261792" cy="1867920"/>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For edge case 2, note that our line intersection code already checked for collinearity (determinant was 0) and the case where one endpoint was on the other line, so we can do so the exact same way or have that intersection function return a special value</a:t>
            </a:r>
          </a:p>
        </p:txBody>
      </p:sp>
      <p:sp>
        <p:nvSpPr>
          <p:cNvPr id="31" name="Content Placeholder 2">
            <a:extLst>
              <a:ext uri="{FF2B5EF4-FFF2-40B4-BE49-F238E27FC236}">
                <a16:creationId xmlns:a16="http://schemas.microsoft.com/office/drawing/2014/main" id="{3C2734B7-7622-A849-A17F-245861AED31E}"/>
              </a:ext>
            </a:extLst>
          </p:cNvPr>
          <p:cNvSpPr txBox="1">
            <a:spLocks/>
          </p:cNvSpPr>
          <p:nvPr/>
        </p:nvSpPr>
        <p:spPr>
          <a:xfrm>
            <a:off x="7080586" y="4881926"/>
            <a:ext cx="4261792" cy="1561820"/>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For edge case 1, we can just check the y-values of the two end points of the segment to see which is the “lower” point among the two.</a:t>
            </a:r>
          </a:p>
        </p:txBody>
      </p:sp>
      <p:cxnSp>
        <p:nvCxnSpPr>
          <p:cNvPr id="34" name="Straight Connector 33">
            <a:extLst>
              <a:ext uri="{FF2B5EF4-FFF2-40B4-BE49-F238E27FC236}">
                <a16:creationId xmlns:a16="http://schemas.microsoft.com/office/drawing/2014/main" id="{D02C0953-3A46-7348-AEFE-A4CF1F2139BC}"/>
              </a:ext>
            </a:extLst>
          </p:cNvPr>
          <p:cNvCxnSpPr>
            <a:cxnSpLocks/>
          </p:cNvCxnSpPr>
          <p:nvPr/>
        </p:nvCxnSpPr>
        <p:spPr>
          <a:xfrm flipH="1" flipV="1">
            <a:off x="6007511" y="5230762"/>
            <a:ext cx="983224" cy="14748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349B95F-D701-9245-A1A5-68F70D51F5F5}"/>
              </a:ext>
            </a:extLst>
          </p:cNvPr>
          <p:cNvCxnSpPr>
            <a:cxnSpLocks/>
          </p:cNvCxnSpPr>
          <p:nvPr/>
        </p:nvCxnSpPr>
        <p:spPr>
          <a:xfrm flipH="1">
            <a:off x="5938684" y="3244645"/>
            <a:ext cx="1052051" cy="5997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F6CD8AF-70D2-F941-A09F-1F26B04A12FE}"/>
              </a:ext>
            </a:extLst>
          </p:cNvPr>
          <p:cNvCxnSpPr>
            <a:cxnSpLocks/>
          </p:cNvCxnSpPr>
          <p:nvPr/>
        </p:nvCxnSpPr>
        <p:spPr>
          <a:xfrm flipH="1">
            <a:off x="5938684" y="3323303"/>
            <a:ext cx="1052051" cy="96356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377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Point-Polygon Intersection</a:t>
            </a:r>
            <a:br>
              <a:rPr lang="en-US" dirty="0"/>
            </a:br>
            <a:r>
              <a:rPr lang="en-US" dirty="0"/>
              <a:t>Method 2: Turns</a:t>
            </a:r>
          </a:p>
        </p:txBody>
      </p:sp>
    </p:spTree>
    <p:extLst>
      <p:ext uri="{BB962C8B-B14F-4D97-AF65-F5344CB8AC3E}">
        <p14:creationId xmlns:p14="http://schemas.microsoft.com/office/powerpoint/2010/main" val="1814304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2: Turns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1200208"/>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7752242" y="2286521"/>
            <a:ext cx="3321576" cy="1642441"/>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If the polygon is </a:t>
            </a:r>
            <a:r>
              <a:rPr lang="en-US" sz="2000" b="1" i="1" dirty="0">
                <a:solidFill>
                  <a:schemeClr val="bg1"/>
                </a:solidFill>
              </a:rPr>
              <a:t>guaranteed to be convex</a:t>
            </a:r>
            <a:r>
              <a:rPr lang="en-US" sz="2000" i="1" dirty="0">
                <a:solidFill>
                  <a:schemeClr val="bg1"/>
                </a:solidFill>
              </a:rPr>
              <a:t>, then we can use </a:t>
            </a:r>
            <a:r>
              <a:rPr lang="en-US" sz="2000" b="1" i="1" dirty="0">
                <a:solidFill>
                  <a:schemeClr val="bg1"/>
                </a:solidFill>
              </a:rPr>
              <a:t>turns</a:t>
            </a:r>
            <a:r>
              <a:rPr lang="en-US" sz="2000" i="1" dirty="0">
                <a:solidFill>
                  <a:schemeClr val="bg1"/>
                </a:solidFill>
              </a:rPr>
              <a:t> to solve this more simply.</a:t>
            </a:r>
          </a:p>
        </p:txBody>
      </p:sp>
      <p:sp>
        <p:nvSpPr>
          <p:cNvPr id="26" name="Content Placeholder 2">
            <a:extLst>
              <a:ext uri="{FF2B5EF4-FFF2-40B4-BE49-F238E27FC236}">
                <a16:creationId xmlns:a16="http://schemas.microsoft.com/office/drawing/2014/main" id="{D7A2EFF9-5E17-F44E-AE0E-DFCA43629C5B}"/>
              </a:ext>
            </a:extLst>
          </p:cNvPr>
          <p:cNvSpPr txBox="1">
            <a:spLocks/>
          </p:cNvSpPr>
          <p:nvPr/>
        </p:nvSpPr>
        <p:spPr>
          <a:xfrm>
            <a:off x="7009907" y="4985969"/>
            <a:ext cx="3321576" cy="933052"/>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Idea</a:t>
            </a:r>
            <a:r>
              <a:rPr lang="en-US" sz="2000" i="1" dirty="0"/>
              <a:t>: Figure out which “side” of each edge the point is on..</a:t>
            </a:r>
          </a:p>
        </p:txBody>
      </p:sp>
      <p:cxnSp>
        <p:nvCxnSpPr>
          <p:cNvPr id="6" name="Straight Connector 5">
            <a:extLst>
              <a:ext uri="{FF2B5EF4-FFF2-40B4-BE49-F238E27FC236}">
                <a16:creationId xmlns:a16="http://schemas.microsoft.com/office/drawing/2014/main" id="{FC4D078A-5300-2C46-8004-002B45FD9BB0}"/>
              </a:ext>
            </a:extLst>
          </p:cNvPr>
          <p:cNvCxnSpPr/>
          <p:nvPr/>
        </p:nvCxnSpPr>
        <p:spPr>
          <a:xfrm flipV="1">
            <a:off x="6246158" y="2912294"/>
            <a:ext cx="1361334" cy="52975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BA07876-8D0F-984D-981F-99183117F05A}"/>
              </a:ext>
            </a:extLst>
          </p:cNvPr>
          <p:cNvCxnSpPr>
            <a:cxnSpLocks/>
          </p:cNvCxnSpPr>
          <p:nvPr/>
        </p:nvCxnSpPr>
        <p:spPr>
          <a:xfrm>
            <a:off x="6240751" y="4310477"/>
            <a:ext cx="1066800" cy="4788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B0AAF9EA-D550-6C49-BE6C-7140162AAE23}"/>
              </a:ext>
            </a:extLst>
          </p:cNvPr>
          <p:cNvGrpSpPr/>
          <p:nvPr/>
        </p:nvGrpSpPr>
        <p:grpSpPr>
          <a:xfrm>
            <a:off x="1141411" y="2399072"/>
            <a:ext cx="4954590" cy="3519948"/>
            <a:chOff x="1141411" y="2399072"/>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353232" y="2548068"/>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flipV="1">
              <a:off x="3495368" y="2568227"/>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flipV="1">
              <a:off x="4490884" y="2616894"/>
              <a:ext cx="582561" cy="422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651672"/>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999FE317-59E9-E247-ADB8-8DFAD31E4350}"/>
                </a:ext>
              </a:extLst>
            </p:cNvPr>
            <p:cNvSpPr/>
            <p:nvPr/>
          </p:nvSpPr>
          <p:spPr>
            <a:xfrm>
              <a:off x="4304565" y="4090220"/>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83219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68646"/>
            <a:ext cx="9905998" cy="860425"/>
          </a:xfrm>
        </p:spPr>
        <p:txBody>
          <a:bodyPr/>
          <a:lstStyle/>
          <a:p>
            <a:pPr algn="ctr"/>
            <a:r>
              <a:rPr lang="en-US" dirty="0"/>
              <a:t>Method 2: Turns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710013"/>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6835824" y="1787180"/>
            <a:ext cx="4166856" cy="139234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chemeClr val="bg1"/>
                </a:solidFill>
              </a:rPr>
              <a:t>Prerequisites</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Points in polygon must be ordered (either clockwise or counter-clockwise)</a:t>
            </a:r>
          </a:p>
          <a:p>
            <a:pPr marL="0" indent="0">
              <a:buFont typeface="Arial" panose="020B0604020202020204" pitchFamily="34" charset="0"/>
              <a:buNone/>
            </a:pPr>
            <a:endParaRPr lang="en-US" sz="2000" i="1" dirty="0">
              <a:solidFill>
                <a:schemeClr val="bg1"/>
              </a:solidFill>
            </a:endParaRPr>
          </a:p>
        </p:txBody>
      </p:sp>
      <p:cxnSp>
        <p:nvCxnSpPr>
          <p:cNvPr id="6" name="Straight Connector 5">
            <a:extLst>
              <a:ext uri="{FF2B5EF4-FFF2-40B4-BE49-F238E27FC236}">
                <a16:creationId xmlns:a16="http://schemas.microsoft.com/office/drawing/2014/main" id="{FC4D078A-5300-2C46-8004-002B45FD9BB0}"/>
              </a:ext>
            </a:extLst>
          </p:cNvPr>
          <p:cNvCxnSpPr/>
          <p:nvPr/>
        </p:nvCxnSpPr>
        <p:spPr>
          <a:xfrm flipV="1">
            <a:off x="5388213" y="2276789"/>
            <a:ext cx="1361334" cy="52975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A3DC6127-FBA9-764B-894C-A70AC6106D22}"/>
                  </a:ext>
                </a:extLst>
              </p:cNvPr>
              <p:cNvSpPr txBox="1">
                <a:spLocks/>
              </p:cNvSpPr>
              <p:nvPr/>
            </p:nvSpPr>
            <p:spPr>
              <a:xfrm>
                <a:off x="5495921" y="3937837"/>
                <a:ext cx="6548957" cy="2289458"/>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solidFill>
                      <a:schemeClr val="bg1"/>
                    </a:solidFill>
                  </a:rPr>
                  <a:t>Main Idea (see orange)</a:t>
                </a:r>
                <a:r>
                  <a:rPr lang="en-US" sz="2000" i="1" dirty="0">
                    <a:solidFill>
                      <a:schemeClr val="bg1"/>
                    </a:solidFill>
                  </a:rPr>
                  <a:t>:</a:t>
                </a:r>
              </a:p>
              <a:p>
                <a:pPr marL="0" indent="0" algn="ctr">
                  <a:buFont typeface="Arial" panose="020B0604020202020204" pitchFamily="34" charset="0"/>
                  <a:buNone/>
                </a:pPr>
                <a:r>
                  <a:rPr lang="en-US" sz="2000" i="1" dirty="0">
                    <a:solidFill>
                      <a:schemeClr val="bg1"/>
                    </a:solidFill>
                  </a:rPr>
                  <a:t>Use cross product to see if point in question is left or right of an edge:</a:t>
                </a:r>
              </a:p>
              <a:p>
                <a:pPr marL="0" indent="0" algn="ctr">
                  <a:buNone/>
                </a:pPr>
                <a14:m>
                  <m:oMathPara xmlns:m="http://schemas.openxmlformats.org/officeDocument/2006/math">
                    <m:oMathParaPr>
                      <m:jc m:val="centerGroup"/>
                    </m:oMathParaPr>
                    <m:oMath xmlns:m="http://schemas.openxmlformats.org/officeDocument/2006/math">
                      <m:d>
                        <m:dPr>
                          <m:ctrlPr>
                            <a:rPr lang="en-US" sz="2000" i="1">
                              <a:solidFill>
                                <a:schemeClr val="bg1"/>
                              </a:solidFill>
                              <a:latin typeface="Cambria Math" panose="02040503050406030204" pitchFamily="18" charset="0"/>
                            </a:rPr>
                          </m:ctrlPr>
                        </m:dPr>
                        <m:e>
                          <m:sSub>
                            <m:sSubPr>
                              <m:ctrlPr>
                                <a:rPr lang="en-US" sz="2000" i="1">
                                  <a:solidFill>
                                    <a:schemeClr val="bg1"/>
                                  </a:solidFill>
                                  <a:latin typeface="Cambria Math" panose="02040503050406030204" pitchFamily="18" charset="0"/>
                                </a:rPr>
                              </m:ctrlPr>
                            </m:sSubPr>
                            <m:e>
                              <m:r>
                                <a:rPr lang="en-US" sz="2000" i="1">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2</m:t>
                              </m:r>
                            </m:sub>
                          </m:sSub>
                          <m:r>
                            <a:rPr lang="en-US" sz="2000" i="1">
                              <a:solidFill>
                                <a:schemeClr val="bg1"/>
                              </a:solidFill>
                              <a:latin typeface="Cambria Math" panose="02040503050406030204" pitchFamily="18" charset="0"/>
                            </a:rPr>
                            <m:t>−</m:t>
                          </m:r>
                          <m:sSub>
                            <m:sSubPr>
                              <m:ctrlPr>
                                <a:rPr lang="en-US" sz="2000" i="1">
                                  <a:solidFill>
                                    <a:schemeClr val="bg1"/>
                                  </a:solidFill>
                                  <a:latin typeface="Cambria Math" panose="02040503050406030204" pitchFamily="18" charset="0"/>
                                </a:rPr>
                              </m:ctrlPr>
                            </m:sSubPr>
                            <m:e>
                              <m:r>
                                <a:rPr lang="en-US" sz="2000" i="1">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1</m:t>
                              </m:r>
                            </m:sub>
                          </m:sSub>
                        </m:e>
                      </m:d>
                      <m:r>
                        <a:rPr lang="en-US" sz="2000" b="0" i="1" smtClean="0">
                          <a:solidFill>
                            <a:schemeClr val="bg1"/>
                          </a:solidFill>
                          <a:latin typeface="Cambria Math" panose="02040503050406030204" pitchFamily="18" charset="0"/>
                        </a:rPr>
                        <m:t>×</m:t>
                      </m:r>
                      <m:d>
                        <m:dPr>
                          <m:ctrlPr>
                            <a:rPr lang="en-US" sz="2000" i="1">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𝑃</m:t>
                          </m:r>
                          <m:r>
                            <a:rPr lang="en-US" sz="2000" i="1">
                              <a:solidFill>
                                <a:schemeClr val="bg1"/>
                              </a:solidFill>
                              <a:latin typeface="Cambria Math" panose="02040503050406030204" pitchFamily="18" charset="0"/>
                            </a:rPr>
                            <m:t>−</m:t>
                          </m:r>
                          <m:sSub>
                            <m:sSubPr>
                              <m:ctrlPr>
                                <a:rPr lang="en-US" sz="2000" i="1">
                                  <a:solidFill>
                                    <a:schemeClr val="bg1"/>
                                  </a:solidFill>
                                  <a:latin typeface="Cambria Math" panose="02040503050406030204" pitchFamily="18" charset="0"/>
                                </a:rPr>
                              </m:ctrlPr>
                            </m:sSubPr>
                            <m:e>
                              <m:r>
                                <a:rPr lang="en-US" sz="2000" i="1">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1</m:t>
                              </m:r>
                            </m:sub>
                          </m:sSub>
                        </m:e>
                      </m:d>
                    </m:oMath>
                    <m:oMath xmlns:m="http://schemas.openxmlformats.org/officeDocument/2006/math">
                      <m:r>
                        <a:rPr lang="en-US" sz="2000" i="1">
                          <a:solidFill>
                            <a:schemeClr val="bg1"/>
                          </a:solidFill>
                          <a:latin typeface="Cambria Math" panose="02040503050406030204" pitchFamily="18" charset="0"/>
                        </a:rPr>
                        <m:t>=</m:t>
                      </m:r>
                      <m:d>
                        <m:dPr>
                          <m:ctrlPr>
                            <a:rPr lang="en-US" sz="2000" i="1">
                              <a:solidFill>
                                <a:schemeClr val="bg1"/>
                              </a:solidFill>
                              <a:latin typeface="Cambria Math" panose="02040503050406030204" pitchFamily="18" charset="0"/>
                            </a:rPr>
                          </m:ctrlPr>
                        </m:d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𝑥</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𝑥</m:t>
                          </m:r>
                        </m:e>
                      </m:d>
                      <m:d>
                        <m:dPr>
                          <m:ctrlPr>
                            <a:rPr lang="en-US" sz="2000" i="1">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𝑃</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𝑦</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𝑦</m:t>
                          </m:r>
                        </m:e>
                      </m:d>
                      <m:r>
                        <a:rPr lang="en-US" sz="2000" i="1">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𝑃</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𝑥</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𝑥</m:t>
                      </m:r>
                      <m:r>
                        <a:rPr lang="en-US" sz="2000" i="1">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𝑦</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𝑦</m:t>
                      </m:r>
                      <m:r>
                        <a:rPr lang="en-US" sz="2000" i="1">
                          <a:solidFill>
                            <a:schemeClr val="bg1"/>
                          </a:solidFill>
                          <a:latin typeface="Cambria Math" panose="02040503050406030204" pitchFamily="18" charset="0"/>
                        </a:rPr>
                        <m:t>)</m:t>
                      </m:r>
                    </m:oMath>
                  </m:oMathPara>
                </a14:m>
                <a:endParaRPr lang="en-US" sz="2000" i="1" dirty="0">
                  <a:solidFill>
                    <a:schemeClr val="bg1"/>
                  </a:solidFill>
                </a:endParaRPr>
              </a:p>
            </p:txBody>
          </p:sp>
        </mc:Choice>
        <mc:Fallback xmlns="">
          <p:sp>
            <p:nvSpPr>
              <p:cNvPr id="42" name="Content Placeholder 2">
                <a:extLst>
                  <a:ext uri="{FF2B5EF4-FFF2-40B4-BE49-F238E27FC236}">
                    <a16:creationId xmlns:a16="http://schemas.microsoft.com/office/drawing/2014/main" id="{A3DC6127-FBA9-764B-894C-A70AC6106D22}"/>
                  </a:ext>
                </a:extLst>
              </p:cNvPr>
              <p:cNvSpPr txBox="1">
                <a:spLocks noRot="1" noChangeAspect="1" noMove="1" noResize="1" noEditPoints="1" noAdjustHandles="1" noChangeArrowheads="1" noChangeShapeType="1" noTextEdit="1"/>
              </p:cNvSpPr>
              <p:nvPr/>
            </p:nvSpPr>
            <p:spPr>
              <a:xfrm>
                <a:off x="5495921" y="3937837"/>
                <a:ext cx="6548957" cy="2289458"/>
              </a:xfrm>
              <a:prstGeom prst="rect">
                <a:avLst/>
              </a:prstGeom>
              <a:blipFill>
                <a:blip r:embed="rId2"/>
                <a:stretch>
                  <a:fillRect l="-580" r="-387"/>
                </a:stretch>
              </a:blipFill>
              <a:ln>
                <a:solidFill>
                  <a:schemeClr val="bg1"/>
                </a:solidFill>
              </a:ln>
            </p:spPr>
            <p:txBody>
              <a:bodyPr/>
              <a:lstStyle/>
              <a:p>
                <a:r>
                  <a:rPr lang="en-US">
                    <a:noFill/>
                  </a:rPr>
                  <a:t> </a:t>
                </a:r>
              </a:p>
            </p:txBody>
          </p:sp>
        </mc:Fallback>
      </mc:AlternateContent>
      <p:grpSp>
        <p:nvGrpSpPr>
          <p:cNvPr id="51" name="Group 50">
            <a:extLst>
              <a:ext uri="{FF2B5EF4-FFF2-40B4-BE49-F238E27FC236}">
                <a16:creationId xmlns:a16="http://schemas.microsoft.com/office/drawing/2014/main" id="{2A8AB4F7-A863-4049-B6A2-0F9C3CD81A89}"/>
              </a:ext>
            </a:extLst>
          </p:cNvPr>
          <p:cNvGrpSpPr/>
          <p:nvPr/>
        </p:nvGrpSpPr>
        <p:grpSpPr>
          <a:xfrm>
            <a:off x="387262" y="2043298"/>
            <a:ext cx="4954590" cy="3545777"/>
            <a:chOff x="1141411" y="2373243"/>
            <a:chExt cx="4954590" cy="3545777"/>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353232" y="2548068"/>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flipV="1">
              <a:off x="3495368" y="2568227"/>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flipV="1">
              <a:off x="4490884" y="2616894"/>
              <a:ext cx="582561" cy="422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999FE317-59E9-E247-ADB8-8DFAD31E4350}"/>
                </a:ext>
              </a:extLst>
            </p:cNvPr>
            <p:cNvSpPr/>
            <p:nvPr/>
          </p:nvSpPr>
          <p:spPr>
            <a:xfrm>
              <a:off x="4304565" y="4090220"/>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DF64635-78A9-7747-8FF6-8D78BA31C9DA}"/>
                </a:ext>
              </a:extLst>
            </p:cNvPr>
            <p:cNvSpPr txBox="1"/>
            <p:nvPr/>
          </p:nvSpPr>
          <p:spPr>
            <a:xfrm>
              <a:off x="4679118" y="5551818"/>
              <a:ext cx="473662" cy="307777"/>
            </a:xfrm>
            <a:prstGeom prst="rect">
              <a:avLst/>
            </a:prstGeom>
            <a:noFill/>
          </p:spPr>
          <p:txBody>
            <a:bodyPr wrap="square" rtlCol="0">
              <a:spAutoFit/>
            </a:bodyPr>
            <a:lstStyle/>
            <a:p>
              <a:r>
                <a:rPr lang="en-US" sz="1400" dirty="0">
                  <a:solidFill>
                    <a:schemeClr val="bg1"/>
                  </a:solidFill>
                </a:rPr>
                <a:t>p1</a:t>
              </a:r>
            </a:p>
          </p:txBody>
        </p:sp>
        <p:sp>
          <p:nvSpPr>
            <p:cNvPr id="30" name="TextBox 29">
              <a:extLst>
                <a:ext uri="{FF2B5EF4-FFF2-40B4-BE49-F238E27FC236}">
                  <a16:creationId xmlns:a16="http://schemas.microsoft.com/office/drawing/2014/main" id="{B74D8C23-3451-D847-8318-95211F61857C}"/>
                </a:ext>
              </a:extLst>
            </p:cNvPr>
            <p:cNvSpPr txBox="1"/>
            <p:nvPr/>
          </p:nvSpPr>
          <p:spPr>
            <a:xfrm>
              <a:off x="5596043" y="4655594"/>
              <a:ext cx="473662" cy="307777"/>
            </a:xfrm>
            <a:prstGeom prst="rect">
              <a:avLst/>
            </a:prstGeom>
            <a:noFill/>
          </p:spPr>
          <p:txBody>
            <a:bodyPr wrap="square" rtlCol="0">
              <a:spAutoFit/>
            </a:bodyPr>
            <a:lstStyle/>
            <a:p>
              <a:r>
                <a:rPr lang="en-US" sz="1400" dirty="0">
                  <a:solidFill>
                    <a:schemeClr val="bg1"/>
                  </a:solidFill>
                </a:rPr>
                <a:t>p2</a:t>
              </a:r>
            </a:p>
          </p:txBody>
        </p:sp>
        <p:sp>
          <p:nvSpPr>
            <p:cNvPr id="31" name="TextBox 30">
              <a:extLst>
                <a:ext uri="{FF2B5EF4-FFF2-40B4-BE49-F238E27FC236}">
                  <a16:creationId xmlns:a16="http://schemas.microsoft.com/office/drawing/2014/main" id="{073C22E1-D481-7747-AAAF-1259DCF4D398}"/>
                </a:ext>
              </a:extLst>
            </p:cNvPr>
            <p:cNvSpPr txBox="1"/>
            <p:nvPr/>
          </p:nvSpPr>
          <p:spPr>
            <a:xfrm>
              <a:off x="5151609" y="2744597"/>
              <a:ext cx="473662" cy="307777"/>
            </a:xfrm>
            <a:prstGeom prst="rect">
              <a:avLst/>
            </a:prstGeom>
            <a:noFill/>
          </p:spPr>
          <p:txBody>
            <a:bodyPr wrap="square" rtlCol="0">
              <a:spAutoFit/>
            </a:bodyPr>
            <a:lstStyle/>
            <a:p>
              <a:r>
                <a:rPr lang="en-US" sz="1400" dirty="0">
                  <a:solidFill>
                    <a:schemeClr val="bg1"/>
                  </a:solidFill>
                </a:rPr>
                <a:t>p3</a:t>
              </a:r>
            </a:p>
          </p:txBody>
        </p:sp>
        <p:sp>
          <p:nvSpPr>
            <p:cNvPr id="34" name="TextBox 33">
              <a:extLst>
                <a:ext uri="{FF2B5EF4-FFF2-40B4-BE49-F238E27FC236}">
                  <a16:creationId xmlns:a16="http://schemas.microsoft.com/office/drawing/2014/main" id="{D10A2F98-97A2-0F4B-B061-518C462DEAFC}"/>
                </a:ext>
              </a:extLst>
            </p:cNvPr>
            <p:cNvSpPr txBox="1"/>
            <p:nvPr/>
          </p:nvSpPr>
          <p:spPr>
            <a:xfrm>
              <a:off x="4474623" y="2373243"/>
              <a:ext cx="473662" cy="307777"/>
            </a:xfrm>
            <a:prstGeom prst="rect">
              <a:avLst/>
            </a:prstGeom>
            <a:noFill/>
          </p:spPr>
          <p:txBody>
            <a:bodyPr wrap="square" rtlCol="0">
              <a:spAutoFit/>
            </a:bodyPr>
            <a:lstStyle/>
            <a:p>
              <a:r>
                <a:rPr lang="en-US" sz="1400" dirty="0">
                  <a:solidFill>
                    <a:schemeClr val="bg1"/>
                  </a:solidFill>
                </a:rPr>
                <a:t>p4</a:t>
              </a:r>
            </a:p>
          </p:txBody>
        </p:sp>
        <p:sp>
          <p:nvSpPr>
            <p:cNvPr id="35" name="TextBox 34">
              <a:extLst>
                <a:ext uri="{FF2B5EF4-FFF2-40B4-BE49-F238E27FC236}">
                  <a16:creationId xmlns:a16="http://schemas.microsoft.com/office/drawing/2014/main" id="{E2CE0D90-AE4F-FC43-85DF-DB4096564DDF}"/>
                </a:ext>
              </a:extLst>
            </p:cNvPr>
            <p:cNvSpPr txBox="1"/>
            <p:nvPr/>
          </p:nvSpPr>
          <p:spPr>
            <a:xfrm>
              <a:off x="3016717" y="2415010"/>
              <a:ext cx="473662" cy="307777"/>
            </a:xfrm>
            <a:prstGeom prst="rect">
              <a:avLst/>
            </a:prstGeom>
            <a:noFill/>
          </p:spPr>
          <p:txBody>
            <a:bodyPr wrap="square" rtlCol="0">
              <a:spAutoFit/>
            </a:bodyPr>
            <a:lstStyle/>
            <a:p>
              <a:r>
                <a:rPr lang="en-US" sz="1400" dirty="0">
                  <a:solidFill>
                    <a:schemeClr val="bg1"/>
                  </a:solidFill>
                </a:rPr>
                <a:t>p5</a:t>
              </a:r>
            </a:p>
          </p:txBody>
        </p:sp>
        <p:sp>
          <p:nvSpPr>
            <p:cNvPr id="36" name="TextBox 35">
              <a:extLst>
                <a:ext uri="{FF2B5EF4-FFF2-40B4-BE49-F238E27FC236}">
                  <a16:creationId xmlns:a16="http://schemas.microsoft.com/office/drawing/2014/main" id="{F3AF97EB-63EC-7C4E-AB11-234E31A3FEAB}"/>
                </a:ext>
              </a:extLst>
            </p:cNvPr>
            <p:cNvSpPr txBox="1"/>
            <p:nvPr/>
          </p:nvSpPr>
          <p:spPr>
            <a:xfrm>
              <a:off x="1846866" y="2831850"/>
              <a:ext cx="473662" cy="307777"/>
            </a:xfrm>
            <a:prstGeom prst="rect">
              <a:avLst/>
            </a:prstGeom>
            <a:noFill/>
          </p:spPr>
          <p:txBody>
            <a:bodyPr wrap="square" rtlCol="0">
              <a:spAutoFit/>
            </a:bodyPr>
            <a:lstStyle/>
            <a:p>
              <a:r>
                <a:rPr lang="en-US" sz="1400" dirty="0">
                  <a:solidFill>
                    <a:schemeClr val="bg1"/>
                  </a:solidFill>
                </a:rPr>
                <a:t>p6</a:t>
              </a:r>
            </a:p>
          </p:txBody>
        </p:sp>
        <p:sp>
          <p:nvSpPr>
            <p:cNvPr id="38" name="TextBox 37">
              <a:extLst>
                <a:ext uri="{FF2B5EF4-FFF2-40B4-BE49-F238E27FC236}">
                  <a16:creationId xmlns:a16="http://schemas.microsoft.com/office/drawing/2014/main" id="{B9ED454D-59A0-5D42-B654-4AC316851E24}"/>
                </a:ext>
              </a:extLst>
            </p:cNvPr>
            <p:cNvSpPr txBox="1"/>
            <p:nvPr/>
          </p:nvSpPr>
          <p:spPr>
            <a:xfrm>
              <a:off x="1183930" y="3509469"/>
              <a:ext cx="473662" cy="307777"/>
            </a:xfrm>
            <a:prstGeom prst="rect">
              <a:avLst/>
            </a:prstGeom>
            <a:noFill/>
          </p:spPr>
          <p:txBody>
            <a:bodyPr wrap="square" rtlCol="0">
              <a:spAutoFit/>
            </a:bodyPr>
            <a:lstStyle/>
            <a:p>
              <a:r>
                <a:rPr lang="en-US" sz="1400" dirty="0">
                  <a:solidFill>
                    <a:schemeClr val="bg1"/>
                  </a:solidFill>
                </a:rPr>
                <a:t>p7</a:t>
              </a:r>
            </a:p>
          </p:txBody>
        </p:sp>
        <p:sp>
          <p:nvSpPr>
            <p:cNvPr id="39" name="TextBox 38">
              <a:extLst>
                <a:ext uri="{FF2B5EF4-FFF2-40B4-BE49-F238E27FC236}">
                  <a16:creationId xmlns:a16="http://schemas.microsoft.com/office/drawing/2014/main" id="{291A07B3-4F83-EF4D-B2B8-2E8ACC96D3C0}"/>
                </a:ext>
              </a:extLst>
            </p:cNvPr>
            <p:cNvSpPr txBox="1"/>
            <p:nvPr/>
          </p:nvSpPr>
          <p:spPr>
            <a:xfrm>
              <a:off x="1269354" y="4488862"/>
              <a:ext cx="473662" cy="307777"/>
            </a:xfrm>
            <a:prstGeom prst="rect">
              <a:avLst/>
            </a:prstGeom>
            <a:noFill/>
          </p:spPr>
          <p:txBody>
            <a:bodyPr wrap="square" rtlCol="0">
              <a:spAutoFit/>
            </a:bodyPr>
            <a:lstStyle/>
            <a:p>
              <a:r>
                <a:rPr lang="en-US" sz="1400" dirty="0">
                  <a:solidFill>
                    <a:schemeClr val="bg1"/>
                  </a:solidFill>
                </a:rPr>
                <a:t>p8</a:t>
              </a:r>
            </a:p>
          </p:txBody>
        </p:sp>
        <p:sp>
          <p:nvSpPr>
            <p:cNvPr id="41" name="TextBox 40">
              <a:extLst>
                <a:ext uri="{FF2B5EF4-FFF2-40B4-BE49-F238E27FC236}">
                  <a16:creationId xmlns:a16="http://schemas.microsoft.com/office/drawing/2014/main" id="{6E7C2CFA-9157-5B44-B8B5-3048F50652E3}"/>
                </a:ext>
              </a:extLst>
            </p:cNvPr>
            <p:cNvSpPr txBox="1"/>
            <p:nvPr/>
          </p:nvSpPr>
          <p:spPr>
            <a:xfrm>
              <a:off x="2185523" y="5260277"/>
              <a:ext cx="473662" cy="307777"/>
            </a:xfrm>
            <a:prstGeom prst="rect">
              <a:avLst/>
            </a:prstGeom>
            <a:noFill/>
          </p:spPr>
          <p:txBody>
            <a:bodyPr wrap="square" rtlCol="0">
              <a:spAutoFit/>
            </a:bodyPr>
            <a:lstStyle/>
            <a:p>
              <a:r>
                <a:rPr lang="en-US" sz="1400" dirty="0">
                  <a:solidFill>
                    <a:schemeClr val="bg1"/>
                  </a:solidFill>
                </a:rPr>
                <a:t>p9</a:t>
              </a:r>
            </a:p>
          </p:txBody>
        </p:sp>
        <p:cxnSp>
          <p:nvCxnSpPr>
            <p:cNvPr id="18" name="Straight Arrow Connector 17">
              <a:extLst>
                <a:ext uri="{FF2B5EF4-FFF2-40B4-BE49-F238E27FC236}">
                  <a16:creationId xmlns:a16="http://schemas.microsoft.com/office/drawing/2014/main" id="{88DF0BBB-5ADA-CD40-A07E-678B2F2D72C5}"/>
                </a:ext>
              </a:extLst>
            </p:cNvPr>
            <p:cNvCxnSpPr>
              <a:stCxn id="12" idx="7"/>
              <a:endCxn id="11" idx="3"/>
            </p:cNvCxnSpPr>
            <p:nvPr/>
          </p:nvCxnSpPr>
          <p:spPr>
            <a:xfrm flipV="1">
              <a:off x="4576855" y="4651672"/>
              <a:ext cx="1057523" cy="85147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F8723A5-7CB1-AC42-ADD9-AC4C58DE12B9}"/>
                </a:ext>
              </a:extLst>
            </p:cNvPr>
            <p:cNvSpPr txBox="1"/>
            <p:nvPr/>
          </p:nvSpPr>
          <p:spPr>
            <a:xfrm>
              <a:off x="4278118" y="3748030"/>
              <a:ext cx="473662" cy="307777"/>
            </a:xfrm>
            <a:prstGeom prst="rect">
              <a:avLst/>
            </a:prstGeom>
            <a:noFill/>
          </p:spPr>
          <p:txBody>
            <a:bodyPr wrap="square" rtlCol="0">
              <a:spAutoFit/>
            </a:bodyPr>
            <a:lstStyle/>
            <a:p>
              <a:r>
                <a:rPr lang="en-US" sz="1400" dirty="0">
                  <a:solidFill>
                    <a:schemeClr val="bg1"/>
                  </a:solidFill>
                </a:rPr>
                <a:t>P</a:t>
              </a:r>
            </a:p>
          </p:txBody>
        </p:sp>
        <p:cxnSp>
          <p:nvCxnSpPr>
            <p:cNvPr id="47" name="Straight Arrow Connector 46">
              <a:extLst>
                <a:ext uri="{FF2B5EF4-FFF2-40B4-BE49-F238E27FC236}">
                  <a16:creationId xmlns:a16="http://schemas.microsoft.com/office/drawing/2014/main" id="{4F0FCE6E-61F8-544B-ADB2-BAAD05FE8436}"/>
                </a:ext>
              </a:extLst>
            </p:cNvPr>
            <p:cNvCxnSpPr>
              <a:cxnSpLocks/>
              <a:stCxn id="12" idx="0"/>
              <a:endCxn id="32" idx="4"/>
            </p:cNvCxnSpPr>
            <p:nvPr/>
          </p:nvCxnSpPr>
          <p:spPr>
            <a:xfrm flipH="1" flipV="1">
              <a:off x="4373391" y="4227872"/>
              <a:ext cx="154797" cy="125512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AB49793-50CD-E94B-A284-28886A66A2B7}"/>
                </a:ext>
              </a:extLst>
            </p:cNvPr>
            <p:cNvCxnSpPr>
              <a:stCxn id="11" idx="1"/>
              <a:endCxn id="32" idx="6"/>
            </p:cNvCxnSpPr>
            <p:nvPr/>
          </p:nvCxnSpPr>
          <p:spPr>
            <a:xfrm flipH="1" flipV="1">
              <a:off x="4442217" y="4159046"/>
              <a:ext cx="1192161" cy="395292"/>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7574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Computational Geometry</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2" y="1137590"/>
            <a:ext cx="9905998" cy="49372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Computational Geometry</a:t>
            </a:r>
            <a:r>
              <a:rPr lang="en-US" sz="2000" i="1" dirty="0"/>
              <a:t> is a HUGE subject in computing involving algorithms for solving problems that can be expressed geometrically.</a:t>
            </a:r>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u="sng" dirty="0"/>
              <a:t>We will look at the following CG algorithms</a:t>
            </a:r>
            <a:r>
              <a:rPr lang="en-US" sz="2000" i="1" dirty="0"/>
              <a:t>:</a:t>
            </a:r>
          </a:p>
          <a:p>
            <a:pPr marL="0" indent="0">
              <a:buFont typeface="Arial" panose="020B0604020202020204" pitchFamily="34" charset="0"/>
              <a:buNone/>
            </a:pPr>
            <a:r>
              <a:rPr lang="en-US" sz="2000" i="1" dirty="0"/>
              <a:t>	- Detecting if two line segments intersect</a:t>
            </a:r>
            <a:br>
              <a:rPr lang="en-US" sz="2000" i="1" dirty="0"/>
            </a:br>
            <a:r>
              <a:rPr lang="en-US" sz="2000" i="1" dirty="0"/>
              <a:t>	- Detecting if any of multiple line segments intersect</a:t>
            </a:r>
            <a:br>
              <a:rPr lang="en-US" sz="2000" i="1" dirty="0"/>
            </a:br>
            <a:r>
              <a:rPr lang="en-US" sz="2000" i="1" dirty="0"/>
              <a:t>	- Detecting if a given point is inside a given polygon</a:t>
            </a:r>
            <a:br>
              <a:rPr lang="en-US" sz="2000" i="1" dirty="0"/>
            </a:br>
            <a:r>
              <a:rPr lang="en-US" sz="2000" i="1" dirty="0"/>
              <a:t>	- Finding the Intersection of two Polygons</a:t>
            </a:r>
            <a:br>
              <a:rPr lang="en-US" sz="2000" i="1" dirty="0"/>
            </a:br>
            <a:r>
              <a:rPr lang="en-US" sz="2000" i="1" dirty="0"/>
              <a:t>	- Line horizon problem</a:t>
            </a:r>
            <a:br>
              <a:rPr lang="en-US" sz="2000" i="1" dirty="0"/>
            </a:br>
            <a:r>
              <a:rPr lang="en-US" sz="2000" i="1" dirty="0"/>
              <a:t>	- Finding the Convex Hull (next slide deck)</a:t>
            </a:r>
            <a:br>
              <a:rPr lang="en-US" sz="2000" i="1" dirty="0"/>
            </a:br>
            <a:r>
              <a:rPr lang="en-US" sz="2000" i="1" dirty="0"/>
              <a:t>	- Using the Quad-Tree data structure (next slide deck)</a:t>
            </a:r>
          </a:p>
        </p:txBody>
      </p:sp>
    </p:spTree>
    <p:extLst>
      <p:ext uri="{BB962C8B-B14F-4D97-AF65-F5344CB8AC3E}">
        <p14:creationId xmlns:p14="http://schemas.microsoft.com/office/powerpoint/2010/main" val="1922674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68646"/>
            <a:ext cx="9905998" cy="860425"/>
          </a:xfrm>
        </p:spPr>
        <p:txBody>
          <a:bodyPr/>
          <a:lstStyle/>
          <a:p>
            <a:pPr algn="ctr"/>
            <a:r>
              <a:rPr lang="en-US" dirty="0"/>
              <a:t>Method 2: Turns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710013"/>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42" name="Content Placeholder 2">
            <a:extLst>
              <a:ext uri="{FF2B5EF4-FFF2-40B4-BE49-F238E27FC236}">
                <a16:creationId xmlns:a16="http://schemas.microsoft.com/office/drawing/2014/main" id="{A3DC6127-FBA9-764B-894C-A70AC6106D22}"/>
              </a:ext>
            </a:extLst>
          </p:cNvPr>
          <p:cNvSpPr txBox="1">
            <a:spLocks/>
          </p:cNvSpPr>
          <p:nvPr/>
        </p:nvSpPr>
        <p:spPr>
          <a:xfrm>
            <a:off x="5495921" y="1685447"/>
            <a:ext cx="6548957" cy="3350108"/>
          </a:xfrm>
          <a:prstGeom prst="rect">
            <a:avLst/>
          </a:prstGeom>
          <a:solidFill>
            <a:schemeClr val="tx1">
              <a:lumMod val="95000"/>
            </a:schemeClr>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solidFill>
                  <a:schemeClr val="bg1"/>
                </a:solidFill>
              </a:rPr>
              <a:t>Overall Approach</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Given counter-clockwise ordering of vertices</a:t>
            </a:r>
            <a:br>
              <a:rPr lang="en-US" sz="2000" i="1" dirty="0">
                <a:solidFill>
                  <a:schemeClr val="bg1"/>
                </a:solidFill>
              </a:rPr>
            </a:br>
            <a:r>
              <a:rPr lang="en-US" sz="2000" i="1" dirty="0">
                <a:solidFill>
                  <a:schemeClr val="bg1"/>
                </a:solidFill>
              </a:rPr>
              <a:t>For each edge in polygon (vertex and next vertex):</a:t>
            </a:r>
            <a:br>
              <a:rPr lang="en-US" sz="2000" i="1" dirty="0">
                <a:solidFill>
                  <a:schemeClr val="bg1"/>
                </a:solidFill>
              </a:rPr>
            </a:br>
            <a:r>
              <a:rPr lang="en-US" sz="2000" i="1" dirty="0">
                <a:solidFill>
                  <a:schemeClr val="bg1"/>
                </a:solidFill>
              </a:rPr>
              <a:t>    Compute cross-product as per previous slide</a:t>
            </a:r>
            <a:br>
              <a:rPr lang="en-US" sz="2000" i="1" dirty="0">
                <a:solidFill>
                  <a:schemeClr val="bg1"/>
                </a:solidFill>
              </a:rPr>
            </a:br>
            <a:r>
              <a:rPr lang="en-US" sz="2000" i="1" dirty="0">
                <a:solidFill>
                  <a:schemeClr val="bg1"/>
                </a:solidFill>
              </a:rPr>
              <a:t>    If cross-product is negative return FALSE</a:t>
            </a:r>
            <a:br>
              <a:rPr lang="en-US" sz="2000" i="1" dirty="0">
                <a:solidFill>
                  <a:schemeClr val="bg1"/>
                </a:solidFill>
              </a:rPr>
            </a:br>
            <a:r>
              <a:rPr lang="en-US" sz="2000" i="1" dirty="0">
                <a:solidFill>
                  <a:schemeClr val="bg1"/>
                </a:solidFill>
              </a:rPr>
              <a:t>    If cross-product is zero:</a:t>
            </a:r>
            <a:br>
              <a:rPr lang="en-US" sz="2000" i="1" dirty="0">
                <a:solidFill>
                  <a:schemeClr val="bg1"/>
                </a:solidFill>
              </a:rPr>
            </a:br>
            <a:r>
              <a:rPr lang="en-US" sz="2000" i="1" dirty="0">
                <a:solidFill>
                  <a:schemeClr val="bg1"/>
                </a:solidFill>
              </a:rPr>
              <a:t>        return TRUE if point is within bounds of this edge</a:t>
            </a:r>
            <a:br>
              <a:rPr lang="en-US" sz="2000" i="1" dirty="0">
                <a:solidFill>
                  <a:schemeClr val="bg1"/>
                </a:solidFill>
              </a:rPr>
            </a:br>
            <a:r>
              <a:rPr lang="en-US" sz="2000" i="1" dirty="0">
                <a:solidFill>
                  <a:schemeClr val="bg1"/>
                </a:solidFill>
              </a:rPr>
              <a:t>    If cross-product is positive CONTINUE</a:t>
            </a:r>
          </a:p>
          <a:p>
            <a:pPr marL="0" indent="0">
              <a:buFont typeface="Arial" panose="020B0604020202020204" pitchFamily="34" charset="0"/>
              <a:buNone/>
            </a:pPr>
            <a:r>
              <a:rPr lang="en-US" sz="2000" i="1" dirty="0">
                <a:solidFill>
                  <a:schemeClr val="bg1"/>
                </a:solidFill>
              </a:rPr>
              <a:t>Return TRUE</a:t>
            </a:r>
          </a:p>
        </p:txBody>
      </p:sp>
      <p:grpSp>
        <p:nvGrpSpPr>
          <p:cNvPr id="51" name="Group 50">
            <a:extLst>
              <a:ext uri="{FF2B5EF4-FFF2-40B4-BE49-F238E27FC236}">
                <a16:creationId xmlns:a16="http://schemas.microsoft.com/office/drawing/2014/main" id="{2A8AB4F7-A863-4049-B6A2-0F9C3CD81A89}"/>
              </a:ext>
            </a:extLst>
          </p:cNvPr>
          <p:cNvGrpSpPr/>
          <p:nvPr/>
        </p:nvGrpSpPr>
        <p:grpSpPr>
          <a:xfrm>
            <a:off x="387262" y="2043298"/>
            <a:ext cx="4954590" cy="3545777"/>
            <a:chOff x="1141411" y="2373243"/>
            <a:chExt cx="4954590" cy="3545777"/>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353232" y="2548068"/>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flipV="1">
              <a:off x="3495368" y="2568227"/>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flipV="1">
              <a:off x="4490884" y="2616894"/>
              <a:ext cx="582561" cy="422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999FE317-59E9-E247-ADB8-8DFAD31E4350}"/>
                </a:ext>
              </a:extLst>
            </p:cNvPr>
            <p:cNvSpPr/>
            <p:nvPr/>
          </p:nvSpPr>
          <p:spPr>
            <a:xfrm>
              <a:off x="4304565" y="4090220"/>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DF64635-78A9-7747-8FF6-8D78BA31C9DA}"/>
                </a:ext>
              </a:extLst>
            </p:cNvPr>
            <p:cNvSpPr txBox="1"/>
            <p:nvPr/>
          </p:nvSpPr>
          <p:spPr>
            <a:xfrm>
              <a:off x="4679118" y="5551818"/>
              <a:ext cx="473662" cy="307777"/>
            </a:xfrm>
            <a:prstGeom prst="rect">
              <a:avLst/>
            </a:prstGeom>
            <a:noFill/>
          </p:spPr>
          <p:txBody>
            <a:bodyPr wrap="square" rtlCol="0">
              <a:spAutoFit/>
            </a:bodyPr>
            <a:lstStyle/>
            <a:p>
              <a:r>
                <a:rPr lang="en-US" sz="1400" dirty="0">
                  <a:solidFill>
                    <a:schemeClr val="bg1"/>
                  </a:solidFill>
                </a:rPr>
                <a:t>p1</a:t>
              </a:r>
            </a:p>
          </p:txBody>
        </p:sp>
        <p:sp>
          <p:nvSpPr>
            <p:cNvPr id="30" name="TextBox 29">
              <a:extLst>
                <a:ext uri="{FF2B5EF4-FFF2-40B4-BE49-F238E27FC236}">
                  <a16:creationId xmlns:a16="http://schemas.microsoft.com/office/drawing/2014/main" id="{B74D8C23-3451-D847-8318-95211F61857C}"/>
                </a:ext>
              </a:extLst>
            </p:cNvPr>
            <p:cNvSpPr txBox="1"/>
            <p:nvPr/>
          </p:nvSpPr>
          <p:spPr>
            <a:xfrm>
              <a:off x="5596043" y="4655594"/>
              <a:ext cx="473662" cy="307777"/>
            </a:xfrm>
            <a:prstGeom prst="rect">
              <a:avLst/>
            </a:prstGeom>
            <a:noFill/>
          </p:spPr>
          <p:txBody>
            <a:bodyPr wrap="square" rtlCol="0">
              <a:spAutoFit/>
            </a:bodyPr>
            <a:lstStyle/>
            <a:p>
              <a:r>
                <a:rPr lang="en-US" sz="1400" dirty="0">
                  <a:solidFill>
                    <a:schemeClr val="bg1"/>
                  </a:solidFill>
                </a:rPr>
                <a:t>p2</a:t>
              </a:r>
            </a:p>
          </p:txBody>
        </p:sp>
        <p:sp>
          <p:nvSpPr>
            <p:cNvPr id="31" name="TextBox 30">
              <a:extLst>
                <a:ext uri="{FF2B5EF4-FFF2-40B4-BE49-F238E27FC236}">
                  <a16:creationId xmlns:a16="http://schemas.microsoft.com/office/drawing/2014/main" id="{073C22E1-D481-7747-AAAF-1259DCF4D398}"/>
                </a:ext>
              </a:extLst>
            </p:cNvPr>
            <p:cNvSpPr txBox="1"/>
            <p:nvPr/>
          </p:nvSpPr>
          <p:spPr>
            <a:xfrm>
              <a:off x="5151609" y="2744597"/>
              <a:ext cx="473662" cy="307777"/>
            </a:xfrm>
            <a:prstGeom prst="rect">
              <a:avLst/>
            </a:prstGeom>
            <a:noFill/>
          </p:spPr>
          <p:txBody>
            <a:bodyPr wrap="square" rtlCol="0">
              <a:spAutoFit/>
            </a:bodyPr>
            <a:lstStyle/>
            <a:p>
              <a:r>
                <a:rPr lang="en-US" sz="1400" dirty="0">
                  <a:solidFill>
                    <a:schemeClr val="bg1"/>
                  </a:solidFill>
                </a:rPr>
                <a:t>p3</a:t>
              </a:r>
            </a:p>
          </p:txBody>
        </p:sp>
        <p:sp>
          <p:nvSpPr>
            <p:cNvPr id="34" name="TextBox 33">
              <a:extLst>
                <a:ext uri="{FF2B5EF4-FFF2-40B4-BE49-F238E27FC236}">
                  <a16:creationId xmlns:a16="http://schemas.microsoft.com/office/drawing/2014/main" id="{D10A2F98-97A2-0F4B-B061-518C462DEAFC}"/>
                </a:ext>
              </a:extLst>
            </p:cNvPr>
            <p:cNvSpPr txBox="1"/>
            <p:nvPr/>
          </p:nvSpPr>
          <p:spPr>
            <a:xfrm>
              <a:off x="4474623" y="2373243"/>
              <a:ext cx="473662" cy="307777"/>
            </a:xfrm>
            <a:prstGeom prst="rect">
              <a:avLst/>
            </a:prstGeom>
            <a:noFill/>
          </p:spPr>
          <p:txBody>
            <a:bodyPr wrap="square" rtlCol="0">
              <a:spAutoFit/>
            </a:bodyPr>
            <a:lstStyle/>
            <a:p>
              <a:r>
                <a:rPr lang="en-US" sz="1400" dirty="0">
                  <a:solidFill>
                    <a:schemeClr val="bg1"/>
                  </a:solidFill>
                </a:rPr>
                <a:t>p4</a:t>
              </a:r>
            </a:p>
          </p:txBody>
        </p:sp>
        <p:sp>
          <p:nvSpPr>
            <p:cNvPr id="35" name="TextBox 34">
              <a:extLst>
                <a:ext uri="{FF2B5EF4-FFF2-40B4-BE49-F238E27FC236}">
                  <a16:creationId xmlns:a16="http://schemas.microsoft.com/office/drawing/2014/main" id="{E2CE0D90-AE4F-FC43-85DF-DB4096564DDF}"/>
                </a:ext>
              </a:extLst>
            </p:cNvPr>
            <p:cNvSpPr txBox="1"/>
            <p:nvPr/>
          </p:nvSpPr>
          <p:spPr>
            <a:xfrm>
              <a:off x="3016717" y="2415010"/>
              <a:ext cx="473662" cy="307777"/>
            </a:xfrm>
            <a:prstGeom prst="rect">
              <a:avLst/>
            </a:prstGeom>
            <a:noFill/>
          </p:spPr>
          <p:txBody>
            <a:bodyPr wrap="square" rtlCol="0">
              <a:spAutoFit/>
            </a:bodyPr>
            <a:lstStyle/>
            <a:p>
              <a:r>
                <a:rPr lang="en-US" sz="1400" dirty="0">
                  <a:solidFill>
                    <a:schemeClr val="bg1"/>
                  </a:solidFill>
                </a:rPr>
                <a:t>p5</a:t>
              </a:r>
            </a:p>
          </p:txBody>
        </p:sp>
        <p:sp>
          <p:nvSpPr>
            <p:cNvPr id="36" name="TextBox 35">
              <a:extLst>
                <a:ext uri="{FF2B5EF4-FFF2-40B4-BE49-F238E27FC236}">
                  <a16:creationId xmlns:a16="http://schemas.microsoft.com/office/drawing/2014/main" id="{F3AF97EB-63EC-7C4E-AB11-234E31A3FEAB}"/>
                </a:ext>
              </a:extLst>
            </p:cNvPr>
            <p:cNvSpPr txBox="1"/>
            <p:nvPr/>
          </p:nvSpPr>
          <p:spPr>
            <a:xfrm>
              <a:off x="1846866" y="2831850"/>
              <a:ext cx="473662" cy="307777"/>
            </a:xfrm>
            <a:prstGeom prst="rect">
              <a:avLst/>
            </a:prstGeom>
            <a:noFill/>
          </p:spPr>
          <p:txBody>
            <a:bodyPr wrap="square" rtlCol="0">
              <a:spAutoFit/>
            </a:bodyPr>
            <a:lstStyle/>
            <a:p>
              <a:r>
                <a:rPr lang="en-US" sz="1400" dirty="0">
                  <a:solidFill>
                    <a:schemeClr val="bg1"/>
                  </a:solidFill>
                </a:rPr>
                <a:t>p6</a:t>
              </a:r>
            </a:p>
          </p:txBody>
        </p:sp>
        <p:sp>
          <p:nvSpPr>
            <p:cNvPr id="38" name="TextBox 37">
              <a:extLst>
                <a:ext uri="{FF2B5EF4-FFF2-40B4-BE49-F238E27FC236}">
                  <a16:creationId xmlns:a16="http://schemas.microsoft.com/office/drawing/2014/main" id="{B9ED454D-59A0-5D42-B654-4AC316851E24}"/>
                </a:ext>
              </a:extLst>
            </p:cNvPr>
            <p:cNvSpPr txBox="1"/>
            <p:nvPr/>
          </p:nvSpPr>
          <p:spPr>
            <a:xfrm>
              <a:off x="1183930" y="3509469"/>
              <a:ext cx="473662" cy="307777"/>
            </a:xfrm>
            <a:prstGeom prst="rect">
              <a:avLst/>
            </a:prstGeom>
            <a:noFill/>
          </p:spPr>
          <p:txBody>
            <a:bodyPr wrap="square" rtlCol="0">
              <a:spAutoFit/>
            </a:bodyPr>
            <a:lstStyle/>
            <a:p>
              <a:r>
                <a:rPr lang="en-US" sz="1400" dirty="0">
                  <a:solidFill>
                    <a:schemeClr val="bg1"/>
                  </a:solidFill>
                </a:rPr>
                <a:t>p7</a:t>
              </a:r>
            </a:p>
          </p:txBody>
        </p:sp>
        <p:sp>
          <p:nvSpPr>
            <p:cNvPr id="39" name="TextBox 38">
              <a:extLst>
                <a:ext uri="{FF2B5EF4-FFF2-40B4-BE49-F238E27FC236}">
                  <a16:creationId xmlns:a16="http://schemas.microsoft.com/office/drawing/2014/main" id="{291A07B3-4F83-EF4D-B2B8-2E8ACC96D3C0}"/>
                </a:ext>
              </a:extLst>
            </p:cNvPr>
            <p:cNvSpPr txBox="1"/>
            <p:nvPr/>
          </p:nvSpPr>
          <p:spPr>
            <a:xfrm>
              <a:off x="1269354" y="4488862"/>
              <a:ext cx="473662" cy="307777"/>
            </a:xfrm>
            <a:prstGeom prst="rect">
              <a:avLst/>
            </a:prstGeom>
            <a:noFill/>
          </p:spPr>
          <p:txBody>
            <a:bodyPr wrap="square" rtlCol="0">
              <a:spAutoFit/>
            </a:bodyPr>
            <a:lstStyle/>
            <a:p>
              <a:r>
                <a:rPr lang="en-US" sz="1400" dirty="0">
                  <a:solidFill>
                    <a:schemeClr val="bg1"/>
                  </a:solidFill>
                </a:rPr>
                <a:t>p8</a:t>
              </a:r>
            </a:p>
          </p:txBody>
        </p:sp>
        <p:sp>
          <p:nvSpPr>
            <p:cNvPr id="41" name="TextBox 40">
              <a:extLst>
                <a:ext uri="{FF2B5EF4-FFF2-40B4-BE49-F238E27FC236}">
                  <a16:creationId xmlns:a16="http://schemas.microsoft.com/office/drawing/2014/main" id="{6E7C2CFA-9157-5B44-B8B5-3048F50652E3}"/>
                </a:ext>
              </a:extLst>
            </p:cNvPr>
            <p:cNvSpPr txBox="1"/>
            <p:nvPr/>
          </p:nvSpPr>
          <p:spPr>
            <a:xfrm>
              <a:off x="2185523" y="5260277"/>
              <a:ext cx="473662" cy="307777"/>
            </a:xfrm>
            <a:prstGeom prst="rect">
              <a:avLst/>
            </a:prstGeom>
            <a:noFill/>
          </p:spPr>
          <p:txBody>
            <a:bodyPr wrap="square" rtlCol="0">
              <a:spAutoFit/>
            </a:bodyPr>
            <a:lstStyle/>
            <a:p>
              <a:r>
                <a:rPr lang="en-US" sz="1400" dirty="0">
                  <a:solidFill>
                    <a:schemeClr val="bg1"/>
                  </a:solidFill>
                </a:rPr>
                <a:t>p9</a:t>
              </a:r>
            </a:p>
          </p:txBody>
        </p:sp>
        <p:cxnSp>
          <p:nvCxnSpPr>
            <p:cNvPr id="18" name="Straight Arrow Connector 17">
              <a:extLst>
                <a:ext uri="{FF2B5EF4-FFF2-40B4-BE49-F238E27FC236}">
                  <a16:creationId xmlns:a16="http://schemas.microsoft.com/office/drawing/2014/main" id="{88DF0BBB-5ADA-CD40-A07E-678B2F2D72C5}"/>
                </a:ext>
              </a:extLst>
            </p:cNvPr>
            <p:cNvCxnSpPr>
              <a:stCxn id="12" idx="7"/>
              <a:endCxn id="11" idx="3"/>
            </p:cNvCxnSpPr>
            <p:nvPr/>
          </p:nvCxnSpPr>
          <p:spPr>
            <a:xfrm flipV="1">
              <a:off x="4576855" y="4651672"/>
              <a:ext cx="1057523" cy="85147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F8723A5-7CB1-AC42-ADD9-AC4C58DE12B9}"/>
                </a:ext>
              </a:extLst>
            </p:cNvPr>
            <p:cNvSpPr txBox="1"/>
            <p:nvPr/>
          </p:nvSpPr>
          <p:spPr>
            <a:xfrm>
              <a:off x="4278118" y="3748030"/>
              <a:ext cx="473662" cy="307777"/>
            </a:xfrm>
            <a:prstGeom prst="rect">
              <a:avLst/>
            </a:prstGeom>
            <a:noFill/>
          </p:spPr>
          <p:txBody>
            <a:bodyPr wrap="square" rtlCol="0">
              <a:spAutoFit/>
            </a:bodyPr>
            <a:lstStyle/>
            <a:p>
              <a:r>
                <a:rPr lang="en-US" sz="1400" dirty="0">
                  <a:solidFill>
                    <a:schemeClr val="bg1"/>
                  </a:solidFill>
                </a:rPr>
                <a:t>P</a:t>
              </a:r>
            </a:p>
          </p:txBody>
        </p:sp>
        <p:cxnSp>
          <p:nvCxnSpPr>
            <p:cNvPr id="47" name="Straight Arrow Connector 46">
              <a:extLst>
                <a:ext uri="{FF2B5EF4-FFF2-40B4-BE49-F238E27FC236}">
                  <a16:creationId xmlns:a16="http://schemas.microsoft.com/office/drawing/2014/main" id="{4F0FCE6E-61F8-544B-ADB2-BAAD05FE8436}"/>
                </a:ext>
              </a:extLst>
            </p:cNvPr>
            <p:cNvCxnSpPr>
              <a:cxnSpLocks/>
              <a:stCxn id="12" idx="0"/>
              <a:endCxn id="32" idx="4"/>
            </p:cNvCxnSpPr>
            <p:nvPr/>
          </p:nvCxnSpPr>
          <p:spPr>
            <a:xfrm flipH="1" flipV="1">
              <a:off x="4373391" y="4227872"/>
              <a:ext cx="154797" cy="125512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AB49793-50CD-E94B-A284-28886A66A2B7}"/>
                </a:ext>
              </a:extLst>
            </p:cNvPr>
            <p:cNvCxnSpPr>
              <a:stCxn id="11" idx="1"/>
              <a:endCxn id="32" idx="6"/>
            </p:cNvCxnSpPr>
            <p:nvPr/>
          </p:nvCxnSpPr>
          <p:spPr>
            <a:xfrm flipH="1" flipV="1">
              <a:off x="4442217" y="4159046"/>
              <a:ext cx="1192161" cy="395292"/>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sp>
        <p:nvSpPr>
          <p:cNvPr id="45" name="Content Placeholder 2">
            <a:extLst>
              <a:ext uri="{FF2B5EF4-FFF2-40B4-BE49-F238E27FC236}">
                <a16:creationId xmlns:a16="http://schemas.microsoft.com/office/drawing/2014/main" id="{366EFADB-694D-6747-8036-1F6B118E07E9}"/>
              </a:ext>
            </a:extLst>
          </p:cNvPr>
          <p:cNvSpPr txBox="1">
            <a:spLocks/>
          </p:cNvSpPr>
          <p:nvPr/>
        </p:nvSpPr>
        <p:spPr>
          <a:xfrm>
            <a:off x="6579909" y="5778631"/>
            <a:ext cx="4467501" cy="977194"/>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What are some edge cases we need to consider? Floating point tolerance? Point is exactly on a vertex? Make sure to think through these and handle them.</a:t>
            </a:r>
          </a:p>
        </p:txBody>
      </p:sp>
      <p:cxnSp>
        <p:nvCxnSpPr>
          <p:cNvPr id="17" name="Straight Connector 16">
            <a:extLst>
              <a:ext uri="{FF2B5EF4-FFF2-40B4-BE49-F238E27FC236}">
                <a16:creationId xmlns:a16="http://schemas.microsoft.com/office/drawing/2014/main" id="{774E8479-ACB0-8F4D-A5DA-157C730CCFBE}"/>
              </a:ext>
            </a:extLst>
          </p:cNvPr>
          <p:cNvCxnSpPr>
            <a:cxnSpLocks/>
          </p:cNvCxnSpPr>
          <p:nvPr/>
        </p:nvCxnSpPr>
        <p:spPr>
          <a:xfrm flipH="1" flipV="1">
            <a:off x="8069344" y="5153047"/>
            <a:ext cx="235670" cy="52188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8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Point-Polygon Intersection</a:t>
            </a:r>
            <a:br>
              <a:rPr lang="en-US" dirty="0"/>
            </a:br>
            <a:r>
              <a:rPr lang="en-US" dirty="0"/>
              <a:t>Method 3: Triangles</a:t>
            </a:r>
          </a:p>
        </p:txBody>
      </p:sp>
    </p:spTree>
    <p:extLst>
      <p:ext uri="{BB962C8B-B14F-4D97-AF65-F5344CB8AC3E}">
        <p14:creationId xmlns:p14="http://schemas.microsoft.com/office/powerpoint/2010/main" val="4004826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68646"/>
            <a:ext cx="9905998" cy="860425"/>
          </a:xfrm>
        </p:spPr>
        <p:txBody>
          <a:bodyPr/>
          <a:lstStyle/>
          <a:p>
            <a:pPr algn="ctr"/>
            <a:r>
              <a:rPr lang="en-US" dirty="0"/>
              <a:t>Method 3: Triangles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710013"/>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A3DC6127-FBA9-764B-894C-A70AC6106D22}"/>
                  </a:ext>
                </a:extLst>
              </p:cNvPr>
              <p:cNvSpPr txBox="1">
                <a:spLocks/>
              </p:cNvSpPr>
              <p:nvPr/>
            </p:nvSpPr>
            <p:spPr>
              <a:xfrm>
                <a:off x="8080912" y="2007082"/>
                <a:ext cx="3083005" cy="2530800"/>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solidFill>
                      <a:schemeClr val="bg1"/>
                    </a:solidFill>
                  </a:rPr>
                  <a:t>Overall Approach</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If point P is in the convex polygon, then there is some triangle made up of three points </a:t>
                </a:r>
                <a14:m>
                  <m:oMath xmlns:m="http://schemas.openxmlformats.org/officeDocument/2006/math">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 </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𝑖</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𝑖</m:t>
                        </m:r>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oMath>
                </a14:m>
                <a:r>
                  <a:rPr lang="en-US" sz="2000" i="1" dirty="0">
                    <a:solidFill>
                      <a:schemeClr val="bg1"/>
                    </a:solidFill>
                  </a:rPr>
                  <a:t> in which P belongs to.</a:t>
                </a:r>
              </a:p>
            </p:txBody>
          </p:sp>
        </mc:Choice>
        <mc:Fallback xmlns="">
          <p:sp>
            <p:nvSpPr>
              <p:cNvPr id="42" name="Content Placeholder 2">
                <a:extLst>
                  <a:ext uri="{FF2B5EF4-FFF2-40B4-BE49-F238E27FC236}">
                    <a16:creationId xmlns:a16="http://schemas.microsoft.com/office/drawing/2014/main" id="{A3DC6127-FBA9-764B-894C-A70AC6106D22}"/>
                  </a:ext>
                </a:extLst>
              </p:cNvPr>
              <p:cNvSpPr txBox="1">
                <a:spLocks noRot="1" noChangeAspect="1" noMove="1" noResize="1" noEditPoints="1" noAdjustHandles="1" noChangeArrowheads="1" noChangeShapeType="1" noTextEdit="1"/>
              </p:cNvSpPr>
              <p:nvPr/>
            </p:nvSpPr>
            <p:spPr>
              <a:xfrm>
                <a:off x="8080912" y="2007082"/>
                <a:ext cx="3083005" cy="2530800"/>
              </a:xfrm>
              <a:prstGeom prst="rect">
                <a:avLst/>
              </a:prstGeom>
              <a:blipFill>
                <a:blip r:embed="rId2"/>
                <a:stretch>
                  <a:fillRect l="-2049" r="-820"/>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Content Placeholder 2">
                <a:extLst>
                  <a:ext uri="{FF2B5EF4-FFF2-40B4-BE49-F238E27FC236}">
                    <a16:creationId xmlns:a16="http://schemas.microsoft.com/office/drawing/2014/main" id="{366EFADB-694D-6747-8036-1F6B118E07E9}"/>
                  </a:ext>
                </a:extLst>
              </p:cNvPr>
              <p:cNvSpPr txBox="1">
                <a:spLocks/>
              </p:cNvSpPr>
              <p:nvPr/>
            </p:nvSpPr>
            <p:spPr>
              <a:xfrm>
                <a:off x="7618139" y="5393622"/>
                <a:ext cx="3614791" cy="109861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In this example, P is inside the triangle with </a:t>
                </a:r>
                <a:r>
                  <a:rPr lang="en-US" sz="1600" i="1" dirty="0" err="1"/>
                  <a:t>i</a:t>
                </a:r>
                <a:r>
                  <a:rPr lang="en-US" sz="1600" i="1" dirty="0"/>
                  <a:t>=5. </a:t>
                </a:r>
                <a:br>
                  <a:rPr lang="en-US" sz="1600" i="1" dirty="0"/>
                </a:b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5</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6</m:t>
                          </m:r>
                        </m:sub>
                      </m:sSub>
                      <m:r>
                        <a:rPr lang="en-US" sz="1600" b="0" i="1" smtClean="0">
                          <a:latin typeface="Cambria Math" panose="02040503050406030204" pitchFamily="18" charset="0"/>
                        </a:rPr>
                        <m:t>)</m:t>
                      </m:r>
                    </m:oMath>
                  </m:oMathPara>
                </a14:m>
                <a:endParaRPr lang="en-US" sz="1600" i="1" dirty="0"/>
              </a:p>
            </p:txBody>
          </p:sp>
        </mc:Choice>
        <mc:Fallback xmlns="">
          <p:sp>
            <p:nvSpPr>
              <p:cNvPr id="45" name="Content Placeholder 2">
                <a:extLst>
                  <a:ext uri="{FF2B5EF4-FFF2-40B4-BE49-F238E27FC236}">
                    <a16:creationId xmlns:a16="http://schemas.microsoft.com/office/drawing/2014/main" id="{366EFADB-694D-6747-8036-1F6B118E07E9}"/>
                  </a:ext>
                </a:extLst>
              </p:cNvPr>
              <p:cNvSpPr txBox="1">
                <a:spLocks noRot="1" noChangeAspect="1" noMove="1" noResize="1" noEditPoints="1" noAdjustHandles="1" noChangeArrowheads="1" noChangeShapeType="1" noTextEdit="1"/>
              </p:cNvSpPr>
              <p:nvPr/>
            </p:nvSpPr>
            <p:spPr>
              <a:xfrm>
                <a:off x="7618139" y="5393622"/>
                <a:ext cx="3614791" cy="1098618"/>
              </a:xfrm>
              <a:prstGeom prst="rect">
                <a:avLst/>
              </a:prstGeom>
              <a:blipFill>
                <a:blip r:embed="rId3"/>
                <a:stretch>
                  <a:fillRect l="-1053"/>
                </a:stretch>
              </a:blipFill>
              <a:ln>
                <a:solidFill>
                  <a:schemeClr val="tx1">
                    <a:lumMod val="95000"/>
                  </a:schemeClr>
                </a:solidFill>
              </a:ln>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774E8479-ACB0-8F4D-A5DA-157C730CCFBE}"/>
              </a:ext>
            </a:extLst>
          </p:cNvPr>
          <p:cNvCxnSpPr>
            <a:cxnSpLocks/>
          </p:cNvCxnSpPr>
          <p:nvPr/>
        </p:nvCxnSpPr>
        <p:spPr>
          <a:xfrm flipH="1" flipV="1">
            <a:off x="7688584" y="4890204"/>
            <a:ext cx="1237775" cy="38751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7E3FE6F5-5F59-3E4B-89E0-260E9D507F7A}"/>
              </a:ext>
            </a:extLst>
          </p:cNvPr>
          <p:cNvGrpSpPr/>
          <p:nvPr/>
        </p:nvGrpSpPr>
        <p:grpSpPr>
          <a:xfrm>
            <a:off x="2574632" y="1956741"/>
            <a:ext cx="4988406" cy="3553291"/>
            <a:chOff x="2574632" y="1956741"/>
            <a:chExt cx="4988406" cy="3553291"/>
          </a:xfrm>
        </p:grpSpPr>
        <p:sp>
          <p:nvSpPr>
            <p:cNvPr id="3" name="Rectangle 2">
              <a:extLst>
                <a:ext uri="{FF2B5EF4-FFF2-40B4-BE49-F238E27FC236}">
                  <a16:creationId xmlns:a16="http://schemas.microsoft.com/office/drawing/2014/main" id="{A6180825-2BB6-0545-9CE9-8CAE0C88644D}"/>
                </a:ext>
              </a:extLst>
            </p:cNvPr>
            <p:cNvSpPr/>
            <p:nvPr/>
          </p:nvSpPr>
          <p:spPr>
            <a:xfrm>
              <a:off x="2574632" y="1990084"/>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 name="Oval 3">
              <a:extLst>
                <a:ext uri="{FF2B5EF4-FFF2-40B4-BE49-F238E27FC236}">
                  <a16:creationId xmlns:a16="http://schemas.microsoft.com/office/drawing/2014/main" id="{E833C7E8-9E05-A243-BF25-DEC23C716423}"/>
                </a:ext>
              </a:extLst>
            </p:cNvPr>
            <p:cNvSpPr/>
            <p:nvPr/>
          </p:nvSpPr>
          <p:spPr>
            <a:xfrm>
              <a:off x="3429169" y="272750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4790937" y="222945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6506666" y="2561861"/>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5786453" y="213908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4027129" y="493635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3085040" y="426284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2853982" y="3382322"/>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2971475" y="2844996"/>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3546662" y="2298279"/>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flipV="1">
              <a:off x="4928589" y="2159239"/>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0"/>
              <a:endCxn id="10" idx="6"/>
            </p:cNvCxnSpPr>
            <p:nvPr/>
          </p:nvCxnSpPr>
          <p:spPr>
            <a:xfrm flipH="1" flipV="1">
              <a:off x="5924105" y="2207906"/>
              <a:ext cx="651387" cy="353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46" idx="1"/>
            </p:cNvCxnSpPr>
            <p:nvPr/>
          </p:nvCxnSpPr>
          <p:spPr>
            <a:xfrm>
              <a:off x="4164781" y="5005178"/>
              <a:ext cx="1771981" cy="152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3202533" y="4380336"/>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2922808" y="3519974"/>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999FE317-59E9-E247-ADB8-8DFAD31E4350}"/>
                </a:ext>
              </a:extLst>
            </p:cNvPr>
            <p:cNvSpPr/>
            <p:nvPr/>
          </p:nvSpPr>
          <p:spPr>
            <a:xfrm>
              <a:off x="5737786" y="3681232"/>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DF64635-78A9-7747-8FF6-8D78BA31C9DA}"/>
                </a:ext>
              </a:extLst>
            </p:cNvPr>
            <p:cNvSpPr txBox="1"/>
            <p:nvPr/>
          </p:nvSpPr>
          <p:spPr>
            <a:xfrm>
              <a:off x="2657610" y="3053477"/>
              <a:ext cx="473662" cy="307777"/>
            </a:xfrm>
            <a:prstGeom prst="rect">
              <a:avLst/>
            </a:prstGeom>
            <a:noFill/>
          </p:spPr>
          <p:txBody>
            <a:bodyPr wrap="square" rtlCol="0">
              <a:spAutoFit/>
            </a:bodyPr>
            <a:lstStyle/>
            <a:p>
              <a:r>
                <a:rPr lang="en-US" sz="1400" dirty="0">
                  <a:solidFill>
                    <a:schemeClr val="bg1"/>
                  </a:solidFill>
                </a:rPr>
                <a:t>p1</a:t>
              </a:r>
            </a:p>
          </p:txBody>
        </p:sp>
        <p:sp>
          <p:nvSpPr>
            <p:cNvPr id="30" name="TextBox 29">
              <a:extLst>
                <a:ext uri="{FF2B5EF4-FFF2-40B4-BE49-F238E27FC236}">
                  <a16:creationId xmlns:a16="http://schemas.microsoft.com/office/drawing/2014/main" id="{B74D8C23-3451-D847-8318-95211F61857C}"/>
                </a:ext>
              </a:extLst>
            </p:cNvPr>
            <p:cNvSpPr txBox="1"/>
            <p:nvPr/>
          </p:nvSpPr>
          <p:spPr>
            <a:xfrm>
              <a:off x="2743389" y="4369478"/>
              <a:ext cx="473662" cy="307777"/>
            </a:xfrm>
            <a:prstGeom prst="rect">
              <a:avLst/>
            </a:prstGeom>
            <a:noFill/>
          </p:spPr>
          <p:txBody>
            <a:bodyPr wrap="square" rtlCol="0">
              <a:spAutoFit/>
            </a:bodyPr>
            <a:lstStyle/>
            <a:p>
              <a:r>
                <a:rPr lang="en-US" sz="1400" dirty="0">
                  <a:solidFill>
                    <a:schemeClr val="bg1"/>
                  </a:solidFill>
                </a:rPr>
                <a:t>p2</a:t>
              </a:r>
            </a:p>
          </p:txBody>
        </p:sp>
        <p:sp>
          <p:nvSpPr>
            <p:cNvPr id="31" name="TextBox 30">
              <a:extLst>
                <a:ext uri="{FF2B5EF4-FFF2-40B4-BE49-F238E27FC236}">
                  <a16:creationId xmlns:a16="http://schemas.microsoft.com/office/drawing/2014/main" id="{073C22E1-D481-7747-AAAF-1259DCF4D398}"/>
                </a:ext>
              </a:extLst>
            </p:cNvPr>
            <p:cNvSpPr txBox="1"/>
            <p:nvPr/>
          </p:nvSpPr>
          <p:spPr>
            <a:xfrm>
              <a:off x="3660766" y="4968552"/>
              <a:ext cx="473662" cy="307777"/>
            </a:xfrm>
            <a:prstGeom prst="rect">
              <a:avLst/>
            </a:prstGeom>
            <a:noFill/>
          </p:spPr>
          <p:txBody>
            <a:bodyPr wrap="square" rtlCol="0">
              <a:spAutoFit/>
            </a:bodyPr>
            <a:lstStyle/>
            <a:p>
              <a:r>
                <a:rPr lang="en-US" sz="1400" dirty="0">
                  <a:solidFill>
                    <a:schemeClr val="bg1"/>
                  </a:solidFill>
                </a:rPr>
                <a:t>p3</a:t>
              </a:r>
            </a:p>
          </p:txBody>
        </p:sp>
        <p:sp>
          <p:nvSpPr>
            <p:cNvPr id="34" name="TextBox 33">
              <a:extLst>
                <a:ext uri="{FF2B5EF4-FFF2-40B4-BE49-F238E27FC236}">
                  <a16:creationId xmlns:a16="http://schemas.microsoft.com/office/drawing/2014/main" id="{D10A2F98-97A2-0F4B-B061-518C462DEAFC}"/>
                </a:ext>
              </a:extLst>
            </p:cNvPr>
            <p:cNvSpPr txBox="1"/>
            <p:nvPr/>
          </p:nvSpPr>
          <p:spPr>
            <a:xfrm>
              <a:off x="6059621" y="5133487"/>
              <a:ext cx="473662" cy="307777"/>
            </a:xfrm>
            <a:prstGeom prst="rect">
              <a:avLst/>
            </a:prstGeom>
            <a:noFill/>
          </p:spPr>
          <p:txBody>
            <a:bodyPr wrap="square" rtlCol="0">
              <a:spAutoFit/>
            </a:bodyPr>
            <a:lstStyle/>
            <a:p>
              <a:r>
                <a:rPr lang="en-US" sz="1400" dirty="0">
                  <a:solidFill>
                    <a:schemeClr val="bg1"/>
                  </a:solidFill>
                </a:rPr>
                <a:t>p4</a:t>
              </a:r>
            </a:p>
          </p:txBody>
        </p:sp>
        <p:sp>
          <p:nvSpPr>
            <p:cNvPr id="35" name="TextBox 34">
              <a:extLst>
                <a:ext uri="{FF2B5EF4-FFF2-40B4-BE49-F238E27FC236}">
                  <a16:creationId xmlns:a16="http://schemas.microsoft.com/office/drawing/2014/main" id="{E2CE0D90-AE4F-FC43-85DF-DB4096564DDF}"/>
                </a:ext>
              </a:extLst>
            </p:cNvPr>
            <p:cNvSpPr txBox="1"/>
            <p:nvPr/>
          </p:nvSpPr>
          <p:spPr>
            <a:xfrm>
              <a:off x="7089376" y="3884994"/>
              <a:ext cx="473662" cy="307777"/>
            </a:xfrm>
            <a:prstGeom prst="rect">
              <a:avLst/>
            </a:prstGeom>
            <a:noFill/>
          </p:spPr>
          <p:txBody>
            <a:bodyPr wrap="square" rtlCol="0">
              <a:spAutoFit/>
            </a:bodyPr>
            <a:lstStyle/>
            <a:p>
              <a:r>
                <a:rPr lang="en-US" sz="1400" dirty="0">
                  <a:solidFill>
                    <a:schemeClr val="bg1"/>
                  </a:solidFill>
                </a:rPr>
                <a:t>p5</a:t>
              </a:r>
            </a:p>
          </p:txBody>
        </p:sp>
        <p:sp>
          <p:nvSpPr>
            <p:cNvPr id="36" name="TextBox 35">
              <a:extLst>
                <a:ext uri="{FF2B5EF4-FFF2-40B4-BE49-F238E27FC236}">
                  <a16:creationId xmlns:a16="http://schemas.microsoft.com/office/drawing/2014/main" id="{F3AF97EB-63EC-7C4E-AB11-234E31A3FEAB}"/>
                </a:ext>
              </a:extLst>
            </p:cNvPr>
            <p:cNvSpPr txBox="1"/>
            <p:nvPr/>
          </p:nvSpPr>
          <p:spPr>
            <a:xfrm>
              <a:off x="6599588" y="2312830"/>
              <a:ext cx="473662" cy="307777"/>
            </a:xfrm>
            <a:prstGeom prst="rect">
              <a:avLst/>
            </a:prstGeom>
            <a:noFill/>
          </p:spPr>
          <p:txBody>
            <a:bodyPr wrap="square" rtlCol="0">
              <a:spAutoFit/>
            </a:bodyPr>
            <a:lstStyle/>
            <a:p>
              <a:r>
                <a:rPr lang="en-US" sz="1400" dirty="0">
                  <a:solidFill>
                    <a:schemeClr val="bg1"/>
                  </a:solidFill>
                </a:rPr>
                <a:t>p6</a:t>
              </a:r>
            </a:p>
          </p:txBody>
        </p:sp>
        <p:sp>
          <p:nvSpPr>
            <p:cNvPr id="38" name="TextBox 37">
              <a:extLst>
                <a:ext uri="{FF2B5EF4-FFF2-40B4-BE49-F238E27FC236}">
                  <a16:creationId xmlns:a16="http://schemas.microsoft.com/office/drawing/2014/main" id="{B9ED454D-59A0-5D42-B654-4AC316851E24}"/>
                </a:ext>
              </a:extLst>
            </p:cNvPr>
            <p:cNvSpPr txBox="1"/>
            <p:nvPr/>
          </p:nvSpPr>
          <p:spPr>
            <a:xfrm>
              <a:off x="5909458" y="1956741"/>
              <a:ext cx="473662" cy="307777"/>
            </a:xfrm>
            <a:prstGeom prst="rect">
              <a:avLst/>
            </a:prstGeom>
            <a:noFill/>
          </p:spPr>
          <p:txBody>
            <a:bodyPr wrap="square" rtlCol="0">
              <a:spAutoFit/>
            </a:bodyPr>
            <a:lstStyle/>
            <a:p>
              <a:r>
                <a:rPr lang="en-US" sz="1400" dirty="0">
                  <a:solidFill>
                    <a:schemeClr val="bg1"/>
                  </a:solidFill>
                </a:rPr>
                <a:t>p7</a:t>
              </a:r>
            </a:p>
          </p:txBody>
        </p:sp>
        <p:sp>
          <p:nvSpPr>
            <p:cNvPr id="39" name="TextBox 38">
              <a:extLst>
                <a:ext uri="{FF2B5EF4-FFF2-40B4-BE49-F238E27FC236}">
                  <a16:creationId xmlns:a16="http://schemas.microsoft.com/office/drawing/2014/main" id="{291A07B3-4F83-EF4D-B2B8-2E8ACC96D3C0}"/>
                </a:ext>
              </a:extLst>
            </p:cNvPr>
            <p:cNvSpPr txBox="1"/>
            <p:nvPr/>
          </p:nvSpPr>
          <p:spPr>
            <a:xfrm>
              <a:off x="4467153" y="2005882"/>
              <a:ext cx="473662" cy="307777"/>
            </a:xfrm>
            <a:prstGeom prst="rect">
              <a:avLst/>
            </a:prstGeom>
            <a:noFill/>
          </p:spPr>
          <p:txBody>
            <a:bodyPr wrap="square" rtlCol="0">
              <a:spAutoFit/>
            </a:bodyPr>
            <a:lstStyle/>
            <a:p>
              <a:r>
                <a:rPr lang="en-US" sz="1400" dirty="0">
                  <a:solidFill>
                    <a:schemeClr val="bg1"/>
                  </a:solidFill>
                </a:rPr>
                <a:t>p8</a:t>
              </a:r>
            </a:p>
          </p:txBody>
        </p:sp>
        <p:sp>
          <p:nvSpPr>
            <p:cNvPr id="41" name="TextBox 40">
              <a:extLst>
                <a:ext uri="{FF2B5EF4-FFF2-40B4-BE49-F238E27FC236}">
                  <a16:creationId xmlns:a16="http://schemas.microsoft.com/office/drawing/2014/main" id="{6E7C2CFA-9157-5B44-B8B5-3048F50652E3}"/>
                </a:ext>
              </a:extLst>
            </p:cNvPr>
            <p:cNvSpPr txBox="1"/>
            <p:nvPr/>
          </p:nvSpPr>
          <p:spPr>
            <a:xfrm>
              <a:off x="3196695" y="2438675"/>
              <a:ext cx="473662" cy="307777"/>
            </a:xfrm>
            <a:prstGeom prst="rect">
              <a:avLst/>
            </a:prstGeom>
            <a:noFill/>
          </p:spPr>
          <p:txBody>
            <a:bodyPr wrap="square" rtlCol="0">
              <a:spAutoFit/>
            </a:bodyPr>
            <a:lstStyle/>
            <a:p>
              <a:r>
                <a:rPr lang="en-US" sz="1400" dirty="0">
                  <a:solidFill>
                    <a:schemeClr val="bg1"/>
                  </a:solidFill>
                </a:rPr>
                <a:t>p9</a:t>
              </a:r>
            </a:p>
          </p:txBody>
        </p:sp>
        <p:sp>
          <p:nvSpPr>
            <p:cNvPr id="44" name="TextBox 43">
              <a:extLst>
                <a:ext uri="{FF2B5EF4-FFF2-40B4-BE49-F238E27FC236}">
                  <a16:creationId xmlns:a16="http://schemas.microsoft.com/office/drawing/2014/main" id="{0F8723A5-7CB1-AC42-ADD9-AC4C58DE12B9}"/>
                </a:ext>
              </a:extLst>
            </p:cNvPr>
            <p:cNvSpPr txBox="1"/>
            <p:nvPr/>
          </p:nvSpPr>
          <p:spPr>
            <a:xfrm>
              <a:off x="5711339" y="3339042"/>
              <a:ext cx="473662" cy="307777"/>
            </a:xfrm>
            <a:prstGeom prst="rect">
              <a:avLst/>
            </a:prstGeom>
            <a:noFill/>
          </p:spPr>
          <p:txBody>
            <a:bodyPr wrap="square" rtlCol="0">
              <a:spAutoFit/>
            </a:bodyPr>
            <a:lstStyle/>
            <a:p>
              <a:r>
                <a:rPr lang="en-US" sz="1400" dirty="0">
                  <a:solidFill>
                    <a:schemeClr val="bg1"/>
                  </a:solidFill>
                </a:rPr>
                <a:t>P</a:t>
              </a:r>
            </a:p>
          </p:txBody>
        </p:sp>
        <p:cxnSp>
          <p:nvCxnSpPr>
            <p:cNvPr id="50" name="Straight Connector 49">
              <a:extLst>
                <a:ext uri="{FF2B5EF4-FFF2-40B4-BE49-F238E27FC236}">
                  <a16:creationId xmlns:a16="http://schemas.microsoft.com/office/drawing/2014/main" id="{BAB49793-50CD-E94B-A284-28886A66A2B7}"/>
                </a:ext>
              </a:extLst>
            </p:cNvPr>
            <p:cNvCxnSpPr>
              <a:cxnSpLocks/>
              <a:stCxn id="49" idx="2"/>
              <a:endCxn id="15" idx="5"/>
            </p:cNvCxnSpPr>
            <p:nvPr/>
          </p:nvCxnSpPr>
          <p:spPr>
            <a:xfrm flipH="1" flipV="1">
              <a:off x="2971475" y="3499815"/>
              <a:ext cx="4040836" cy="761782"/>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6DE58017-B084-464B-A671-F17BE097E875}"/>
                </a:ext>
              </a:extLst>
            </p:cNvPr>
            <p:cNvSpPr/>
            <p:nvPr/>
          </p:nvSpPr>
          <p:spPr>
            <a:xfrm>
              <a:off x="5916603" y="51377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6051063D-13B1-404D-8F3F-695AB3C3C219}"/>
                </a:ext>
              </a:extLst>
            </p:cNvPr>
            <p:cNvCxnSpPr>
              <a:cxnSpLocks/>
              <a:stCxn id="49" idx="3"/>
              <a:endCxn id="46" idx="7"/>
            </p:cNvCxnSpPr>
            <p:nvPr/>
          </p:nvCxnSpPr>
          <p:spPr>
            <a:xfrm flipH="1">
              <a:off x="6034096" y="4310264"/>
              <a:ext cx="998374" cy="847674"/>
            </a:xfrm>
            <a:prstGeom prst="line">
              <a:avLst/>
            </a:prstGeom>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7637C13C-2CE1-A84A-9B89-C931D2CB822A}"/>
                </a:ext>
              </a:extLst>
            </p:cNvPr>
            <p:cNvSpPr/>
            <p:nvPr/>
          </p:nvSpPr>
          <p:spPr>
            <a:xfrm>
              <a:off x="7012311" y="4192771"/>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D06AFD4A-DC03-FC4E-A586-70CD015C0742}"/>
                </a:ext>
              </a:extLst>
            </p:cNvPr>
            <p:cNvCxnSpPr>
              <a:cxnSpLocks/>
              <a:stCxn id="49" idx="1"/>
              <a:endCxn id="9" idx="5"/>
            </p:cNvCxnSpPr>
            <p:nvPr/>
          </p:nvCxnSpPr>
          <p:spPr>
            <a:xfrm flipH="1" flipV="1">
              <a:off x="6624159" y="2679354"/>
              <a:ext cx="408311" cy="1533576"/>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EFBDAE4-CD60-3F46-B3F5-ABCB5BCE41D3}"/>
                </a:ext>
              </a:extLst>
            </p:cNvPr>
            <p:cNvCxnSpPr>
              <a:cxnSpLocks/>
              <a:stCxn id="15" idx="6"/>
              <a:endCxn id="9" idx="2"/>
            </p:cNvCxnSpPr>
            <p:nvPr/>
          </p:nvCxnSpPr>
          <p:spPr>
            <a:xfrm flipV="1">
              <a:off x="2991634" y="2630687"/>
              <a:ext cx="3515032" cy="820461"/>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cxnSp>
        <p:nvCxnSpPr>
          <p:cNvPr id="60" name="Straight Connector 59">
            <a:extLst>
              <a:ext uri="{FF2B5EF4-FFF2-40B4-BE49-F238E27FC236}">
                <a16:creationId xmlns:a16="http://schemas.microsoft.com/office/drawing/2014/main" id="{3B36166A-CC73-A74D-BA45-79F715295F9D}"/>
              </a:ext>
            </a:extLst>
          </p:cNvPr>
          <p:cNvCxnSpPr>
            <a:cxnSpLocks/>
          </p:cNvCxnSpPr>
          <p:nvPr/>
        </p:nvCxnSpPr>
        <p:spPr>
          <a:xfrm flipH="1" flipV="1">
            <a:off x="2161213" y="2866105"/>
            <a:ext cx="324502" cy="25763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62" name="Content Placeholder 2">
            <a:extLst>
              <a:ext uri="{FF2B5EF4-FFF2-40B4-BE49-F238E27FC236}">
                <a16:creationId xmlns:a16="http://schemas.microsoft.com/office/drawing/2014/main" id="{55E55148-9556-5944-BFD5-7EF2902AB699}"/>
              </a:ext>
            </a:extLst>
          </p:cNvPr>
          <p:cNvSpPr txBox="1">
            <a:spLocks/>
          </p:cNvSpPr>
          <p:nvPr/>
        </p:nvSpPr>
        <p:spPr>
          <a:xfrm>
            <a:off x="361136" y="2401710"/>
            <a:ext cx="1687044" cy="1982899"/>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Let x be the point with the smallest x-coordinate (smallest y-coordinate if more than one)</a:t>
            </a:r>
          </a:p>
        </p:txBody>
      </p:sp>
    </p:spTree>
    <p:extLst>
      <p:ext uri="{BB962C8B-B14F-4D97-AF65-F5344CB8AC3E}">
        <p14:creationId xmlns:p14="http://schemas.microsoft.com/office/powerpoint/2010/main" val="18940961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68646"/>
            <a:ext cx="9905998" cy="860425"/>
          </a:xfrm>
        </p:spPr>
        <p:txBody>
          <a:bodyPr/>
          <a:lstStyle/>
          <a:p>
            <a:pPr algn="ctr"/>
            <a:r>
              <a:rPr lang="en-US" dirty="0"/>
              <a:t>Method 3: Triangles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710013"/>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42" name="Content Placeholder 2">
            <a:extLst>
              <a:ext uri="{FF2B5EF4-FFF2-40B4-BE49-F238E27FC236}">
                <a16:creationId xmlns:a16="http://schemas.microsoft.com/office/drawing/2014/main" id="{A3DC6127-FBA9-764B-894C-A70AC6106D22}"/>
              </a:ext>
            </a:extLst>
          </p:cNvPr>
          <p:cNvSpPr txBox="1">
            <a:spLocks/>
          </p:cNvSpPr>
          <p:nvPr/>
        </p:nvSpPr>
        <p:spPr>
          <a:xfrm>
            <a:off x="6196101" y="1840844"/>
            <a:ext cx="5190983" cy="283765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solidFill>
                  <a:schemeClr val="bg1"/>
                </a:solidFill>
              </a:rPr>
              <a:t>Algorithm (Take 1)</a:t>
            </a:r>
            <a:r>
              <a:rPr lang="en-US" sz="2000" i="1" dirty="0">
                <a:solidFill>
                  <a:schemeClr val="bg1"/>
                </a:solidFill>
              </a:rPr>
              <a:t>:</a:t>
            </a:r>
          </a:p>
          <a:p>
            <a:pPr marL="0" indent="0">
              <a:buFont typeface="Arial" panose="020B0604020202020204" pitchFamily="34" charset="0"/>
              <a:buNone/>
            </a:pPr>
            <a:r>
              <a:rPr lang="en-US" sz="1600" i="1" dirty="0">
                <a:solidFill>
                  <a:schemeClr val="bg1"/>
                </a:solidFill>
              </a:rPr>
              <a:t>Sort points counter-clockwise</a:t>
            </a:r>
            <a:br>
              <a:rPr lang="en-US" sz="1600" i="1" dirty="0">
                <a:solidFill>
                  <a:schemeClr val="bg1"/>
                </a:solidFill>
              </a:rPr>
            </a:br>
            <a:r>
              <a:rPr lang="en-US" sz="1600" i="1" dirty="0">
                <a:solidFill>
                  <a:schemeClr val="bg1"/>
                </a:solidFill>
              </a:rPr>
              <a:t>Let p1 be point with smallest x-</a:t>
            </a:r>
            <a:r>
              <a:rPr lang="en-US" sz="1600" i="1" dirty="0" err="1">
                <a:solidFill>
                  <a:schemeClr val="bg1"/>
                </a:solidFill>
              </a:rPr>
              <a:t>val</a:t>
            </a:r>
            <a:r>
              <a:rPr lang="en-US" sz="1600" i="1" dirty="0">
                <a:solidFill>
                  <a:schemeClr val="bg1"/>
                </a:solidFill>
              </a:rPr>
              <a:t> (smallest y if more than one)</a:t>
            </a:r>
            <a:br>
              <a:rPr lang="en-US" sz="1600" i="1" dirty="0">
                <a:solidFill>
                  <a:schemeClr val="bg1"/>
                </a:solidFill>
              </a:rPr>
            </a:br>
            <a:br>
              <a:rPr lang="en-US" sz="1600" i="1" dirty="0">
                <a:solidFill>
                  <a:schemeClr val="bg1"/>
                </a:solidFill>
              </a:rPr>
            </a:br>
            <a:r>
              <a:rPr lang="en-US" sz="1600" i="1" dirty="0">
                <a:solidFill>
                  <a:schemeClr val="bg1"/>
                </a:solidFill>
              </a:rPr>
              <a:t>For </a:t>
            </a:r>
            <a:r>
              <a:rPr lang="en-US" sz="1600" i="1" dirty="0" err="1">
                <a:solidFill>
                  <a:schemeClr val="bg1"/>
                </a:solidFill>
              </a:rPr>
              <a:t>i</a:t>
            </a:r>
            <a:r>
              <a:rPr lang="en-US" sz="1600" i="1" dirty="0">
                <a:solidFill>
                  <a:schemeClr val="bg1"/>
                </a:solidFill>
              </a:rPr>
              <a:t> = 2 to n-1:</a:t>
            </a:r>
            <a:br>
              <a:rPr lang="en-US" sz="1600" i="1" dirty="0">
                <a:solidFill>
                  <a:schemeClr val="bg1"/>
                </a:solidFill>
              </a:rPr>
            </a:br>
            <a:r>
              <a:rPr lang="en-US" sz="1600" i="1" dirty="0">
                <a:solidFill>
                  <a:schemeClr val="bg1"/>
                </a:solidFill>
              </a:rPr>
              <a:t>     if </a:t>
            </a:r>
            <a:r>
              <a:rPr lang="en-US" sz="1600" i="1" dirty="0" err="1">
                <a:solidFill>
                  <a:schemeClr val="bg1"/>
                </a:solidFill>
              </a:rPr>
              <a:t>inTriangle</a:t>
            </a:r>
            <a:r>
              <a:rPr lang="en-US" sz="1600" i="1" dirty="0">
                <a:solidFill>
                  <a:schemeClr val="bg1"/>
                </a:solidFill>
              </a:rPr>
              <a:t>(P, p</a:t>
            </a:r>
            <a:r>
              <a:rPr lang="en-US" sz="1600" i="1" baseline="-25000" dirty="0">
                <a:solidFill>
                  <a:schemeClr val="bg1"/>
                </a:solidFill>
              </a:rPr>
              <a:t>1</a:t>
            </a:r>
            <a:r>
              <a:rPr lang="en-US" sz="1600" i="1" dirty="0">
                <a:solidFill>
                  <a:schemeClr val="bg1"/>
                </a:solidFill>
              </a:rPr>
              <a:t>, p</a:t>
            </a:r>
            <a:r>
              <a:rPr lang="en-US" sz="1600" i="1" baseline="-25000" dirty="0">
                <a:solidFill>
                  <a:schemeClr val="bg1"/>
                </a:solidFill>
              </a:rPr>
              <a:t>i</a:t>
            </a:r>
            <a:r>
              <a:rPr lang="en-US" sz="1600" i="1" dirty="0">
                <a:solidFill>
                  <a:schemeClr val="bg1"/>
                </a:solidFill>
              </a:rPr>
              <a:t>, p</a:t>
            </a:r>
            <a:r>
              <a:rPr lang="en-US" sz="1600" i="1" baseline="-25000" dirty="0">
                <a:solidFill>
                  <a:schemeClr val="bg1"/>
                </a:solidFill>
              </a:rPr>
              <a:t>i+1</a:t>
            </a:r>
            <a:r>
              <a:rPr lang="en-US" sz="1600" i="1" dirty="0">
                <a:solidFill>
                  <a:schemeClr val="bg1"/>
                </a:solidFill>
              </a:rPr>
              <a:t>):</a:t>
            </a:r>
            <a:br>
              <a:rPr lang="en-US" sz="1600" i="1" dirty="0">
                <a:solidFill>
                  <a:schemeClr val="bg1"/>
                </a:solidFill>
              </a:rPr>
            </a:br>
            <a:r>
              <a:rPr lang="en-US" sz="1600" i="1" dirty="0">
                <a:solidFill>
                  <a:schemeClr val="bg1"/>
                </a:solidFill>
              </a:rPr>
              <a:t>          return True</a:t>
            </a:r>
          </a:p>
          <a:p>
            <a:pPr marL="0" indent="0">
              <a:buFont typeface="Arial" panose="020B0604020202020204" pitchFamily="34" charset="0"/>
              <a:buNone/>
            </a:pPr>
            <a:r>
              <a:rPr lang="en-US" sz="1600" i="1" dirty="0">
                <a:solidFill>
                  <a:schemeClr val="bg1"/>
                </a:solidFill>
              </a:rPr>
              <a:t>return False</a:t>
            </a:r>
          </a:p>
        </p:txBody>
      </p:sp>
      <p:grpSp>
        <p:nvGrpSpPr>
          <p:cNvPr id="47" name="Group 46">
            <a:extLst>
              <a:ext uri="{FF2B5EF4-FFF2-40B4-BE49-F238E27FC236}">
                <a16:creationId xmlns:a16="http://schemas.microsoft.com/office/drawing/2014/main" id="{93C3A9FD-EF05-FE41-BD35-83A9842C1060}"/>
              </a:ext>
            </a:extLst>
          </p:cNvPr>
          <p:cNvGrpSpPr/>
          <p:nvPr/>
        </p:nvGrpSpPr>
        <p:grpSpPr>
          <a:xfrm>
            <a:off x="1072754" y="1834093"/>
            <a:ext cx="4988406" cy="3553291"/>
            <a:chOff x="2574632" y="1956741"/>
            <a:chExt cx="4988406" cy="3553291"/>
          </a:xfrm>
        </p:grpSpPr>
        <p:sp>
          <p:nvSpPr>
            <p:cNvPr id="51" name="Rectangle 50">
              <a:extLst>
                <a:ext uri="{FF2B5EF4-FFF2-40B4-BE49-F238E27FC236}">
                  <a16:creationId xmlns:a16="http://schemas.microsoft.com/office/drawing/2014/main" id="{F280D156-952B-3341-A07A-951416C441CD}"/>
                </a:ext>
              </a:extLst>
            </p:cNvPr>
            <p:cNvSpPr/>
            <p:nvPr/>
          </p:nvSpPr>
          <p:spPr>
            <a:xfrm>
              <a:off x="2574632" y="1990084"/>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 name="Oval 52">
              <a:extLst>
                <a:ext uri="{FF2B5EF4-FFF2-40B4-BE49-F238E27FC236}">
                  <a16:creationId xmlns:a16="http://schemas.microsoft.com/office/drawing/2014/main" id="{D447ACF8-65A5-1045-AE8F-18AE4E142F49}"/>
                </a:ext>
              </a:extLst>
            </p:cNvPr>
            <p:cNvSpPr/>
            <p:nvPr/>
          </p:nvSpPr>
          <p:spPr>
            <a:xfrm>
              <a:off x="3429169" y="272750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D71AD2F-59CF-844F-8973-0CABDB1D191B}"/>
                </a:ext>
              </a:extLst>
            </p:cNvPr>
            <p:cNvSpPr/>
            <p:nvPr/>
          </p:nvSpPr>
          <p:spPr>
            <a:xfrm>
              <a:off x="4790937" y="222945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1EA5C38F-01DD-3A48-9459-49A0C703EEF2}"/>
                </a:ext>
              </a:extLst>
            </p:cNvPr>
            <p:cNvSpPr/>
            <p:nvPr/>
          </p:nvSpPr>
          <p:spPr>
            <a:xfrm>
              <a:off x="6506666" y="2561861"/>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9CDB20F-0DFD-5B48-BA3B-2B17DEC17930}"/>
                </a:ext>
              </a:extLst>
            </p:cNvPr>
            <p:cNvSpPr/>
            <p:nvPr/>
          </p:nvSpPr>
          <p:spPr>
            <a:xfrm>
              <a:off x="5786453" y="213908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57893E51-B8EC-C24A-BD11-91B949411C7E}"/>
                </a:ext>
              </a:extLst>
            </p:cNvPr>
            <p:cNvSpPr/>
            <p:nvPr/>
          </p:nvSpPr>
          <p:spPr>
            <a:xfrm>
              <a:off x="4027129" y="493635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96CC5DE-0F86-5541-9E99-415C24424513}"/>
                </a:ext>
              </a:extLst>
            </p:cNvPr>
            <p:cNvSpPr/>
            <p:nvPr/>
          </p:nvSpPr>
          <p:spPr>
            <a:xfrm>
              <a:off x="3085040" y="426284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7277EFE-B205-8244-8E43-A01D4E19BED8}"/>
                </a:ext>
              </a:extLst>
            </p:cNvPr>
            <p:cNvSpPr/>
            <p:nvPr/>
          </p:nvSpPr>
          <p:spPr>
            <a:xfrm>
              <a:off x="2853982" y="3382322"/>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EEAF8E79-F5AA-814F-8A00-216A84DBF99D}"/>
                </a:ext>
              </a:extLst>
            </p:cNvPr>
            <p:cNvCxnSpPr>
              <a:cxnSpLocks/>
              <a:stCxn id="63" idx="7"/>
              <a:endCxn id="53" idx="3"/>
            </p:cNvCxnSpPr>
            <p:nvPr/>
          </p:nvCxnSpPr>
          <p:spPr>
            <a:xfrm flipV="1">
              <a:off x="2971475" y="2844996"/>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DBC3D80-CDBA-3142-9844-3E7A8FF7BC88}"/>
                </a:ext>
              </a:extLst>
            </p:cNvPr>
            <p:cNvCxnSpPr>
              <a:cxnSpLocks/>
              <a:stCxn id="54" idx="2"/>
              <a:endCxn id="53" idx="7"/>
            </p:cNvCxnSpPr>
            <p:nvPr/>
          </p:nvCxnSpPr>
          <p:spPr>
            <a:xfrm flipH="1">
              <a:off x="3546662" y="2298279"/>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2AAD8F4-4E8D-1C47-B3DC-4B65D751BCF0}"/>
                </a:ext>
              </a:extLst>
            </p:cNvPr>
            <p:cNvCxnSpPr>
              <a:cxnSpLocks/>
              <a:stCxn id="54" idx="6"/>
              <a:endCxn id="57" idx="1"/>
            </p:cNvCxnSpPr>
            <p:nvPr/>
          </p:nvCxnSpPr>
          <p:spPr>
            <a:xfrm flipV="1">
              <a:off x="4928589" y="2159239"/>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538F45A-0955-5648-9E34-B4ADBC79F109}"/>
                </a:ext>
              </a:extLst>
            </p:cNvPr>
            <p:cNvCxnSpPr>
              <a:cxnSpLocks/>
              <a:stCxn id="55" idx="0"/>
              <a:endCxn id="57" idx="6"/>
            </p:cNvCxnSpPr>
            <p:nvPr/>
          </p:nvCxnSpPr>
          <p:spPr>
            <a:xfrm flipH="1" flipV="1">
              <a:off x="5924105" y="2207906"/>
              <a:ext cx="651387" cy="353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A751C32-39A0-7645-88EF-5F8FA0B88069}"/>
                </a:ext>
              </a:extLst>
            </p:cNvPr>
            <p:cNvCxnSpPr>
              <a:cxnSpLocks/>
              <a:stCxn id="58" idx="6"/>
              <a:endCxn id="83" idx="1"/>
            </p:cNvCxnSpPr>
            <p:nvPr/>
          </p:nvCxnSpPr>
          <p:spPr>
            <a:xfrm>
              <a:off x="4164781" y="5005178"/>
              <a:ext cx="1771981" cy="152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4AC21A6-0FE6-EA42-AD65-63A1CAFB799D}"/>
                </a:ext>
              </a:extLst>
            </p:cNvPr>
            <p:cNvCxnSpPr>
              <a:cxnSpLocks/>
              <a:stCxn id="58" idx="1"/>
              <a:endCxn id="61" idx="5"/>
            </p:cNvCxnSpPr>
            <p:nvPr/>
          </p:nvCxnSpPr>
          <p:spPr>
            <a:xfrm flipH="1" flipV="1">
              <a:off x="3202533" y="4380336"/>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DF8F834-E2A9-6E47-BB64-05BF29E00BA6}"/>
                </a:ext>
              </a:extLst>
            </p:cNvPr>
            <p:cNvCxnSpPr>
              <a:cxnSpLocks/>
              <a:stCxn id="63" idx="4"/>
              <a:endCxn id="61" idx="1"/>
            </p:cNvCxnSpPr>
            <p:nvPr/>
          </p:nvCxnSpPr>
          <p:spPr>
            <a:xfrm>
              <a:off x="2922808" y="3519974"/>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727C2F4C-B28C-574D-8B1D-432A0AA84FB8}"/>
                </a:ext>
              </a:extLst>
            </p:cNvPr>
            <p:cNvSpPr/>
            <p:nvPr/>
          </p:nvSpPr>
          <p:spPr>
            <a:xfrm>
              <a:off x="5737786" y="3681232"/>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ECAADEF5-1690-C640-83C8-F99B44B9B20B}"/>
                </a:ext>
              </a:extLst>
            </p:cNvPr>
            <p:cNvSpPr txBox="1"/>
            <p:nvPr/>
          </p:nvSpPr>
          <p:spPr>
            <a:xfrm>
              <a:off x="2657610" y="3053477"/>
              <a:ext cx="473662" cy="307777"/>
            </a:xfrm>
            <a:prstGeom prst="rect">
              <a:avLst/>
            </a:prstGeom>
            <a:noFill/>
          </p:spPr>
          <p:txBody>
            <a:bodyPr wrap="square" rtlCol="0">
              <a:spAutoFit/>
            </a:bodyPr>
            <a:lstStyle/>
            <a:p>
              <a:r>
                <a:rPr lang="en-US" sz="1400" dirty="0">
                  <a:solidFill>
                    <a:schemeClr val="bg1"/>
                  </a:solidFill>
                </a:rPr>
                <a:t>p1</a:t>
              </a:r>
            </a:p>
          </p:txBody>
        </p:sp>
        <p:sp>
          <p:nvSpPr>
            <p:cNvPr id="73" name="TextBox 72">
              <a:extLst>
                <a:ext uri="{FF2B5EF4-FFF2-40B4-BE49-F238E27FC236}">
                  <a16:creationId xmlns:a16="http://schemas.microsoft.com/office/drawing/2014/main" id="{CF133266-C5E2-FD45-967B-216988965F46}"/>
                </a:ext>
              </a:extLst>
            </p:cNvPr>
            <p:cNvSpPr txBox="1"/>
            <p:nvPr/>
          </p:nvSpPr>
          <p:spPr>
            <a:xfrm>
              <a:off x="2743389" y="4369478"/>
              <a:ext cx="473662" cy="307777"/>
            </a:xfrm>
            <a:prstGeom prst="rect">
              <a:avLst/>
            </a:prstGeom>
            <a:noFill/>
          </p:spPr>
          <p:txBody>
            <a:bodyPr wrap="square" rtlCol="0">
              <a:spAutoFit/>
            </a:bodyPr>
            <a:lstStyle/>
            <a:p>
              <a:r>
                <a:rPr lang="en-US" sz="1400" dirty="0">
                  <a:solidFill>
                    <a:schemeClr val="bg1"/>
                  </a:solidFill>
                </a:rPr>
                <a:t>p2</a:t>
              </a:r>
            </a:p>
          </p:txBody>
        </p:sp>
        <p:sp>
          <p:nvSpPr>
            <p:cNvPr id="74" name="TextBox 73">
              <a:extLst>
                <a:ext uri="{FF2B5EF4-FFF2-40B4-BE49-F238E27FC236}">
                  <a16:creationId xmlns:a16="http://schemas.microsoft.com/office/drawing/2014/main" id="{4063CC0A-BF41-9848-BA59-DD060FAD9FBC}"/>
                </a:ext>
              </a:extLst>
            </p:cNvPr>
            <p:cNvSpPr txBox="1"/>
            <p:nvPr/>
          </p:nvSpPr>
          <p:spPr>
            <a:xfrm>
              <a:off x="3660766" y="4968552"/>
              <a:ext cx="473662" cy="307777"/>
            </a:xfrm>
            <a:prstGeom prst="rect">
              <a:avLst/>
            </a:prstGeom>
            <a:noFill/>
          </p:spPr>
          <p:txBody>
            <a:bodyPr wrap="square" rtlCol="0">
              <a:spAutoFit/>
            </a:bodyPr>
            <a:lstStyle/>
            <a:p>
              <a:r>
                <a:rPr lang="en-US" sz="1400" dirty="0">
                  <a:solidFill>
                    <a:schemeClr val="bg1"/>
                  </a:solidFill>
                </a:rPr>
                <a:t>p3</a:t>
              </a:r>
            </a:p>
          </p:txBody>
        </p:sp>
        <p:sp>
          <p:nvSpPr>
            <p:cNvPr id="75" name="TextBox 74">
              <a:extLst>
                <a:ext uri="{FF2B5EF4-FFF2-40B4-BE49-F238E27FC236}">
                  <a16:creationId xmlns:a16="http://schemas.microsoft.com/office/drawing/2014/main" id="{51FF68E2-5DA3-6A40-A389-817B254C02F4}"/>
                </a:ext>
              </a:extLst>
            </p:cNvPr>
            <p:cNvSpPr txBox="1"/>
            <p:nvPr/>
          </p:nvSpPr>
          <p:spPr>
            <a:xfrm>
              <a:off x="6059621" y="5133487"/>
              <a:ext cx="473662" cy="307777"/>
            </a:xfrm>
            <a:prstGeom prst="rect">
              <a:avLst/>
            </a:prstGeom>
            <a:noFill/>
          </p:spPr>
          <p:txBody>
            <a:bodyPr wrap="square" rtlCol="0">
              <a:spAutoFit/>
            </a:bodyPr>
            <a:lstStyle/>
            <a:p>
              <a:r>
                <a:rPr lang="en-US" sz="1400" dirty="0">
                  <a:solidFill>
                    <a:schemeClr val="bg1"/>
                  </a:solidFill>
                </a:rPr>
                <a:t>p4</a:t>
              </a:r>
            </a:p>
          </p:txBody>
        </p:sp>
        <p:sp>
          <p:nvSpPr>
            <p:cNvPr id="76" name="TextBox 75">
              <a:extLst>
                <a:ext uri="{FF2B5EF4-FFF2-40B4-BE49-F238E27FC236}">
                  <a16:creationId xmlns:a16="http://schemas.microsoft.com/office/drawing/2014/main" id="{63AC1D5A-138D-864A-91DE-9CE427DDF5F0}"/>
                </a:ext>
              </a:extLst>
            </p:cNvPr>
            <p:cNvSpPr txBox="1"/>
            <p:nvPr/>
          </p:nvSpPr>
          <p:spPr>
            <a:xfrm>
              <a:off x="7089376" y="3884994"/>
              <a:ext cx="473662" cy="307777"/>
            </a:xfrm>
            <a:prstGeom prst="rect">
              <a:avLst/>
            </a:prstGeom>
            <a:noFill/>
          </p:spPr>
          <p:txBody>
            <a:bodyPr wrap="square" rtlCol="0">
              <a:spAutoFit/>
            </a:bodyPr>
            <a:lstStyle/>
            <a:p>
              <a:r>
                <a:rPr lang="en-US" sz="1400" dirty="0">
                  <a:solidFill>
                    <a:schemeClr val="bg1"/>
                  </a:solidFill>
                </a:rPr>
                <a:t>p5</a:t>
              </a:r>
            </a:p>
          </p:txBody>
        </p:sp>
        <p:sp>
          <p:nvSpPr>
            <p:cNvPr id="77" name="TextBox 76">
              <a:extLst>
                <a:ext uri="{FF2B5EF4-FFF2-40B4-BE49-F238E27FC236}">
                  <a16:creationId xmlns:a16="http://schemas.microsoft.com/office/drawing/2014/main" id="{3F98715A-4431-354E-BF95-80B1205158C9}"/>
                </a:ext>
              </a:extLst>
            </p:cNvPr>
            <p:cNvSpPr txBox="1"/>
            <p:nvPr/>
          </p:nvSpPr>
          <p:spPr>
            <a:xfrm>
              <a:off x="6599588" y="2312830"/>
              <a:ext cx="473662" cy="307777"/>
            </a:xfrm>
            <a:prstGeom prst="rect">
              <a:avLst/>
            </a:prstGeom>
            <a:noFill/>
          </p:spPr>
          <p:txBody>
            <a:bodyPr wrap="square" rtlCol="0">
              <a:spAutoFit/>
            </a:bodyPr>
            <a:lstStyle/>
            <a:p>
              <a:r>
                <a:rPr lang="en-US" sz="1400" dirty="0">
                  <a:solidFill>
                    <a:schemeClr val="bg1"/>
                  </a:solidFill>
                </a:rPr>
                <a:t>p6</a:t>
              </a:r>
            </a:p>
          </p:txBody>
        </p:sp>
        <p:sp>
          <p:nvSpPr>
            <p:cNvPr id="78" name="TextBox 77">
              <a:extLst>
                <a:ext uri="{FF2B5EF4-FFF2-40B4-BE49-F238E27FC236}">
                  <a16:creationId xmlns:a16="http://schemas.microsoft.com/office/drawing/2014/main" id="{2E6F7234-8DED-A645-BDC9-318E8094586E}"/>
                </a:ext>
              </a:extLst>
            </p:cNvPr>
            <p:cNvSpPr txBox="1"/>
            <p:nvPr/>
          </p:nvSpPr>
          <p:spPr>
            <a:xfrm>
              <a:off x="5909458" y="1956741"/>
              <a:ext cx="473662" cy="307777"/>
            </a:xfrm>
            <a:prstGeom prst="rect">
              <a:avLst/>
            </a:prstGeom>
            <a:noFill/>
          </p:spPr>
          <p:txBody>
            <a:bodyPr wrap="square" rtlCol="0">
              <a:spAutoFit/>
            </a:bodyPr>
            <a:lstStyle/>
            <a:p>
              <a:r>
                <a:rPr lang="en-US" sz="1400" dirty="0">
                  <a:solidFill>
                    <a:schemeClr val="bg1"/>
                  </a:solidFill>
                </a:rPr>
                <a:t>p7</a:t>
              </a:r>
            </a:p>
          </p:txBody>
        </p:sp>
        <p:sp>
          <p:nvSpPr>
            <p:cNvPr id="79" name="TextBox 78">
              <a:extLst>
                <a:ext uri="{FF2B5EF4-FFF2-40B4-BE49-F238E27FC236}">
                  <a16:creationId xmlns:a16="http://schemas.microsoft.com/office/drawing/2014/main" id="{516E69F0-8436-A34A-BD2A-328E7D2C674E}"/>
                </a:ext>
              </a:extLst>
            </p:cNvPr>
            <p:cNvSpPr txBox="1"/>
            <p:nvPr/>
          </p:nvSpPr>
          <p:spPr>
            <a:xfrm>
              <a:off x="4467153" y="2005882"/>
              <a:ext cx="473662" cy="307777"/>
            </a:xfrm>
            <a:prstGeom prst="rect">
              <a:avLst/>
            </a:prstGeom>
            <a:noFill/>
          </p:spPr>
          <p:txBody>
            <a:bodyPr wrap="square" rtlCol="0">
              <a:spAutoFit/>
            </a:bodyPr>
            <a:lstStyle/>
            <a:p>
              <a:r>
                <a:rPr lang="en-US" sz="1400" dirty="0">
                  <a:solidFill>
                    <a:schemeClr val="bg1"/>
                  </a:solidFill>
                </a:rPr>
                <a:t>p8</a:t>
              </a:r>
            </a:p>
          </p:txBody>
        </p:sp>
        <p:sp>
          <p:nvSpPr>
            <p:cNvPr id="80" name="TextBox 79">
              <a:extLst>
                <a:ext uri="{FF2B5EF4-FFF2-40B4-BE49-F238E27FC236}">
                  <a16:creationId xmlns:a16="http://schemas.microsoft.com/office/drawing/2014/main" id="{E58144E4-1EAF-5D41-ACAA-18A0F9FA4F0E}"/>
                </a:ext>
              </a:extLst>
            </p:cNvPr>
            <p:cNvSpPr txBox="1"/>
            <p:nvPr/>
          </p:nvSpPr>
          <p:spPr>
            <a:xfrm>
              <a:off x="3196695" y="2438675"/>
              <a:ext cx="473662" cy="307777"/>
            </a:xfrm>
            <a:prstGeom prst="rect">
              <a:avLst/>
            </a:prstGeom>
            <a:noFill/>
          </p:spPr>
          <p:txBody>
            <a:bodyPr wrap="square" rtlCol="0">
              <a:spAutoFit/>
            </a:bodyPr>
            <a:lstStyle/>
            <a:p>
              <a:r>
                <a:rPr lang="en-US" sz="1400" dirty="0">
                  <a:solidFill>
                    <a:schemeClr val="bg1"/>
                  </a:solidFill>
                </a:rPr>
                <a:t>p9</a:t>
              </a:r>
            </a:p>
          </p:txBody>
        </p:sp>
        <p:sp>
          <p:nvSpPr>
            <p:cNvPr id="81" name="TextBox 80">
              <a:extLst>
                <a:ext uri="{FF2B5EF4-FFF2-40B4-BE49-F238E27FC236}">
                  <a16:creationId xmlns:a16="http://schemas.microsoft.com/office/drawing/2014/main" id="{3948E29D-7EEE-0A48-AF30-C95E852EDC0A}"/>
                </a:ext>
              </a:extLst>
            </p:cNvPr>
            <p:cNvSpPr txBox="1"/>
            <p:nvPr/>
          </p:nvSpPr>
          <p:spPr>
            <a:xfrm>
              <a:off x="5711339" y="3339042"/>
              <a:ext cx="473662" cy="307777"/>
            </a:xfrm>
            <a:prstGeom prst="rect">
              <a:avLst/>
            </a:prstGeom>
            <a:noFill/>
          </p:spPr>
          <p:txBody>
            <a:bodyPr wrap="square" rtlCol="0">
              <a:spAutoFit/>
            </a:bodyPr>
            <a:lstStyle/>
            <a:p>
              <a:r>
                <a:rPr lang="en-US" sz="1400" dirty="0">
                  <a:solidFill>
                    <a:schemeClr val="bg1"/>
                  </a:solidFill>
                </a:rPr>
                <a:t>P</a:t>
              </a:r>
            </a:p>
          </p:txBody>
        </p:sp>
        <p:cxnSp>
          <p:nvCxnSpPr>
            <p:cNvPr id="82" name="Straight Connector 81">
              <a:extLst>
                <a:ext uri="{FF2B5EF4-FFF2-40B4-BE49-F238E27FC236}">
                  <a16:creationId xmlns:a16="http://schemas.microsoft.com/office/drawing/2014/main" id="{2A53574C-C6E2-E44C-9C87-03B61A12BF1C}"/>
                </a:ext>
              </a:extLst>
            </p:cNvPr>
            <p:cNvCxnSpPr>
              <a:cxnSpLocks/>
              <a:stCxn id="85" idx="2"/>
              <a:endCxn id="63" idx="5"/>
            </p:cNvCxnSpPr>
            <p:nvPr/>
          </p:nvCxnSpPr>
          <p:spPr>
            <a:xfrm flipH="1" flipV="1">
              <a:off x="2971475" y="3499815"/>
              <a:ext cx="4040836" cy="761782"/>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E7855ECD-A663-4748-BB1B-BF85D7BF979F}"/>
                </a:ext>
              </a:extLst>
            </p:cNvPr>
            <p:cNvSpPr/>
            <p:nvPr/>
          </p:nvSpPr>
          <p:spPr>
            <a:xfrm>
              <a:off x="5916603" y="51377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C97381A3-DB2A-6247-A5BE-AAD48FE5F49B}"/>
                </a:ext>
              </a:extLst>
            </p:cNvPr>
            <p:cNvCxnSpPr>
              <a:cxnSpLocks/>
              <a:stCxn id="85" idx="3"/>
              <a:endCxn id="83" idx="7"/>
            </p:cNvCxnSpPr>
            <p:nvPr/>
          </p:nvCxnSpPr>
          <p:spPr>
            <a:xfrm flipH="1">
              <a:off x="6034096" y="4310264"/>
              <a:ext cx="998374" cy="847674"/>
            </a:xfrm>
            <a:prstGeom prst="line">
              <a:avLst/>
            </a:prstGeom>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1A01773E-C88E-9B4E-9812-D3D95CD05727}"/>
                </a:ext>
              </a:extLst>
            </p:cNvPr>
            <p:cNvSpPr/>
            <p:nvPr/>
          </p:nvSpPr>
          <p:spPr>
            <a:xfrm>
              <a:off x="7012311" y="4192771"/>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a:extLst>
                <a:ext uri="{FF2B5EF4-FFF2-40B4-BE49-F238E27FC236}">
                  <a16:creationId xmlns:a16="http://schemas.microsoft.com/office/drawing/2014/main" id="{CEF2ACA2-BB6D-CE4D-BCA9-EF57199B167E}"/>
                </a:ext>
              </a:extLst>
            </p:cNvPr>
            <p:cNvCxnSpPr>
              <a:cxnSpLocks/>
              <a:stCxn id="85" idx="1"/>
              <a:endCxn id="55" idx="5"/>
            </p:cNvCxnSpPr>
            <p:nvPr/>
          </p:nvCxnSpPr>
          <p:spPr>
            <a:xfrm flipH="1" flipV="1">
              <a:off x="6624159" y="2679354"/>
              <a:ext cx="408311" cy="1533576"/>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974EAB5-766A-5549-A604-EC6448D0C8A1}"/>
                </a:ext>
              </a:extLst>
            </p:cNvPr>
            <p:cNvCxnSpPr>
              <a:cxnSpLocks/>
              <a:stCxn id="63" idx="6"/>
              <a:endCxn id="55" idx="2"/>
            </p:cNvCxnSpPr>
            <p:nvPr/>
          </p:nvCxnSpPr>
          <p:spPr>
            <a:xfrm flipV="1">
              <a:off x="2991634" y="2630687"/>
              <a:ext cx="3515032" cy="820461"/>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sp>
        <p:nvSpPr>
          <p:cNvPr id="89" name="Content Placeholder 2">
            <a:extLst>
              <a:ext uri="{FF2B5EF4-FFF2-40B4-BE49-F238E27FC236}">
                <a16:creationId xmlns:a16="http://schemas.microsoft.com/office/drawing/2014/main" id="{36346BAC-E889-154A-807C-0CFFDAAC3454}"/>
              </a:ext>
            </a:extLst>
          </p:cNvPr>
          <p:cNvSpPr txBox="1">
            <a:spLocks/>
          </p:cNvSpPr>
          <p:nvPr/>
        </p:nvSpPr>
        <p:spPr>
          <a:xfrm>
            <a:off x="7618139" y="5393622"/>
            <a:ext cx="3614791" cy="109861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Note that </a:t>
            </a:r>
            <a:r>
              <a:rPr lang="en-US" sz="1600" i="1" dirty="0" err="1"/>
              <a:t>isInTriangle</a:t>
            </a:r>
            <a:r>
              <a:rPr lang="en-US" sz="1600" i="1" dirty="0"/>
              <a:t>() can be done in constant time. You can look up various ways to implement this yourselves.</a:t>
            </a:r>
          </a:p>
        </p:txBody>
      </p:sp>
      <p:cxnSp>
        <p:nvCxnSpPr>
          <p:cNvPr id="90" name="Straight Connector 89">
            <a:extLst>
              <a:ext uri="{FF2B5EF4-FFF2-40B4-BE49-F238E27FC236}">
                <a16:creationId xmlns:a16="http://schemas.microsoft.com/office/drawing/2014/main" id="{3CC74CF7-C974-374B-8716-491883A66B5D}"/>
              </a:ext>
            </a:extLst>
          </p:cNvPr>
          <p:cNvCxnSpPr>
            <a:cxnSpLocks/>
          </p:cNvCxnSpPr>
          <p:nvPr/>
        </p:nvCxnSpPr>
        <p:spPr>
          <a:xfrm flipH="1" flipV="1">
            <a:off x="8528858" y="4813704"/>
            <a:ext cx="397502" cy="46401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99358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68646"/>
            <a:ext cx="9905998" cy="860425"/>
          </a:xfrm>
        </p:spPr>
        <p:txBody>
          <a:bodyPr/>
          <a:lstStyle/>
          <a:p>
            <a:pPr algn="ctr"/>
            <a:r>
              <a:rPr lang="en-US" dirty="0"/>
              <a:t>Method 3: Triangles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710013"/>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42" name="Content Placeholder 2">
            <a:extLst>
              <a:ext uri="{FF2B5EF4-FFF2-40B4-BE49-F238E27FC236}">
                <a16:creationId xmlns:a16="http://schemas.microsoft.com/office/drawing/2014/main" id="{A3DC6127-FBA9-764B-894C-A70AC6106D22}"/>
              </a:ext>
            </a:extLst>
          </p:cNvPr>
          <p:cNvSpPr txBox="1">
            <a:spLocks/>
          </p:cNvSpPr>
          <p:nvPr/>
        </p:nvSpPr>
        <p:spPr>
          <a:xfrm>
            <a:off x="6196101" y="1840844"/>
            <a:ext cx="5190983" cy="108998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solidFill>
                  <a:schemeClr val="bg1"/>
                </a:solidFill>
              </a:rPr>
              <a:t>Algorithm (Take 2)</a:t>
            </a:r>
            <a:r>
              <a:rPr lang="en-US" sz="2000" i="1" dirty="0">
                <a:solidFill>
                  <a:schemeClr val="bg1"/>
                </a:solidFill>
              </a:rPr>
              <a:t>:</a:t>
            </a:r>
          </a:p>
          <a:p>
            <a:pPr marL="0" indent="0">
              <a:buFont typeface="Arial" panose="020B0604020202020204" pitchFamily="34" charset="0"/>
              <a:buNone/>
            </a:pPr>
            <a:r>
              <a:rPr lang="en-US" sz="1600" i="1" dirty="0">
                <a:solidFill>
                  <a:schemeClr val="bg1"/>
                </a:solidFill>
              </a:rPr>
              <a:t>??? We can do better ??</a:t>
            </a:r>
          </a:p>
        </p:txBody>
      </p:sp>
      <p:grpSp>
        <p:nvGrpSpPr>
          <p:cNvPr id="47" name="Group 46">
            <a:extLst>
              <a:ext uri="{FF2B5EF4-FFF2-40B4-BE49-F238E27FC236}">
                <a16:creationId xmlns:a16="http://schemas.microsoft.com/office/drawing/2014/main" id="{93C3A9FD-EF05-FE41-BD35-83A9842C1060}"/>
              </a:ext>
            </a:extLst>
          </p:cNvPr>
          <p:cNvGrpSpPr/>
          <p:nvPr/>
        </p:nvGrpSpPr>
        <p:grpSpPr>
          <a:xfrm>
            <a:off x="1072754" y="1834093"/>
            <a:ext cx="4988406" cy="3553291"/>
            <a:chOff x="2574632" y="1956741"/>
            <a:chExt cx="4988406" cy="3553291"/>
          </a:xfrm>
        </p:grpSpPr>
        <p:sp>
          <p:nvSpPr>
            <p:cNvPr id="51" name="Rectangle 50">
              <a:extLst>
                <a:ext uri="{FF2B5EF4-FFF2-40B4-BE49-F238E27FC236}">
                  <a16:creationId xmlns:a16="http://schemas.microsoft.com/office/drawing/2014/main" id="{F280D156-952B-3341-A07A-951416C441CD}"/>
                </a:ext>
              </a:extLst>
            </p:cNvPr>
            <p:cNvSpPr/>
            <p:nvPr/>
          </p:nvSpPr>
          <p:spPr>
            <a:xfrm>
              <a:off x="2574632" y="1990084"/>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 name="Oval 52">
              <a:extLst>
                <a:ext uri="{FF2B5EF4-FFF2-40B4-BE49-F238E27FC236}">
                  <a16:creationId xmlns:a16="http://schemas.microsoft.com/office/drawing/2014/main" id="{D447ACF8-65A5-1045-AE8F-18AE4E142F49}"/>
                </a:ext>
              </a:extLst>
            </p:cNvPr>
            <p:cNvSpPr/>
            <p:nvPr/>
          </p:nvSpPr>
          <p:spPr>
            <a:xfrm>
              <a:off x="3429169" y="272750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D71AD2F-59CF-844F-8973-0CABDB1D191B}"/>
                </a:ext>
              </a:extLst>
            </p:cNvPr>
            <p:cNvSpPr/>
            <p:nvPr/>
          </p:nvSpPr>
          <p:spPr>
            <a:xfrm>
              <a:off x="4790937" y="222945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1EA5C38F-01DD-3A48-9459-49A0C703EEF2}"/>
                </a:ext>
              </a:extLst>
            </p:cNvPr>
            <p:cNvSpPr/>
            <p:nvPr/>
          </p:nvSpPr>
          <p:spPr>
            <a:xfrm>
              <a:off x="6506666" y="2561861"/>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9CDB20F-0DFD-5B48-BA3B-2B17DEC17930}"/>
                </a:ext>
              </a:extLst>
            </p:cNvPr>
            <p:cNvSpPr/>
            <p:nvPr/>
          </p:nvSpPr>
          <p:spPr>
            <a:xfrm>
              <a:off x="5786453" y="213908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57893E51-B8EC-C24A-BD11-91B949411C7E}"/>
                </a:ext>
              </a:extLst>
            </p:cNvPr>
            <p:cNvSpPr/>
            <p:nvPr/>
          </p:nvSpPr>
          <p:spPr>
            <a:xfrm>
              <a:off x="4027129" y="493635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96CC5DE-0F86-5541-9E99-415C24424513}"/>
                </a:ext>
              </a:extLst>
            </p:cNvPr>
            <p:cNvSpPr/>
            <p:nvPr/>
          </p:nvSpPr>
          <p:spPr>
            <a:xfrm>
              <a:off x="3085040" y="426284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7277EFE-B205-8244-8E43-A01D4E19BED8}"/>
                </a:ext>
              </a:extLst>
            </p:cNvPr>
            <p:cNvSpPr/>
            <p:nvPr/>
          </p:nvSpPr>
          <p:spPr>
            <a:xfrm>
              <a:off x="2853982" y="3382322"/>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EEAF8E79-F5AA-814F-8A00-216A84DBF99D}"/>
                </a:ext>
              </a:extLst>
            </p:cNvPr>
            <p:cNvCxnSpPr>
              <a:cxnSpLocks/>
              <a:stCxn id="63" idx="7"/>
              <a:endCxn id="53" idx="3"/>
            </p:cNvCxnSpPr>
            <p:nvPr/>
          </p:nvCxnSpPr>
          <p:spPr>
            <a:xfrm flipV="1">
              <a:off x="2971475" y="2844996"/>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DBC3D80-CDBA-3142-9844-3E7A8FF7BC88}"/>
                </a:ext>
              </a:extLst>
            </p:cNvPr>
            <p:cNvCxnSpPr>
              <a:cxnSpLocks/>
              <a:stCxn id="54" idx="2"/>
              <a:endCxn id="53" idx="7"/>
            </p:cNvCxnSpPr>
            <p:nvPr/>
          </p:nvCxnSpPr>
          <p:spPr>
            <a:xfrm flipH="1">
              <a:off x="3546662" y="2298279"/>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2AAD8F4-4E8D-1C47-B3DC-4B65D751BCF0}"/>
                </a:ext>
              </a:extLst>
            </p:cNvPr>
            <p:cNvCxnSpPr>
              <a:cxnSpLocks/>
              <a:stCxn id="54" idx="6"/>
              <a:endCxn id="57" idx="1"/>
            </p:cNvCxnSpPr>
            <p:nvPr/>
          </p:nvCxnSpPr>
          <p:spPr>
            <a:xfrm flipV="1">
              <a:off x="4928589" y="2159239"/>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538F45A-0955-5648-9E34-B4ADBC79F109}"/>
                </a:ext>
              </a:extLst>
            </p:cNvPr>
            <p:cNvCxnSpPr>
              <a:cxnSpLocks/>
              <a:stCxn id="55" idx="0"/>
              <a:endCxn id="57" idx="6"/>
            </p:cNvCxnSpPr>
            <p:nvPr/>
          </p:nvCxnSpPr>
          <p:spPr>
            <a:xfrm flipH="1" flipV="1">
              <a:off x="5924105" y="2207906"/>
              <a:ext cx="651387" cy="353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A751C32-39A0-7645-88EF-5F8FA0B88069}"/>
                </a:ext>
              </a:extLst>
            </p:cNvPr>
            <p:cNvCxnSpPr>
              <a:cxnSpLocks/>
              <a:stCxn id="58" idx="6"/>
              <a:endCxn id="83" idx="1"/>
            </p:cNvCxnSpPr>
            <p:nvPr/>
          </p:nvCxnSpPr>
          <p:spPr>
            <a:xfrm>
              <a:off x="4164781" y="5005178"/>
              <a:ext cx="1771981" cy="152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4AC21A6-0FE6-EA42-AD65-63A1CAFB799D}"/>
                </a:ext>
              </a:extLst>
            </p:cNvPr>
            <p:cNvCxnSpPr>
              <a:cxnSpLocks/>
              <a:stCxn id="58" idx="1"/>
              <a:endCxn id="61" idx="5"/>
            </p:cNvCxnSpPr>
            <p:nvPr/>
          </p:nvCxnSpPr>
          <p:spPr>
            <a:xfrm flipH="1" flipV="1">
              <a:off x="3202533" y="4380336"/>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DF8F834-E2A9-6E47-BB64-05BF29E00BA6}"/>
                </a:ext>
              </a:extLst>
            </p:cNvPr>
            <p:cNvCxnSpPr>
              <a:cxnSpLocks/>
              <a:stCxn id="63" idx="4"/>
              <a:endCxn id="61" idx="1"/>
            </p:cNvCxnSpPr>
            <p:nvPr/>
          </p:nvCxnSpPr>
          <p:spPr>
            <a:xfrm>
              <a:off x="2922808" y="3519974"/>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727C2F4C-B28C-574D-8B1D-432A0AA84FB8}"/>
                </a:ext>
              </a:extLst>
            </p:cNvPr>
            <p:cNvSpPr/>
            <p:nvPr/>
          </p:nvSpPr>
          <p:spPr>
            <a:xfrm>
              <a:off x="5737786" y="3681232"/>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ECAADEF5-1690-C640-83C8-F99B44B9B20B}"/>
                </a:ext>
              </a:extLst>
            </p:cNvPr>
            <p:cNvSpPr txBox="1"/>
            <p:nvPr/>
          </p:nvSpPr>
          <p:spPr>
            <a:xfrm>
              <a:off x="2657610" y="3053477"/>
              <a:ext cx="473662" cy="307777"/>
            </a:xfrm>
            <a:prstGeom prst="rect">
              <a:avLst/>
            </a:prstGeom>
            <a:noFill/>
          </p:spPr>
          <p:txBody>
            <a:bodyPr wrap="square" rtlCol="0">
              <a:spAutoFit/>
            </a:bodyPr>
            <a:lstStyle/>
            <a:p>
              <a:r>
                <a:rPr lang="en-US" sz="1400" dirty="0">
                  <a:solidFill>
                    <a:schemeClr val="bg1"/>
                  </a:solidFill>
                </a:rPr>
                <a:t>p1</a:t>
              </a:r>
            </a:p>
          </p:txBody>
        </p:sp>
        <p:sp>
          <p:nvSpPr>
            <p:cNvPr id="73" name="TextBox 72">
              <a:extLst>
                <a:ext uri="{FF2B5EF4-FFF2-40B4-BE49-F238E27FC236}">
                  <a16:creationId xmlns:a16="http://schemas.microsoft.com/office/drawing/2014/main" id="{CF133266-C5E2-FD45-967B-216988965F46}"/>
                </a:ext>
              </a:extLst>
            </p:cNvPr>
            <p:cNvSpPr txBox="1"/>
            <p:nvPr/>
          </p:nvSpPr>
          <p:spPr>
            <a:xfrm>
              <a:off x="2743389" y="4369478"/>
              <a:ext cx="473662" cy="307777"/>
            </a:xfrm>
            <a:prstGeom prst="rect">
              <a:avLst/>
            </a:prstGeom>
            <a:noFill/>
          </p:spPr>
          <p:txBody>
            <a:bodyPr wrap="square" rtlCol="0">
              <a:spAutoFit/>
            </a:bodyPr>
            <a:lstStyle/>
            <a:p>
              <a:r>
                <a:rPr lang="en-US" sz="1400" dirty="0">
                  <a:solidFill>
                    <a:schemeClr val="bg1"/>
                  </a:solidFill>
                </a:rPr>
                <a:t>p2</a:t>
              </a:r>
            </a:p>
          </p:txBody>
        </p:sp>
        <p:sp>
          <p:nvSpPr>
            <p:cNvPr id="74" name="TextBox 73">
              <a:extLst>
                <a:ext uri="{FF2B5EF4-FFF2-40B4-BE49-F238E27FC236}">
                  <a16:creationId xmlns:a16="http://schemas.microsoft.com/office/drawing/2014/main" id="{4063CC0A-BF41-9848-BA59-DD060FAD9FBC}"/>
                </a:ext>
              </a:extLst>
            </p:cNvPr>
            <p:cNvSpPr txBox="1"/>
            <p:nvPr/>
          </p:nvSpPr>
          <p:spPr>
            <a:xfrm>
              <a:off x="3660766" y="4968552"/>
              <a:ext cx="473662" cy="307777"/>
            </a:xfrm>
            <a:prstGeom prst="rect">
              <a:avLst/>
            </a:prstGeom>
            <a:noFill/>
          </p:spPr>
          <p:txBody>
            <a:bodyPr wrap="square" rtlCol="0">
              <a:spAutoFit/>
            </a:bodyPr>
            <a:lstStyle/>
            <a:p>
              <a:r>
                <a:rPr lang="en-US" sz="1400" dirty="0">
                  <a:solidFill>
                    <a:schemeClr val="bg1"/>
                  </a:solidFill>
                </a:rPr>
                <a:t>p3</a:t>
              </a:r>
            </a:p>
          </p:txBody>
        </p:sp>
        <p:sp>
          <p:nvSpPr>
            <p:cNvPr id="75" name="TextBox 74">
              <a:extLst>
                <a:ext uri="{FF2B5EF4-FFF2-40B4-BE49-F238E27FC236}">
                  <a16:creationId xmlns:a16="http://schemas.microsoft.com/office/drawing/2014/main" id="{51FF68E2-5DA3-6A40-A389-817B254C02F4}"/>
                </a:ext>
              </a:extLst>
            </p:cNvPr>
            <p:cNvSpPr txBox="1"/>
            <p:nvPr/>
          </p:nvSpPr>
          <p:spPr>
            <a:xfrm>
              <a:off x="6059621" y="5133487"/>
              <a:ext cx="473662" cy="307777"/>
            </a:xfrm>
            <a:prstGeom prst="rect">
              <a:avLst/>
            </a:prstGeom>
            <a:noFill/>
          </p:spPr>
          <p:txBody>
            <a:bodyPr wrap="square" rtlCol="0">
              <a:spAutoFit/>
            </a:bodyPr>
            <a:lstStyle/>
            <a:p>
              <a:r>
                <a:rPr lang="en-US" sz="1400" dirty="0">
                  <a:solidFill>
                    <a:schemeClr val="bg1"/>
                  </a:solidFill>
                </a:rPr>
                <a:t>p4</a:t>
              </a:r>
            </a:p>
          </p:txBody>
        </p:sp>
        <p:sp>
          <p:nvSpPr>
            <p:cNvPr id="76" name="TextBox 75">
              <a:extLst>
                <a:ext uri="{FF2B5EF4-FFF2-40B4-BE49-F238E27FC236}">
                  <a16:creationId xmlns:a16="http://schemas.microsoft.com/office/drawing/2014/main" id="{63AC1D5A-138D-864A-91DE-9CE427DDF5F0}"/>
                </a:ext>
              </a:extLst>
            </p:cNvPr>
            <p:cNvSpPr txBox="1"/>
            <p:nvPr/>
          </p:nvSpPr>
          <p:spPr>
            <a:xfrm>
              <a:off x="7089376" y="3884994"/>
              <a:ext cx="473662" cy="307777"/>
            </a:xfrm>
            <a:prstGeom prst="rect">
              <a:avLst/>
            </a:prstGeom>
            <a:noFill/>
          </p:spPr>
          <p:txBody>
            <a:bodyPr wrap="square" rtlCol="0">
              <a:spAutoFit/>
            </a:bodyPr>
            <a:lstStyle/>
            <a:p>
              <a:r>
                <a:rPr lang="en-US" sz="1400" dirty="0">
                  <a:solidFill>
                    <a:schemeClr val="bg1"/>
                  </a:solidFill>
                </a:rPr>
                <a:t>p5</a:t>
              </a:r>
            </a:p>
          </p:txBody>
        </p:sp>
        <p:sp>
          <p:nvSpPr>
            <p:cNvPr id="77" name="TextBox 76">
              <a:extLst>
                <a:ext uri="{FF2B5EF4-FFF2-40B4-BE49-F238E27FC236}">
                  <a16:creationId xmlns:a16="http://schemas.microsoft.com/office/drawing/2014/main" id="{3F98715A-4431-354E-BF95-80B1205158C9}"/>
                </a:ext>
              </a:extLst>
            </p:cNvPr>
            <p:cNvSpPr txBox="1"/>
            <p:nvPr/>
          </p:nvSpPr>
          <p:spPr>
            <a:xfrm>
              <a:off x="6599588" y="2312830"/>
              <a:ext cx="473662" cy="307777"/>
            </a:xfrm>
            <a:prstGeom prst="rect">
              <a:avLst/>
            </a:prstGeom>
            <a:noFill/>
          </p:spPr>
          <p:txBody>
            <a:bodyPr wrap="square" rtlCol="0">
              <a:spAutoFit/>
            </a:bodyPr>
            <a:lstStyle/>
            <a:p>
              <a:r>
                <a:rPr lang="en-US" sz="1400" dirty="0">
                  <a:solidFill>
                    <a:schemeClr val="bg1"/>
                  </a:solidFill>
                </a:rPr>
                <a:t>p6</a:t>
              </a:r>
            </a:p>
          </p:txBody>
        </p:sp>
        <p:sp>
          <p:nvSpPr>
            <p:cNvPr id="78" name="TextBox 77">
              <a:extLst>
                <a:ext uri="{FF2B5EF4-FFF2-40B4-BE49-F238E27FC236}">
                  <a16:creationId xmlns:a16="http://schemas.microsoft.com/office/drawing/2014/main" id="{2E6F7234-8DED-A645-BDC9-318E8094586E}"/>
                </a:ext>
              </a:extLst>
            </p:cNvPr>
            <p:cNvSpPr txBox="1"/>
            <p:nvPr/>
          </p:nvSpPr>
          <p:spPr>
            <a:xfrm>
              <a:off x="5909458" y="1956741"/>
              <a:ext cx="473662" cy="307777"/>
            </a:xfrm>
            <a:prstGeom prst="rect">
              <a:avLst/>
            </a:prstGeom>
            <a:noFill/>
          </p:spPr>
          <p:txBody>
            <a:bodyPr wrap="square" rtlCol="0">
              <a:spAutoFit/>
            </a:bodyPr>
            <a:lstStyle/>
            <a:p>
              <a:r>
                <a:rPr lang="en-US" sz="1400" dirty="0">
                  <a:solidFill>
                    <a:schemeClr val="bg1"/>
                  </a:solidFill>
                </a:rPr>
                <a:t>p7</a:t>
              </a:r>
            </a:p>
          </p:txBody>
        </p:sp>
        <p:sp>
          <p:nvSpPr>
            <p:cNvPr id="79" name="TextBox 78">
              <a:extLst>
                <a:ext uri="{FF2B5EF4-FFF2-40B4-BE49-F238E27FC236}">
                  <a16:creationId xmlns:a16="http://schemas.microsoft.com/office/drawing/2014/main" id="{516E69F0-8436-A34A-BD2A-328E7D2C674E}"/>
                </a:ext>
              </a:extLst>
            </p:cNvPr>
            <p:cNvSpPr txBox="1"/>
            <p:nvPr/>
          </p:nvSpPr>
          <p:spPr>
            <a:xfrm>
              <a:off x="4467153" y="2005882"/>
              <a:ext cx="473662" cy="307777"/>
            </a:xfrm>
            <a:prstGeom prst="rect">
              <a:avLst/>
            </a:prstGeom>
            <a:noFill/>
          </p:spPr>
          <p:txBody>
            <a:bodyPr wrap="square" rtlCol="0">
              <a:spAutoFit/>
            </a:bodyPr>
            <a:lstStyle/>
            <a:p>
              <a:r>
                <a:rPr lang="en-US" sz="1400" dirty="0">
                  <a:solidFill>
                    <a:schemeClr val="bg1"/>
                  </a:solidFill>
                </a:rPr>
                <a:t>p8</a:t>
              </a:r>
            </a:p>
          </p:txBody>
        </p:sp>
        <p:sp>
          <p:nvSpPr>
            <p:cNvPr id="80" name="TextBox 79">
              <a:extLst>
                <a:ext uri="{FF2B5EF4-FFF2-40B4-BE49-F238E27FC236}">
                  <a16:creationId xmlns:a16="http://schemas.microsoft.com/office/drawing/2014/main" id="{E58144E4-1EAF-5D41-ACAA-18A0F9FA4F0E}"/>
                </a:ext>
              </a:extLst>
            </p:cNvPr>
            <p:cNvSpPr txBox="1"/>
            <p:nvPr/>
          </p:nvSpPr>
          <p:spPr>
            <a:xfrm>
              <a:off x="3196695" y="2438675"/>
              <a:ext cx="473662" cy="307777"/>
            </a:xfrm>
            <a:prstGeom prst="rect">
              <a:avLst/>
            </a:prstGeom>
            <a:noFill/>
          </p:spPr>
          <p:txBody>
            <a:bodyPr wrap="square" rtlCol="0">
              <a:spAutoFit/>
            </a:bodyPr>
            <a:lstStyle/>
            <a:p>
              <a:r>
                <a:rPr lang="en-US" sz="1400" dirty="0">
                  <a:solidFill>
                    <a:schemeClr val="bg1"/>
                  </a:solidFill>
                </a:rPr>
                <a:t>p9</a:t>
              </a:r>
            </a:p>
          </p:txBody>
        </p:sp>
        <p:sp>
          <p:nvSpPr>
            <p:cNvPr id="81" name="TextBox 80">
              <a:extLst>
                <a:ext uri="{FF2B5EF4-FFF2-40B4-BE49-F238E27FC236}">
                  <a16:creationId xmlns:a16="http://schemas.microsoft.com/office/drawing/2014/main" id="{3948E29D-7EEE-0A48-AF30-C95E852EDC0A}"/>
                </a:ext>
              </a:extLst>
            </p:cNvPr>
            <p:cNvSpPr txBox="1"/>
            <p:nvPr/>
          </p:nvSpPr>
          <p:spPr>
            <a:xfrm>
              <a:off x="5711339" y="3339042"/>
              <a:ext cx="473662" cy="307777"/>
            </a:xfrm>
            <a:prstGeom prst="rect">
              <a:avLst/>
            </a:prstGeom>
            <a:noFill/>
          </p:spPr>
          <p:txBody>
            <a:bodyPr wrap="square" rtlCol="0">
              <a:spAutoFit/>
            </a:bodyPr>
            <a:lstStyle/>
            <a:p>
              <a:r>
                <a:rPr lang="en-US" sz="1400" dirty="0">
                  <a:solidFill>
                    <a:schemeClr val="bg1"/>
                  </a:solidFill>
                </a:rPr>
                <a:t>P</a:t>
              </a:r>
            </a:p>
          </p:txBody>
        </p:sp>
        <p:cxnSp>
          <p:nvCxnSpPr>
            <p:cNvPr id="82" name="Straight Connector 81">
              <a:extLst>
                <a:ext uri="{FF2B5EF4-FFF2-40B4-BE49-F238E27FC236}">
                  <a16:creationId xmlns:a16="http://schemas.microsoft.com/office/drawing/2014/main" id="{2A53574C-C6E2-E44C-9C87-03B61A12BF1C}"/>
                </a:ext>
              </a:extLst>
            </p:cNvPr>
            <p:cNvCxnSpPr>
              <a:cxnSpLocks/>
              <a:stCxn id="85" idx="2"/>
              <a:endCxn id="63" idx="5"/>
            </p:cNvCxnSpPr>
            <p:nvPr/>
          </p:nvCxnSpPr>
          <p:spPr>
            <a:xfrm flipH="1" flipV="1">
              <a:off x="2971475" y="3499815"/>
              <a:ext cx="4040836" cy="761782"/>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E7855ECD-A663-4748-BB1B-BF85D7BF979F}"/>
                </a:ext>
              </a:extLst>
            </p:cNvPr>
            <p:cNvSpPr/>
            <p:nvPr/>
          </p:nvSpPr>
          <p:spPr>
            <a:xfrm>
              <a:off x="5916603" y="51377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C97381A3-DB2A-6247-A5BE-AAD48FE5F49B}"/>
                </a:ext>
              </a:extLst>
            </p:cNvPr>
            <p:cNvCxnSpPr>
              <a:cxnSpLocks/>
              <a:stCxn id="85" idx="3"/>
              <a:endCxn id="83" idx="7"/>
            </p:cNvCxnSpPr>
            <p:nvPr/>
          </p:nvCxnSpPr>
          <p:spPr>
            <a:xfrm flipH="1">
              <a:off x="6034096" y="4310264"/>
              <a:ext cx="998374" cy="847674"/>
            </a:xfrm>
            <a:prstGeom prst="line">
              <a:avLst/>
            </a:prstGeom>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1A01773E-C88E-9B4E-9812-D3D95CD05727}"/>
                </a:ext>
              </a:extLst>
            </p:cNvPr>
            <p:cNvSpPr/>
            <p:nvPr/>
          </p:nvSpPr>
          <p:spPr>
            <a:xfrm>
              <a:off x="7012311" y="4192771"/>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a:extLst>
                <a:ext uri="{FF2B5EF4-FFF2-40B4-BE49-F238E27FC236}">
                  <a16:creationId xmlns:a16="http://schemas.microsoft.com/office/drawing/2014/main" id="{CEF2ACA2-BB6D-CE4D-BCA9-EF57199B167E}"/>
                </a:ext>
              </a:extLst>
            </p:cNvPr>
            <p:cNvCxnSpPr>
              <a:cxnSpLocks/>
              <a:stCxn id="85" idx="1"/>
              <a:endCxn id="55" idx="5"/>
            </p:cNvCxnSpPr>
            <p:nvPr/>
          </p:nvCxnSpPr>
          <p:spPr>
            <a:xfrm flipH="1" flipV="1">
              <a:off x="6624159" y="2679354"/>
              <a:ext cx="408311" cy="1533576"/>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974EAB5-766A-5549-A604-EC6448D0C8A1}"/>
                </a:ext>
              </a:extLst>
            </p:cNvPr>
            <p:cNvCxnSpPr>
              <a:cxnSpLocks/>
              <a:stCxn id="63" idx="6"/>
              <a:endCxn id="55" idx="2"/>
            </p:cNvCxnSpPr>
            <p:nvPr/>
          </p:nvCxnSpPr>
          <p:spPr>
            <a:xfrm flipV="1">
              <a:off x="2991634" y="2630687"/>
              <a:ext cx="3515032" cy="820461"/>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9" name="Content Placeholder 2">
                <a:extLst>
                  <a:ext uri="{FF2B5EF4-FFF2-40B4-BE49-F238E27FC236}">
                    <a16:creationId xmlns:a16="http://schemas.microsoft.com/office/drawing/2014/main" id="{36346BAC-E889-154A-807C-0CFFDAAC3454}"/>
                  </a:ext>
                </a:extLst>
              </p:cNvPr>
              <p:cNvSpPr txBox="1">
                <a:spLocks/>
              </p:cNvSpPr>
              <p:nvPr/>
            </p:nvSpPr>
            <p:spPr>
              <a:xfrm>
                <a:off x="6826468" y="3696236"/>
                <a:ext cx="4406462" cy="1898229"/>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Note that given a triangle </a:t>
                </a:r>
                <a14:m>
                  <m:oMath xmlns:m="http://schemas.openxmlformats.org/officeDocument/2006/math">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r>
                          <a:rPr lang="en-US" sz="1600" b="0" i="1" smtClean="0">
                            <a:latin typeface="Cambria Math" panose="02040503050406030204" pitchFamily="18" charset="0"/>
                          </a:rPr>
                          <m:t>+1</m:t>
                        </m:r>
                      </m:sub>
                    </m:sSub>
                    <m:r>
                      <a:rPr lang="en-US" sz="1600" b="0" i="1" smtClean="0">
                        <a:latin typeface="Cambria Math" panose="02040503050406030204" pitchFamily="18" charset="0"/>
                      </a:rPr>
                      <m:t>)</m:t>
                    </m:r>
                  </m:oMath>
                </a14:m>
                <a:r>
                  <a:rPr lang="en-US" sz="1600" i="1" dirty="0"/>
                  <a:t>, If the point is not inside the triangle but IS inside the polygon, then its polar angle relative to p</a:t>
                </a:r>
                <a:r>
                  <a:rPr lang="en-US" sz="1600" i="1" baseline="-25000" dirty="0"/>
                  <a:t>1</a:t>
                </a:r>
                <a:r>
                  <a:rPr lang="en-US" sz="1600" i="1" dirty="0"/>
                  <a:t> is either smaller or bigger then vector </a:t>
                </a:r>
                <a14:m>
                  <m:oMath xmlns:m="http://schemas.openxmlformats.org/officeDocument/2006/math">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oMath>
                </a14:m>
                <a:r>
                  <a:rPr lang="en-US" sz="1600" i="1" dirty="0"/>
                  <a:t>. Thus, we can binary search over the polar angles to find the only triangle that could feasibly work.</a:t>
                </a:r>
              </a:p>
            </p:txBody>
          </p:sp>
        </mc:Choice>
        <mc:Fallback xmlns="">
          <p:sp>
            <p:nvSpPr>
              <p:cNvPr id="89" name="Content Placeholder 2">
                <a:extLst>
                  <a:ext uri="{FF2B5EF4-FFF2-40B4-BE49-F238E27FC236}">
                    <a16:creationId xmlns:a16="http://schemas.microsoft.com/office/drawing/2014/main" id="{36346BAC-E889-154A-807C-0CFFDAAC3454}"/>
                  </a:ext>
                </a:extLst>
              </p:cNvPr>
              <p:cNvSpPr txBox="1">
                <a:spLocks noRot="1" noChangeAspect="1" noMove="1" noResize="1" noEditPoints="1" noAdjustHandles="1" noChangeArrowheads="1" noChangeShapeType="1" noTextEdit="1"/>
              </p:cNvSpPr>
              <p:nvPr/>
            </p:nvSpPr>
            <p:spPr>
              <a:xfrm>
                <a:off x="6826468" y="3696236"/>
                <a:ext cx="4406462" cy="1898229"/>
              </a:xfrm>
              <a:prstGeom prst="rect">
                <a:avLst/>
              </a:prstGeom>
              <a:blipFill>
                <a:blip r:embed="rId2"/>
                <a:stretch>
                  <a:fillRect l="-575"/>
                </a:stretch>
              </a:blipFill>
              <a:ln>
                <a:solidFill>
                  <a:schemeClr val="tx1">
                    <a:lumMod val="95000"/>
                  </a:schemeClr>
                </a:solidFill>
              </a:ln>
            </p:spPr>
            <p:txBody>
              <a:bodyPr/>
              <a:lstStyle/>
              <a:p>
                <a:r>
                  <a:rPr lang="en-US">
                    <a:noFill/>
                  </a:rPr>
                  <a:t> </a:t>
                </a:r>
              </a:p>
            </p:txBody>
          </p:sp>
        </mc:Fallback>
      </mc:AlternateContent>
      <p:cxnSp>
        <p:nvCxnSpPr>
          <p:cNvPr id="90" name="Straight Connector 89">
            <a:extLst>
              <a:ext uri="{FF2B5EF4-FFF2-40B4-BE49-F238E27FC236}">
                <a16:creationId xmlns:a16="http://schemas.microsoft.com/office/drawing/2014/main" id="{3CC74CF7-C974-374B-8716-491883A66B5D}"/>
              </a:ext>
            </a:extLst>
          </p:cNvPr>
          <p:cNvCxnSpPr>
            <a:cxnSpLocks/>
          </p:cNvCxnSpPr>
          <p:nvPr/>
        </p:nvCxnSpPr>
        <p:spPr>
          <a:xfrm flipH="1" flipV="1">
            <a:off x="6170244" y="3807268"/>
            <a:ext cx="547140" cy="18284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92245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68646"/>
            <a:ext cx="9905998" cy="860425"/>
          </a:xfrm>
        </p:spPr>
        <p:txBody>
          <a:bodyPr/>
          <a:lstStyle/>
          <a:p>
            <a:pPr algn="ctr"/>
            <a:r>
              <a:rPr lang="en-US" dirty="0"/>
              <a:t>Method 3: Triangles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710013"/>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grpSp>
        <p:nvGrpSpPr>
          <p:cNvPr id="9" name="Group 8">
            <a:extLst>
              <a:ext uri="{FF2B5EF4-FFF2-40B4-BE49-F238E27FC236}">
                <a16:creationId xmlns:a16="http://schemas.microsoft.com/office/drawing/2014/main" id="{0FC619FC-90CB-0E43-85F8-EFA33C0E4D54}"/>
              </a:ext>
            </a:extLst>
          </p:cNvPr>
          <p:cNvGrpSpPr/>
          <p:nvPr/>
        </p:nvGrpSpPr>
        <p:grpSpPr>
          <a:xfrm>
            <a:off x="756871" y="2141664"/>
            <a:ext cx="4988406" cy="3553291"/>
            <a:chOff x="756871" y="2141664"/>
            <a:chExt cx="4988406" cy="3553291"/>
          </a:xfrm>
        </p:grpSpPr>
        <p:sp>
          <p:nvSpPr>
            <p:cNvPr id="51" name="Rectangle 50">
              <a:extLst>
                <a:ext uri="{FF2B5EF4-FFF2-40B4-BE49-F238E27FC236}">
                  <a16:creationId xmlns:a16="http://schemas.microsoft.com/office/drawing/2014/main" id="{F280D156-952B-3341-A07A-951416C441CD}"/>
                </a:ext>
              </a:extLst>
            </p:cNvPr>
            <p:cNvSpPr/>
            <p:nvPr/>
          </p:nvSpPr>
          <p:spPr>
            <a:xfrm>
              <a:off x="756871" y="2175007"/>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 name="Oval 52">
              <a:extLst>
                <a:ext uri="{FF2B5EF4-FFF2-40B4-BE49-F238E27FC236}">
                  <a16:creationId xmlns:a16="http://schemas.microsoft.com/office/drawing/2014/main" id="{D447ACF8-65A5-1045-AE8F-18AE4E142F49}"/>
                </a:ext>
              </a:extLst>
            </p:cNvPr>
            <p:cNvSpPr/>
            <p:nvPr/>
          </p:nvSpPr>
          <p:spPr>
            <a:xfrm>
              <a:off x="1611408" y="291242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D71AD2F-59CF-844F-8973-0CABDB1D191B}"/>
                </a:ext>
              </a:extLst>
            </p:cNvPr>
            <p:cNvSpPr/>
            <p:nvPr/>
          </p:nvSpPr>
          <p:spPr>
            <a:xfrm>
              <a:off x="2973176" y="241437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1EA5C38F-01DD-3A48-9459-49A0C703EEF2}"/>
                </a:ext>
              </a:extLst>
            </p:cNvPr>
            <p:cNvSpPr/>
            <p:nvPr/>
          </p:nvSpPr>
          <p:spPr>
            <a:xfrm>
              <a:off x="4688905" y="2746784"/>
              <a:ext cx="137652" cy="1376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9CDB20F-0DFD-5B48-BA3B-2B17DEC17930}"/>
                </a:ext>
              </a:extLst>
            </p:cNvPr>
            <p:cNvSpPr/>
            <p:nvPr/>
          </p:nvSpPr>
          <p:spPr>
            <a:xfrm>
              <a:off x="3968692" y="232400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57893E51-B8EC-C24A-BD11-91B949411C7E}"/>
                </a:ext>
              </a:extLst>
            </p:cNvPr>
            <p:cNvSpPr/>
            <p:nvPr/>
          </p:nvSpPr>
          <p:spPr>
            <a:xfrm>
              <a:off x="2209368" y="51212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96CC5DE-0F86-5541-9E99-415C24424513}"/>
                </a:ext>
              </a:extLst>
            </p:cNvPr>
            <p:cNvSpPr/>
            <p:nvPr/>
          </p:nvSpPr>
          <p:spPr>
            <a:xfrm>
              <a:off x="1267279" y="444776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7277EFE-B205-8244-8E43-A01D4E19BED8}"/>
                </a:ext>
              </a:extLst>
            </p:cNvPr>
            <p:cNvSpPr/>
            <p:nvPr/>
          </p:nvSpPr>
          <p:spPr>
            <a:xfrm>
              <a:off x="1036221" y="3567245"/>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EEAF8E79-F5AA-814F-8A00-216A84DBF99D}"/>
                </a:ext>
              </a:extLst>
            </p:cNvPr>
            <p:cNvCxnSpPr>
              <a:cxnSpLocks/>
              <a:stCxn id="63" idx="7"/>
              <a:endCxn id="53" idx="3"/>
            </p:cNvCxnSpPr>
            <p:nvPr/>
          </p:nvCxnSpPr>
          <p:spPr>
            <a:xfrm flipV="1">
              <a:off x="1153714" y="3029919"/>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DBC3D80-CDBA-3142-9844-3E7A8FF7BC88}"/>
                </a:ext>
              </a:extLst>
            </p:cNvPr>
            <p:cNvCxnSpPr>
              <a:cxnSpLocks/>
              <a:stCxn id="54" idx="2"/>
              <a:endCxn id="53" idx="7"/>
            </p:cNvCxnSpPr>
            <p:nvPr/>
          </p:nvCxnSpPr>
          <p:spPr>
            <a:xfrm flipH="1">
              <a:off x="1728901" y="2483202"/>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2AAD8F4-4E8D-1C47-B3DC-4B65D751BCF0}"/>
                </a:ext>
              </a:extLst>
            </p:cNvPr>
            <p:cNvCxnSpPr>
              <a:cxnSpLocks/>
              <a:stCxn id="54" idx="6"/>
              <a:endCxn id="57" idx="1"/>
            </p:cNvCxnSpPr>
            <p:nvPr/>
          </p:nvCxnSpPr>
          <p:spPr>
            <a:xfrm flipV="1">
              <a:off x="3110828" y="2344162"/>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538F45A-0955-5648-9E34-B4ADBC79F109}"/>
                </a:ext>
              </a:extLst>
            </p:cNvPr>
            <p:cNvCxnSpPr>
              <a:cxnSpLocks/>
              <a:stCxn id="55" idx="0"/>
              <a:endCxn id="57" idx="6"/>
            </p:cNvCxnSpPr>
            <p:nvPr/>
          </p:nvCxnSpPr>
          <p:spPr>
            <a:xfrm flipH="1" flipV="1">
              <a:off x="4106344" y="2392829"/>
              <a:ext cx="651387" cy="353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A751C32-39A0-7645-88EF-5F8FA0B88069}"/>
                </a:ext>
              </a:extLst>
            </p:cNvPr>
            <p:cNvCxnSpPr>
              <a:cxnSpLocks/>
              <a:stCxn id="58" idx="6"/>
              <a:endCxn id="83" idx="1"/>
            </p:cNvCxnSpPr>
            <p:nvPr/>
          </p:nvCxnSpPr>
          <p:spPr>
            <a:xfrm>
              <a:off x="2347020" y="5190101"/>
              <a:ext cx="1771981" cy="152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4AC21A6-0FE6-EA42-AD65-63A1CAFB799D}"/>
                </a:ext>
              </a:extLst>
            </p:cNvPr>
            <p:cNvCxnSpPr>
              <a:cxnSpLocks/>
              <a:stCxn id="58" idx="1"/>
              <a:endCxn id="61" idx="5"/>
            </p:cNvCxnSpPr>
            <p:nvPr/>
          </p:nvCxnSpPr>
          <p:spPr>
            <a:xfrm flipH="1" flipV="1">
              <a:off x="1384772" y="4565259"/>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DF8F834-E2A9-6E47-BB64-05BF29E00BA6}"/>
                </a:ext>
              </a:extLst>
            </p:cNvPr>
            <p:cNvCxnSpPr>
              <a:cxnSpLocks/>
              <a:stCxn id="63" idx="4"/>
              <a:endCxn id="61" idx="1"/>
            </p:cNvCxnSpPr>
            <p:nvPr/>
          </p:nvCxnSpPr>
          <p:spPr>
            <a:xfrm>
              <a:off x="1105047" y="3704897"/>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727C2F4C-B28C-574D-8B1D-432A0AA84FB8}"/>
                </a:ext>
              </a:extLst>
            </p:cNvPr>
            <p:cNvSpPr/>
            <p:nvPr/>
          </p:nvSpPr>
          <p:spPr>
            <a:xfrm>
              <a:off x="4141868" y="4488773"/>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ECAADEF5-1690-C640-83C8-F99B44B9B20B}"/>
                </a:ext>
              </a:extLst>
            </p:cNvPr>
            <p:cNvSpPr txBox="1"/>
            <p:nvPr/>
          </p:nvSpPr>
          <p:spPr>
            <a:xfrm>
              <a:off x="839849" y="3238400"/>
              <a:ext cx="473662" cy="307777"/>
            </a:xfrm>
            <a:prstGeom prst="rect">
              <a:avLst/>
            </a:prstGeom>
            <a:noFill/>
          </p:spPr>
          <p:txBody>
            <a:bodyPr wrap="square" rtlCol="0">
              <a:spAutoFit/>
            </a:bodyPr>
            <a:lstStyle/>
            <a:p>
              <a:r>
                <a:rPr lang="en-US" sz="1400" dirty="0">
                  <a:solidFill>
                    <a:schemeClr val="bg1"/>
                  </a:solidFill>
                </a:rPr>
                <a:t>p1</a:t>
              </a:r>
            </a:p>
          </p:txBody>
        </p:sp>
        <p:sp>
          <p:nvSpPr>
            <p:cNvPr id="73" name="TextBox 72">
              <a:extLst>
                <a:ext uri="{FF2B5EF4-FFF2-40B4-BE49-F238E27FC236}">
                  <a16:creationId xmlns:a16="http://schemas.microsoft.com/office/drawing/2014/main" id="{CF133266-C5E2-FD45-967B-216988965F46}"/>
                </a:ext>
              </a:extLst>
            </p:cNvPr>
            <p:cNvSpPr txBox="1"/>
            <p:nvPr/>
          </p:nvSpPr>
          <p:spPr>
            <a:xfrm>
              <a:off x="925628" y="4554401"/>
              <a:ext cx="473662" cy="307777"/>
            </a:xfrm>
            <a:prstGeom prst="rect">
              <a:avLst/>
            </a:prstGeom>
            <a:noFill/>
          </p:spPr>
          <p:txBody>
            <a:bodyPr wrap="square" rtlCol="0">
              <a:spAutoFit/>
            </a:bodyPr>
            <a:lstStyle/>
            <a:p>
              <a:r>
                <a:rPr lang="en-US" sz="1400" dirty="0">
                  <a:solidFill>
                    <a:schemeClr val="bg1"/>
                  </a:solidFill>
                </a:rPr>
                <a:t>p2</a:t>
              </a:r>
            </a:p>
          </p:txBody>
        </p:sp>
        <p:sp>
          <p:nvSpPr>
            <p:cNvPr id="74" name="TextBox 73">
              <a:extLst>
                <a:ext uri="{FF2B5EF4-FFF2-40B4-BE49-F238E27FC236}">
                  <a16:creationId xmlns:a16="http://schemas.microsoft.com/office/drawing/2014/main" id="{4063CC0A-BF41-9848-BA59-DD060FAD9FBC}"/>
                </a:ext>
              </a:extLst>
            </p:cNvPr>
            <p:cNvSpPr txBox="1"/>
            <p:nvPr/>
          </p:nvSpPr>
          <p:spPr>
            <a:xfrm>
              <a:off x="1843005" y="5153475"/>
              <a:ext cx="473662" cy="307777"/>
            </a:xfrm>
            <a:prstGeom prst="rect">
              <a:avLst/>
            </a:prstGeom>
            <a:noFill/>
          </p:spPr>
          <p:txBody>
            <a:bodyPr wrap="square" rtlCol="0">
              <a:spAutoFit/>
            </a:bodyPr>
            <a:lstStyle/>
            <a:p>
              <a:r>
                <a:rPr lang="en-US" sz="1400" dirty="0">
                  <a:solidFill>
                    <a:schemeClr val="bg1"/>
                  </a:solidFill>
                </a:rPr>
                <a:t>p3</a:t>
              </a:r>
            </a:p>
          </p:txBody>
        </p:sp>
        <p:sp>
          <p:nvSpPr>
            <p:cNvPr id="75" name="TextBox 74">
              <a:extLst>
                <a:ext uri="{FF2B5EF4-FFF2-40B4-BE49-F238E27FC236}">
                  <a16:creationId xmlns:a16="http://schemas.microsoft.com/office/drawing/2014/main" id="{51FF68E2-5DA3-6A40-A389-817B254C02F4}"/>
                </a:ext>
              </a:extLst>
            </p:cNvPr>
            <p:cNvSpPr txBox="1"/>
            <p:nvPr/>
          </p:nvSpPr>
          <p:spPr>
            <a:xfrm>
              <a:off x="4241860" y="5318410"/>
              <a:ext cx="473662" cy="307777"/>
            </a:xfrm>
            <a:prstGeom prst="rect">
              <a:avLst/>
            </a:prstGeom>
            <a:noFill/>
          </p:spPr>
          <p:txBody>
            <a:bodyPr wrap="square" rtlCol="0">
              <a:spAutoFit/>
            </a:bodyPr>
            <a:lstStyle/>
            <a:p>
              <a:r>
                <a:rPr lang="en-US" sz="1400" dirty="0">
                  <a:solidFill>
                    <a:schemeClr val="bg1"/>
                  </a:solidFill>
                </a:rPr>
                <a:t>p4</a:t>
              </a:r>
            </a:p>
          </p:txBody>
        </p:sp>
        <p:sp>
          <p:nvSpPr>
            <p:cNvPr id="76" name="TextBox 75">
              <a:extLst>
                <a:ext uri="{FF2B5EF4-FFF2-40B4-BE49-F238E27FC236}">
                  <a16:creationId xmlns:a16="http://schemas.microsoft.com/office/drawing/2014/main" id="{63AC1D5A-138D-864A-91DE-9CE427DDF5F0}"/>
                </a:ext>
              </a:extLst>
            </p:cNvPr>
            <p:cNvSpPr txBox="1"/>
            <p:nvPr/>
          </p:nvSpPr>
          <p:spPr>
            <a:xfrm>
              <a:off x="5271615" y="4069917"/>
              <a:ext cx="473662" cy="307777"/>
            </a:xfrm>
            <a:prstGeom prst="rect">
              <a:avLst/>
            </a:prstGeom>
            <a:noFill/>
          </p:spPr>
          <p:txBody>
            <a:bodyPr wrap="square" rtlCol="0">
              <a:spAutoFit/>
            </a:bodyPr>
            <a:lstStyle/>
            <a:p>
              <a:r>
                <a:rPr lang="en-US" sz="1400" dirty="0">
                  <a:solidFill>
                    <a:schemeClr val="bg1"/>
                  </a:solidFill>
                </a:rPr>
                <a:t>p5</a:t>
              </a:r>
            </a:p>
          </p:txBody>
        </p:sp>
        <p:sp>
          <p:nvSpPr>
            <p:cNvPr id="77" name="TextBox 76">
              <a:extLst>
                <a:ext uri="{FF2B5EF4-FFF2-40B4-BE49-F238E27FC236}">
                  <a16:creationId xmlns:a16="http://schemas.microsoft.com/office/drawing/2014/main" id="{3F98715A-4431-354E-BF95-80B1205158C9}"/>
                </a:ext>
              </a:extLst>
            </p:cNvPr>
            <p:cNvSpPr txBox="1"/>
            <p:nvPr/>
          </p:nvSpPr>
          <p:spPr>
            <a:xfrm>
              <a:off x="4781827" y="2497753"/>
              <a:ext cx="473662" cy="307777"/>
            </a:xfrm>
            <a:prstGeom prst="rect">
              <a:avLst/>
            </a:prstGeom>
            <a:noFill/>
          </p:spPr>
          <p:txBody>
            <a:bodyPr wrap="square" rtlCol="0">
              <a:spAutoFit/>
            </a:bodyPr>
            <a:lstStyle/>
            <a:p>
              <a:r>
                <a:rPr lang="en-US" sz="1400" dirty="0">
                  <a:solidFill>
                    <a:schemeClr val="bg1"/>
                  </a:solidFill>
                </a:rPr>
                <a:t>p6</a:t>
              </a:r>
            </a:p>
          </p:txBody>
        </p:sp>
        <p:sp>
          <p:nvSpPr>
            <p:cNvPr id="78" name="TextBox 77">
              <a:extLst>
                <a:ext uri="{FF2B5EF4-FFF2-40B4-BE49-F238E27FC236}">
                  <a16:creationId xmlns:a16="http://schemas.microsoft.com/office/drawing/2014/main" id="{2E6F7234-8DED-A645-BDC9-318E8094586E}"/>
                </a:ext>
              </a:extLst>
            </p:cNvPr>
            <p:cNvSpPr txBox="1"/>
            <p:nvPr/>
          </p:nvSpPr>
          <p:spPr>
            <a:xfrm>
              <a:off x="4091697" y="2141664"/>
              <a:ext cx="473662" cy="307777"/>
            </a:xfrm>
            <a:prstGeom prst="rect">
              <a:avLst/>
            </a:prstGeom>
            <a:noFill/>
          </p:spPr>
          <p:txBody>
            <a:bodyPr wrap="square" rtlCol="0">
              <a:spAutoFit/>
            </a:bodyPr>
            <a:lstStyle/>
            <a:p>
              <a:r>
                <a:rPr lang="en-US" sz="1400" dirty="0">
                  <a:solidFill>
                    <a:schemeClr val="bg1"/>
                  </a:solidFill>
                </a:rPr>
                <a:t>p7</a:t>
              </a:r>
            </a:p>
          </p:txBody>
        </p:sp>
        <p:sp>
          <p:nvSpPr>
            <p:cNvPr id="79" name="TextBox 78">
              <a:extLst>
                <a:ext uri="{FF2B5EF4-FFF2-40B4-BE49-F238E27FC236}">
                  <a16:creationId xmlns:a16="http://schemas.microsoft.com/office/drawing/2014/main" id="{516E69F0-8436-A34A-BD2A-328E7D2C674E}"/>
                </a:ext>
              </a:extLst>
            </p:cNvPr>
            <p:cNvSpPr txBox="1"/>
            <p:nvPr/>
          </p:nvSpPr>
          <p:spPr>
            <a:xfrm>
              <a:off x="2649392" y="2190805"/>
              <a:ext cx="473662" cy="307777"/>
            </a:xfrm>
            <a:prstGeom prst="rect">
              <a:avLst/>
            </a:prstGeom>
            <a:noFill/>
          </p:spPr>
          <p:txBody>
            <a:bodyPr wrap="square" rtlCol="0">
              <a:spAutoFit/>
            </a:bodyPr>
            <a:lstStyle/>
            <a:p>
              <a:r>
                <a:rPr lang="en-US" sz="1400" dirty="0">
                  <a:solidFill>
                    <a:schemeClr val="bg1"/>
                  </a:solidFill>
                </a:rPr>
                <a:t>p8</a:t>
              </a:r>
            </a:p>
          </p:txBody>
        </p:sp>
        <p:sp>
          <p:nvSpPr>
            <p:cNvPr id="80" name="TextBox 79">
              <a:extLst>
                <a:ext uri="{FF2B5EF4-FFF2-40B4-BE49-F238E27FC236}">
                  <a16:creationId xmlns:a16="http://schemas.microsoft.com/office/drawing/2014/main" id="{E58144E4-1EAF-5D41-ACAA-18A0F9FA4F0E}"/>
                </a:ext>
              </a:extLst>
            </p:cNvPr>
            <p:cNvSpPr txBox="1"/>
            <p:nvPr/>
          </p:nvSpPr>
          <p:spPr>
            <a:xfrm>
              <a:off x="1378934" y="2623598"/>
              <a:ext cx="473662" cy="307777"/>
            </a:xfrm>
            <a:prstGeom prst="rect">
              <a:avLst/>
            </a:prstGeom>
            <a:noFill/>
          </p:spPr>
          <p:txBody>
            <a:bodyPr wrap="square" rtlCol="0">
              <a:spAutoFit/>
            </a:bodyPr>
            <a:lstStyle/>
            <a:p>
              <a:r>
                <a:rPr lang="en-US" sz="1400" dirty="0">
                  <a:solidFill>
                    <a:schemeClr val="bg1"/>
                  </a:solidFill>
                </a:rPr>
                <a:t>p9</a:t>
              </a:r>
            </a:p>
          </p:txBody>
        </p:sp>
        <p:sp>
          <p:nvSpPr>
            <p:cNvPr id="81" name="TextBox 80">
              <a:extLst>
                <a:ext uri="{FF2B5EF4-FFF2-40B4-BE49-F238E27FC236}">
                  <a16:creationId xmlns:a16="http://schemas.microsoft.com/office/drawing/2014/main" id="{3948E29D-7EEE-0A48-AF30-C95E852EDC0A}"/>
                </a:ext>
              </a:extLst>
            </p:cNvPr>
            <p:cNvSpPr txBox="1"/>
            <p:nvPr/>
          </p:nvSpPr>
          <p:spPr>
            <a:xfrm>
              <a:off x="4223485" y="4387652"/>
              <a:ext cx="282013" cy="307777"/>
            </a:xfrm>
            <a:prstGeom prst="rect">
              <a:avLst/>
            </a:prstGeom>
            <a:noFill/>
          </p:spPr>
          <p:txBody>
            <a:bodyPr wrap="square" rtlCol="0">
              <a:spAutoFit/>
            </a:bodyPr>
            <a:lstStyle/>
            <a:p>
              <a:r>
                <a:rPr lang="en-US" sz="1400" dirty="0">
                  <a:solidFill>
                    <a:schemeClr val="bg1"/>
                  </a:solidFill>
                </a:rPr>
                <a:t>P</a:t>
              </a:r>
            </a:p>
          </p:txBody>
        </p:sp>
        <p:sp>
          <p:nvSpPr>
            <p:cNvPr id="83" name="Oval 82">
              <a:extLst>
                <a:ext uri="{FF2B5EF4-FFF2-40B4-BE49-F238E27FC236}">
                  <a16:creationId xmlns:a16="http://schemas.microsoft.com/office/drawing/2014/main" id="{E7855ECD-A663-4748-BB1B-BF85D7BF979F}"/>
                </a:ext>
              </a:extLst>
            </p:cNvPr>
            <p:cNvSpPr/>
            <p:nvPr/>
          </p:nvSpPr>
          <p:spPr>
            <a:xfrm>
              <a:off x="4098842" y="53227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C97381A3-DB2A-6247-A5BE-AAD48FE5F49B}"/>
                </a:ext>
              </a:extLst>
            </p:cNvPr>
            <p:cNvCxnSpPr>
              <a:cxnSpLocks/>
              <a:stCxn id="85" idx="3"/>
              <a:endCxn id="83" idx="7"/>
            </p:cNvCxnSpPr>
            <p:nvPr/>
          </p:nvCxnSpPr>
          <p:spPr>
            <a:xfrm flipH="1">
              <a:off x="4216335" y="4495187"/>
              <a:ext cx="998374" cy="847674"/>
            </a:xfrm>
            <a:prstGeom prst="line">
              <a:avLst/>
            </a:prstGeom>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1A01773E-C88E-9B4E-9812-D3D95CD05727}"/>
                </a:ext>
              </a:extLst>
            </p:cNvPr>
            <p:cNvSpPr/>
            <p:nvPr/>
          </p:nvSpPr>
          <p:spPr>
            <a:xfrm>
              <a:off x="5194550" y="4377694"/>
              <a:ext cx="137652" cy="1376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4ACDF2AD-D49F-5E46-AC81-F091F5DEBFAB}"/>
                </a:ext>
              </a:extLst>
            </p:cNvPr>
            <p:cNvCxnSpPr>
              <a:cxnSpLocks/>
              <a:stCxn id="85" idx="0"/>
              <a:endCxn id="55" idx="5"/>
            </p:cNvCxnSpPr>
            <p:nvPr/>
          </p:nvCxnSpPr>
          <p:spPr>
            <a:xfrm flipH="1" flipV="1">
              <a:off x="4806398" y="2864277"/>
              <a:ext cx="456978" cy="1513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C3064D04-E270-8744-B330-498956802279}"/>
                </a:ext>
              </a:extLst>
            </p:cNvPr>
            <p:cNvCxnSpPr>
              <a:stCxn id="63" idx="7"/>
              <a:endCxn id="55" idx="2"/>
            </p:cNvCxnSpPr>
            <p:nvPr/>
          </p:nvCxnSpPr>
          <p:spPr>
            <a:xfrm flipV="1">
              <a:off x="1153714" y="2815610"/>
              <a:ext cx="3535191" cy="771794"/>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1E0D0C6-8BD5-2543-B954-3EE4F5084914}"/>
                </a:ext>
              </a:extLst>
            </p:cNvPr>
            <p:cNvCxnSpPr>
              <a:cxnSpLocks/>
              <a:stCxn id="63" idx="6"/>
              <a:endCxn id="71" idx="1"/>
            </p:cNvCxnSpPr>
            <p:nvPr/>
          </p:nvCxnSpPr>
          <p:spPr>
            <a:xfrm>
              <a:off x="1173873" y="3636071"/>
              <a:ext cx="2988154" cy="87286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9" name="Content Placeholder 2">
                <a:extLst>
                  <a:ext uri="{FF2B5EF4-FFF2-40B4-BE49-F238E27FC236}">
                    <a16:creationId xmlns:a16="http://schemas.microsoft.com/office/drawing/2014/main" id="{DB65440A-7F22-8B44-B372-100D9EAF4C9A}"/>
                  </a:ext>
                </a:extLst>
              </p:cNvPr>
              <p:cNvSpPr txBox="1">
                <a:spLocks/>
              </p:cNvSpPr>
              <p:nvPr/>
            </p:nvSpPr>
            <p:spPr>
              <a:xfrm>
                <a:off x="6542286" y="1702526"/>
                <a:ext cx="3798747" cy="759129"/>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Grab a point in the middle between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1</m:t>
                        </m:r>
                      </m:sub>
                    </m:sSub>
                  </m:oMath>
                </a14:m>
                <a:r>
                  <a:rPr lang="en-US" sz="1600" i="1" dirty="0"/>
                  <a:t> and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9</m:t>
                        </m:r>
                      </m:sub>
                    </m:sSub>
                  </m:oMath>
                </a14:m>
                <a:r>
                  <a:rPr lang="en-US" sz="1600" i="1" dirty="0"/>
                  <a:t> (we will use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6</m:t>
                        </m:r>
                      </m:sub>
                    </m:sSub>
                  </m:oMath>
                </a14:m>
                <a:r>
                  <a:rPr lang="en-US" sz="1600" i="1" dirty="0"/>
                  <a:t>). </a:t>
                </a:r>
              </a:p>
            </p:txBody>
          </p:sp>
        </mc:Choice>
        <mc:Fallback xmlns="">
          <p:sp>
            <p:nvSpPr>
              <p:cNvPr id="49" name="Content Placeholder 2">
                <a:extLst>
                  <a:ext uri="{FF2B5EF4-FFF2-40B4-BE49-F238E27FC236}">
                    <a16:creationId xmlns:a16="http://schemas.microsoft.com/office/drawing/2014/main" id="{DB65440A-7F22-8B44-B372-100D9EAF4C9A}"/>
                  </a:ext>
                </a:extLst>
              </p:cNvPr>
              <p:cNvSpPr txBox="1">
                <a:spLocks noRot="1" noChangeAspect="1" noMove="1" noResize="1" noEditPoints="1" noAdjustHandles="1" noChangeArrowheads="1" noChangeShapeType="1" noTextEdit="1"/>
              </p:cNvSpPr>
              <p:nvPr/>
            </p:nvSpPr>
            <p:spPr>
              <a:xfrm>
                <a:off x="6542286" y="1702526"/>
                <a:ext cx="3798747" cy="759129"/>
              </a:xfrm>
              <a:prstGeom prst="rect">
                <a:avLst/>
              </a:prstGeom>
              <a:blipFill>
                <a:blip r:embed="rId2"/>
                <a:stretch>
                  <a:fillRect l="-664"/>
                </a:stretch>
              </a:blipFill>
              <a:ln>
                <a:solidFill>
                  <a:schemeClr val="tx1">
                    <a:lumMod val="95000"/>
                  </a:schemeClr>
                </a:solidFill>
              </a:ln>
            </p:spPr>
            <p:txBody>
              <a:bodyPr/>
              <a:lstStyle/>
              <a:p>
                <a:r>
                  <a:rPr lang="en-US">
                    <a:noFill/>
                  </a:rPr>
                  <a:t> </a:t>
                </a:r>
              </a:p>
            </p:txBody>
          </p:sp>
        </mc:Fallback>
      </mc:AlternateContent>
      <p:cxnSp>
        <p:nvCxnSpPr>
          <p:cNvPr id="50" name="Straight Connector 49">
            <a:extLst>
              <a:ext uri="{FF2B5EF4-FFF2-40B4-BE49-F238E27FC236}">
                <a16:creationId xmlns:a16="http://schemas.microsoft.com/office/drawing/2014/main" id="{053F6523-DEA4-7C40-9E2E-AD48FD87FE14}"/>
              </a:ext>
            </a:extLst>
          </p:cNvPr>
          <p:cNvCxnSpPr>
            <a:cxnSpLocks/>
          </p:cNvCxnSpPr>
          <p:nvPr/>
        </p:nvCxnSpPr>
        <p:spPr>
          <a:xfrm flipH="1">
            <a:off x="5834734" y="2483202"/>
            <a:ext cx="498790" cy="26358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Content Placeholder 2">
                <a:extLst>
                  <a:ext uri="{FF2B5EF4-FFF2-40B4-BE49-F238E27FC236}">
                    <a16:creationId xmlns:a16="http://schemas.microsoft.com/office/drawing/2014/main" id="{D6F8C741-ACFA-6A4C-8FFC-ADABB52FCE82}"/>
                  </a:ext>
                </a:extLst>
              </p:cNvPr>
              <p:cNvSpPr txBox="1">
                <a:spLocks/>
              </p:cNvSpPr>
              <p:nvPr/>
            </p:nvSpPr>
            <p:spPr>
              <a:xfrm>
                <a:off x="6148835" y="3855724"/>
                <a:ext cx="4835312" cy="1224402"/>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Compute the turn of the vectors </a:t>
                </a:r>
                <a14:m>
                  <m:oMath xmlns:m="http://schemas.openxmlformats.org/officeDocument/2006/math">
                    <m:r>
                      <a:rPr lang="en-US" sz="1600" b="0" i="1" smtClean="0">
                        <a:solidFill>
                          <a:schemeClr val="accent5"/>
                        </a:solidFill>
                        <a:latin typeface="Cambria Math" panose="02040503050406030204" pitchFamily="18" charset="0"/>
                      </a:rPr>
                      <m:t>(</m:t>
                    </m:r>
                    <m:sSub>
                      <m:sSubPr>
                        <m:ctrlPr>
                          <a:rPr lang="en-US" sz="1600" b="0" i="1" smtClean="0">
                            <a:solidFill>
                              <a:schemeClr val="accent5"/>
                            </a:solidFill>
                            <a:latin typeface="Cambria Math" panose="02040503050406030204" pitchFamily="18" charset="0"/>
                          </a:rPr>
                        </m:ctrlPr>
                      </m:sSubPr>
                      <m:e>
                        <m:r>
                          <a:rPr lang="en-US" sz="1600" b="0" i="1" smtClean="0">
                            <a:solidFill>
                              <a:schemeClr val="accent5"/>
                            </a:solidFill>
                            <a:latin typeface="Cambria Math" panose="02040503050406030204" pitchFamily="18" charset="0"/>
                          </a:rPr>
                          <m:t>𝑝</m:t>
                        </m:r>
                      </m:e>
                      <m:sub>
                        <m:r>
                          <a:rPr lang="en-US" sz="1600" b="0" i="1" smtClean="0">
                            <a:solidFill>
                              <a:schemeClr val="accent5"/>
                            </a:solidFill>
                            <a:latin typeface="Cambria Math" panose="02040503050406030204" pitchFamily="18" charset="0"/>
                          </a:rPr>
                          <m:t>6</m:t>
                        </m:r>
                      </m:sub>
                    </m:sSub>
                    <m:r>
                      <a:rPr lang="en-US" sz="1600" b="0" i="1" smtClean="0">
                        <a:solidFill>
                          <a:schemeClr val="accent5"/>
                        </a:solidFill>
                        <a:latin typeface="Cambria Math" panose="02040503050406030204" pitchFamily="18" charset="0"/>
                      </a:rPr>
                      <m:t>−</m:t>
                    </m:r>
                    <m:sSub>
                      <m:sSubPr>
                        <m:ctrlPr>
                          <a:rPr lang="en-US" sz="1600" b="0" i="1" smtClean="0">
                            <a:solidFill>
                              <a:schemeClr val="accent5"/>
                            </a:solidFill>
                            <a:latin typeface="Cambria Math" panose="02040503050406030204" pitchFamily="18" charset="0"/>
                          </a:rPr>
                        </m:ctrlPr>
                      </m:sSubPr>
                      <m:e>
                        <m:r>
                          <a:rPr lang="en-US" sz="1600" b="0" i="1" smtClean="0">
                            <a:solidFill>
                              <a:schemeClr val="accent5"/>
                            </a:solidFill>
                            <a:latin typeface="Cambria Math" panose="02040503050406030204" pitchFamily="18" charset="0"/>
                          </a:rPr>
                          <m:t>𝑝</m:t>
                        </m:r>
                      </m:e>
                      <m:sub>
                        <m:r>
                          <a:rPr lang="en-US" sz="1600" b="0" i="1" smtClean="0">
                            <a:solidFill>
                              <a:schemeClr val="accent5"/>
                            </a:solidFill>
                            <a:latin typeface="Cambria Math" panose="02040503050406030204" pitchFamily="18" charset="0"/>
                          </a:rPr>
                          <m:t>1</m:t>
                        </m:r>
                      </m:sub>
                    </m:sSub>
                    <m:r>
                      <a:rPr lang="en-US" sz="1600" b="0" i="1" smtClean="0">
                        <a:solidFill>
                          <a:schemeClr val="accent5"/>
                        </a:solidFill>
                        <a:latin typeface="Cambria Math" panose="02040503050406030204" pitchFamily="18" charset="0"/>
                      </a:rPr>
                      <m:t>)</m:t>
                    </m:r>
                  </m:oMath>
                </a14:m>
                <a:r>
                  <a:rPr lang="en-US" sz="1600" i="1" dirty="0"/>
                  <a:t> and </a:t>
                </a:r>
                <a14:m>
                  <m:oMath xmlns:m="http://schemas.openxmlformats.org/officeDocument/2006/math">
                    <m:r>
                      <a:rPr lang="en-US" sz="1600" b="0" i="1" smtClean="0">
                        <a:solidFill>
                          <a:schemeClr val="accent2"/>
                        </a:solidFill>
                        <a:latin typeface="Cambria Math" panose="02040503050406030204" pitchFamily="18" charset="0"/>
                      </a:rPr>
                      <m:t>(</m:t>
                    </m:r>
                    <m:r>
                      <a:rPr lang="en-US" sz="1600" b="0" i="1" smtClean="0">
                        <a:solidFill>
                          <a:schemeClr val="accent2"/>
                        </a:solidFill>
                        <a:latin typeface="Cambria Math" panose="02040503050406030204" pitchFamily="18" charset="0"/>
                      </a:rPr>
                      <m:t>𝑃</m:t>
                    </m:r>
                    <m:r>
                      <a:rPr lang="en-US" sz="1600" b="0" i="1" smtClean="0">
                        <a:solidFill>
                          <a:schemeClr val="accent2"/>
                        </a:solidFill>
                        <a:latin typeface="Cambria Math" panose="02040503050406030204" pitchFamily="18" charset="0"/>
                      </a:rPr>
                      <m:t> −</m:t>
                    </m:r>
                    <m:sSub>
                      <m:sSubPr>
                        <m:ctrlPr>
                          <a:rPr lang="en-US" sz="1600" b="0" i="1" smtClean="0">
                            <a:solidFill>
                              <a:schemeClr val="accent2"/>
                            </a:solidFill>
                            <a:latin typeface="Cambria Math" panose="02040503050406030204" pitchFamily="18" charset="0"/>
                          </a:rPr>
                        </m:ctrlPr>
                      </m:sSubPr>
                      <m:e>
                        <m:r>
                          <a:rPr lang="en-US" sz="1600" b="0" i="1" smtClean="0">
                            <a:solidFill>
                              <a:schemeClr val="accent2"/>
                            </a:solidFill>
                            <a:latin typeface="Cambria Math" panose="02040503050406030204" pitchFamily="18" charset="0"/>
                          </a:rPr>
                          <m:t>𝑝</m:t>
                        </m:r>
                      </m:e>
                      <m:sub>
                        <m:r>
                          <a:rPr lang="en-US" sz="1600" b="0" i="1" smtClean="0">
                            <a:solidFill>
                              <a:schemeClr val="accent2"/>
                            </a:solidFill>
                            <a:latin typeface="Cambria Math" panose="02040503050406030204" pitchFamily="18" charset="0"/>
                          </a:rPr>
                          <m:t>1</m:t>
                        </m:r>
                      </m:sub>
                    </m:sSub>
                    <m:r>
                      <a:rPr lang="en-US" sz="1600" b="0" i="1" smtClean="0">
                        <a:solidFill>
                          <a:schemeClr val="accent2"/>
                        </a:solidFill>
                        <a:latin typeface="Cambria Math" panose="02040503050406030204" pitchFamily="18" charset="0"/>
                      </a:rPr>
                      <m:t>)</m:t>
                    </m:r>
                  </m:oMath>
                </a14:m>
                <a:r>
                  <a:rPr lang="en-US" sz="1600" i="1" dirty="0"/>
                  <a:t>:</a:t>
                </a:r>
                <a:br>
                  <a:rPr lang="en-US" sz="1600" i="1" dirty="0"/>
                </a:br>
                <a:endParaRPr lang="en-US" sz="1600" i="1"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ctrlPr>
                            <a:rPr lang="en-US" sz="1600" b="0" i="1" smtClean="0">
                              <a:solidFill>
                                <a:schemeClr val="accent5"/>
                              </a:solidFill>
                              <a:latin typeface="Cambria Math" panose="02040503050406030204" pitchFamily="18" charset="0"/>
                            </a:rPr>
                          </m:ctrlPr>
                        </m:dPr>
                        <m:e>
                          <m:sSub>
                            <m:sSubPr>
                              <m:ctrlPr>
                                <a:rPr lang="en-US" sz="1600" b="0" i="1" smtClean="0">
                                  <a:solidFill>
                                    <a:schemeClr val="accent5"/>
                                  </a:solidFill>
                                  <a:latin typeface="Cambria Math" panose="02040503050406030204" pitchFamily="18" charset="0"/>
                                </a:rPr>
                              </m:ctrlPr>
                            </m:sSubPr>
                            <m:e>
                              <m:r>
                                <a:rPr lang="en-US" sz="1600" b="0" i="1" smtClean="0">
                                  <a:solidFill>
                                    <a:schemeClr val="accent5"/>
                                  </a:solidFill>
                                  <a:latin typeface="Cambria Math" panose="02040503050406030204" pitchFamily="18" charset="0"/>
                                </a:rPr>
                                <m:t>𝑝</m:t>
                              </m:r>
                            </m:e>
                            <m:sub>
                              <m:r>
                                <a:rPr lang="en-US" sz="1600" b="0" i="1" smtClean="0">
                                  <a:solidFill>
                                    <a:schemeClr val="accent5"/>
                                  </a:solidFill>
                                  <a:latin typeface="Cambria Math" panose="02040503050406030204" pitchFamily="18" charset="0"/>
                                </a:rPr>
                                <m:t>6</m:t>
                              </m:r>
                            </m:sub>
                          </m:sSub>
                          <m:r>
                            <a:rPr lang="en-US" sz="1600" b="0" i="1" smtClean="0">
                              <a:solidFill>
                                <a:schemeClr val="accent5"/>
                              </a:solidFill>
                              <a:latin typeface="Cambria Math" panose="02040503050406030204" pitchFamily="18" charset="0"/>
                            </a:rPr>
                            <m:t>−</m:t>
                          </m:r>
                          <m:sSub>
                            <m:sSubPr>
                              <m:ctrlPr>
                                <a:rPr lang="en-US" sz="1600" b="0" i="1" smtClean="0">
                                  <a:solidFill>
                                    <a:schemeClr val="accent5"/>
                                  </a:solidFill>
                                  <a:latin typeface="Cambria Math" panose="02040503050406030204" pitchFamily="18" charset="0"/>
                                </a:rPr>
                              </m:ctrlPr>
                            </m:sSubPr>
                            <m:e>
                              <m:r>
                                <a:rPr lang="en-US" sz="1600" b="0" i="1" smtClean="0">
                                  <a:solidFill>
                                    <a:schemeClr val="accent5"/>
                                  </a:solidFill>
                                  <a:latin typeface="Cambria Math" panose="02040503050406030204" pitchFamily="18" charset="0"/>
                                </a:rPr>
                                <m:t>𝑝</m:t>
                              </m:r>
                            </m:e>
                            <m:sub>
                              <m:r>
                                <a:rPr lang="en-US" sz="1600" b="0" i="1" smtClean="0">
                                  <a:solidFill>
                                    <a:schemeClr val="accent5"/>
                                  </a:solidFill>
                                  <a:latin typeface="Cambria Math" panose="02040503050406030204" pitchFamily="18" charset="0"/>
                                </a:rPr>
                                <m:t>1</m:t>
                              </m:r>
                            </m:sub>
                          </m:sSub>
                        </m:e>
                      </m:d>
                      <m:r>
                        <a:rPr lang="en-US" sz="1600" b="0" i="1" smtClean="0">
                          <a:latin typeface="Cambria Math" panose="02040503050406030204" pitchFamily="18" charset="0"/>
                        </a:rPr>
                        <m:t>×</m:t>
                      </m:r>
                      <m:r>
                        <a:rPr lang="en-US" sz="1600" b="0" i="1" smtClean="0">
                          <a:solidFill>
                            <a:schemeClr val="accent2"/>
                          </a:solidFill>
                          <a:latin typeface="Cambria Math" panose="02040503050406030204" pitchFamily="18" charset="0"/>
                        </a:rPr>
                        <m:t>(</m:t>
                      </m:r>
                      <m:r>
                        <a:rPr lang="en-US" sz="1600" b="0" i="1" smtClean="0">
                          <a:solidFill>
                            <a:schemeClr val="accent2"/>
                          </a:solidFill>
                          <a:latin typeface="Cambria Math" panose="02040503050406030204" pitchFamily="18" charset="0"/>
                        </a:rPr>
                        <m:t>𝑃</m:t>
                      </m:r>
                      <m:r>
                        <a:rPr lang="en-US" sz="1600" b="0" i="1" smtClean="0">
                          <a:solidFill>
                            <a:schemeClr val="accent2"/>
                          </a:solidFill>
                          <a:latin typeface="Cambria Math" panose="02040503050406030204" pitchFamily="18" charset="0"/>
                        </a:rPr>
                        <m:t>−</m:t>
                      </m:r>
                      <m:sSub>
                        <m:sSubPr>
                          <m:ctrlPr>
                            <a:rPr lang="en-US" sz="1600" b="0" i="1" smtClean="0">
                              <a:solidFill>
                                <a:schemeClr val="accent2"/>
                              </a:solidFill>
                              <a:latin typeface="Cambria Math" panose="02040503050406030204" pitchFamily="18" charset="0"/>
                            </a:rPr>
                          </m:ctrlPr>
                        </m:sSubPr>
                        <m:e>
                          <m:r>
                            <a:rPr lang="en-US" sz="1600" b="0" i="1" smtClean="0">
                              <a:solidFill>
                                <a:schemeClr val="accent2"/>
                              </a:solidFill>
                              <a:latin typeface="Cambria Math" panose="02040503050406030204" pitchFamily="18" charset="0"/>
                            </a:rPr>
                            <m:t>𝑝</m:t>
                          </m:r>
                        </m:e>
                        <m:sub>
                          <m:r>
                            <a:rPr lang="en-US" sz="1600" b="0" i="1" smtClean="0">
                              <a:solidFill>
                                <a:schemeClr val="accent2"/>
                              </a:solidFill>
                              <a:latin typeface="Cambria Math" panose="02040503050406030204" pitchFamily="18" charset="0"/>
                            </a:rPr>
                            <m:t>1</m:t>
                          </m:r>
                        </m:sub>
                      </m:sSub>
                      <m:r>
                        <a:rPr lang="en-US" sz="1600" b="0" i="1" smtClean="0">
                          <a:solidFill>
                            <a:schemeClr val="accent2"/>
                          </a:solidFill>
                          <a:latin typeface="Cambria Math" panose="02040503050406030204" pitchFamily="18" charset="0"/>
                        </a:rPr>
                        <m:t>)</m:t>
                      </m:r>
                    </m:oMath>
                  </m:oMathPara>
                </a14:m>
                <a:endParaRPr lang="en-US" sz="1600" i="1" dirty="0"/>
              </a:p>
            </p:txBody>
          </p:sp>
        </mc:Choice>
        <mc:Fallback xmlns="">
          <p:sp>
            <p:nvSpPr>
              <p:cNvPr id="52" name="Content Placeholder 2">
                <a:extLst>
                  <a:ext uri="{FF2B5EF4-FFF2-40B4-BE49-F238E27FC236}">
                    <a16:creationId xmlns:a16="http://schemas.microsoft.com/office/drawing/2014/main" id="{D6F8C741-ACFA-6A4C-8FFC-ADABB52FCE82}"/>
                  </a:ext>
                </a:extLst>
              </p:cNvPr>
              <p:cNvSpPr txBox="1">
                <a:spLocks noRot="1" noChangeAspect="1" noMove="1" noResize="1" noEditPoints="1" noAdjustHandles="1" noChangeArrowheads="1" noChangeShapeType="1" noTextEdit="1"/>
              </p:cNvSpPr>
              <p:nvPr/>
            </p:nvSpPr>
            <p:spPr>
              <a:xfrm>
                <a:off x="6148835" y="3855724"/>
                <a:ext cx="4835312" cy="1224402"/>
              </a:xfrm>
              <a:prstGeom prst="rect">
                <a:avLst/>
              </a:prstGeom>
              <a:blipFill>
                <a:blip r:embed="rId3"/>
                <a:stretch>
                  <a:fillRect l="-522"/>
                </a:stretch>
              </a:blipFill>
              <a:ln>
                <a:solidFill>
                  <a:schemeClr val="tx1">
                    <a:lumMod val="95000"/>
                  </a:schemeClr>
                </a:solidFill>
              </a:ln>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3AB5E650-CB6C-D04F-8D41-82C00C7BD974}"/>
              </a:ext>
            </a:extLst>
          </p:cNvPr>
          <p:cNvCxnSpPr>
            <a:cxnSpLocks/>
          </p:cNvCxnSpPr>
          <p:nvPr/>
        </p:nvCxnSpPr>
        <p:spPr>
          <a:xfrm flipH="1">
            <a:off x="2891012" y="3346979"/>
            <a:ext cx="51216" cy="64730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Content Placeholder 2">
                <a:extLst>
                  <a:ext uri="{FF2B5EF4-FFF2-40B4-BE49-F238E27FC236}">
                    <a16:creationId xmlns:a16="http://schemas.microsoft.com/office/drawing/2014/main" id="{7C0439C7-B035-7E4E-9C18-C2DFA9084791}"/>
                  </a:ext>
                </a:extLst>
              </p:cNvPr>
              <p:cNvSpPr txBox="1">
                <a:spLocks/>
              </p:cNvSpPr>
              <p:nvPr/>
            </p:nvSpPr>
            <p:spPr>
              <a:xfrm>
                <a:off x="3119492" y="3325903"/>
                <a:ext cx="1562662" cy="741632"/>
              </a:xfrm>
              <a:prstGeom prst="rect">
                <a:avLst/>
              </a:prstGeom>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200" i="1" dirty="0">
                    <a:solidFill>
                      <a:sysClr val="windowText" lastClr="000000"/>
                    </a:solidFill>
                  </a:rPr>
                  <a:t>Result is negative, so triangle </a:t>
                </a:r>
                <a14:m>
                  <m:oMath xmlns:m="http://schemas.openxmlformats.org/officeDocument/2006/math">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1</m:t>
                        </m:r>
                      </m:sub>
                    </m:sSub>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6</m:t>
                        </m:r>
                      </m:sub>
                    </m:sSub>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7</m:t>
                        </m:r>
                      </m:sub>
                    </m:sSub>
                    <m:r>
                      <a:rPr lang="en-US" sz="1200" b="0" i="1" smtClean="0">
                        <a:solidFill>
                          <a:sysClr val="windowText" lastClr="000000"/>
                        </a:solidFill>
                        <a:latin typeface="Cambria Math" panose="02040503050406030204" pitchFamily="18" charset="0"/>
                      </a:rPr>
                      <m:t>)</m:t>
                    </m:r>
                  </m:oMath>
                </a14:m>
                <a:r>
                  <a:rPr lang="en-US" sz="1200" i="1" dirty="0">
                    <a:solidFill>
                      <a:sysClr val="windowText" lastClr="000000"/>
                    </a:solidFill>
                  </a:rPr>
                  <a:t> is not possible</a:t>
                </a:r>
              </a:p>
            </p:txBody>
          </p:sp>
        </mc:Choice>
        <mc:Fallback xmlns="">
          <p:sp>
            <p:nvSpPr>
              <p:cNvPr id="59" name="Content Placeholder 2">
                <a:extLst>
                  <a:ext uri="{FF2B5EF4-FFF2-40B4-BE49-F238E27FC236}">
                    <a16:creationId xmlns:a16="http://schemas.microsoft.com/office/drawing/2014/main" id="{7C0439C7-B035-7E4E-9C18-C2DFA9084791}"/>
                  </a:ext>
                </a:extLst>
              </p:cNvPr>
              <p:cNvSpPr txBox="1">
                <a:spLocks noRot="1" noChangeAspect="1" noMove="1" noResize="1" noEditPoints="1" noAdjustHandles="1" noChangeArrowheads="1" noChangeShapeType="1" noTextEdit="1"/>
              </p:cNvSpPr>
              <p:nvPr/>
            </p:nvSpPr>
            <p:spPr>
              <a:xfrm>
                <a:off x="3119492" y="3325903"/>
                <a:ext cx="1562662" cy="741632"/>
              </a:xfrm>
              <a:prstGeom prst="rect">
                <a:avLst/>
              </a:prstGeom>
              <a:blipFill>
                <a:blip r:embed="rId4"/>
                <a:stretch>
                  <a:fillRect b="-333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7995001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68646"/>
            <a:ext cx="9905998" cy="860425"/>
          </a:xfrm>
        </p:spPr>
        <p:txBody>
          <a:bodyPr/>
          <a:lstStyle/>
          <a:p>
            <a:pPr algn="ctr"/>
            <a:r>
              <a:rPr lang="en-US" dirty="0"/>
              <a:t>Method 3: Triangles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710013"/>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grpSp>
        <p:nvGrpSpPr>
          <p:cNvPr id="9" name="Group 8">
            <a:extLst>
              <a:ext uri="{FF2B5EF4-FFF2-40B4-BE49-F238E27FC236}">
                <a16:creationId xmlns:a16="http://schemas.microsoft.com/office/drawing/2014/main" id="{0FC619FC-90CB-0E43-85F8-EFA33C0E4D54}"/>
              </a:ext>
            </a:extLst>
          </p:cNvPr>
          <p:cNvGrpSpPr/>
          <p:nvPr/>
        </p:nvGrpSpPr>
        <p:grpSpPr>
          <a:xfrm>
            <a:off x="756871" y="2141664"/>
            <a:ext cx="4988406" cy="3553291"/>
            <a:chOff x="756871" y="2141664"/>
            <a:chExt cx="4988406" cy="3553291"/>
          </a:xfrm>
        </p:grpSpPr>
        <p:sp>
          <p:nvSpPr>
            <p:cNvPr id="51" name="Rectangle 50">
              <a:extLst>
                <a:ext uri="{FF2B5EF4-FFF2-40B4-BE49-F238E27FC236}">
                  <a16:creationId xmlns:a16="http://schemas.microsoft.com/office/drawing/2014/main" id="{F280D156-952B-3341-A07A-951416C441CD}"/>
                </a:ext>
              </a:extLst>
            </p:cNvPr>
            <p:cNvSpPr/>
            <p:nvPr/>
          </p:nvSpPr>
          <p:spPr>
            <a:xfrm>
              <a:off x="756871" y="2175007"/>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 name="Oval 52">
              <a:extLst>
                <a:ext uri="{FF2B5EF4-FFF2-40B4-BE49-F238E27FC236}">
                  <a16:creationId xmlns:a16="http://schemas.microsoft.com/office/drawing/2014/main" id="{D447ACF8-65A5-1045-AE8F-18AE4E142F49}"/>
                </a:ext>
              </a:extLst>
            </p:cNvPr>
            <p:cNvSpPr/>
            <p:nvPr/>
          </p:nvSpPr>
          <p:spPr>
            <a:xfrm>
              <a:off x="1611408" y="291242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D71AD2F-59CF-844F-8973-0CABDB1D191B}"/>
                </a:ext>
              </a:extLst>
            </p:cNvPr>
            <p:cNvSpPr/>
            <p:nvPr/>
          </p:nvSpPr>
          <p:spPr>
            <a:xfrm>
              <a:off x="2973176" y="241437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1EA5C38F-01DD-3A48-9459-49A0C703EEF2}"/>
                </a:ext>
              </a:extLst>
            </p:cNvPr>
            <p:cNvSpPr/>
            <p:nvPr/>
          </p:nvSpPr>
          <p:spPr>
            <a:xfrm>
              <a:off x="4688905" y="2746784"/>
              <a:ext cx="137652" cy="1376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9CDB20F-0DFD-5B48-BA3B-2B17DEC17930}"/>
                </a:ext>
              </a:extLst>
            </p:cNvPr>
            <p:cNvSpPr/>
            <p:nvPr/>
          </p:nvSpPr>
          <p:spPr>
            <a:xfrm>
              <a:off x="3968692" y="232400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57893E51-B8EC-C24A-BD11-91B949411C7E}"/>
                </a:ext>
              </a:extLst>
            </p:cNvPr>
            <p:cNvSpPr/>
            <p:nvPr/>
          </p:nvSpPr>
          <p:spPr>
            <a:xfrm>
              <a:off x="2209368" y="51212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96CC5DE-0F86-5541-9E99-415C24424513}"/>
                </a:ext>
              </a:extLst>
            </p:cNvPr>
            <p:cNvSpPr/>
            <p:nvPr/>
          </p:nvSpPr>
          <p:spPr>
            <a:xfrm>
              <a:off x="1267279" y="444776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7277EFE-B205-8244-8E43-A01D4E19BED8}"/>
                </a:ext>
              </a:extLst>
            </p:cNvPr>
            <p:cNvSpPr/>
            <p:nvPr/>
          </p:nvSpPr>
          <p:spPr>
            <a:xfrm>
              <a:off x="1036221" y="3567245"/>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EEAF8E79-F5AA-814F-8A00-216A84DBF99D}"/>
                </a:ext>
              </a:extLst>
            </p:cNvPr>
            <p:cNvCxnSpPr>
              <a:cxnSpLocks/>
              <a:stCxn id="63" idx="7"/>
              <a:endCxn id="53" idx="3"/>
            </p:cNvCxnSpPr>
            <p:nvPr/>
          </p:nvCxnSpPr>
          <p:spPr>
            <a:xfrm flipV="1">
              <a:off x="1153714" y="3029919"/>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DBC3D80-CDBA-3142-9844-3E7A8FF7BC88}"/>
                </a:ext>
              </a:extLst>
            </p:cNvPr>
            <p:cNvCxnSpPr>
              <a:cxnSpLocks/>
              <a:stCxn id="54" idx="2"/>
              <a:endCxn id="53" idx="7"/>
            </p:cNvCxnSpPr>
            <p:nvPr/>
          </p:nvCxnSpPr>
          <p:spPr>
            <a:xfrm flipH="1">
              <a:off x="1728901" y="2483202"/>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2AAD8F4-4E8D-1C47-B3DC-4B65D751BCF0}"/>
                </a:ext>
              </a:extLst>
            </p:cNvPr>
            <p:cNvCxnSpPr>
              <a:cxnSpLocks/>
              <a:stCxn id="54" idx="6"/>
              <a:endCxn id="57" idx="1"/>
            </p:cNvCxnSpPr>
            <p:nvPr/>
          </p:nvCxnSpPr>
          <p:spPr>
            <a:xfrm flipV="1">
              <a:off x="3110828" y="2344162"/>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538F45A-0955-5648-9E34-B4ADBC79F109}"/>
                </a:ext>
              </a:extLst>
            </p:cNvPr>
            <p:cNvCxnSpPr>
              <a:cxnSpLocks/>
              <a:stCxn id="55" idx="0"/>
              <a:endCxn id="57" idx="6"/>
            </p:cNvCxnSpPr>
            <p:nvPr/>
          </p:nvCxnSpPr>
          <p:spPr>
            <a:xfrm flipH="1" flipV="1">
              <a:off x="4106344" y="2392829"/>
              <a:ext cx="651387" cy="353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A751C32-39A0-7645-88EF-5F8FA0B88069}"/>
                </a:ext>
              </a:extLst>
            </p:cNvPr>
            <p:cNvCxnSpPr>
              <a:cxnSpLocks/>
              <a:stCxn id="58" idx="6"/>
              <a:endCxn id="83" idx="1"/>
            </p:cNvCxnSpPr>
            <p:nvPr/>
          </p:nvCxnSpPr>
          <p:spPr>
            <a:xfrm>
              <a:off x="2347020" y="5190101"/>
              <a:ext cx="1771981" cy="152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4AC21A6-0FE6-EA42-AD65-63A1CAFB799D}"/>
                </a:ext>
              </a:extLst>
            </p:cNvPr>
            <p:cNvCxnSpPr>
              <a:cxnSpLocks/>
              <a:stCxn id="58" idx="1"/>
              <a:endCxn id="61" idx="5"/>
            </p:cNvCxnSpPr>
            <p:nvPr/>
          </p:nvCxnSpPr>
          <p:spPr>
            <a:xfrm flipH="1" flipV="1">
              <a:off x="1384772" y="4565259"/>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DF8F834-E2A9-6E47-BB64-05BF29E00BA6}"/>
                </a:ext>
              </a:extLst>
            </p:cNvPr>
            <p:cNvCxnSpPr>
              <a:cxnSpLocks/>
              <a:stCxn id="63" idx="4"/>
              <a:endCxn id="61" idx="1"/>
            </p:cNvCxnSpPr>
            <p:nvPr/>
          </p:nvCxnSpPr>
          <p:spPr>
            <a:xfrm>
              <a:off x="1105047" y="3704897"/>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727C2F4C-B28C-574D-8B1D-432A0AA84FB8}"/>
                </a:ext>
              </a:extLst>
            </p:cNvPr>
            <p:cNvSpPr/>
            <p:nvPr/>
          </p:nvSpPr>
          <p:spPr>
            <a:xfrm>
              <a:off x="4141868" y="4488773"/>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ECAADEF5-1690-C640-83C8-F99B44B9B20B}"/>
                </a:ext>
              </a:extLst>
            </p:cNvPr>
            <p:cNvSpPr txBox="1"/>
            <p:nvPr/>
          </p:nvSpPr>
          <p:spPr>
            <a:xfrm>
              <a:off x="839849" y="3238400"/>
              <a:ext cx="473662" cy="307777"/>
            </a:xfrm>
            <a:prstGeom prst="rect">
              <a:avLst/>
            </a:prstGeom>
            <a:noFill/>
          </p:spPr>
          <p:txBody>
            <a:bodyPr wrap="square" rtlCol="0">
              <a:spAutoFit/>
            </a:bodyPr>
            <a:lstStyle/>
            <a:p>
              <a:r>
                <a:rPr lang="en-US" sz="1400" dirty="0">
                  <a:solidFill>
                    <a:schemeClr val="bg1"/>
                  </a:solidFill>
                </a:rPr>
                <a:t>p1</a:t>
              </a:r>
            </a:p>
          </p:txBody>
        </p:sp>
        <p:sp>
          <p:nvSpPr>
            <p:cNvPr id="73" name="TextBox 72">
              <a:extLst>
                <a:ext uri="{FF2B5EF4-FFF2-40B4-BE49-F238E27FC236}">
                  <a16:creationId xmlns:a16="http://schemas.microsoft.com/office/drawing/2014/main" id="{CF133266-C5E2-FD45-967B-216988965F46}"/>
                </a:ext>
              </a:extLst>
            </p:cNvPr>
            <p:cNvSpPr txBox="1"/>
            <p:nvPr/>
          </p:nvSpPr>
          <p:spPr>
            <a:xfrm>
              <a:off x="925628" y="4554401"/>
              <a:ext cx="473662" cy="307777"/>
            </a:xfrm>
            <a:prstGeom prst="rect">
              <a:avLst/>
            </a:prstGeom>
            <a:noFill/>
          </p:spPr>
          <p:txBody>
            <a:bodyPr wrap="square" rtlCol="0">
              <a:spAutoFit/>
            </a:bodyPr>
            <a:lstStyle/>
            <a:p>
              <a:r>
                <a:rPr lang="en-US" sz="1400" dirty="0">
                  <a:solidFill>
                    <a:schemeClr val="bg1"/>
                  </a:solidFill>
                </a:rPr>
                <a:t>p2</a:t>
              </a:r>
            </a:p>
          </p:txBody>
        </p:sp>
        <p:sp>
          <p:nvSpPr>
            <p:cNvPr id="74" name="TextBox 73">
              <a:extLst>
                <a:ext uri="{FF2B5EF4-FFF2-40B4-BE49-F238E27FC236}">
                  <a16:creationId xmlns:a16="http://schemas.microsoft.com/office/drawing/2014/main" id="{4063CC0A-BF41-9848-BA59-DD060FAD9FBC}"/>
                </a:ext>
              </a:extLst>
            </p:cNvPr>
            <p:cNvSpPr txBox="1"/>
            <p:nvPr/>
          </p:nvSpPr>
          <p:spPr>
            <a:xfrm>
              <a:off x="1843005" y="5153475"/>
              <a:ext cx="473662" cy="307777"/>
            </a:xfrm>
            <a:prstGeom prst="rect">
              <a:avLst/>
            </a:prstGeom>
            <a:noFill/>
          </p:spPr>
          <p:txBody>
            <a:bodyPr wrap="square" rtlCol="0">
              <a:spAutoFit/>
            </a:bodyPr>
            <a:lstStyle/>
            <a:p>
              <a:r>
                <a:rPr lang="en-US" sz="1400" dirty="0">
                  <a:solidFill>
                    <a:schemeClr val="bg1"/>
                  </a:solidFill>
                </a:rPr>
                <a:t>p3</a:t>
              </a:r>
            </a:p>
          </p:txBody>
        </p:sp>
        <p:sp>
          <p:nvSpPr>
            <p:cNvPr id="75" name="TextBox 74">
              <a:extLst>
                <a:ext uri="{FF2B5EF4-FFF2-40B4-BE49-F238E27FC236}">
                  <a16:creationId xmlns:a16="http://schemas.microsoft.com/office/drawing/2014/main" id="{51FF68E2-5DA3-6A40-A389-817B254C02F4}"/>
                </a:ext>
              </a:extLst>
            </p:cNvPr>
            <p:cNvSpPr txBox="1"/>
            <p:nvPr/>
          </p:nvSpPr>
          <p:spPr>
            <a:xfrm>
              <a:off x="4241860" y="5318410"/>
              <a:ext cx="473662" cy="307777"/>
            </a:xfrm>
            <a:prstGeom prst="rect">
              <a:avLst/>
            </a:prstGeom>
            <a:noFill/>
          </p:spPr>
          <p:txBody>
            <a:bodyPr wrap="square" rtlCol="0">
              <a:spAutoFit/>
            </a:bodyPr>
            <a:lstStyle/>
            <a:p>
              <a:r>
                <a:rPr lang="en-US" sz="1400" dirty="0">
                  <a:solidFill>
                    <a:schemeClr val="bg1"/>
                  </a:solidFill>
                </a:rPr>
                <a:t>p4</a:t>
              </a:r>
            </a:p>
          </p:txBody>
        </p:sp>
        <p:sp>
          <p:nvSpPr>
            <p:cNvPr id="76" name="TextBox 75">
              <a:extLst>
                <a:ext uri="{FF2B5EF4-FFF2-40B4-BE49-F238E27FC236}">
                  <a16:creationId xmlns:a16="http://schemas.microsoft.com/office/drawing/2014/main" id="{63AC1D5A-138D-864A-91DE-9CE427DDF5F0}"/>
                </a:ext>
              </a:extLst>
            </p:cNvPr>
            <p:cNvSpPr txBox="1"/>
            <p:nvPr/>
          </p:nvSpPr>
          <p:spPr>
            <a:xfrm>
              <a:off x="5271615" y="4069917"/>
              <a:ext cx="473662" cy="307777"/>
            </a:xfrm>
            <a:prstGeom prst="rect">
              <a:avLst/>
            </a:prstGeom>
            <a:noFill/>
          </p:spPr>
          <p:txBody>
            <a:bodyPr wrap="square" rtlCol="0">
              <a:spAutoFit/>
            </a:bodyPr>
            <a:lstStyle/>
            <a:p>
              <a:r>
                <a:rPr lang="en-US" sz="1400" dirty="0">
                  <a:solidFill>
                    <a:schemeClr val="bg1"/>
                  </a:solidFill>
                </a:rPr>
                <a:t>p5</a:t>
              </a:r>
            </a:p>
          </p:txBody>
        </p:sp>
        <p:sp>
          <p:nvSpPr>
            <p:cNvPr id="77" name="TextBox 76">
              <a:extLst>
                <a:ext uri="{FF2B5EF4-FFF2-40B4-BE49-F238E27FC236}">
                  <a16:creationId xmlns:a16="http://schemas.microsoft.com/office/drawing/2014/main" id="{3F98715A-4431-354E-BF95-80B1205158C9}"/>
                </a:ext>
              </a:extLst>
            </p:cNvPr>
            <p:cNvSpPr txBox="1"/>
            <p:nvPr/>
          </p:nvSpPr>
          <p:spPr>
            <a:xfrm>
              <a:off x="4781827" y="2497753"/>
              <a:ext cx="473662" cy="307777"/>
            </a:xfrm>
            <a:prstGeom prst="rect">
              <a:avLst/>
            </a:prstGeom>
            <a:noFill/>
          </p:spPr>
          <p:txBody>
            <a:bodyPr wrap="square" rtlCol="0">
              <a:spAutoFit/>
            </a:bodyPr>
            <a:lstStyle/>
            <a:p>
              <a:r>
                <a:rPr lang="en-US" sz="1400" dirty="0">
                  <a:solidFill>
                    <a:schemeClr val="bg1"/>
                  </a:solidFill>
                </a:rPr>
                <a:t>p6</a:t>
              </a:r>
            </a:p>
          </p:txBody>
        </p:sp>
        <p:sp>
          <p:nvSpPr>
            <p:cNvPr id="78" name="TextBox 77">
              <a:extLst>
                <a:ext uri="{FF2B5EF4-FFF2-40B4-BE49-F238E27FC236}">
                  <a16:creationId xmlns:a16="http://schemas.microsoft.com/office/drawing/2014/main" id="{2E6F7234-8DED-A645-BDC9-318E8094586E}"/>
                </a:ext>
              </a:extLst>
            </p:cNvPr>
            <p:cNvSpPr txBox="1"/>
            <p:nvPr/>
          </p:nvSpPr>
          <p:spPr>
            <a:xfrm>
              <a:off x="4091697" y="2141664"/>
              <a:ext cx="473662" cy="307777"/>
            </a:xfrm>
            <a:prstGeom prst="rect">
              <a:avLst/>
            </a:prstGeom>
            <a:noFill/>
          </p:spPr>
          <p:txBody>
            <a:bodyPr wrap="square" rtlCol="0">
              <a:spAutoFit/>
            </a:bodyPr>
            <a:lstStyle/>
            <a:p>
              <a:r>
                <a:rPr lang="en-US" sz="1400" dirty="0">
                  <a:solidFill>
                    <a:schemeClr val="bg1"/>
                  </a:solidFill>
                </a:rPr>
                <a:t>p7</a:t>
              </a:r>
            </a:p>
          </p:txBody>
        </p:sp>
        <p:sp>
          <p:nvSpPr>
            <p:cNvPr id="79" name="TextBox 78">
              <a:extLst>
                <a:ext uri="{FF2B5EF4-FFF2-40B4-BE49-F238E27FC236}">
                  <a16:creationId xmlns:a16="http://schemas.microsoft.com/office/drawing/2014/main" id="{516E69F0-8436-A34A-BD2A-328E7D2C674E}"/>
                </a:ext>
              </a:extLst>
            </p:cNvPr>
            <p:cNvSpPr txBox="1"/>
            <p:nvPr/>
          </p:nvSpPr>
          <p:spPr>
            <a:xfrm>
              <a:off x="2649392" y="2190805"/>
              <a:ext cx="473662" cy="307777"/>
            </a:xfrm>
            <a:prstGeom prst="rect">
              <a:avLst/>
            </a:prstGeom>
            <a:noFill/>
          </p:spPr>
          <p:txBody>
            <a:bodyPr wrap="square" rtlCol="0">
              <a:spAutoFit/>
            </a:bodyPr>
            <a:lstStyle/>
            <a:p>
              <a:r>
                <a:rPr lang="en-US" sz="1400" dirty="0">
                  <a:solidFill>
                    <a:schemeClr val="bg1"/>
                  </a:solidFill>
                </a:rPr>
                <a:t>p8</a:t>
              </a:r>
            </a:p>
          </p:txBody>
        </p:sp>
        <p:sp>
          <p:nvSpPr>
            <p:cNvPr id="80" name="TextBox 79">
              <a:extLst>
                <a:ext uri="{FF2B5EF4-FFF2-40B4-BE49-F238E27FC236}">
                  <a16:creationId xmlns:a16="http://schemas.microsoft.com/office/drawing/2014/main" id="{E58144E4-1EAF-5D41-ACAA-18A0F9FA4F0E}"/>
                </a:ext>
              </a:extLst>
            </p:cNvPr>
            <p:cNvSpPr txBox="1"/>
            <p:nvPr/>
          </p:nvSpPr>
          <p:spPr>
            <a:xfrm>
              <a:off x="1378934" y="2623598"/>
              <a:ext cx="473662" cy="307777"/>
            </a:xfrm>
            <a:prstGeom prst="rect">
              <a:avLst/>
            </a:prstGeom>
            <a:noFill/>
          </p:spPr>
          <p:txBody>
            <a:bodyPr wrap="square" rtlCol="0">
              <a:spAutoFit/>
            </a:bodyPr>
            <a:lstStyle/>
            <a:p>
              <a:r>
                <a:rPr lang="en-US" sz="1400" dirty="0">
                  <a:solidFill>
                    <a:schemeClr val="bg1"/>
                  </a:solidFill>
                </a:rPr>
                <a:t>p9</a:t>
              </a:r>
            </a:p>
          </p:txBody>
        </p:sp>
        <p:sp>
          <p:nvSpPr>
            <p:cNvPr id="81" name="TextBox 80">
              <a:extLst>
                <a:ext uri="{FF2B5EF4-FFF2-40B4-BE49-F238E27FC236}">
                  <a16:creationId xmlns:a16="http://schemas.microsoft.com/office/drawing/2014/main" id="{3948E29D-7EEE-0A48-AF30-C95E852EDC0A}"/>
                </a:ext>
              </a:extLst>
            </p:cNvPr>
            <p:cNvSpPr txBox="1"/>
            <p:nvPr/>
          </p:nvSpPr>
          <p:spPr>
            <a:xfrm>
              <a:off x="4223485" y="4387652"/>
              <a:ext cx="282013" cy="307777"/>
            </a:xfrm>
            <a:prstGeom prst="rect">
              <a:avLst/>
            </a:prstGeom>
            <a:noFill/>
          </p:spPr>
          <p:txBody>
            <a:bodyPr wrap="square" rtlCol="0">
              <a:spAutoFit/>
            </a:bodyPr>
            <a:lstStyle/>
            <a:p>
              <a:r>
                <a:rPr lang="en-US" sz="1400" dirty="0">
                  <a:solidFill>
                    <a:schemeClr val="bg1"/>
                  </a:solidFill>
                </a:rPr>
                <a:t>P</a:t>
              </a:r>
            </a:p>
          </p:txBody>
        </p:sp>
        <p:sp>
          <p:nvSpPr>
            <p:cNvPr id="83" name="Oval 82">
              <a:extLst>
                <a:ext uri="{FF2B5EF4-FFF2-40B4-BE49-F238E27FC236}">
                  <a16:creationId xmlns:a16="http://schemas.microsoft.com/office/drawing/2014/main" id="{E7855ECD-A663-4748-BB1B-BF85D7BF979F}"/>
                </a:ext>
              </a:extLst>
            </p:cNvPr>
            <p:cNvSpPr/>
            <p:nvPr/>
          </p:nvSpPr>
          <p:spPr>
            <a:xfrm>
              <a:off x="4098842" y="53227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C97381A3-DB2A-6247-A5BE-AAD48FE5F49B}"/>
                </a:ext>
              </a:extLst>
            </p:cNvPr>
            <p:cNvCxnSpPr>
              <a:cxnSpLocks/>
              <a:stCxn id="85" idx="3"/>
              <a:endCxn id="83" idx="7"/>
            </p:cNvCxnSpPr>
            <p:nvPr/>
          </p:nvCxnSpPr>
          <p:spPr>
            <a:xfrm flipH="1">
              <a:off x="4216335" y="4495187"/>
              <a:ext cx="998374" cy="847674"/>
            </a:xfrm>
            <a:prstGeom prst="line">
              <a:avLst/>
            </a:prstGeom>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1A01773E-C88E-9B4E-9812-D3D95CD05727}"/>
                </a:ext>
              </a:extLst>
            </p:cNvPr>
            <p:cNvSpPr/>
            <p:nvPr/>
          </p:nvSpPr>
          <p:spPr>
            <a:xfrm>
              <a:off x="5194550" y="4377694"/>
              <a:ext cx="137652" cy="1376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4ACDF2AD-D49F-5E46-AC81-F091F5DEBFAB}"/>
                </a:ext>
              </a:extLst>
            </p:cNvPr>
            <p:cNvCxnSpPr>
              <a:cxnSpLocks/>
              <a:stCxn id="85" idx="0"/>
              <a:endCxn id="55" idx="5"/>
            </p:cNvCxnSpPr>
            <p:nvPr/>
          </p:nvCxnSpPr>
          <p:spPr>
            <a:xfrm flipH="1" flipV="1">
              <a:off x="4806398" y="2864277"/>
              <a:ext cx="456978" cy="1513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C3064D04-E270-8744-B330-498956802279}"/>
                </a:ext>
              </a:extLst>
            </p:cNvPr>
            <p:cNvCxnSpPr>
              <a:cxnSpLocks/>
              <a:stCxn id="63" idx="5"/>
              <a:endCxn id="83" idx="1"/>
            </p:cNvCxnSpPr>
            <p:nvPr/>
          </p:nvCxnSpPr>
          <p:spPr>
            <a:xfrm>
              <a:off x="1153714" y="3684738"/>
              <a:ext cx="2965287" cy="1658123"/>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1E0D0C6-8BD5-2543-B954-3EE4F5084914}"/>
                </a:ext>
              </a:extLst>
            </p:cNvPr>
            <p:cNvCxnSpPr>
              <a:cxnSpLocks/>
              <a:stCxn id="63" idx="6"/>
              <a:endCxn id="71" idx="1"/>
            </p:cNvCxnSpPr>
            <p:nvPr/>
          </p:nvCxnSpPr>
          <p:spPr>
            <a:xfrm>
              <a:off x="1173873" y="3636071"/>
              <a:ext cx="2988154" cy="87286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4" name="Straight Arrow Connector 13">
            <a:extLst>
              <a:ext uri="{FF2B5EF4-FFF2-40B4-BE49-F238E27FC236}">
                <a16:creationId xmlns:a16="http://schemas.microsoft.com/office/drawing/2014/main" id="{3AB5E650-CB6C-D04F-8D41-82C00C7BD974}"/>
              </a:ext>
            </a:extLst>
          </p:cNvPr>
          <p:cNvCxnSpPr>
            <a:cxnSpLocks/>
          </p:cNvCxnSpPr>
          <p:nvPr/>
        </p:nvCxnSpPr>
        <p:spPr>
          <a:xfrm flipV="1">
            <a:off x="2776451" y="4260201"/>
            <a:ext cx="265551" cy="2285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Content Placeholder 2">
                <a:extLst>
                  <a:ext uri="{FF2B5EF4-FFF2-40B4-BE49-F238E27FC236}">
                    <a16:creationId xmlns:a16="http://schemas.microsoft.com/office/drawing/2014/main" id="{7C0439C7-B035-7E4E-9C18-C2DFA9084791}"/>
                  </a:ext>
                </a:extLst>
              </p:cNvPr>
              <p:cNvSpPr txBox="1">
                <a:spLocks/>
              </p:cNvSpPr>
              <p:nvPr/>
            </p:nvSpPr>
            <p:spPr>
              <a:xfrm>
                <a:off x="2486104" y="2894439"/>
                <a:ext cx="1562662" cy="741632"/>
              </a:xfrm>
              <a:prstGeom prst="rect">
                <a:avLst/>
              </a:prstGeom>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200" i="1" dirty="0">
                    <a:solidFill>
                      <a:sysClr val="windowText" lastClr="000000"/>
                    </a:solidFill>
                  </a:rPr>
                  <a:t>Result is positive, so triangle </a:t>
                </a:r>
                <a14:m>
                  <m:oMath xmlns:m="http://schemas.openxmlformats.org/officeDocument/2006/math">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1</m:t>
                        </m:r>
                      </m:sub>
                    </m:sSub>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4</m:t>
                        </m:r>
                      </m:sub>
                    </m:sSub>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5</m:t>
                        </m:r>
                      </m:sub>
                    </m:sSub>
                    <m:r>
                      <a:rPr lang="en-US" sz="1200" b="0" i="1" smtClean="0">
                        <a:solidFill>
                          <a:sysClr val="windowText" lastClr="000000"/>
                        </a:solidFill>
                        <a:latin typeface="Cambria Math" panose="02040503050406030204" pitchFamily="18" charset="0"/>
                      </a:rPr>
                      <m:t>)</m:t>
                    </m:r>
                  </m:oMath>
                </a14:m>
                <a:r>
                  <a:rPr lang="en-US" sz="1200" i="1" dirty="0">
                    <a:solidFill>
                      <a:sysClr val="windowText" lastClr="000000"/>
                    </a:solidFill>
                  </a:rPr>
                  <a:t> IS possible</a:t>
                </a:r>
              </a:p>
            </p:txBody>
          </p:sp>
        </mc:Choice>
        <mc:Fallback xmlns="">
          <p:sp>
            <p:nvSpPr>
              <p:cNvPr id="59" name="Content Placeholder 2">
                <a:extLst>
                  <a:ext uri="{FF2B5EF4-FFF2-40B4-BE49-F238E27FC236}">
                    <a16:creationId xmlns:a16="http://schemas.microsoft.com/office/drawing/2014/main" id="{7C0439C7-B035-7E4E-9C18-C2DFA9084791}"/>
                  </a:ext>
                </a:extLst>
              </p:cNvPr>
              <p:cNvSpPr txBox="1">
                <a:spLocks noRot="1" noChangeAspect="1" noMove="1" noResize="1" noEditPoints="1" noAdjustHandles="1" noChangeArrowheads="1" noChangeShapeType="1" noTextEdit="1"/>
              </p:cNvSpPr>
              <p:nvPr/>
            </p:nvSpPr>
            <p:spPr>
              <a:xfrm>
                <a:off x="2486104" y="2894439"/>
                <a:ext cx="1562662" cy="741632"/>
              </a:xfrm>
              <a:prstGeom prst="rect">
                <a:avLst/>
              </a:prstGeom>
              <a:blipFill>
                <a:blip r:embed="rId2"/>
                <a:stretch>
                  <a:fillRect b="-3390"/>
                </a:stretch>
              </a:blipFill>
              <a:ln>
                <a:solidFill>
                  <a:schemeClr val="bg1"/>
                </a:solidFill>
              </a:ln>
            </p:spPr>
            <p:txBody>
              <a:bodyPr/>
              <a:lstStyle/>
              <a:p>
                <a:r>
                  <a:rPr lang="en-US">
                    <a:noFill/>
                  </a:rPr>
                  <a:t> </a:t>
                </a:r>
              </a:p>
            </p:txBody>
          </p:sp>
        </mc:Fallback>
      </mc:AlternateContent>
      <p:grpSp>
        <p:nvGrpSpPr>
          <p:cNvPr id="46" name="Group 45">
            <a:extLst>
              <a:ext uri="{FF2B5EF4-FFF2-40B4-BE49-F238E27FC236}">
                <a16:creationId xmlns:a16="http://schemas.microsoft.com/office/drawing/2014/main" id="{7F95BE75-D67E-554E-9FA2-2BD5C48C0F78}"/>
              </a:ext>
            </a:extLst>
          </p:cNvPr>
          <p:cNvGrpSpPr/>
          <p:nvPr/>
        </p:nvGrpSpPr>
        <p:grpSpPr>
          <a:xfrm>
            <a:off x="6438255" y="2141664"/>
            <a:ext cx="4988406" cy="3553291"/>
            <a:chOff x="756871" y="2141664"/>
            <a:chExt cx="4988406" cy="3553291"/>
          </a:xfrm>
        </p:grpSpPr>
        <p:sp>
          <p:nvSpPr>
            <p:cNvPr id="47" name="Rectangle 46">
              <a:extLst>
                <a:ext uri="{FF2B5EF4-FFF2-40B4-BE49-F238E27FC236}">
                  <a16:creationId xmlns:a16="http://schemas.microsoft.com/office/drawing/2014/main" id="{F7932C1B-38CB-534F-BE8B-D5D5A61A85BA}"/>
                </a:ext>
              </a:extLst>
            </p:cNvPr>
            <p:cNvSpPr/>
            <p:nvPr/>
          </p:nvSpPr>
          <p:spPr>
            <a:xfrm>
              <a:off x="756871" y="2175007"/>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8" name="Oval 47">
              <a:extLst>
                <a:ext uri="{FF2B5EF4-FFF2-40B4-BE49-F238E27FC236}">
                  <a16:creationId xmlns:a16="http://schemas.microsoft.com/office/drawing/2014/main" id="{76599BB9-AAF5-614D-8B09-5BC37656BBF2}"/>
                </a:ext>
              </a:extLst>
            </p:cNvPr>
            <p:cNvSpPr/>
            <p:nvPr/>
          </p:nvSpPr>
          <p:spPr>
            <a:xfrm>
              <a:off x="1611408" y="291242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1670B410-0D0A-BB42-A81F-4BFA4E91DDC7}"/>
                </a:ext>
              </a:extLst>
            </p:cNvPr>
            <p:cNvSpPr/>
            <p:nvPr/>
          </p:nvSpPr>
          <p:spPr>
            <a:xfrm>
              <a:off x="2973176" y="241437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75101253-5F9E-1149-B0DA-729823AD1B43}"/>
                </a:ext>
              </a:extLst>
            </p:cNvPr>
            <p:cNvSpPr/>
            <p:nvPr/>
          </p:nvSpPr>
          <p:spPr>
            <a:xfrm>
              <a:off x="4688905" y="2746784"/>
              <a:ext cx="137652" cy="1376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E333993E-ABC1-1F41-B7F1-F77F993992EC}"/>
                </a:ext>
              </a:extLst>
            </p:cNvPr>
            <p:cNvSpPr/>
            <p:nvPr/>
          </p:nvSpPr>
          <p:spPr>
            <a:xfrm>
              <a:off x="3968692" y="232400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327C98F1-FA36-4244-AC1F-96B56DC66022}"/>
                </a:ext>
              </a:extLst>
            </p:cNvPr>
            <p:cNvSpPr/>
            <p:nvPr/>
          </p:nvSpPr>
          <p:spPr>
            <a:xfrm>
              <a:off x="2209368" y="51212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6F212B7C-A331-324A-A0D2-9744545ED3A5}"/>
                </a:ext>
              </a:extLst>
            </p:cNvPr>
            <p:cNvSpPr/>
            <p:nvPr/>
          </p:nvSpPr>
          <p:spPr>
            <a:xfrm>
              <a:off x="1267279" y="444776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40146135-2B9F-E64F-B25E-4C1DD5CEDC71}"/>
                </a:ext>
              </a:extLst>
            </p:cNvPr>
            <p:cNvSpPr/>
            <p:nvPr/>
          </p:nvSpPr>
          <p:spPr>
            <a:xfrm>
              <a:off x="1036221" y="3567245"/>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a:extLst>
                <a:ext uri="{FF2B5EF4-FFF2-40B4-BE49-F238E27FC236}">
                  <a16:creationId xmlns:a16="http://schemas.microsoft.com/office/drawing/2014/main" id="{A7EE2AAC-6813-114A-9BF9-B484F98ADA03}"/>
                </a:ext>
              </a:extLst>
            </p:cNvPr>
            <p:cNvCxnSpPr>
              <a:cxnSpLocks/>
              <a:stCxn id="87" idx="7"/>
              <a:endCxn id="48" idx="3"/>
            </p:cNvCxnSpPr>
            <p:nvPr/>
          </p:nvCxnSpPr>
          <p:spPr>
            <a:xfrm flipV="1">
              <a:off x="1153714" y="3029919"/>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B5F30B6-EBF2-CE44-A95B-68FBC0A2A139}"/>
                </a:ext>
              </a:extLst>
            </p:cNvPr>
            <p:cNvCxnSpPr>
              <a:cxnSpLocks/>
              <a:stCxn id="56" idx="2"/>
              <a:endCxn id="48" idx="7"/>
            </p:cNvCxnSpPr>
            <p:nvPr/>
          </p:nvCxnSpPr>
          <p:spPr>
            <a:xfrm flipH="1">
              <a:off x="1728901" y="2483202"/>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A114A76-F426-E74A-BB1B-0DF3F255F6A7}"/>
                </a:ext>
              </a:extLst>
            </p:cNvPr>
            <p:cNvCxnSpPr>
              <a:cxnSpLocks/>
              <a:stCxn id="56" idx="6"/>
              <a:endCxn id="62" idx="1"/>
            </p:cNvCxnSpPr>
            <p:nvPr/>
          </p:nvCxnSpPr>
          <p:spPr>
            <a:xfrm flipV="1">
              <a:off x="3110828" y="2344162"/>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94D7461-B3F0-FD4B-BAF2-0076D7862E60}"/>
                </a:ext>
              </a:extLst>
            </p:cNvPr>
            <p:cNvCxnSpPr>
              <a:cxnSpLocks/>
              <a:stCxn id="60" idx="0"/>
              <a:endCxn id="62" idx="6"/>
            </p:cNvCxnSpPr>
            <p:nvPr/>
          </p:nvCxnSpPr>
          <p:spPr>
            <a:xfrm flipH="1" flipV="1">
              <a:off x="4106344" y="2392829"/>
              <a:ext cx="651387" cy="353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4E280461-4413-234E-803F-C8A6A7D0966E}"/>
                </a:ext>
              </a:extLst>
            </p:cNvPr>
            <p:cNvCxnSpPr>
              <a:cxnSpLocks/>
              <a:stCxn id="82" idx="6"/>
              <a:endCxn id="106" idx="1"/>
            </p:cNvCxnSpPr>
            <p:nvPr/>
          </p:nvCxnSpPr>
          <p:spPr>
            <a:xfrm>
              <a:off x="2347020" y="5190101"/>
              <a:ext cx="1771981" cy="152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AF04FC0-4387-1F4A-8B72-56210570F9DE}"/>
                </a:ext>
              </a:extLst>
            </p:cNvPr>
            <p:cNvCxnSpPr>
              <a:cxnSpLocks/>
              <a:stCxn id="82" idx="1"/>
              <a:endCxn id="86" idx="5"/>
            </p:cNvCxnSpPr>
            <p:nvPr/>
          </p:nvCxnSpPr>
          <p:spPr>
            <a:xfrm flipH="1" flipV="1">
              <a:off x="1384772" y="4565259"/>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78D99BB-A446-9F4E-BDD7-40D19DC1D9E6}"/>
                </a:ext>
              </a:extLst>
            </p:cNvPr>
            <p:cNvCxnSpPr>
              <a:cxnSpLocks/>
              <a:stCxn id="87" idx="4"/>
              <a:endCxn id="86" idx="1"/>
            </p:cNvCxnSpPr>
            <p:nvPr/>
          </p:nvCxnSpPr>
          <p:spPr>
            <a:xfrm>
              <a:off x="1105047" y="3704897"/>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42712AA2-CFF7-5E46-8633-9AB1FA57A85E}"/>
                </a:ext>
              </a:extLst>
            </p:cNvPr>
            <p:cNvSpPr/>
            <p:nvPr/>
          </p:nvSpPr>
          <p:spPr>
            <a:xfrm>
              <a:off x="4141868" y="4488773"/>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87C56ECF-2B10-1445-AC5D-A8231264C4AF}"/>
                </a:ext>
              </a:extLst>
            </p:cNvPr>
            <p:cNvSpPr txBox="1"/>
            <p:nvPr/>
          </p:nvSpPr>
          <p:spPr>
            <a:xfrm>
              <a:off x="839849" y="3238400"/>
              <a:ext cx="473662" cy="307777"/>
            </a:xfrm>
            <a:prstGeom prst="rect">
              <a:avLst/>
            </a:prstGeom>
            <a:noFill/>
          </p:spPr>
          <p:txBody>
            <a:bodyPr wrap="square" rtlCol="0">
              <a:spAutoFit/>
            </a:bodyPr>
            <a:lstStyle/>
            <a:p>
              <a:r>
                <a:rPr lang="en-US" sz="1400" dirty="0">
                  <a:solidFill>
                    <a:schemeClr val="bg1"/>
                  </a:solidFill>
                </a:rPr>
                <a:t>p1</a:t>
              </a:r>
            </a:p>
          </p:txBody>
        </p:sp>
        <p:sp>
          <p:nvSpPr>
            <p:cNvPr id="97" name="TextBox 96">
              <a:extLst>
                <a:ext uri="{FF2B5EF4-FFF2-40B4-BE49-F238E27FC236}">
                  <a16:creationId xmlns:a16="http://schemas.microsoft.com/office/drawing/2014/main" id="{688A8623-AB5B-8148-831B-7918326ACCC2}"/>
                </a:ext>
              </a:extLst>
            </p:cNvPr>
            <p:cNvSpPr txBox="1"/>
            <p:nvPr/>
          </p:nvSpPr>
          <p:spPr>
            <a:xfrm>
              <a:off x="925628" y="4554401"/>
              <a:ext cx="473662" cy="307777"/>
            </a:xfrm>
            <a:prstGeom prst="rect">
              <a:avLst/>
            </a:prstGeom>
            <a:noFill/>
          </p:spPr>
          <p:txBody>
            <a:bodyPr wrap="square" rtlCol="0">
              <a:spAutoFit/>
            </a:bodyPr>
            <a:lstStyle/>
            <a:p>
              <a:r>
                <a:rPr lang="en-US" sz="1400" dirty="0">
                  <a:solidFill>
                    <a:schemeClr val="bg1"/>
                  </a:solidFill>
                </a:rPr>
                <a:t>p2</a:t>
              </a:r>
            </a:p>
          </p:txBody>
        </p:sp>
        <p:sp>
          <p:nvSpPr>
            <p:cNvPr id="98" name="TextBox 97">
              <a:extLst>
                <a:ext uri="{FF2B5EF4-FFF2-40B4-BE49-F238E27FC236}">
                  <a16:creationId xmlns:a16="http://schemas.microsoft.com/office/drawing/2014/main" id="{424B05E2-D104-DC4B-9313-C94F0501CB76}"/>
                </a:ext>
              </a:extLst>
            </p:cNvPr>
            <p:cNvSpPr txBox="1"/>
            <p:nvPr/>
          </p:nvSpPr>
          <p:spPr>
            <a:xfrm>
              <a:off x="1843005" y="5153475"/>
              <a:ext cx="473662" cy="307777"/>
            </a:xfrm>
            <a:prstGeom prst="rect">
              <a:avLst/>
            </a:prstGeom>
            <a:noFill/>
          </p:spPr>
          <p:txBody>
            <a:bodyPr wrap="square" rtlCol="0">
              <a:spAutoFit/>
            </a:bodyPr>
            <a:lstStyle/>
            <a:p>
              <a:r>
                <a:rPr lang="en-US" sz="1400" dirty="0">
                  <a:solidFill>
                    <a:schemeClr val="bg1"/>
                  </a:solidFill>
                </a:rPr>
                <a:t>p3</a:t>
              </a:r>
            </a:p>
          </p:txBody>
        </p:sp>
        <p:sp>
          <p:nvSpPr>
            <p:cNvPr id="99" name="TextBox 98">
              <a:extLst>
                <a:ext uri="{FF2B5EF4-FFF2-40B4-BE49-F238E27FC236}">
                  <a16:creationId xmlns:a16="http://schemas.microsoft.com/office/drawing/2014/main" id="{CD63431C-1A02-F64A-B09E-B89BCE75F10C}"/>
                </a:ext>
              </a:extLst>
            </p:cNvPr>
            <p:cNvSpPr txBox="1"/>
            <p:nvPr/>
          </p:nvSpPr>
          <p:spPr>
            <a:xfrm>
              <a:off x="4241860" y="5318410"/>
              <a:ext cx="473662" cy="307777"/>
            </a:xfrm>
            <a:prstGeom prst="rect">
              <a:avLst/>
            </a:prstGeom>
            <a:noFill/>
          </p:spPr>
          <p:txBody>
            <a:bodyPr wrap="square" rtlCol="0">
              <a:spAutoFit/>
            </a:bodyPr>
            <a:lstStyle/>
            <a:p>
              <a:r>
                <a:rPr lang="en-US" sz="1400" dirty="0">
                  <a:solidFill>
                    <a:schemeClr val="bg1"/>
                  </a:solidFill>
                </a:rPr>
                <a:t>p4</a:t>
              </a:r>
            </a:p>
          </p:txBody>
        </p:sp>
        <p:sp>
          <p:nvSpPr>
            <p:cNvPr id="100" name="TextBox 99">
              <a:extLst>
                <a:ext uri="{FF2B5EF4-FFF2-40B4-BE49-F238E27FC236}">
                  <a16:creationId xmlns:a16="http://schemas.microsoft.com/office/drawing/2014/main" id="{F01DD2D9-F1D9-E145-87D8-0C4A9CD588D1}"/>
                </a:ext>
              </a:extLst>
            </p:cNvPr>
            <p:cNvSpPr txBox="1"/>
            <p:nvPr/>
          </p:nvSpPr>
          <p:spPr>
            <a:xfrm>
              <a:off x="5271615" y="4069917"/>
              <a:ext cx="473662" cy="307777"/>
            </a:xfrm>
            <a:prstGeom prst="rect">
              <a:avLst/>
            </a:prstGeom>
            <a:noFill/>
          </p:spPr>
          <p:txBody>
            <a:bodyPr wrap="square" rtlCol="0">
              <a:spAutoFit/>
            </a:bodyPr>
            <a:lstStyle/>
            <a:p>
              <a:r>
                <a:rPr lang="en-US" sz="1400" dirty="0">
                  <a:solidFill>
                    <a:schemeClr val="bg1"/>
                  </a:solidFill>
                </a:rPr>
                <a:t>p5</a:t>
              </a:r>
            </a:p>
          </p:txBody>
        </p:sp>
        <p:sp>
          <p:nvSpPr>
            <p:cNvPr id="101" name="TextBox 100">
              <a:extLst>
                <a:ext uri="{FF2B5EF4-FFF2-40B4-BE49-F238E27FC236}">
                  <a16:creationId xmlns:a16="http://schemas.microsoft.com/office/drawing/2014/main" id="{5FBF0C0A-E704-5246-84FE-D000ACD43DA8}"/>
                </a:ext>
              </a:extLst>
            </p:cNvPr>
            <p:cNvSpPr txBox="1"/>
            <p:nvPr/>
          </p:nvSpPr>
          <p:spPr>
            <a:xfrm>
              <a:off x="4781827" y="2497753"/>
              <a:ext cx="473662" cy="307777"/>
            </a:xfrm>
            <a:prstGeom prst="rect">
              <a:avLst/>
            </a:prstGeom>
            <a:noFill/>
          </p:spPr>
          <p:txBody>
            <a:bodyPr wrap="square" rtlCol="0">
              <a:spAutoFit/>
            </a:bodyPr>
            <a:lstStyle/>
            <a:p>
              <a:r>
                <a:rPr lang="en-US" sz="1400" dirty="0">
                  <a:solidFill>
                    <a:schemeClr val="bg1"/>
                  </a:solidFill>
                </a:rPr>
                <a:t>p6</a:t>
              </a:r>
            </a:p>
          </p:txBody>
        </p:sp>
        <p:sp>
          <p:nvSpPr>
            <p:cNvPr id="102" name="TextBox 101">
              <a:extLst>
                <a:ext uri="{FF2B5EF4-FFF2-40B4-BE49-F238E27FC236}">
                  <a16:creationId xmlns:a16="http://schemas.microsoft.com/office/drawing/2014/main" id="{AAACDA30-901A-904B-B2DB-4E6CAAF1F827}"/>
                </a:ext>
              </a:extLst>
            </p:cNvPr>
            <p:cNvSpPr txBox="1"/>
            <p:nvPr/>
          </p:nvSpPr>
          <p:spPr>
            <a:xfrm>
              <a:off x="4091697" y="2141664"/>
              <a:ext cx="473662" cy="307777"/>
            </a:xfrm>
            <a:prstGeom prst="rect">
              <a:avLst/>
            </a:prstGeom>
            <a:noFill/>
          </p:spPr>
          <p:txBody>
            <a:bodyPr wrap="square" rtlCol="0">
              <a:spAutoFit/>
            </a:bodyPr>
            <a:lstStyle/>
            <a:p>
              <a:r>
                <a:rPr lang="en-US" sz="1400" dirty="0">
                  <a:solidFill>
                    <a:schemeClr val="bg1"/>
                  </a:solidFill>
                </a:rPr>
                <a:t>p7</a:t>
              </a:r>
            </a:p>
          </p:txBody>
        </p:sp>
        <p:sp>
          <p:nvSpPr>
            <p:cNvPr id="103" name="TextBox 102">
              <a:extLst>
                <a:ext uri="{FF2B5EF4-FFF2-40B4-BE49-F238E27FC236}">
                  <a16:creationId xmlns:a16="http://schemas.microsoft.com/office/drawing/2014/main" id="{5AA978E6-25F3-0D40-A3F2-528AC9F0183D}"/>
                </a:ext>
              </a:extLst>
            </p:cNvPr>
            <p:cNvSpPr txBox="1"/>
            <p:nvPr/>
          </p:nvSpPr>
          <p:spPr>
            <a:xfrm>
              <a:off x="2649392" y="2190805"/>
              <a:ext cx="473662" cy="307777"/>
            </a:xfrm>
            <a:prstGeom prst="rect">
              <a:avLst/>
            </a:prstGeom>
            <a:noFill/>
          </p:spPr>
          <p:txBody>
            <a:bodyPr wrap="square" rtlCol="0">
              <a:spAutoFit/>
            </a:bodyPr>
            <a:lstStyle/>
            <a:p>
              <a:r>
                <a:rPr lang="en-US" sz="1400" dirty="0">
                  <a:solidFill>
                    <a:schemeClr val="bg1"/>
                  </a:solidFill>
                </a:rPr>
                <a:t>p8</a:t>
              </a:r>
            </a:p>
          </p:txBody>
        </p:sp>
        <p:sp>
          <p:nvSpPr>
            <p:cNvPr id="104" name="TextBox 103">
              <a:extLst>
                <a:ext uri="{FF2B5EF4-FFF2-40B4-BE49-F238E27FC236}">
                  <a16:creationId xmlns:a16="http://schemas.microsoft.com/office/drawing/2014/main" id="{2F78607F-32CC-C348-8414-D965BDE74977}"/>
                </a:ext>
              </a:extLst>
            </p:cNvPr>
            <p:cNvSpPr txBox="1"/>
            <p:nvPr/>
          </p:nvSpPr>
          <p:spPr>
            <a:xfrm>
              <a:off x="1378934" y="2623598"/>
              <a:ext cx="473662" cy="307777"/>
            </a:xfrm>
            <a:prstGeom prst="rect">
              <a:avLst/>
            </a:prstGeom>
            <a:noFill/>
          </p:spPr>
          <p:txBody>
            <a:bodyPr wrap="square" rtlCol="0">
              <a:spAutoFit/>
            </a:bodyPr>
            <a:lstStyle/>
            <a:p>
              <a:r>
                <a:rPr lang="en-US" sz="1400" dirty="0">
                  <a:solidFill>
                    <a:schemeClr val="bg1"/>
                  </a:solidFill>
                </a:rPr>
                <a:t>p9</a:t>
              </a:r>
            </a:p>
          </p:txBody>
        </p:sp>
        <p:sp>
          <p:nvSpPr>
            <p:cNvPr id="105" name="TextBox 104">
              <a:extLst>
                <a:ext uri="{FF2B5EF4-FFF2-40B4-BE49-F238E27FC236}">
                  <a16:creationId xmlns:a16="http://schemas.microsoft.com/office/drawing/2014/main" id="{44504D45-599E-AB40-A2AB-D145FC9B76A8}"/>
                </a:ext>
              </a:extLst>
            </p:cNvPr>
            <p:cNvSpPr txBox="1"/>
            <p:nvPr/>
          </p:nvSpPr>
          <p:spPr>
            <a:xfrm>
              <a:off x="4223485" y="4387652"/>
              <a:ext cx="282013" cy="307777"/>
            </a:xfrm>
            <a:prstGeom prst="rect">
              <a:avLst/>
            </a:prstGeom>
            <a:noFill/>
          </p:spPr>
          <p:txBody>
            <a:bodyPr wrap="square" rtlCol="0">
              <a:spAutoFit/>
            </a:bodyPr>
            <a:lstStyle/>
            <a:p>
              <a:r>
                <a:rPr lang="en-US" sz="1400" dirty="0">
                  <a:solidFill>
                    <a:schemeClr val="bg1"/>
                  </a:solidFill>
                </a:rPr>
                <a:t>P</a:t>
              </a:r>
            </a:p>
          </p:txBody>
        </p:sp>
        <p:sp>
          <p:nvSpPr>
            <p:cNvPr id="106" name="Oval 105">
              <a:extLst>
                <a:ext uri="{FF2B5EF4-FFF2-40B4-BE49-F238E27FC236}">
                  <a16:creationId xmlns:a16="http://schemas.microsoft.com/office/drawing/2014/main" id="{E3AF70FE-B421-454C-A7D1-9897AF8A2FA9}"/>
                </a:ext>
              </a:extLst>
            </p:cNvPr>
            <p:cNvSpPr/>
            <p:nvPr/>
          </p:nvSpPr>
          <p:spPr>
            <a:xfrm>
              <a:off x="4098842" y="53227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Connector 106">
              <a:extLst>
                <a:ext uri="{FF2B5EF4-FFF2-40B4-BE49-F238E27FC236}">
                  <a16:creationId xmlns:a16="http://schemas.microsoft.com/office/drawing/2014/main" id="{F0F1322A-EBA1-EF4F-9B67-25B1BA35F4BB}"/>
                </a:ext>
              </a:extLst>
            </p:cNvPr>
            <p:cNvCxnSpPr>
              <a:cxnSpLocks/>
              <a:stCxn id="108" idx="3"/>
              <a:endCxn id="106" idx="7"/>
            </p:cNvCxnSpPr>
            <p:nvPr/>
          </p:nvCxnSpPr>
          <p:spPr>
            <a:xfrm flipH="1">
              <a:off x="4216335" y="4495187"/>
              <a:ext cx="998374" cy="847674"/>
            </a:xfrm>
            <a:prstGeom prst="line">
              <a:avLst/>
            </a:prstGeom>
          </p:spPr>
          <p:style>
            <a:lnRef idx="1">
              <a:schemeClr val="accent1"/>
            </a:lnRef>
            <a:fillRef idx="0">
              <a:schemeClr val="accent1"/>
            </a:fillRef>
            <a:effectRef idx="0">
              <a:schemeClr val="accent1"/>
            </a:effectRef>
            <a:fontRef idx="minor">
              <a:schemeClr val="tx1"/>
            </a:fontRef>
          </p:style>
        </p:cxnSp>
        <p:sp>
          <p:nvSpPr>
            <p:cNvPr id="108" name="Oval 107">
              <a:extLst>
                <a:ext uri="{FF2B5EF4-FFF2-40B4-BE49-F238E27FC236}">
                  <a16:creationId xmlns:a16="http://schemas.microsoft.com/office/drawing/2014/main" id="{F47223A2-E0AF-D649-8894-019A4DC3BA78}"/>
                </a:ext>
              </a:extLst>
            </p:cNvPr>
            <p:cNvSpPr/>
            <p:nvPr/>
          </p:nvSpPr>
          <p:spPr>
            <a:xfrm>
              <a:off x="5194550" y="4377694"/>
              <a:ext cx="137652" cy="1376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a:extLst>
                <a:ext uri="{FF2B5EF4-FFF2-40B4-BE49-F238E27FC236}">
                  <a16:creationId xmlns:a16="http://schemas.microsoft.com/office/drawing/2014/main" id="{E47B3FD2-FE6A-C94F-BA9C-8C6F1A5A3ED6}"/>
                </a:ext>
              </a:extLst>
            </p:cNvPr>
            <p:cNvCxnSpPr>
              <a:cxnSpLocks/>
              <a:stCxn id="108" idx="0"/>
              <a:endCxn id="60" idx="5"/>
            </p:cNvCxnSpPr>
            <p:nvPr/>
          </p:nvCxnSpPr>
          <p:spPr>
            <a:xfrm flipH="1" flipV="1">
              <a:off x="4806398" y="2864277"/>
              <a:ext cx="456978" cy="1513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044305BD-E1A7-6F4A-B0FD-1F1864FEED05}"/>
                </a:ext>
              </a:extLst>
            </p:cNvPr>
            <p:cNvCxnSpPr>
              <a:cxnSpLocks/>
              <a:endCxn id="108" idx="1"/>
            </p:cNvCxnSpPr>
            <p:nvPr/>
          </p:nvCxnSpPr>
          <p:spPr>
            <a:xfrm>
              <a:off x="1182112" y="3635893"/>
              <a:ext cx="4032597" cy="76196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EA3E4FC-B28A-3647-90F6-BD30BC34E605}"/>
                </a:ext>
              </a:extLst>
            </p:cNvPr>
            <p:cNvCxnSpPr>
              <a:cxnSpLocks/>
              <a:stCxn id="87" idx="6"/>
              <a:endCxn id="95" idx="1"/>
            </p:cNvCxnSpPr>
            <p:nvPr/>
          </p:nvCxnSpPr>
          <p:spPr>
            <a:xfrm>
              <a:off x="1173873" y="3636071"/>
              <a:ext cx="2988154" cy="87286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12" name="Straight Arrow Connector 111">
            <a:extLst>
              <a:ext uri="{FF2B5EF4-FFF2-40B4-BE49-F238E27FC236}">
                <a16:creationId xmlns:a16="http://schemas.microsoft.com/office/drawing/2014/main" id="{6698BE7B-1EE5-4843-A44A-267FAC858207}"/>
              </a:ext>
            </a:extLst>
          </p:cNvPr>
          <p:cNvCxnSpPr>
            <a:cxnSpLocks/>
          </p:cNvCxnSpPr>
          <p:nvPr/>
        </p:nvCxnSpPr>
        <p:spPr>
          <a:xfrm flipH="1">
            <a:off x="9525610" y="4221886"/>
            <a:ext cx="106099" cy="11722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Content Placeholder 2">
                <a:extLst>
                  <a:ext uri="{FF2B5EF4-FFF2-40B4-BE49-F238E27FC236}">
                    <a16:creationId xmlns:a16="http://schemas.microsoft.com/office/drawing/2014/main" id="{8CF81E55-0C90-4D4D-AF3D-0B259B4CAB58}"/>
                  </a:ext>
                </a:extLst>
              </p:cNvPr>
              <p:cNvSpPr txBox="1">
                <a:spLocks/>
              </p:cNvSpPr>
              <p:nvPr/>
            </p:nvSpPr>
            <p:spPr>
              <a:xfrm>
                <a:off x="8167488" y="2894439"/>
                <a:ext cx="1562662" cy="741632"/>
              </a:xfrm>
              <a:prstGeom prst="rect">
                <a:avLst/>
              </a:prstGeom>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200" i="1" dirty="0">
                    <a:solidFill>
                      <a:sysClr val="windowText" lastClr="000000"/>
                    </a:solidFill>
                  </a:rPr>
                  <a:t>Result is negative, so triangle </a:t>
                </a:r>
                <a14:m>
                  <m:oMath xmlns:m="http://schemas.openxmlformats.org/officeDocument/2006/math">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1</m:t>
                        </m:r>
                      </m:sub>
                    </m:sSub>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5</m:t>
                        </m:r>
                      </m:sub>
                    </m:sSub>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6</m:t>
                        </m:r>
                      </m:sub>
                    </m:sSub>
                    <m:r>
                      <a:rPr lang="en-US" sz="1200" b="0" i="1" smtClean="0">
                        <a:solidFill>
                          <a:sysClr val="windowText" lastClr="000000"/>
                        </a:solidFill>
                        <a:latin typeface="Cambria Math" panose="02040503050406030204" pitchFamily="18" charset="0"/>
                      </a:rPr>
                      <m:t>)</m:t>
                    </m:r>
                  </m:oMath>
                </a14:m>
                <a:r>
                  <a:rPr lang="en-US" sz="1200" i="1" dirty="0">
                    <a:solidFill>
                      <a:sysClr val="windowText" lastClr="000000"/>
                    </a:solidFill>
                  </a:rPr>
                  <a:t> is NOT possible</a:t>
                </a:r>
              </a:p>
            </p:txBody>
          </p:sp>
        </mc:Choice>
        <mc:Fallback xmlns="">
          <p:sp>
            <p:nvSpPr>
              <p:cNvPr id="113" name="Content Placeholder 2">
                <a:extLst>
                  <a:ext uri="{FF2B5EF4-FFF2-40B4-BE49-F238E27FC236}">
                    <a16:creationId xmlns:a16="http://schemas.microsoft.com/office/drawing/2014/main" id="{8CF81E55-0C90-4D4D-AF3D-0B259B4CAB58}"/>
                  </a:ext>
                </a:extLst>
              </p:cNvPr>
              <p:cNvSpPr txBox="1">
                <a:spLocks noRot="1" noChangeAspect="1" noMove="1" noResize="1" noEditPoints="1" noAdjustHandles="1" noChangeArrowheads="1" noChangeShapeType="1" noTextEdit="1"/>
              </p:cNvSpPr>
              <p:nvPr/>
            </p:nvSpPr>
            <p:spPr>
              <a:xfrm>
                <a:off x="8167488" y="2894439"/>
                <a:ext cx="1562662" cy="741632"/>
              </a:xfrm>
              <a:prstGeom prst="rect">
                <a:avLst/>
              </a:prstGeom>
              <a:blipFill>
                <a:blip r:embed="rId3"/>
                <a:stretch>
                  <a:fillRect b="-3390"/>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4605847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68646"/>
            <a:ext cx="9905998" cy="860425"/>
          </a:xfrm>
        </p:spPr>
        <p:txBody>
          <a:bodyPr/>
          <a:lstStyle/>
          <a:p>
            <a:pPr algn="ctr"/>
            <a:r>
              <a:rPr lang="en-US" dirty="0"/>
              <a:t>Method 3: Triangles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710013"/>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grpSp>
        <p:nvGrpSpPr>
          <p:cNvPr id="12" name="Group 11">
            <a:extLst>
              <a:ext uri="{FF2B5EF4-FFF2-40B4-BE49-F238E27FC236}">
                <a16:creationId xmlns:a16="http://schemas.microsoft.com/office/drawing/2014/main" id="{A6889B54-9A3D-D145-8BF4-BBA2FF09DE30}"/>
              </a:ext>
            </a:extLst>
          </p:cNvPr>
          <p:cNvGrpSpPr/>
          <p:nvPr/>
        </p:nvGrpSpPr>
        <p:grpSpPr>
          <a:xfrm>
            <a:off x="960278" y="1973498"/>
            <a:ext cx="4988406" cy="3553291"/>
            <a:chOff x="756871" y="2141664"/>
            <a:chExt cx="4988406" cy="3553291"/>
          </a:xfrm>
        </p:grpSpPr>
        <p:sp>
          <p:nvSpPr>
            <p:cNvPr id="51" name="Rectangle 50">
              <a:extLst>
                <a:ext uri="{FF2B5EF4-FFF2-40B4-BE49-F238E27FC236}">
                  <a16:creationId xmlns:a16="http://schemas.microsoft.com/office/drawing/2014/main" id="{F280D156-952B-3341-A07A-951416C441CD}"/>
                </a:ext>
              </a:extLst>
            </p:cNvPr>
            <p:cNvSpPr/>
            <p:nvPr/>
          </p:nvSpPr>
          <p:spPr>
            <a:xfrm>
              <a:off x="756871" y="2175007"/>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 name="Oval 52">
              <a:extLst>
                <a:ext uri="{FF2B5EF4-FFF2-40B4-BE49-F238E27FC236}">
                  <a16:creationId xmlns:a16="http://schemas.microsoft.com/office/drawing/2014/main" id="{D447ACF8-65A5-1045-AE8F-18AE4E142F49}"/>
                </a:ext>
              </a:extLst>
            </p:cNvPr>
            <p:cNvSpPr/>
            <p:nvPr/>
          </p:nvSpPr>
          <p:spPr>
            <a:xfrm>
              <a:off x="1611408" y="291242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D71AD2F-59CF-844F-8973-0CABDB1D191B}"/>
                </a:ext>
              </a:extLst>
            </p:cNvPr>
            <p:cNvSpPr/>
            <p:nvPr/>
          </p:nvSpPr>
          <p:spPr>
            <a:xfrm>
              <a:off x="2973176" y="241437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1EA5C38F-01DD-3A48-9459-49A0C703EEF2}"/>
                </a:ext>
              </a:extLst>
            </p:cNvPr>
            <p:cNvSpPr/>
            <p:nvPr/>
          </p:nvSpPr>
          <p:spPr>
            <a:xfrm>
              <a:off x="4688905" y="2746784"/>
              <a:ext cx="137652" cy="1376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9CDB20F-0DFD-5B48-BA3B-2B17DEC17930}"/>
                </a:ext>
              </a:extLst>
            </p:cNvPr>
            <p:cNvSpPr/>
            <p:nvPr/>
          </p:nvSpPr>
          <p:spPr>
            <a:xfrm>
              <a:off x="3968692" y="232400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57893E51-B8EC-C24A-BD11-91B949411C7E}"/>
                </a:ext>
              </a:extLst>
            </p:cNvPr>
            <p:cNvSpPr/>
            <p:nvPr/>
          </p:nvSpPr>
          <p:spPr>
            <a:xfrm>
              <a:off x="2209368" y="51212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96CC5DE-0F86-5541-9E99-415C24424513}"/>
                </a:ext>
              </a:extLst>
            </p:cNvPr>
            <p:cNvSpPr/>
            <p:nvPr/>
          </p:nvSpPr>
          <p:spPr>
            <a:xfrm>
              <a:off x="1267279" y="444776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7277EFE-B205-8244-8E43-A01D4E19BED8}"/>
                </a:ext>
              </a:extLst>
            </p:cNvPr>
            <p:cNvSpPr/>
            <p:nvPr/>
          </p:nvSpPr>
          <p:spPr>
            <a:xfrm>
              <a:off x="1036221" y="3567245"/>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EEAF8E79-F5AA-814F-8A00-216A84DBF99D}"/>
                </a:ext>
              </a:extLst>
            </p:cNvPr>
            <p:cNvCxnSpPr>
              <a:cxnSpLocks/>
              <a:stCxn id="63" idx="7"/>
              <a:endCxn id="53" idx="3"/>
            </p:cNvCxnSpPr>
            <p:nvPr/>
          </p:nvCxnSpPr>
          <p:spPr>
            <a:xfrm flipV="1">
              <a:off x="1153714" y="3029919"/>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DBC3D80-CDBA-3142-9844-3E7A8FF7BC88}"/>
                </a:ext>
              </a:extLst>
            </p:cNvPr>
            <p:cNvCxnSpPr>
              <a:cxnSpLocks/>
              <a:stCxn id="54" idx="2"/>
              <a:endCxn id="53" idx="7"/>
            </p:cNvCxnSpPr>
            <p:nvPr/>
          </p:nvCxnSpPr>
          <p:spPr>
            <a:xfrm flipH="1">
              <a:off x="1728901" y="2483202"/>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2AAD8F4-4E8D-1C47-B3DC-4B65D751BCF0}"/>
                </a:ext>
              </a:extLst>
            </p:cNvPr>
            <p:cNvCxnSpPr>
              <a:cxnSpLocks/>
              <a:stCxn id="54" idx="6"/>
              <a:endCxn id="57" idx="1"/>
            </p:cNvCxnSpPr>
            <p:nvPr/>
          </p:nvCxnSpPr>
          <p:spPr>
            <a:xfrm flipV="1">
              <a:off x="3110828" y="2344162"/>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538F45A-0955-5648-9E34-B4ADBC79F109}"/>
                </a:ext>
              </a:extLst>
            </p:cNvPr>
            <p:cNvCxnSpPr>
              <a:cxnSpLocks/>
              <a:stCxn id="55" idx="0"/>
              <a:endCxn id="57" idx="6"/>
            </p:cNvCxnSpPr>
            <p:nvPr/>
          </p:nvCxnSpPr>
          <p:spPr>
            <a:xfrm flipH="1" flipV="1">
              <a:off x="4106344" y="2392829"/>
              <a:ext cx="651387" cy="353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A751C32-39A0-7645-88EF-5F8FA0B88069}"/>
                </a:ext>
              </a:extLst>
            </p:cNvPr>
            <p:cNvCxnSpPr>
              <a:cxnSpLocks/>
              <a:stCxn id="58" idx="6"/>
              <a:endCxn id="83" idx="1"/>
            </p:cNvCxnSpPr>
            <p:nvPr/>
          </p:nvCxnSpPr>
          <p:spPr>
            <a:xfrm>
              <a:off x="2347020" y="5190101"/>
              <a:ext cx="1771981" cy="152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4AC21A6-0FE6-EA42-AD65-63A1CAFB799D}"/>
                </a:ext>
              </a:extLst>
            </p:cNvPr>
            <p:cNvCxnSpPr>
              <a:cxnSpLocks/>
              <a:stCxn id="58" idx="1"/>
              <a:endCxn id="61" idx="5"/>
            </p:cNvCxnSpPr>
            <p:nvPr/>
          </p:nvCxnSpPr>
          <p:spPr>
            <a:xfrm flipH="1" flipV="1">
              <a:off x="1384772" y="4565259"/>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DF8F834-E2A9-6E47-BB64-05BF29E00BA6}"/>
                </a:ext>
              </a:extLst>
            </p:cNvPr>
            <p:cNvCxnSpPr>
              <a:cxnSpLocks/>
              <a:stCxn id="63" idx="4"/>
              <a:endCxn id="61" idx="1"/>
            </p:cNvCxnSpPr>
            <p:nvPr/>
          </p:nvCxnSpPr>
          <p:spPr>
            <a:xfrm>
              <a:off x="1105047" y="3704897"/>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727C2F4C-B28C-574D-8B1D-432A0AA84FB8}"/>
                </a:ext>
              </a:extLst>
            </p:cNvPr>
            <p:cNvSpPr/>
            <p:nvPr/>
          </p:nvSpPr>
          <p:spPr>
            <a:xfrm>
              <a:off x="4141868" y="4488773"/>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ECAADEF5-1690-C640-83C8-F99B44B9B20B}"/>
                </a:ext>
              </a:extLst>
            </p:cNvPr>
            <p:cNvSpPr txBox="1"/>
            <p:nvPr/>
          </p:nvSpPr>
          <p:spPr>
            <a:xfrm>
              <a:off x="839849" y="3238400"/>
              <a:ext cx="473662" cy="307777"/>
            </a:xfrm>
            <a:prstGeom prst="rect">
              <a:avLst/>
            </a:prstGeom>
            <a:noFill/>
          </p:spPr>
          <p:txBody>
            <a:bodyPr wrap="square" rtlCol="0">
              <a:spAutoFit/>
            </a:bodyPr>
            <a:lstStyle/>
            <a:p>
              <a:r>
                <a:rPr lang="en-US" sz="1400" dirty="0">
                  <a:solidFill>
                    <a:schemeClr val="bg1"/>
                  </a:solidFill>
                </a:rPr>
                <a:t>p1</a:t>
              </a:r>
            </a:p>
          </p:txBody>
        </p:sp>
        <p:sp>
          <p:nvSpPr>
            <p:cNvPr id="73" name="TextBox 72">
              <a:extLst>
                <a:ext uri="{FF2B5EF4-FFF2-40B4-BE49-F238E27FC236}">
                  <a16:creationId xmlns:a16="http://schemas.microsoft.com/office/drawing/2014/main" id="{CF133266-C5E2-FD45-967B-216988965F46}"/>
                </a:ext>
              </a:extLst>
            </p:cNvPr>
            <p:cNvSpPr txBox="1"/>
            <p:nvPr/>
          </p:nvSpPr>
          <p:spPr>
            <a:xfrm>
              <a:off x="925628" y="4554401"/>
              <a:ext cx="473662" cy="307777"/>
            </a:xfrm>
            <a:prstGeom prst="rect">
              <a:avLst/>
            </a:prstGeom>
            <a:noFill/>
          </p:spPr>
          <p:txBody>
            <a:bodyPr wrap="square" rtlCol="0">
              <a:spAutoFit/>
            </a:bodyPr>
            <a:lstStyle/>
            <a:p>
              <a:r>
                <a:rPr lang="en-US" sz="1400" dirty="0">
                  <a:solidFill>
                    <a:schemeClr val="bg1"/>
                  </a:solidFill>
                </a:rPr>
                <a:t>p2</a:t>
              </a:r>
            </a:p>
          </p:txBody>
        </p:sp>
        <p:sp>
          <p:nvSpPr>
            <p:cNvPr id="74" name="TextBox 73">
              <a:extLst>
                <a:ext uri="{FF2B5EF4-FFF2-40B4-BE49-F238E27FC236}">
                  <a16:creationId xmlns:a16="http://schemas.microsoft.com/office/drawing/2014/main" id="{4063CC0A-BF41-9848-BA59-DD060FAD9FBC}"/>
                </a:ext>
              </a:extLst>
            </p:cNvPr>
            <p:cNvSpPr txBox="1"/>
            <p:nvPr/>
          </p:nvSpPr>
          <p:spPr>
            <a:xfrm>
              <a:off x="1843005" y="5153475"/>
              <a:ext cx="473662" cy="307777"/>
            </a:xfrm>
            <a:prstGeom prst="rect">
              <a:avLst/>
            </a:prstGeom>
            <a:noFill/>
          </p:spPr>
          <p:txBody>
            <a:bodyPr wrap="square" rtlCol="0">
              <a:spAutoFit/>
            </a:bodyPr>
            <a:lstStyle/>
            <a:p>
              <a:r>
                <a:rPr lang="en-US" sz="1400" dirty="0">
                  <a:solidFill>
                    <a:schemeClr val="bg1"/>
                  </a:solidFill>
                </a:rPr>
                <a:t>p3</a:t>
              </a:r>
            </a:p>
          </p:txBody>
        </p:sp>
        <p:sp>
          <p:nvSpPr>
            <p:cNvPr id="75" name="TextBox 74">
              <a:extLst>
                <a:ext uri="{FF2B5EF4-FFF2-40B4-BE49-F238E27FC236}">
                  <a16:creationId xmlns:a16="http://schemas.microsoft.com/office/drawing/2014/main" id="{51FF68E2-5DA3-6A40-A389-817B254C02F4}"/>
                </a:ext>
              </a:extLst>
            </p:cNvPr>
            <p:cNvSpPr txBox="1"/>
            <p:nvPr/>
          </p:nvSpPr>
          <p:spPr>
            <a:xfrm>
              <a:off x="4241860" y="5318410"/>
              <a:ext cx="473662" cy="307777"/>
            </a:xfrm>
            <a:prstGeom prst="rect">
              <a:avLst/>
            </a:prstGeom>
            <a:noFill/>
          </p:spPr>
          <p:txBody>
            <a:bodyPr wrap="square" rtlCol="0">
              <a:spAutoFit/>
            </a:bodyPr>
            <a:lstStyle/>
            <a:p>
              <a:r>
                <a:rPr lang="en-US" sz="1400" dirty="0">
                  <a:solidFill>
                    <a:schemeClr val="bg1"/>
                  </a:solidFill>
                </a:rPr>
                <a:t>p4</a:t>
              </a:r>
            </a:p>
          </p:txBody>
        </p:sp>
        <p:sp>
          <p:nvSpPr>
            <p:cNvPr id="76" name="TextBox 75">
              <a:extLst>
                <a:ext uri="{FF2B5EF4-FFF2-40B4-BE49-F238E27FC236}">
                  <a16:creationId xmlns:a16="http://schemas.microsoft.com/office/drawing/2014/main" id="{63AC1D5A-138D-864A-91DE-9CE427DDF5F0}"/>
                </a:ext>
              </a:extLst>
            </p:cNvPr>
            <p:cNvSpPr txBox="1"/>
            <p:nvPr/>
          </p:nvSpPr>
          <p:spPr>
            <a:xfrm>
              <a:off x="5271615" y="4069917"/>
              <a:ext cx="473662" cy="307777"/>
            </a:xfrm>
            <a:prstGeom prst="rect">
              <a:avLst/>
            </a:prstGeom>
            <a:noFill/>
          </p:spPr>
          <p:txBody>
            <a:bodyPr wrap="square" rtlCol="0">
              <a:spAutoFit/>
            </a:bodyPr>
            <a:lstStyle/>
            <a:p>
              <a:r>
                <a:rPr lang="en-US" sz="1400" dirty="0">
                  <a:solidFill>
                    <a:schemeClr val="bg1"/>
                  </a:solidFill>
                </a:rPr>
                <a:t>p5</a:t>
              </a:r>
            </a:p>
          </p:txBody>
        </p:sp>
        <p:sp>
          <p:nvSpPr>
            <p:cNvPr id="77" name="TextBox 76">
              <a:extLst>
                <a:ext uri="{FF2B5EF4-FFF2-40B4-BE49-F238E27FC236}">
                  <a16:creationId xmlns:a16="http://schemas.microsoft.com/office/drawing/2014/main" id="{3F98715A-4431-354E-BF95-80B1205158C9}"/>
                </a:ext>
              </a:extLst>
            </p:cNvPr>
            <p:cNvSpPr txBox="1"/>
            <p:nvPr/>
          </p:nvSpPr>
          <p:spPr>
            <a:xfrm>
              <a:off x="4781827" y="2497753"/>
              <a:ext cx="473662" cy="307777"/>
            </a:xfrm>
            <a:prstGeom prst="rect">
              <a:avLst/>
            </a:prstGeom>
            <a:noFill/>
          </p:spPr>
          <p:txBody>
            <a:bodyPr wrap="square" rtlCol="0">
              <a:spAutoFit/>
            </a:bodyPr>
            <a:lstStyle/>
            <a:p>
              <a:r>
                <a:rPr lang="en-US" sz="1400" dirty="0">
                  <a:solidFill>
                    <a:schemeClr val="bg1"/>
                  </a:solidFill>
                </a:rPr>
                <a:t>p6</a:t>
              </a:r>
            </a:p>
          </p:txBody>
        </p:sp>
        <p:sp>
          <p:nvSpPr>
            <p:cNvPr id="78" name="TextBox 77">
              <a:extLst>
                <a:ext uri="{FF2B5EF4-FFF2-40B4-BE49-F238E27FC236}">
                  <a16:creationId xmlns:a16="http://schemas.microsoft.com/office/drawing/2014/main" id="{2E6F7234-8DED-A645-BDC9-318E8094586E}"/>
                </a:ext>
              </a:extLst>
            </p:cNvPr>
            <p:cNvSpPr txBox="1"/>
            <p:nvPr/>
          </p:nvSpPr>
          <p:spPr>
            <a:xfrm>
              <a:off x="4091697" y="2141664"/>
              <a:ext cx="473662" cy="307777"/>
            </a:xfrm>
            <a:prstGeom prst="rect">
              <a:avLst/>
            </a:prstGeom>
            <a:noFill/>
          </p:spPr>
          <p:txBody>
            <a:bodyPr wrap="square" rtlCol="0">
              <a:spAutoFit/>
            </a:bodyPr>
            <a:lstStyle/>
            <a:p>
              <a:r>
                <a:rPr lang="en-US" sz="1400" dirty="0">
                  <a:solidFill>
                    <a:schemeClr val="bg1"/>
                  </a:solidFill>
                </a:rPr>
                <a:t>p7</a:t>
              </a:r>
            </a:p>
          </p:txBody>
        </p:sp>
        <p:sp>
          <p:nvSpPr>
            <p:cNvPr id="79" name="TextBox 78">
              <a:extLst>
                <a:ext uri="{FF2B5EF4-FFF2-40B4-BE49-F238E27FC236}">
                  <a16:creationId xmlns:a16="http://schemas.microsoft.com/office/drawing/2014/main" id="{516E69F0-8436-A34A-BD2A-328E7D2C674E}"/>
                </a:ext>
              </a:extLst>
            </p:cNvPr>
            <p:cNvSpPr txBox="1"/>
            <p:nvPr/>
          </p:nvSpPr>
          <p:spPr>
            <a:xfrm>
              <a:off x="2649392" y="2190805"/>
              <a:ext cx="473662" cy="307777"/>
            </a:xfrm>
            <a:prstGeom prst="rect">
              <a:avLst/>
            </a:prstGeom>
            <a:noFill/>
          </p:spPr>
          <p:txBody>
            <a:bodyPr wrap="square" rtlCol="0">
              <a:spAutoFit/>
            </a:bodyPr>
            <a:lstStyle/>
            <a:p>
              <a:r>
                <a:rPr lang="en-US" sz="1400" dirty="0">
                  <a:solidFill>
                    <a:schemeClr val="bg1"/>
                  </a:solidFill>
                </a:rPr>
                <a:t>p8</a:t>
              </a:r>
            </a:p>
          </p:txBody>
        </p:sp>
        <p:sp>
          <p:nvSpPr>
            <p:cNvPr id="80" name="TextBox 79">
              <a:extLst>
                <a:ext uri="{FF2B5EF4-FFF2-40B4-BE49-F238E27FC236}">
                  <a16:creationId xmlns:a16="http://schemas.microsoft.com/office/drawing/2014/main" id="{E58144E4-1EAF-5D41-ACAA-18A0F9FA4F0E}"/>
                </a:ext>
              </a:extLst>
            </p:cNvPr>
            <p:cNvSpPr txBox="1"/>
            <p:nvPr/>
          </p:nvSpPr>
          <p:spPr>
            <a:xfrm>
              <a:off x="1378934" y="2623598"/>
              <a:ext cx="473662" cy="307777"/>
            </a:xfrm>
            <a:prstGeom prst="rect">
              <a:avLst/>
            </a:prstGeom>
            <a:noFill/>
          </p:spPr>
          <p:txBody>
            <a:bodyPr wrap="square" rtlCol="0">
              <a:spAutoFit/>
            </a:bodyPr>
            <a:lstStyle/>
            <a:p>
              <a:r>
                <a:rPr lang="en-US" sz="1400" dirty="0">
                  <a:solidFill>
                    <a:schemeClr val="bg1"/>
                  </a:solidFill>
                </a:rPr>
                <a:t>p9</a:t>
              </a:r>
            </a:p>
          </p:txBody>
        </p:sp>
        <p:sp>
          <p:nvSpPr>
            <p:cNvPr id="81" name="TextBox 80">
              <a:extLst>
                <a:ext uri="{FF2B5EF4-FFF2-40B4-BE49-F238E27FC236}">
                  <a16:creationId xmlns:a16="http://schemas.microsoft.com/office/drawing/2014/main" id="{3948E29D-7EEE-0A48-AF30-C95E852EDC0A}"/>
                </a:ext>
              </a:extLst>
            </p:cNvPr>
            <p:cNvSpPr txBox="1"/>
            <p:nvPr/>
          </p:nvSpPr>
          <p:spPr>
            <a:xfrm>
              <a:off x="4223485" y="4387652"/>
              <a:ext cx="282013" cy="307777"/>
            </a:xfrm>
            <a:prstGeom prst="rect">
              <a:avLst/>
            </a:prstGeom>
            <a:noFill/>
          </p:spPr>
          <p:txBody>
            <a:bodyPr wrap="square" rtlCol="0">
              <a:spAutoFit/>
            </a:bodyPr>
            <a:lstStyle/>
            <a:p>
              <a:r>
                <a:rPr lang="en-US" sz="1400" dirty="0">
                  <a:solidFill>
                    <a:schemeClr val="bg1"/>
                  </a:solidFill>
                </a:rPr>
                <a:t>P</a:t>
              </a:r>
            </a:p>
          </p:txBody>
        </p:sp>
        <p:sp>
          <p:nvSpPr>
            <p:cNvPr id="83" name="Oval 82">
              <a:extLst>
                <a:ext uri="{FF2B5EF4-FFF2-40B4-BE49-F238E27FC236}">
                  <a16:creationId xmlns:a16="http://schemas.microsoft.com/office/drawing/2014/main" id="{E7855ECD-A663-4748-BB1B-BF85D7BF979F}"/>
                </a:ext>
              </a:extLst>
            </p:cNvPr>
            <p:cNvSpPr/>
            <p:nvPr/>
          </p:nvSpPr>
          <p:spPr>
            <a:xfrm>
              <a:off x="4098842" y="53227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1A01773E-C88E-9B4E-9812-D3D95CD05727}"/>
                </a:ext>
              </a:extLst>
            </p:cNvPr>
            <p:cNvSpPr/>
            <p:nvPr/>
          </p:nvSpPr>
          <p:spPr>
            <a:xfrm>
              <a:off x="5194550" y="4377694"/>
              <a:ext cx="137652" cy="1376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4ACDF2AD-D49F-5E46-AC81-F091F5DEBFAB}"/>
                </a:ext>
              </a:extLst>
            </p:cNvPr>
            <p:cNvCxnSpPr>
              <a:cxnSpLocks/>
              <a:stCxn id="85" idx="0"/>
              <a:endCxn id="55" idx="5"/>
            </p:cNvCxnSpPr>
            <p:nvPr/>
          </p:nvCxnSpPr>
          <p:spPr>
            <a:xfrm flipH="1" flipV="1">
              <a:off x="4806398" y="2864277"/>
              <a:ext cx="456978" cy="1513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97454C33-2A62-CC40-BEF3-85987C7E3F70}"/>
                </a:ext>
              </a:extLst>
            </p:cNvPr>
            <p:cNvCxnSpPr>
              <a:endCxn id="83" idx="1"/>
            </p:cNvCxnSpPr>
            <p:nvPr/>
          </p:nvCxnSpPr>
          <p:spPr>
            <a:xfrm>
              <a:off x="1141411" y="3665913"/>
              <a:ext cx="2977590" cy="1676948"/>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BAFA010E-208C-2342-900A-A3E25235FD05}"/>
                </a:ext>
              </a:extLst>
            </p:cNvPr>
            <p:cNvCxnSpPr>
              <a:cxnSpLocks/>
              <a:stCxn id="63" idx="6"/>
              <a:endCxn id="85" idx="1"/>
            </p:cNvCxnSpPr>
            <p:nvPr/>
          </p:nvCxnSpPr>
          <p:spPr>
            <a:xfrm>
              <a:off x="1173873" y="3636071"/>
              <a:ext cx="4040836" cy="761782"/>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3011034E-73D8-2342-A685-89E280590860}"/>
                </a:ext>
              </a:extLst>
            </p:cNvPr>
            <p:cNvCxnSpPr>
              <a:cxnSpLocks/>
              <a:stCxn id="83" idx="0"/>
              <a:endCxn id="85" idx="3"/>
            </p:cNvCxnSpPr>
            <p:nvPr/>
          </p:nvCxnSpPr>
          <p:spPr>
            <a:xfrm flipV="1">
              <a:off x="4167668" y="4495187"/>
              <a:ext cx="1047041" cy="827515"/>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16" name="Content Placeholder 2">
                <a:extLst>
                  <a:ext uri="{FF2B5EF4-FFF2-40B4-BE49-F238E27FC236}">
                    <a16:creationId xmlns:a16="http://schemas.microsoft.com/office/drawing/2014/main" id="{A5AEA4C7-C973-DE47-B93D-8291DA599D5B}"/>
                  </a:ext>
                </a:extLst>
              </p:cNvPr>
              <p:cNvSpPr txBox="1">
                <a:spLocks/>
              </p:cNvSpPr>
              <p:nvPr/>
            </p:nvSpPr>
            <p:spPr>
              <a:xfrm>
                <a:off x="6157450" y="2008648"/>
                <a:ext cx="5190983" cy="313054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solidFill>
                      <a:schemeClr val="bg1"/>
                    </a:solidFill>
                  </a:rPr>
                  <a:t>Algorithm (Take 2)</a:t>
                </a:r>
                <a:r>
                  <a:rPr lang="en-US" sz="2000" i="1" dirty="0">
                    <a:solidFill>
                      <a:schemeClr val="bg1"/>
                    </a:solidFill>
                  </a:rPr>
                  <a:t>:</a:t>
                </a:r>
              </a:p>
              <a:p>
                <a:pPr marL="0" indent="0">
                  <a:buFont typeface="Arial" panose="020B0604020202020204" pitchFamily="34" charset="0"/>
                  <a:buNone/>
                </a:pPr>
                <a:r>
                  <a:rPr lang="en-US" sz="1600" i="1" dirty="0">
                    <a:solidFill>
                      <a:schemeClr val="bg1"/>
                    </a:solidFill>
                  </a:rPr>
                  <a:t>Let p1 be point with smallest x-</a:t>
                </a:r>
                <a:r>
                  <a:rPr lang="en-US" sz="1600" i="1" dirty="0" err="1">
                    <a:solidFill>
                      <a:schemeClr val="bg1"/>
                    </a:solidFill>
                  </a:rPr>
                  <a:t>val</a:t>
                </a:r>
                <a:r>
                  <a:rPr lang="en-US" sz="1600" i="1" dirty="0">
                    <a:solidFill>
                      <a:schemeClr val="bg1"/>
                    </a:solidFill>
                  </a:rPr>
                  <a:t> (smallest y if more than one)</a:t>
                </a:r>
                <a:br>
                  <a:rPr lang="en-US" sz="1600" i="1" dirty="0">
                    <a:solidFill>
                      <a:schemeClr val="bg1"/>
                    </a:solidFill>
                  </a:rPr>
                </a:br>
                <a:br>
                  <a:rPr lang="en-US" sz="1600" i="1" dirty="0">
                    <a:solidFill>
                      <a:schemeClr val="bg1"/>
                    </a:solidFill>
                  </a:rPr>
                </a:br>
                <a:r>
                  <a:rPr lang="en-US" sz="1600" i="1" dirty="0">
                    <a:solidFill>
                      <a:schemeClr val="bg1"/>
                    </a:solidFill>
                  </a:rPr>
                  <a:t>Binary Search to find largest </a:t>
                </a:r>
                <a:r>
                  <a:rPr lang="en-US" sz="1600" i="1" dirty="0" err="1">
                    <a:solidFill>
                      <a:schemeClr val="bg1"/>
                    </a:solidFill>
                  </a:rPr>
                  <a:t>i</a:t>
                </a:r>
                <a:r>
                  <a:rPr lang="en-US" sz="1600" i="1" dirty="0">
                    <a:solidFill>
                      <a:schemeClr val="bg1"/>
                    </a:solidFill>
                  </a:rPr>
                  <a:t> value such that cross product turn is positive or zero.</a:t>
                </a:r>
              </a:p>
              <a:p>
                <a:pPr marL="0" indent="0">
                  <a:buFont typeface="Arial" panose="020B0604020202020204" pitchFamily="34" charset="0"/>
                  <a:buNone/>
                </a:pPr>
                <a:r>
                  <a:rPr lang="en-US" sz="1600" i="1" dirty="0">
                    <a:solidFill>
                      <a:schemeClr val="bg1"/>
                    </a:solidFill>
                  </a:rPr>
                  <a:t>Test triangle </a:t>
                </a:r>
                <a14:m>
                  <m:oMath xmlns:m="http://schemas.openxmlformats.org/officeDocument/2006/math">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𝑝</m:t>
                        </m:r>
                      </m:e>
                      <m:sub>
                        <m:r>
                          <a:rPr lang="en-US" sz="1600" b="0" i="1" smtClean="0">
                            <a:solidFill>
                              <a:schemeClr val="bg1"/>
                            </a:solidFill>
                            <a:latin typeface="Cambria Math" panose="02040503050406030204" pitchFamily="18" charset="0"/>
                          </a:rPr>
                          <m:t>1</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𝑝</m:t>
                        </m:r>
                      </m:e>
                      <m:sub>
                        <m:r>
                          <a:rPr lang="en-US" sz="1600" b="0" i="1" smtClean="0">
                            <a:solidFill>
                              <a:schemeClr val="bg1"/>
                            </a:solidFill>
                            <a:latin typeface="Cambria Math" panose="02040503050406030204" pitchFamily="18" charset="0"/>
                          </a:rPr>
                          <m:t>𝑖</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𝑝</m:t>
                        </m:r>
                      </m:e>
                      <m:sub>
                        <m:r>
                          <a:rPr lang="en-US" sz="1600" b="0" i="1" smtClean="0">
                            <a:solidFill>
                              <a:schemeClr val="bg1"/>
                            </a:solidFill>
                            <a:latin typeface="Cambria Math" panose="02040503050406030204" pitchFamily="18" charset="0"/>
                          </a:rPr>
                          <m:t>𝑖</m:t>
                        </m:r>
                        <m:r>
                          <a:rPr lang="en-US" sz="1600" b="0" i="1" smtClean="0">
                            <a:solidFill>
                              <a:schemeClr val="bg1"/>
                            </a:solidFill>
                            <a:latin typeface="Cambria Math" panose="02040503050406030204" pitchFamily="18" charset="0"/>
                          </a:rPr>
                          <m:t>+1</m:t>
                        </m:r>
                      </m:sub>
                    </m:sSub>
                    <m:r>
                      <a:rPr lang="en-US" sz="1600" b="0" i="1" smtClean="0">
                        <a:solidFill>
                          <a:schemeClr val="bg1"/>
                        </a:solidFill>
                        <a:latin typeface="Cambria Math" panose="02040503050406030204" pitchFamily="18" charset="0"/>
                      </a:rPr>
                      <m:t>)</m:t>
                    </m:r>
                  </m:oMath>
                </a14:m>
                <a:r>
                  <a:rPr lang="en-US" sz="1600" i="1" dirty="0">
                    <a:solidFill>
                      <a:schemeClr val="bg1"/>
                    </a:solidFill>
                  </a:rPr>
                  <a:t> to see if point is inside</a:t>
                </a:r>
              </a:p>
              <a:p>
                <a:pPr marL="0" indent="0">
                  <a:buFont typeface="Arial" panose="020B0604020202020204" pitchFamily="34" charset="0"/>
                  <a:buNone/>
                </a:pPr>
                <a:r>
                  <a:rPr lang="en-US" sz="1600" i="1" dirty="0">
                    <a:solidFill>
                      <a:schemeClr val="bg1"/>
                    </a:solidFill>
                  </a:rPr>
                  <a:t>	if so return True</a:t>
                </a:r>
              </a:p>
              <a:p>
                <a:pPr marL="0" indent="0">
                  <a:buFont typeface="Arial" panose="020B0604020202020204" pitchFamily="34" charset="0"/>
                  <a:buNone/>
                </a:pPr>
                <a:r>
                  <a:rPr lang="en-US" sz="1600" i="1" dirty="0">
                    <a:solidFill>
                      <a:schemeClr val="bg1"/>
                    </a:solidFill>
                  </a:rPr>
                  <a:t>return False</a:t>
                </a:r>
              </a:p>
            </p:txBody>
          </p:sp>
        </mc:Choice>
        <mc:Fallback xmlns="">
          <p:sp>
            <p:nvSpPr>
              <p:cNvPr id="116" name="Content Placeholder 2">
                <a:extLst>
                  <a:ext uri="{FF2B5EF4-FFF2-40B4-BE49-F238E27FC236}">
                    <a16:creationId xmlns:a16="http://schemas.microsoft.com/office/drawing/2014/main" id="{A5AEA4C7-C973-DE47-B93D-8291DA599D5B}"/>
                  </a:ext>
                </a:extLst>
              </p:cNvPr>
              <p:cNvSpPr txBox="1">
                <a:spLocks noRot="1" noChangeAspect="1" noMove="1" noResize="1" noEditPoints="1" noAdjustHandles="1" noChangeArrowheads="1" noChangeShapeType="1" noTextEdit="1"/>
              </p:cNvSpPr>
              <p:nvPr/>
            </p:nvSpPr>
            <p:spPr>
              <a:xfrm>
                <a:off x="6157450" y="2008648"/>
                <a:ext cx="5190983" cy="3130549"/>
              </a:xfrm>
              <a:prstGeom prst="rect">
                <a:avLst/>
              </a:prstGeom>
              <a:blipFill>
                <a:blip r:embed="rId2"/>
                <a:stretch>
                  <a:fillRect l="-487" r="-973"/>
                </a:stretch>
              </a:blipFill>
              <a:ln>
                <a:solidFill>
                  <a:schemeClr val="bg1"/>
                </a:solidFill>
              </a:ln>
            </p:spPr>
            <p:txBody>
              <a:bodyPr/>
              <a:lstStyle/>
              <a:p>
                <a:r>
                  <a:rPr lang="en-US">
                    <a:noFill/>
                  </a:rPr>
                  <a:t> </a:t>
                </a:r>
              </a:p>
            </p:txBody>
          </p:sp>
        </mc:Fallback>
      </mc:AlternateContent>
      <p:sp>
        <p:nvSpPr>
          <p:cNvPr id="117" name="Content Placeholder 2">
            <a:extLst>
              <a:ext uri="{FF2B5EF4-FFF2-40B4-BE49-F238E27FC236}">
                <a16:creationId xmlns:a16="http://schemas.microsoft.com/office/drawing/2014/main" id="{35BEA97F-F4DA-6E43-97B2-8C7E0088E3C8}"/>
              </a:ext>
            </a:extLst>
          </p:cNvPr>
          <p:cNvSpPr txBox="1">
            <a:spLocks/>
          </p:cNvSpPr>
          <p:nvPr/>
        </p:nvSpPr>
        <p:spPr>
          <a:xfrm>
            <a:off x="6157449" y="5493318"/>
            <a:ext cx="5190983" cy="781356"/>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Any special cases to consider? What about optimizations that could speed this up a little in practice?</a:t>
            </a:r>
          </a:p>
        </p:txBody>
      </p:sp>
    </p:spTree>
    <p:extLst>
      <p:ext uri="{BB962C8B-B14F-4D97-AF65-F5344CB8AC3E}">
        <p14:creationId xmlns:p14="http://schemas.microsoft.com/office/powerpoint/2010/main" val="36241609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Multiple Line Intersection</a:t>
            </a:r>
          </a:p>
        </p:txBody>
      </p:sp>
    </p:spTree>
    <p:extLst>
      <p:ext uri="{BB962C8B-B14F-4D97-AF65-F5344CB8AC3E}">
        <p14:creationId xmlns:p14="http://schemas.microsoft.com/office/powerpoint/2010/main" val="704442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Multiple Segment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7242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Problem Statement</a:t>
            </a:r>
            <a:r>
              <a:rPr lang="en-US" sz="2000" i="1" dirty="0"/>
              <a:t>: Given a set of line segments, return true </a:t>
            </a:r>
            <a:r>
              <a:rPr lang="en-US" sz="2000" i="1" dirty="0" err="1"/>
              <a:t>iff</a:t>
            </a:r>
            <a:r>
              <a:rPr lang="en-US" sz="2000" i="1" dirty="0"/>
              <a:t> at least one pair of segments intersects.</a:t>
            </a:r>
          </a:p>
        </p:txBody>
      </p:sp>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5475432" y="4944426"/>
            <a:ext cx="5844616" cy="9767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Example input, method should return true on this set of lines</a:t>
            </a:r>
          </a:p>
        </p:txBody>
      </p:sp>
      <p:grpSp>
        <p:nvGrpSpPr>
          <p:cNvPr id="33" name="Group 32">
            <a:extLst>
              <a:ext uri="{FF2B5EF4-FFF2-40B4-BE49-F238E27FC236}">
                <a16:creationId xmlns:a16="http://schemas.microsoft.com/office/drawing/2014/main" id="{3D8AA194-C673-A040-A882-C359DB3FBDE9}"/>
              </a:ext>
            </a:extLst>
          </p:cNvPr>
          <p:cNvGrpSpPr/>
          <p:nvPr/>
        </p:nvGrpSpPr>
        <p:grpSpPr>
          <a:xfrm>
            <a:off x="5475433" y="2193280"/>
            <a:ext cx="5844615" cy="2669359"/>
            <a:chOff x="5467550" y="1743959"/>
            <a:chExt cx="5844615" cy="2669359"/>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11304" cy="369332"/>
            </a:xfrm>
            <a:prstGeom prst="rect">
              <a:avLst/>
            </a:prstGeom>
            <a:noFill/>
          </p:spPr>
          <p:txBody>
            <a:bodyPr wrap="none" rtlCol="0">
              <a:spAutoFit/>
            </a:bodyPr>
            <a:lstStyle/>
            <a:p>
              <a:r>
                <a:rPr lang="en-US" dirty="0">
                  <a:solidFill>
                    <a:schemeClr val="bg1"/>
                  </a:solidFill>
                </a:rPr>
                <a:t>a</a:t>
              </a:r>
              <a:endParaRPr lang="en-US" baseline="-25000" dirty="0">
                <a:solidFill>
                  <a:schemeClr val="bg1"/>
                </a:solidFill>
              </a:endParaRP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11304" cy="369332"/>
            </a:xfrm>
            <a:prstGeom prst="rect">
              <a:avLst/>
            </a:prstGeom>
            <a:noFill/>
          </p:spPr>
          <p:txBody>
            <a:bodyPr wrap="none" rtlCol="0">
              <a:spAutoFit/>
            </a:bodyPr>
            <a:lstStyle/>
            <a:p>
              <a:r>
                <a:rPr lang="en-US" dirty="0">
                  <a:solidFill>
                    <a:schemeClr val="bg1"/>
                  </a:solidFill>
                </a:rPr>
                <a:t>b</a:t>
              </a:r>
              <a:endParaRPr lang="en-US" baseline="-25000" dirty="0">
                <a:solidFill>
                  <a:schemeClr val="bg1"/>
                </a:solidFill>
              </a:endParaRPr>
            </a:p>
          </p:txBody>
        </p:sp>
        <p:sp>
          <p:nvSpPr>
            <p:cNvPr id="19" name="TextBox 18">
              <a:extLst>
                <a:ext uri="{FF2B5EF4-FFF2-40B4-BE49-F238E27FC236}">
                  <a16:creationId xmlns:a16="http://schemas.microsoft.com/office/drawing/2014/main" id="{27ADDC95-1A14-E948-9264-47DA1FE3DDDE}"/>
                </a:ext>
              </a:extLst>
            </p:cNvPr>
            <p:cNvSpPr txBox="1"/>
            <p:nvPr/>
          </p:nvSpPr>
          <p:spPr>
            <a:xfrm>
              <a:off x="6825576" y="3596564"/>
              <a:ext cx="272832" cy="369332"/>
            </a:xfrm>
            <a:prstGeom prst="rect">
              <a:avLst/>
            </a:prstGeom>
            <a:noFill/>
          </p:spPr>
          <p:txBody>
            <a:bodyPr wrap="none" rtlCol="0">
              <a:spAutoFit/>
            </a:bodyPr>
            <a:lstStyle/>
            <a:p>
              <a:r>
                <a:rPr lang="en-US" dirty="0">
                  <a:solidFill>
                    <a:schemeClr val="bg1"/>
                  </a:solidFill>
                </a:rPr>
                <a:t>c</a:t>
              </a:r>
              <a:endParaRPr lang="en-US" baseline="-25000" dirty="0">
                <a:solidFill>
                  <a:schemeClr val="bg1"/>
                </a:solidFill>
              </a:endParaRPr>
            </a:p>
          </p:txBody>
        </p:sp>
        <p:sp>
          <p:nvSpPr>
            <p:cNvPr id="20" name="TextBox 19">
              <a:extLst>
                <a:ext uri="{FF2B5EF4-FFF2-40B4-BE49-F238E27FC236}">
                  <a16:creationId xmlns:a16="http://schemas.microsoft.com/office/drawing/2014/main" id="{233FC798-C601-9D4B-8322-8564B83F22D3}"/>
                </a:ext>
              </a:extLst>
            </p:cNvPr>
            <p:cNvSpPr txBox="1"/>
            <p:nvPr/>
          </p:nvSpPr>
          <p:spPr>
            <a:xfrm>
              <a:off x="7517329" y="2422884"/>
              <a:ext cx="311304" cy="369332"/>
            </a:xfrm>
            <a:prstGeom prst="rect">
              <a:avLst/>
            </a:prstGeom>
            <a:noFill/>
          </p:spPr>
          <p:txBody>
            <a:bodyPr wrap="none" rtlCol="0">
              <a:spAutoFit/>
            </a:bodyPr>
            <a:lstStyle/>
            <a:p>
              <a:r>
                <a:rPr lang="en-US" dirty="0">
                  <a:solidFill>
                    <a:schemeClr val="bg1"/>
                  </a:solidFill>
                </a:rPr>
                <a:t>d</a:t>
              </a:r>
              <a:endParaRPr lang="en-US" baseline="-25000" dirty="0">
                <a:solidFill>
                  <a:schemeClr val="bg1"/>
                </a:solidFill>
              </a:endParaRPr>
            </a:p>
          </p:txBody>
        </p:sp>
        <p:cxnSp>
          <p:nvCxnSpPr>
            <p:cNvPr id="5" name="Straight Connector 4">
              <a:extLst>
                <a:ext uri="{FF2B5EF4-FFF2-40B4-BE49-F238E27FC236}">
                  <a16:creationId xmlns:a16="http://schemas.microsoft.com/office/drawing/2014/main" id="{7F6BDFF8-877C-1C46-8213-07511C15D3D9}"/>
                </a:ext>
              </a:extLst>
            </p:cNvPr>
            <p:cNvCxnSpPr>
              <a:stCxn id="10" idx="3"/>
              <a:endCxn id="12" idx="1"/>
            </p:cNvCxnSpPr>
            <p:nvPr/>
          </p:nvCxnSpPr>
          <p:spPr>
            <a:xfrm flipV="1">
              <a:off x="6108449" y="2093900"/>
              <a:ext cx="933204" cy="4317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0AA4FE5-BEAA-C748-AA96-54CD8D4E864F}"/>
                </a:ext>
              </a:extLst>
            </p:cNvPr>
            <p:cNvCxnSpPr>
              <a:cxnSpLocks/>
              <a:stCxn id="19" idx="0"/>
              <a:endCxn id="20" idx="2"/>
            </p:cNvCxnSpPr>
            <p:nvPr/>
          </p:nvCxnSpPr>
          <p:spPr>
            <a:xfrm flipV="1">
              <a:off x="6961992" y="2792216"/>
              <a:ext cx="710989" cy="80434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5B934AB-50D0-994E-AE03-FD34F10C0E3B}"/>
                </a:ext>
              </a:extLst>
            </p:cNvPr>
            <p:cNvSpPr txBox="1"/>
            <p:nvPr/>
          </p:nvSpPr>
          <p:spPr>
            <a:xfrm>
              <a:off x="6765529" y="2749339"/>
              <a:ext cx="276124" cy="369332"/>
            </a:xfrm>
            <a:prstGeom prst="rect">
              <a:avLst/>
            </a:prstGeom>
            <a:noFill/>
          </p:spPr>
          <p:txBody>
            <a:bodyPr wrap="square" rtlCol="0">
              <a:spAutoFit/>
            </a:bodyPr>
            <a:lstStyle/>
            <a:p>
              <a:r>
                <a:rPr lang="en-US" dirty="0">
                  <a:solidFill>
                    <a:schemeClr val="bg1"/>
                  </a:solidFill>
                </a:rPr>
                <a:t>e</a:t>
              </a:r>
            </a:p>
          </p:txBody>
        </p:sp>
        <p:sp>
          <p:nvSpPr>
            <p:cNvPr id="25" name="TextBox 24">
              <a:extLst>
                <a:ext uri="{FF2B5EF4-FFF2-40B4-BE49-F238E27FC236}">
                  <a16:creationId xmlns:a16="http://schemas.microsoft.com/office/drawing/2014/main" id="{41260DB0-3399-464D-AEFA-CDEEA80667F1}"/>
                </a:ext>
              </a:extLst>
            </p:cNvPr>
            <p:cNvSpPr txBox="1"/>
            <p:nvPr/>
          </p:nvSpPr>
          <p:spPr>
            <a:xfrm>
              <a:off x="9167423" y="3411898"/>
              <a:ext cx="276124" cy="369332"/>
            </a:xfrm>
            <a:prstGeom prst="rect">
              <a:avLst/>
            </a:prstGeom>
            <a:noFill/>
          </p:spPr>
          <p:txBody>
            <a:bodyPr wrap="square" rtlCol="0">
              <a:spAutoFit/>
            </a:bodyPr>
            <a:lstStyle/>
            <a:p>
              <a:r>
                <a:rPr lang="en-US" dirty="0">
                  <a:solidFill>
                    <a:schemeClr val="bg1"/>
                  </a:solidFill>
                </a:rPr>
                <a:t>f</a:t>
              </a:r>
            </a:p>
          </p:txBody>
        </p:sp>
        <p:cxnSp>
          <p:nvCxnSpPr>
            <p:cNvPr id="28" name="Straight Connector 27">
              <a:extLst>
                <a:ext uri="{FF2B5EF4-FFF2-40B4-BE49-F238E27FC236}">
                  <a16:creationId xmlns:a16="http://schemas.microsoft.com/office/drawing/2014/main" id="{499D313E-A825-F94A-AF39-604821C6EA46}"/>
                </a:ext>
              </a:extLst>
            </p:cNvPr>
            <p:cNvCxnSpPr>
              <a:cxnSpLocks/>
              <a:stCxn id="24" idx="3"/>
              <a:endCxn id="25" idx="1"/>
            </p:cNvCxnSpPr>
            <p:nvPr/>
          </p:nvCxnSpPr>
          <p:spPr>
            <a:xfrm>
              <a:off x="7041653" y="2934005"/>
              <a:ext cx="2125770" cy="662559"/>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0629C69-E6D8-794B-B24D-67B5347608B5}"/>
                </a:ext>
              </a:extLst>
            </p:cNvPr>
            <p:cNvSpPr txBox="1"/>
            <p:nvPr/>
          </p:nvSpPr>
          <p:spPr>
            <a:xfrm>
              <a:off x="8421085" y="2816733"/>
              <a:ext cx="276124" cy="369332"/>
            </a:xfrm>
            <a:prstGeom prst="rect">
              <a:avLst/>
            </a:prstGeom>
            <a:noFill/>
          </p:spPr>
          <p:txBody>
            <a:bodyPr wrap="square" rtlCol="0">
              <a:spAutoFit/>
            </a:bodyPr>
            <a:lstStyle/>
            <a:p>
              <a:r>
                <a:rPr lang="en-US" dirty="0">
                  <a:solidFill>
                    <a:schemeClr val="bg1"/>
                  </a:solidFill>
                </a:rPr>
                <a:t>g</a:t>
              </a:r>
            </a:p>
          </p:txBody>
        </p:sp>
        <p:sp>
          <p:nvSpPr>
            <p:cNvPr id="30" name="TextBox 29">
              <a:extLst>
                <a:ext uri="{FF2B5EF4-FFF2-40B4-BE49-F238E27FC236}">
                  <a16:creationId xmlns:a16="http://schemas.microsoft.com/office/drawing/2014/main" id="{C12A3420-909F-E04D-AB1C-A5934469DD73}"/>
                </a:ext>
              </a:extLst>
            </p:cNvPr>
            <p:cNvSpPr txBox="1"/>
            <p:nvPr/>
          </p:nvSpPr>
          <p:spPr>
            <a:xfrm>
              <a:off x="10376112" y="2078069"/>
              <a:ext cx="276124" cy="369332"/>
            </a:xfrm>
            <a:prstGeom prst="rect">
              <a:avLst/>
            </a:prstGeom>
            <a:noFill/>
          </p:spPr>
          <p:txBody>
            <a:bodyPr wrap="square" rtlCol="0">
              <a:spAutoFit/>
            </a:bodyPr>
            <a:lstStyle/>
            <a:p>
              <a:r>
                <a:rPr lang="en-US" dirty="0">
                  <a:solidFill>
                    <a:schemeClr val="bg1"/>
                  </a:solidFill>
                </a:rPr>
                <a:t>h</a:t>
              </a:r>
            </a:p>
          </p:txBody>
        </p:sp>
        <p:cxnSp>
          <p:nvCxnSpPr>
            <p:cNvPr id="31" name="Straight Connector 30">
              <a:extLst>
                <a:ext uri="{FF2B5EF4-FFF2-40B4-BE49-F238E27FC236}">
                  <a16:creationId xmlns:a16="http://schemas.microsoft.com/office/drawing/2014/main" id="{DA843CA7-E75B-6A4A-A7E7-081098CA595E}"/>
                </a:ext>
              </a:extLst>
            </p:cNvPr>
            <p:cNvCxnSpPr>
              <a:cxnSpLocks/>
              <a:stCxn id="29" idx="3"/>
              <a:endCxn id="30" idx="1"/>
            </p:cNvCxnSpPr>
            <p:nvPr/>
          </p:nvCxnSpPr>
          <p:spPr>
            <a:xfrm flipV="1">
              <a:off x="8697209" y="2262735"/>
              <a:ext cx="1678903" cy="738664"/>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4" name="Content Placeholder 2">
                <a:extLst>
                  <a:ext uri="{FF2B5EF4-FFF2-40B4-BE49-F238E27FC236}">
                    <a16:creationId xmlns:a16="http://schemas.microsoft.com/office/drawing/2014/main" id="{A52B1A56-3D09-564F-A98F-DCE9F1ED3C41}"/>
                  </a:ext>
                </a:extLst>
              </p:cNvPr>
              <p:cNvSpPr txBox="1">
                <a:spLocks/>
              </p:cNvSpPr>
              <p:nvPr/>
            </p:nvSpPr>
            <p:spPr>
              <a:xfrm>
                <a:off x="1141413" y="2275510"/>
                <a:ext cx="4226816" cy="35340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Naïve Algorithm</a:t>
                </a:r>
                <a:r>
                  <a:rPr lang="en-US" sz="2000" i="1" dirty="0"/>
                  <a:t>: Call our line intersection method on every pair of segments. Runtime is </a:t>
                </a:r>
                <a14:m>
                  <m:oMath xmlns:m="http://schemas.openxmlformats.org/officeDocument/2006/math">
                    <m:r>
                      <m:rPr>
                        <m:sty m:val="p"/>
                      </m:rPr>
                      <a:rPr lang="en-US" sz="2000" b="0" i="0" smtClean="0">
                        <a:latin typeface="Cambria Math" panose="02040503050406030204" pitchFamily="18" charset="0"/>
                      </a:rPr>
                      <m:t>Θ</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oMath>
                </a14:m>
                <a:endParaRPr lang="en-US" sz="2000" i="1" dirty="0"/>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dirty="0"/>
                  <a:t>We can achieve </a:t>
                </a:r>
                <a14:m>
                  <m:oMath xmlns:m="http://schemas.openxmlformats.org/officeDocument/2006/math">
                    <m:r>
                      <a:rPr lang="en-US" sz="2000" b="0" i="1" smtClean="0">
                        <a:latin typeface="Cambria Math" panose="02040503050406030204" pitchFamily="18" charset="0"/>
                      </a:rPr>
                      <m:t>𝑜</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oMath>
                </a14:m>
                <a:r>
                  <a:rPr lang="en-US" sz="2000" i="1" dirty="0"/>
                  <a:t> by using a </a:t>
                </a:r>
                <a:r>
                  <a:rPr lang="en-US" sz="2000" b="1" i="1" u="sng" dirty="0"/>
                  <a:t>sweep-line algorithm</a:t>
                </a:r>
                <a:r>
                  <a:rPr lang="en-US" sz="2000" i="1" dirty="0"/>
                  <a:t>. Sweep lines are a common approach in computational geometry problems.</a:t>
                </a:r>
              </a:p>
            </p:txBody>
          </p:sp>
        </mc:Choice>
        <mc:Fallback xmlns="">
          <p:sp>
            <p:nvSpPr>
              <p:cNvPr id="34" name="Content Placeholder 2">
                <a:extLst>
                  <a:ext uri="{FF2B5EF4-FFF2-40B4-BE49-F238E27FC236}">
                    <a16:creationId xmlns:a16="http://schemas.microsoft.com/office/drawing/2014/main" id="{A52B1A56-3D09-564F-A98F-DCE9F1ED3C41}"/>
                  </a:ext>
                </a:extLst>
              </p:cNvPr>
              <p:cNvSpPr txBox="1">
                <a:spLocks noRot="1" noChangeAspect="1" noMove="1" noResize="1" noEditPoints="1" noAdjustHandles="1" noChangeArrowheads="1" noChangeShapeType="1" noTextEdit="1"/>
              </p:cNvSpPr>
              <p:nvPr/>
            </p:nvSpPr>
            <p:spPr>
              <a:xfrm>
                <a:off x="1141413" y="2275510"/>
                <a:ext cx="4226816" cy="3534087"/>
              </a:xfrm>
              <a:prstGeom prst="rect">
                <a:avLst/>
              </a:prstGeom>
              <a:blipFill>
                <a:blip r:embed="rId2"/>
                <a:stretch>
                  <a:fillRect l="-1497"/>
                </a:stretch>
              </a:blipFill>
            </p:spPr>
            <p:txBody>
              <a:bodyPr/>
              <a:lstStyle/>
              <a:p>
                <a:r>
                  <a:rPr lang="en-US">
                    <a:noFill/>
                  </a:rPr>
                  <a:t> </a:t>
                </a:r>
              </a:p>
            </p:txBody>
          </p:sp>
        </mc:Fallback>
      </mc:AlternateContent>
    </p:spTree>
    <p:extLst>
      <p:ext uri="{BB962C8B-B14F-4D97-AF65-F5344CB8AC3E}">
        <p14:creationId xmlns:p14="http://schemas.microsoft.com/office/powerpoint/2010/main" val="857885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Line Intersection</a:t>
            </a:r>
          </a:p>
        </p:txBody>
      </p:sp>
    </p:spTree>
    <p:extLst>
      <p:ext uri="{BB962C8B-B14F-4D97-AF65-F5344CB8AC3E}">
        <p14:creationId xmlns:p14="http://schemas.microsoft.com/office/powerpoint/2010/main" val="35583870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Multiple Segment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92727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Sweep-Line Algorithm</a:t>
            </a:r>
            <a:r>
              <a:rPr lang="en-US" sz="2000" i="1" dirty="0"/>
              <a:t>: Imagine a vertical line (called the sweep-line) which moves from left to right across the space. The image below shows an example with multiple possible sweep-line locations</a:t>
            </a:r>
          </a:p>
        </p:txBody>
      </p:sp>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B70948C1-54AB-A742-A4CA-24C84BEBAD22}"/>
                  </a:ext>
                </a:extLst>
              </p:cNvPr>
              <p:cNvSpPr txBox="1">
                <a:spLocks/>
              </p:cNvSpPr>
              <p:nvPr/>
            </p:nvSpPr>
            <p:spPr>
              <a:xfrm>
                <a:off x="1300259" y="4940123"/>
                <a:ext cx="9648893" cy="138184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t>Two lines (a and b) are comparable relative to a sweep-line at x-coordinate x’ if both lines intersect the sweep-line at that x-coordinate. a is above b (written as </a:t>
                </a:r>
                <a14:m>
                  <m:oMath xmlns:m="http://schemas.openxmlformats.org/officeDocument/2006/math">
                    <m:r>
                      <a:rPr lang="en-US" sz="2000" b="0" i="1" smtClean="0">
                        <a:latin typeface="Cambria Math" panose="02040503050406030204" pitchFamily="18" charset="0"/>
                      </a:rPr>
                      <m:t>𝑎</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𝑥</m:t>
                        </m:r>
                        <m:r>
                          <a:rPr lang="en-US" sz="2000" b="0" i="1" smtClean="0">
                            <a:latin typeface="Cambria Math" panose="02040503050406030204" pitchFamily="18" charset="0"/>
                          </a:rPr>
                          <m:t>′</m:t>
                        </m:r>
                      </m:sub>
                    </m:sSub>
                    <m:r>
                      <a:rPr lang="en-US" sz="2000" b="0" i="1" smtClean="0">
                        <a:latin typeface="Cambria Math" panose="02040503050406030204" pitchFamily="18" charset="0"/>
                      </a:rPr>
                      <m:t>𝑏</m:t>
                    </m:r>
                  </m:oMath>
                </a14:m>
                <a:r>
                  <a:rPr lang="en-US" sz="2000" i="1" dirty="0"/>
                  <a:t>) if the y-coordinate of a is higher than the y-coordinate of b at that particular x-coordinate. </a:t>
                </a:r>
              </a:p>
            </p:txBody>
          </p:sp>
        </mc:Choice>
        <mc:Fallback xmlns="">
          <p:sp>
            <p:nvSpPr>
              <p:cNvPr id="22" name="Content Placeholder 2">
                <a:extLst>
                  <a:ext uri="{FF2B5EF4-FFF2-40B4-BE49-F238E27FC236}">
                    <a16:creationId xmlns:a16="http://schemas.microsoft.com/office/drawing/2014/main" id="{B70948C1-54AB-A742-A4CA-24C84BEBAD22}"/>
                  </a:ext>
                </a:extLst>
              </p:cNvPr>
              <p:cNvSpPr txBox="1">
                <a:spLocks noRot="1" noChangeAspect="1" noMove="1" noResize="1" noEditPoints="1" noAdjustHandles="1" noChangeArrowheads="1" noChangeShapeType="1" noTextEdit="1"/>
              </p:cNvSpPr>
              <p:nvPr/>
            </p:nvSpPr>
            <p:spPr>
              <a:xfrm>
                <a:off x="1300259" y="4940123"/>
                <a:ext cx="9648893" cy="1381849"/>
              </a:xfrm>
              <a:prstGeom prst="rect">
                <a:avLst/>
              </a:prstGeom>
              <a:blipFill>
                <a:blip r:embed="rId2"/>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798F2C94-31DF-6942-B1F3-B0A339ABCE5D}"/>
              </a:ext>
            </a:extLst>
          </p:cNvPr>
          <p:cNvPicPr>
            <a:picLocks noChangeAspect="1"/>
          </p:cNvPicPr>
          <p:nvPr/>
        </p:nvPicPr>
        <p:blipFill>
          <a:blip r:embed="rId3"/>
          <a:stretch>
            <a:fillRect/>
          </a:stretch>
        </p:blipFill>
        <p:spPr>
          <a:xfrm>
            <a:off x="3213100" y="2012950"/>
            <a:ext cx="5765800" cy="2832100"/>
          </a:xfrm>
          <a:prstGeom prst="rect">
            <a:avLst/>
          </a:prstGeom>
        </p:spPr>
      </p:pic>
    </p:spTree>
    <p:extLst>
      <p:ext uri="{BB962C8B-B14F-4D97-AF65-F5344CB8AC3E}">
        <p14:creationId xmlns:p14="http://schemas.microsoft.com/office/powerpoint/2010/main" val="39006341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Moving the Sweep Line</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7242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Problem Statement</a:t>
            </a:r>
            <a:r>
              <a:rPr lang="en-US" sz="2000" i="1" dirty="0"/>
              <a:t>: Given a set of line segments, return true </a:t>
            </a:r>
            <a:r>
              <a:rPr lang="en-US" sz="2000" i="1" dirty="0" err="1"/>
              <a:t>iff</a:t>
            </a:r>
            <a:r>
              <a:rPr lang="en-US" sz="2000" i="1" dirty="0"/>
              <a:t> at least one pair of segments intersects.</a:t>
            </a:r>
          </a:p>
        </p:txBody>
      </p:sp>
      <p:grpSp>
        <p:nvGrpSpPr>
          <p:cNvPr id="33" name="Group 32">
            <a:extLst>
              <a:ext uri="{FF2B5EF4-FFF2-40B4-BE49-F238E27FC236}">
                <a16:creationId xmlns:a16="http://schemas.microsoft.com/office/drawing/2014/main" id="{3D8AA194-C673-A040-A882-C359DB3FBDE9}"/>
              </a:ext>
            </a:extLst>
          </p:cNvPr>
          <p:cNvGrpSpPr/>
          <p:nvPr/>
        </p:nvGrpSpPr>
        <p:grpSpPr>
          <a:xfrm>
            <a:off x="7149725" y="2102561"/>
            <a:ext cx="4398921" cy="2009080"/>
            <a:chOff x="5467550" y="1743959"/>
            <a:chExt cx="5844615" cy="2669359"/>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11304" cy="369332"/>
            </a:xfrm>
            <a:prstGeom prst="rect">
              <a:avLst/>
            </a:prstGeom>
            <a:noFill/>
          </p:spPr>
          <p:txBody>
            <a:bodyPr wrap="none" rtlCol="0">
              <a:spAutoFit/>
            </a:bodyPr>
            <a:lstStyle/>
            <a:p>
              <a:r>
                <a:rPr lang="en-US" dirty="0">
                  <a:solidFill>
                    <a:schemeClr val="bg1"/>
                  </a:solidFill>
                </a:rPr>
                <a:t>a</a:t>
              </a:r>
              <a:endParaRPr lang="en-US" baseline="-25000" dirty="0">
                <a:solidFill>
                  <a:schemeClr val="bg1"/>
                </a:solidFill>
              </a:endParaRP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11304" cy="369332"/>
            </a:xfrm>
            <a:prstGeom prst="rect">
              <a:avLst/>
            </a:prstGeom>
            <a:noFill/>
          </p:spPr>
          <p:txBody>
            <a:bodyPr wrap="none" rtlCol="0">
              <a:spAutoFit/>
            </a:bodyPr>
            <a:lstStyle/>
            <a:p>
              <a:r>
                <a:rPr lang="en-US" dirty="0">
                  <a:solidFill>
                    <a:schemeClr val="bg1"/>
                  </a:solidFill>
                </a:rPr>
                <a:t>b</a:t>
              </a:r>
              <a:endParaRPr lang="en-US" baseline="-25000" dirty="0">
                <a:solidFill>
                  <a:schemeClr val="bg1"/>
                </a:solidFill>
              </a:endParaRPr>
            </a:p>
          </p:txBody>
        </p:sp>
        <p:sp>
          <p:nvSpPr>
            <p:cNvPr id="19" name="TextBox 18">
              <a:extLst>
                <a:ext uri="{FF2B5EF4-FFF2-40B4-BE49-F238E27FC236}">
                  <a16:creationId xmlns:a16="http://schemas.microsoft.com/office/drawing/2014/main" id="{27ADDC95-1A14-E948-9264-47DA1FE3DDDE}"/>
                </a:ext>
              </a:extLst>
            </p:cNvPr>
            <p:cNvSpPr txBox="1"/>
            <p:nvPr/>
          </p:nvSpPr>
          <p:spPr>
            <a:xfrm>
              <a:off x="6825576" y="3596564"/>
              <a:ext cx="272832" cy="369332"/>
            </a:xfrm>
            <a:prstGeom prst="rect">
              <a:avLst/>
            </a:prstGeom>
            <a:noFill/>
          </p:spPr>
          <p:txBody>
            <a:bodyPr wrap="none" rtlCol="0">
              <a:spAutoFit/>
            </a:bodyPr>
            <a:lstStyle/>
            <a:p>
              <a:r>
                <a:rPr lang="en-US" dirty="0">
                  <a:solidFill>
                    <a:schemeClr val="bg1"/>
                  </a:solidFill>
                </a:rPr>
                <a:t>c</a:t>
              </a:r>
              <a:endParaRPr lang="en-US" baseline="-25000" dirty="0">
                <a:solidFill>
                  <a:schemeClr val="bg1"/>
                </a:solidFill>
              </a:endParaRPr>
            </a:p>
          </p:txBody>
        </p:sp>
        <p:sp>
          <p:nvSpPr>
            <p:cNvPr id="20" name="TextBox 19">
              <a:extLst>
                <a:ext uri="{FF2B5EF4-FFF2-40B4-BE49-F238E27FC236}">
                  <a16:creationId xmlns:a16="http://schemas.microsoft.com/office/drawing/2014/main" id="{233FC798-C601-9D4B-8322-8564B83F22D3}"/>
                </a:ext>
              </a:extLst>
            </p:cNvPr>
            <p:cNvSpPr txBox="1"/>
            <p:nvPr/>
          </p:nvSpPr>
          <p:spPr>
            <a:xfrm>
              <a:off x="7517329" y="2422884"/>
              <a:ext cx="311304" cy="369332"/>
            </a:xfrm>
            <a:prstGeom prst="rect">
              <a:avLst/>
            </a:prstGeom>
            <a:noFill/>
          </p:spPr>
          <p:txBody>
            <a:bodyPr wrap="none" rtlCol="0">
              <a:spAutoFit/>
            </a:bodyPr>
            <a:lstStyle/>
            <a:p>
              <a:r>
                <a:rPr lang="en-US" dirty="0">
                  <a:solidFill>
                    <a:schemeClr val="bg1"/>
                  </a:solidFill>
                </a:rPr>
                <a:t>d</a:t>
              </a:r>
              <a:endParaRPr lang="en-US" baseline="-25000" dirty="0">
                <a:solidFill>
                  <a:schemeClr val="bg1"/>
                </a:solidFill>
              </a:endParaRPr>
            </a:p>
          </p:txBody>
        </p:sp>
        <p:cxnSp>
          <p:nvCxnSpPr>
            <p:cNvPr id="5" name="Straight Connector 4">
              <a:extLst>
                <a:ext uri="{FF2B5EF4-FFF2-40B4-BE49-F238E27FC236}">
                  <a16:creationId xmlns:a16="http://schemas.microsoft.com/office/drawing/2014/main" id="{7F6BDFF8-877C-1C46-8213-07511C15D3D9}"/>
                </a:ext>
              </a:extLst>
            </p:cNvPr>
            <p:cNvCxnSpPr>
              <a:stCxn id="10" idx="3"/>
              <a:endCxn id="12" idx="1"/>
            </p:cNvCxnSpPr>
            <p:nvPr/>
          </p:nvCxnSpPr>
          <p:spPr>
            <a:xfrm flipV="1">
              <a:off x="6108449" y="2093900"/>
              <a:ext cx="933204" cy="4317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0AA4FE5-BEAA-C748-AA96-54CD8D4E864F}"/>
                </a:ext>
              </a:extLst>
            </p:cNvPr>
            <p:cNvCxnSpPr>
              <a:cxnSpLocks/>
              <a:stCxn id="19" idx="0"/>
              <a:endCxn id="20" idx="2"/>
            </p:cNvCxnSpPr>
            <p:nvPr/>
          </p:nvCxnSpPr>
          <p:spPr>
            <a:xfrm flipV="1">
              <a:off x="6961992" y="2792216"/>
              <a:ext cx="710989" cy="80434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5B934AB-50D0-994E-AE03-FD34F10C0E3B}"/>
                </a:ext>
              </a:extLst>
            </p:cNvPr>
            <p:cNvSpPr txBox="1"/>
            <p:nvPr/>
          </p:nvSpPr>
          <p:spPr>
            <a:xfrm>
              <a:off x="6765529" y="2749339"/>
              <a:ext cx="276124" cy="369332"/>
            </a:xfrm>
            <a:prstGeom prst="rect">
              <a:avLst/>
            </a:prstGeom>
            <a:noFill/>
          </p:spPr>
          <p:txBody>
            <a:bodyPr wrap="square" rtlCol="0">
              <a:spAutoFit/>
            </a:bodyPr>
            <a:lstStyle/>
            <a:p>
              <a:r>
                <a:rPr lang="en-US" dirty="0">
                  <a:solidFill>
                    <a:schemeClr val="bg1"/>
                  </a:solidFill>
                </a:rPr>
                <a:t>e</a:t>
              </a:r>
            </a:p>
          </p:txBody>
        </p:sp>
        <p:sp>
          <p:nvSpPr>
            <p:cNvPr id="25" name="TextBox 24">
              <a:extLst>
                <a:ext uri="{FF2B5EF4-FFF2-40B4-BE49-F238E27FC236}">
                  <a16:creationId xmlns:a16="http://schemas.microsoft.com/office/drawing/2014/main" id="{41260DB0-3399-464D-AEFA-CDEEA80667F1}"/>
                </a:ext>
              </a:extLst>
            </p:cNvPr>
            <p:cNvSpPr txBox="1"/>
            <p:nvPr/>
          </p:nvSpPr>
          <p:spPr>
            <a:xfrm>
              <a:off x="9167423" y="3411898"/>
              <a:ext cx="276124" cy="369332"/>
            </a:xfrm>
            <a:prstGeom prst="rect">
              <a:avLst/>
            </a:prstGeom>
            <a:noFill/>
          </p:spPr>
          <p:txBody>
            <a:bodyPr wrap="square" rtlCol="0">
              <a:spAutoFit/>
            </a:bodyPr>
            <a:lstStyle/>
            <a:p>
              <a:r>
                <a:rPr lang="en-US" dirty="0">
                  <a:solidFill>
                    <a:schemeClr val="bg1"/>
                  </a:solidFill>
                </a:rPr>
                <a:t>f</a:t>
              </a:r>
            </a:p>
          </p:txBody>
        </p:sp>
        <p:cxnSp>
          <p:nvCxnSpPr>
            <p:cNvPr id="28" name="Straight Connector 27">
              <a:extLst>
                <a:ext uri="{FF2B5EF4-FFF2-40B4-BE49-F238E27FC236}">
                  <a16:creationId xmlns:a16="http://schemas.microsoft.com/office/drawing/2014/main" id="{499D313E-A825-F94A-AF39-604821C6EA46}"/>
                </a:ext>
              </a:extLst>
            </p:cNvPr>
            <p:cNvCxnSpPr>
              <a:cxnSpLocks/>
              <a:stCxn id="24" idx="3"/>
              <a:endCxn id="25" idx="1"/>
            </p:cNvCxnSpPr>
            <p:nvPr/>
          </p:nvCxnSpPr>
          <p:spPr>
            <a:xfrm>
              <a:off x="7041653" y="2934005"/>
              <a:ext cx="2125770" cy="662559"/>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0629C69-E6D8-794B-B24D-67B5347608B5}"/>
                </a:ext>
              </a:extLst>
            </p:cNvPr>
            <p:cNvSpPr txBox="1"/>
            <p:nvPr/>
          </p:nvSpPr>
          <p:spPr>
            <a:xfrm>
              <a:off x="8421085" y="2816733"/>
              <a:ext cx="276124" cy="369332"/>
            </a:xfrm>
            <a:prstGeom prst="rect">
              <a:avLst/>
            </a:prstGeom>
            <a:noFill/>
          </p:spPr>
          <p:txBody>
            <a:bodyPr wrap="square" rtlCol="0">
              <a:spAutoFit/>
            </a:bodyPr>
            <a:lstStyle/>
            <a:p>
              <a:r>
                <a:rPr lang="en-US" dirty="0">
                  <a:solidFill>
                    <a:schemeClr val="bg1"/>
                  </a:solidFill>
                </a:rPr>
                <a:t>g</a:t>
              </a:r>
            </a:p>
          </p:txBody>
        </p:sp>
        <p:sp>
          <p:nvSpPr>
            <p:cNvPr id="30" name="TextBox 29">
              <a:extLst>
                <a:ext uri="{FF2B5EF4-FFF2-40B4-BE49-F238E27FC236}">
                  <a16:creationId xmlns:a16="http://schemas.microsoft.com/office/drawing/2014/main" id="{C12A3420-909F-E04D-AB1C-A5934469DD73}"/>
                </a:ext>
              </a:extLst>
            </p:cNvPr>
            <p:cNvSpPr txBox="1"/>
            <p:nvPr/>
          </p:nvSpPr>
          <p:spPr>
            <a:xfrm>
              <a:off x="10376112" y="2078069"/>
              <a:ext cx="276124" cy="369332"/>
            </a:xfrm>
            <a:prstGeom prst="rect">
              <a:avLst/>
            </a:prstGeom>
            <a:noFill/>
          </p:spPr>
          <p:txBody>
            <a:bodyPr wrap="square" rtlCol="0">
              <a:spAutoFit/>
            </a:bodyPr>
            <a:lstStyle/>
            <a:p>
              <a:r>
                <a:rPr lang="en-US" dirty="0">
                  <a:solidFill>
                    <a:schemeClr val="bg1"/>
                  </a:solidFill>
                </a:rPr>
                <a:t>h</a:t>
              </a:r>
            </a:p>
          </p:txBody>
        </p:sp>
        <p:cxnSp>
          <p:nvCxnSpPr>
            <p:cNvPr id="31" name="Straight Connector 30">
              <a:extLst>
                <a:ext uri="{FF2B5EF4-FFF2-40B4-BE49-F238E27FC236}">
                  <a16:creationId xmlns:a16="http://schemas.microsoft.com/office/drawing/2014/main" id="{DA843CA7-E75B-6A4A-A7E7-081098CA595E}"/>
                </a:ext>
              </a:extLst>
            </p:cNvPr>
            <p:cNvCxnSpPr>
              <a:cxnSpLocks/>
              <a:stCxn id="29" idx="3"/>
              <a:endCxn id="30" idx="1"/>
            </p:cNvCxnSpPr>
            <p:nvPr/>
          </p:nvCxnSpPr>
          <p:spPr>
            <a:xfrm flipV="1">
              <a:off x="8697209" y="2262735"/>
              <a:ext cx="1678903" cy="738664"/>
            </a:xfrm>
            <a:prstGeom prst="line">
              <a:avLst/>
            </a:prstGeom>
          </p:spPr>
          <p:style>
            <a:lnRef idx="1">
              <a:schemeClr val="dk1"/>
            </a:lnRef>
            <a:fillRef idx="0">
              <a:schemeClr val="dk1"/>
            </a:fillRef>
            <a:effectRef idx="0">
              <a:schemeClr val="dk1"/>
            </a:effectRef>
            <a:fontRef idx="minor">
              <a:schemeClr val="tx1"/>
            </a:fontRef>
          </p:style>
        </p:cxnSp>
      </p:grpSp>
      <p:sp>
        <p:nvSpPr>
          <p:cNvPr id="34" name="Content Placeholder 2">
            <a:extLst>
              <a:ext uri="{FF2B5EF4-FFF2-40B4-BE49-F238E27FC236}">
                <a16:creationId xmlns:a16="http://schemas.microsoft.com/office/drawing/2014/main" id="{A52B1A56-3D09-564F-A98F-DCE9F1ED3C41}"/>
              </a:ext>
            </a:extLst>
          </p:cNvPr>
          <p:cNvSpPr txBox="1">
            <a:spLocks/>
          </p:cNvSpPr>
          <p:nvPr/>
        </p:nvSpPr>
        <p:spPr>
          <a:xfrm>
            <a:off x="1118976" y="2102561"/>
            <a:ext cx="5884870" cy="35340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Sweeping algorithms typically manage two data sets:</a:t>
            </a:r>
          </a:p>
          <a:p>
            <a:pPr marL="914400" lvl="1" indent="-457200">
              <a:buFont typeface="+mj-lt"/>
              <a:buAutoNum type="arabicPeriod"/>
            </a:pPr>
            <a:r>
              <a:rPr lang="en-US" sz="1600" b="1" i="1" u="sng" dirty="0"/>
              <a:t>Sweep line status</a:t>
            </a:r>
            <a:r>
              <a:rPr lang="en-US" sz="1600" i="1" dirty="0"/>
              <a:t>: Provides relationship information regarding objects the sweep-line intersects</a:t>
            </a:r>
          </a:p>
          <a:p>
            <a:pPr marL="914400" lvl="1" indent="-457200">
              <a:buFont typeface="+mj-lt"/>
              <a:buAutoNum type="arabicPeriod"/>
            </a:pPr>
            <a:r>
              <a:rPr lang="en-US" sz="1600" b="1" i="1" u="sng" dirty="0"/>
              <a:t>Event-Point Schedule</a:t>
            </a:r>
            <a:r>
              <a:rPr lang="en-US" sz="1600" i="1" dirty="0"/>
              <a:t>: Sequence of points that sweep line moves through, ordered usually by x-coordinate from left to right</a:t>
            </a:r>
            <a:br>
              <a:rPr lang="en-US" sz="1600" i="1" dirty="0"/>
            </a:br>
            <a:endParaRPr lang="en-US" sz="1600" i="1" dirty="0"/>
          </a:p>
        </p:txBody>
      </p:sp>
    </p:spTree>
    <p:extLst>
      <p:ext uri="{BB962C8B-B14F-4D97-AF65-F5344CB8AC3E}">
        <p14:creationId xmlns:p14="http://schemas.microsoft.com/office/powerpoint/2010/main" val="3007537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Event-Point Schedule</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72424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1" i="1" u="sng" dirty="0"/>
              <a:t>Event-Point Schedule</a:t>
            </a:r>
            <a:r>
              <a:rPr lang="en-US" sz="2000" i="1" dirty="0"/>
              <a:t>: Sequence of points that sweep line moves through, ordered usually by x-coordinate from left to right</a:t>
            </a:r>
          </a:p>
        </p:txBody>
      </p:sp>
      <p:grpSp>
        <p:nvGrpSpPr>
          <p:cNvPr id="33" name="Group 32">
            <a:extLst>
              <a:ext uri="{FF2B5EF4-FFF2-40B4-BE49-F238E27FC236}">
                <a16:creationId xmlns:a16="http://schemas.microsoft.com/office/drawing/2014/main" id="{3D8AA194-C673-A040-A882-C359DB3FBDE9}"/>
              </a:ext>
            </a:extLst>
          </p:cNvPr>
          <p:cNvGrpSpPr/>
          <p:nvPr/>
        </p:nvGrpSpPr>
        <p:grpSpPr>
          <a:xfrm>
            <a:off x="7149725" y="2102561"/>
            <a:ext cx="4398921" cy="2009080"/>
            <a:chOff x="5467550" y="1743959"/>
            <a:chExt cx="5844615" cy="2669359"/>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11304" cy="369332"/>
            </a:xfrm>
            <a:prstGeom prst="rect">
              <a:avLst/>
            </a:prstGeom>
            <a:noFill/>
          </p:spPr>
          <p:txBody>
            <a:bodyPr wrap="none" rtlCol="0">
              <a:spAutoFit/>
            </a:bodyPr>
            <a:lstStyle/>
            <a:p>
              <a:r>
                <a:rPr lang="en-US" dirty="0">
                  <a:solidFill>
                    <a:schemeClr val="bg1"/>
                  </a:solidFill>
                </a:rPr>
                <a:t>a</a:t>
              </a:r>
              <a:endParaRPr lang="en-US" baseline="-25000" dirty="0">
                <a:solidFill>
                  <a:schemeClr val="bg1"/>
                </a:solidFill>
              </a:endParaRP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11304" cy="369332"/>
            </a:xfrm>
            <a:prstGeom prst="rect">
              <a:avLst/>
            </a:prstGeom>
            <a:noFill/>
          </p:spPr>
          <p:txBody>
            <a:bodyPr wrap="none" rtlCol="0">
              <a:spAutoFit/>
            </a:bodyPr>
            <a:lstStyle/>
            <a:p>
              <a:r>
                <a:rPr lang="en-US" dirty="0">
                  <a:solidFill>
                    <a:schemeClr val="bg1"/>
                  </a:solidFill>
                </a:rPr>
                <a:t>b</a:t>
              </a:r>
              <a:endParaRPr lang="en-US" baseline="-25000" dirty="0">
                <a:solidFill>
                  <a:schemeClr val="bg1"/>
                </a:solidFill>
              </a:endParaRPr>
            </a:p>
          </p:txBody>
        </p:sp>
        <p:sp>
          <p:nvSpPr>
            <p:cNvPr id="19" name="TextBox 18">
              <a:extLst>
                <a:ext uri="{FF2B5EF4-FFF2-40B4-BE49-F238E27FC236}">
                  <a16:creationId xmlns:a16="http://schemas.microsoft.com/office/drawing/2014/main" id="{27ADDC95-1A14-E948-9264-47DA1FE3DDDE}"/>
                </a:ext>
              </a:extLst>
            </p:cNvPr>
            <p:cNvSpPr txBox="1"/>
            <p:nvPr/>
          </p:nvSpPr>
          <p:spPr>
            <a:xfrm>
              <a:off x="6825576" y="3596564"/>
              <a:ext cx="272832" cy="369332"/>
            </a:xfrm>
            <a:prstGeom prst="rect">
              <a:avLst/>
            </a:prstGeom>
            <a:noFill/>
          </p:spPr>
          <p:txBody>
            <a:bodyPr wrap="none" rtlCol="0">
              <a:spAutoFit/>
            </a:bodyPr>
            <a:lstStyle/>
            <a:p>
              <a:r>
                <a:rPr lang="en-US" dirty="0">
                  <a:solidFill>
                    <a:schemeClr val="bg1"/>
                  </a:solidFill>
                </a:rPr>
                <a:t>c</a:t>
              </a:r>
              <a:endParaRPr lang="en-US" baseline="-25000" dirty="0">
                <a:solidFill>
                  <a:schemeClr val="bg1"/>
                </a:solidFill>
              </a:endParaRPr>
            </a:p>
          </p:txBody>
        </p:sp>
        <p:sp>
          <p:nvSpPr>
            <p:cNvPr id="20" name="TextBox 19">
              <a:extLst>
                <a:ext uri="{FF2B5EF4-FFF2-40B4-BE49-F238E27FC236}">
                  <a16:creationId xmlns:a16="http://schemas.microsoft.com/office/drawing/2014/main" id="{233FC798-C601-9D4B-8322-8564B83F22D3}"/>
                </a:ext>
              </a:extLst>
            </p:cNvPr>
            <p:cNvSpPr txBox="1"/>
            <p:nvPr/>
          </p:nvSpPr>
          <p:spPr>
            <a:xfrm>
              <a:off x="7517329" y="2422884"/>
              <a:ext cx="311304" cy="369332"/>
            </a:xfrm>
            <a:prstGeom prst="rect">
              <a:avLst/>
            </a:prstGeom>
            <a:noFill/>
          </p:spPr>
          <p:txBody>
            <a:bodyPr wrap="none" rtlCol="0">
              <a:spAutoFit/>
            </a:bodyPr>
            <a:lstStyle/>
            <a:p>
              <a:r>
                <a:rPr lang="en-US" dirty="0">
                  <a:solidFill>
                    <a:schemeClr val="bg1"/>
                  </a:solidFill>
                </a:rPr>
                <a:t>d</a:t>
              </a:r>
              <a:endParaRPr lang="en-US" baseline="-25000" dirty="0">
                <a:solidFill>
                  <a:schemeClr val="bg1"/>
                </a:solidFill>
              </a:endParaRPr>
            </a:p>
          </p:txBody>
        </p:sp>
        <p:cxnSp>
          <p:nvCxnSpPr>
            <p:cNvPr id="5" name="Straight Connector 4">
              <a:extLst>
                <a:ext uri="{FF2B5EF4-FFF2-40B4-BE49-F238E27FC236}">
                  <a16:creationId xmlns:a16="http://schemas.microsoft.com/office/drawing/2014/main" id="{7F6BDFF8-877C-1C46-8213-07511C15D3D9}"/>
                </a:ext>
              </a:extLst>
            </p:cNvPr>
            <p:cNvCxnSpPr>
              <a:stCxn id="10" idx="3"/>
              <a:endCxn id="12" idx="1"/>
            </p:cNvCxnSpPr>
            <p:nvPr/>
          </p:nvCxnSpPr>
          <p:spPr>
            <a:xfrm flipV="1">
              <a:off x="6108449" y="2093900"/>
              <a:ext cx="933204" cy="4317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0AA4FE5-BEAA-C748-AA96-54CD8D4E864F}"/>
                </a:ext>
              </a:extLst>
            </p:cNvPr>
            <p:cNvCxnSpPr>
              <a:cxnSpLocks/>
              <a:stCxn id="19" idx="0"/>
              <a:endCxn id="20" idx="2"/>
            </p:cNvCxnSpPr>
            <p:nvPr/>
          </p:nvCxnSpPr>
          <p:spPr>
            <a:xfrm flipV="1">
              <a:off x="6961992" y="2792216"/>
              <a:ext cx="710989" cy="80434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5B934AB-50D0-994E-AE03-FD34F10C0E3B}"/>
                </a:ext>
              </a:extLst>
            </p:cNvPr>
            <p:cNvSpPr txBox="1"/>
            <p:nvPr/>
          </p:nvSpPr>
          <p:spPr>
            <a:xfrm>
              <a:off x="6765529" y="2749339"/>
              <a:ext cx="276124" cy="369332"/>
            </a:xfrm>
            <a:prstGeom prst="rect">
              <a:avLst/>
            </a:prstGeom>
            <a:noFill/>
          </p:spPr>
          <p:txBody>
            <a:bodyPr wrap="square" rtlCol="0">
              <a:spAutoFit/>
            </a:bodyPr>
            <a:lstStyle/>
            <a:p>
              <a:r>
                <a:rPr lang="en-US" dirty="0">
                  <a:solidFill>
                    <a:schemeClr val="bg1"/>
                  </a:solidFill>
                </a:rPr>
                <a:t>e</a:t>
              </a:r>
            </a:p>
          </p:txBody>
        </p:sp>
        <p:sp>
          <p:nvSpPr>
            <p:cNvPr id="25" name="TextBox 24">
              <a:extLst>
                <a:ext uri="{FF2B5EF4-FFF2-40B4-BE49-F238E27FC236}">
                  <a16:creationId xmlns:a16="http://schemas.microsoft.com/office/drawing/2014/main" id="{41260DB0-3399-464D-AEFA-CDEEA80667F1}"/>
                </a:ext>
              </a:extLst>
            </p:cNvPr>
            <p:cNvSpPr txBox="1"/>
            <p:nvPr/>
          </p:nvSpPr>
          <p:spPr>
            <a:xfrm>
              <a:off x="9167423" y="3411898"/>
              <a:ext cx="276124" cy="369332"/>
            </a:xfrm>
            <a:prstGeom prst="rect">
              <a:avLst/>
            </a:prstGeom>
            <a:noFill/>
          </p:spPr>
          <p:txBody>
            <a:bodyPr wrap="square" rtlCol="0">
              <a:spAutoFit/>
            </a:bodyPr>
            <a:lstStyle/>
            <a:p>
              <a:r>
                <a:rPr lang="en-US" dirty="0">
                  <a:solidFill>
                    <a:schemeClr val="bg1"/>
                  </a:solidFill>
                </a:rPr>
                <a:t>f</a:t>
              </a:r>
            </a:p>
          </p:txBody>
        </p:sp>
        <p:cxnSp>
          <p:nvCxnSpPr>
            <p:cNvPr id="28" name="Straight Connector 27">
              <a:extLst>
                <a:ext uri="{FF2B5EF4-FFF2-40B4-BE49-F238E27FC236}">
                  <a16:creationId xmlns:a16="http://schemas.microsoft.com/office/drawing/2014/main" id="{499D313E-A825-F94A-AF39-604821C6EA46}"/>
                </a:ext>
              </a:extLst>
            </p:cNvPr>
            <p:cNvCxnSpPr>
              <a:cxnSpLocks/>
              <a:stCxn id="24" idx="3"/>
              <a:endCxn id="25" idx="1"/>
            </p:cNvCxnSpPr>
            <p:nvPr/>
          </p:nvCxnSpPr>
          <p:spPr>
            <a:xfrm>
              <a:off x="7041653" y="2934005"/>
              <a:ext cx="2125770" cy="662559"/>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0629C69-E6D8-794B-B24D-67B5347608B5}"/>
                </a:ext>
              </a:extLst>
            </p:cNvPr>
            <p:cNvSpPr txBox="1"/>
            <p:nvPr/>
          </p:nvSpPr>
          <p:spPr>
            <a:xfrm>
              <a:off x="8421085" y="2816733"/>
              <a:ext cx="276124" cy="369332"/>
            </a:xfrm>
            <a:prstGeom prst="rect">
              <a:avLst/>
            </a:prstGeom>
            <a:noFill/>
          </p:spPr>
          <p:txBody>
            <a:bodyPr wrap="square" rtlCol="0">
              <a:spAutoFit/>
            </a:bodyPr>
            <a:lstStyle/>
            <a:p>
              <a:r>
                <a:rPr lang="en-US" dirty="0">
                  <a:solidFill>
                    <a:schemeClr val="bg1"/>
                  </a:solidFill>
                </a:rPr>
                <a:t>g</a:t>
              </a:r>
            </a:p>
          </p:txBody>
        </p:sp>
        <p:sp>
          <p:nvSpPr>
            <p:cNvPr id="30" name="TextBox 29">
              <a:extLst>
                <a:ext uri="{FF2B5EF4-FFF2-40B4-BE49-F238E27FC236}">
                  <a16:creationId xmlns:a16="http://schemas.microsoft.com/office/drawing/2014/main" id="{C12A3420-909F-E04D-AB1C-A5934469DD73}"/>
                </a:ext>
              </a:extLst>
            </p:cNvPr>
            <p:cNvSpPr txBox="1"/>
            <p:nvPr/>
          </p:nvSpPr>
          <p:spPr>
            <a:xfrm>
              <a:off x="10376112" y="2078069"/>
              <a:ext cx="276124" cy="369332"/>
            </a:xfrm>
            <a:prstGeom prst="rect">
              <a:avLst/>
            </a:prstGeom>
            <a:noFill/>
          </p:spPr>
          <p:txBody>
            <a:bodyPr wrap="square" rtlCol="0">
              <a:spAutoFit/>
            </a:bodyPr>
            <a:lstStyle/>
            <a:p>
              <a:r>
                <a:rPr lang="en-US" dirty="0">
                  <a:solidFill>
                    <a:schemeClr val="bg1"/>
                  </a:solidFill>
                </a:rPr>
                <a:t>h</a:t>
              </a:r>
            </a:p>
          </p:txBody>
        </p:sp>
        <p:cxnSp>
          <p:nvCxnSpPr>
            <p:cNvPr id="31" name="Straight Connector 30">
              <a:extLst>
                <a:ext uri="{FF2B5EF4-FFF2-40B4-BE49-F238E27FC236}">
                  <a16:creationId xmlns:a16="http://schemas.microsoft.com/office/drawing/2014/main" id="{DA843CA7-E75B-6A4A-A7E7-081098CA595E}"/>
                </a:ext>
              </a:extLst>
            </p:cNvPr>
            <p:cNvCxnSpPr>
              <a:cxnSpLocks/>
              <a:stCxn id="29" idx="3"/>
              <a:endCxn id="30" idx="1"/>
            </p:cNvCxnSpPr>
            <p:nvPr/>
          </p:nvCxnSpPr>
          <p:spPr>
            <a:xfrm flipV="1">
              <a:off x="8697209" y="2262735"/>
              <a:ext cx="1678903" cy="738664"/>
            </a:xfrm>
            <a:prstGeom prst="line">
              <a:avLst/>
            </a:prstGeom>
          </p:spPr>
          <p:style>
            <a:lnRef idx="1">
              <a:schemeClr val="dk1"/>
            </a:lnRef>
            <a:fillRef idx="0">
              <a:schemeClr val="dk1"/>
            </a:fillRef>
            <a:effectRef idx="0">
              <a:schemeClr val="dk1"/>
            </a:effectRef>
            <a:fontRef idx="minor">
              <a:schemeClr val="tx1"/>
            </a:fontRef>
          </p:style>
        </p:cxnSp>
      </p:grpSp>
      <p:sp>
        <p:nvSpPr>
          <p:cNvPr id="34" name="Content Placeholder 2">
            <a:extLst>
              <a:ext uri="{FF2B5EF4-FFF2-40B4-BE49-F238E27FC236}">
                <a16:creationId xmlns:a16="http://schemas.microsoft.com/office/drawing/2014/main" id="{A52B1A56-3D09-564F-A98F-DCE9F1ED3C41}"/>
              </a:ext>
            </a:extLst>
          </p:cNvPr>
          <p:cNvSpPr txBox="1">
            <a:spLocks/>
          </p:cNvSpPr>
          <p:nvPr/>
        </p:nvSpPr>
        <p:spPr>
          <a:xfrm>
            <a:off x="1162182" y="2365942"/>
            <a:ext cx="5884870" cy="187823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For this algorithm we will be sorting the list of endpoints by </a:t>
            </a:r>
            <a:r>
              <a:rPr lang="en-US" sz="2000" b="1" i="1" u="sng" dirty="0"/>
              <a:t>increasing x-value</a:t>
            </a:r>
            <a:r>
              <a:rPr lang="en-US" sz="2000" i="1" dirty="0"/>
              <a:t>. If two points have same x-value, we order them by increasing y-value.</a:t>
            </a:r>
            <a:endParaRPr lang="en-US" sz="1600" i="1" dirty="0"/>
          </a:p>
        </p:txBody>
      </p:sp>
      <p:sp>
        <p:nvSpPr>
          <p:cNvPr id="22" name="Content Placeholder 2">
            <a:extLst>
              <a:ext uri="{FF2B5EF4-FFF2-40B4-BE49-F238E27FC236}">
                <a16:creationId xmlns:a16="http://schemas.microsoft.com/office/drawing/2014/main" id="{33360983-ACA7-AE4C-A890-D1D34F7CB83D}"/>
              </a:ext>
            </a:extLst>
          </p:cNvPr>
          <p:cNvSpPr txBox="1">
            <a:spLocks/>
          </p:cNvSpPr>
          <p:nvPr/>
        </p:nvSpPr>
        <p:spPr>
          <a:xfrm>
            <a:off x="3308950" y="5060731"/>
            <a:ext cx="3273184" cy="148881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For this example, the sweep line will visit x-coordinate of points:</a:t>
            </a:r>
            <a:br>
              <a:rPr lang="en-US" sz="1800" i="1" dirty="0"/>
            </a:br>
            <a:r>
              <a:rPr lang="en-US" sz="1800" i="1" dirty="0"/>
              <a:t>  {a, c, e, b, d, g, f, h}</a:t>
            </a:r>
          </a:p>
        </p:txBody>
      </p:sp>
      <p:cxnSp>
        <p:nvCxnSpPr>
          <p:cNvPr id="26" name="Straight Connector 25">
            <a:extLst>
              <a:ext uri="{FF2B5EF4-FFF2-40B4-BE49-F238E27FC236}">
                <a16:creationId xmlns:a16="http://schemas.microsoft.com/office/drawing/2014/main" id="{6D7EA0EE-6D1D-BE4D-9B38-F31D8480192A}"/>
              </a:ext>
            </a:extLst>
          </p:cNvPr>
          <p:cNvCxnSpPr>
            <a:cxnSpLocks/>
          </p:cNvCxnSpPr>
          <p:nvPr/>
        </p:nvCxnSpPr>
        <p:spPr>
          <a:xfrm flipH="1">
            <a:off x="5376041" y="4244174"/>
            <a:ext cx="2412187" cy="8796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4700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Sweep-Line Status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7242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914400" lvl="1" indent="-457200">
              <a:buFont typeface="+mj-lt"/>
              <a:buAutoNum type="arabicPeriod"/>
            </a:pPr>
            <a:r>
              <a:rPr lang="en-US" sz="1600" b="1" i="1" u="sng" dirty="0"/>
              <a:t>Sweep line status</a:t>
            </a:r>
            <a:r>
              <a:rPr lang="en-US" sz="1600" i="1" dirty="0"/>
              <a:t>: Provides relationship information regarding objects the sweep-line intersects</a:t>
            </a:r>
          </a:p>
        </p:txBody>
      </p:sp>
      <p:grpSp>
        <p:nvGrpSpPr>
          <p:cNvPr id="33" name="Group 32">
            <a:extLst>
              <a:ext uri="{FF2B5EF4-FFF2-40B4-BE49-F238E27FC236}">
                <a16:creationId xmlns:a16="http://schemas.microsoft.com/office/drawing/2014/main" id="{3D8AA194-C673-A040-A882-C359DB3FBDE9}"/>
              </a:ext>
            </a:extLst>
          </p:cNvPr>
          <p:cNvGrpSpPr/>
          <p:nvPr/>
        </p:nvGrpSpPr>
        <p:grpSpPr>
          <a:xfrm>
            <a:off x="7149725" y="2102561"/>
            <a:ext cx="4398921" cy="2009080"/>
            <a:chOff x="5467550" y="1743959"/>
            <a:chExt cx="5844615" cy="2669359"/>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11304" cy="369332"/>
            </a:xfrm>
            <a:prstGeom prst="rect">
              <a:avLst/>
            </a:prstGeom>
            <a:noFill/>
          </p:spPr>
          <p:txBody>
            <a:bodyPr wrap="none" rtlCol="0">
              <a:spAutoFit/>
            </a:bodyPr>
            <a:lstStyle/>
            <a:p>
              <a:r>
                <a:rPr lang="en-US" dirty="0">
                  <a:solidFill>
                    <a:schemeClr val="bg1"/>
                  </a:solidFill>
                </a:rPr>
                <a:t>a</a:t>
              </a:r>
              <a:endParaRPr lang="en-US" baseline="-25000" dirty="0">
                <a:solidFill>
                  <a:schemeClr val="bg1"/>
                </a:solidFill>
              </a:endParaRP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11304" cy="369332"/>
            </a:xfrm>
            <a:prstGeom prst="rect">
              <a:avLst/>
            </a:prstGeom>
            <a:noFill/>
          </p:spPr>
          <p:txBody>
            <a:bodyPr wrap="none" rtlCol="0">
              <a:spAutoFit/>
            </a:bodyPr>
            <a:lstStyle/>
            <a:p>
              <a:r>
                <a:rPr lang="en-US" dirty="0">
                  <a:solidFill>
                    <a:schemeClr val="bg1"/>
                  </a:solidFill>
                </a:rPr>
                <a:t>b</a:t>
              </a:r>
              <a:endParaRPr lang="en-US" baseline="-25000" dirty="0">
                <a:solidFill>
                  <a:schemeClr val="bg1"/>
                </a:solidFill>
              </a:endParaRPr>
            </a:p>
          </p:txBody>
        </p:sp>
        <p:sp>
          <p:nvSpPr>
            <p:cNvPr id="19" name="TextBox 18">
              <a:extLst>
                <a:ext uri="{FF2B5EF4-FFF2-40B4-BE49-F238E27FC236}">
                  <a16:creationId xmlns:a16="http://schemas.microsoft.com/office/drawing/2014/main" id="{27ADDC95-1A14-E948-9264-47DA1FE3DDDE}"/>
                </a:ext>
              </a:extLst>
            </p:cNvPr>
            <p:cNvSpPr txBox="1"/>
            <p:nvPr/>
          </p:nvSpPr>
          <p:spPr>
            <a:xfrm>
              <a:off x="6825576" y="3596564"/>
              <a:ext cx="272832" cy="369332"/>
            </a:xfrm>
            <a:prstGeom prst="rect">
              <a:avLst/>
            </a:prstGeom>
            <a:noFill/>
          </p:spPr>
          <p:txBody>
            <a:bodyPr wrap="none" rtlCol="0">
              <a:spAutoFit/>
            </a:bodyPr>
            <a:lstStyle/>
            <a:p>
              <a:r>
                <a:rPr lang="en-US" dirty="0">
                  <a:solidFill>
                    <a:schemeClr val="bg1"/>
                  </a:solidFill>
                </a:rPr>
                <a:t>c</a:t>
              </a:r>
              <a:endParaRPr lang="en-US" baseline="-25000" dirty="0">
                <a:solidFill>
                  <a:schemeClr val="bg1"/>
                </a:solidFill>
              </a:endParaRPr>
            </a:p>
          </p:txBody>
        </p:sp>
        <p:sp>
          <p:nvSpPr>
            <p:cNvPr id="20" name="TextBox 19">
              <a:extLst>
                <a:ext uri="{FF2B5EF4-FFF2-40B4-BE49-F238E27FC236}">
                  <a16:creationId xmlns:a16="http://schemas.microsoft.com/office/drawing/2014/main" id="{233FC798-C601-9D4B-8322-8564B83F22D3}"/>
                </a:ext>
              </a:extLst>
            </p:cNvPr>
            <p:cNvSpPr txBox="1"/>
            <p:nvPr/>
          </p:nvSpPr>
          <p:spPr>
            <a:xfrm>
              <a:off x="7517329" y="2422884"/>
              <a:ext cx="311304" cy="369332"/>
            </a:xfrm>
            <a:prstGeom prst="rect">
              <a:avLst/>
            </a:prstGeom>
            <a:noFill/>
          </p:spPr>
          <p:txBody>
            <a:bodyPr wrap="none" rtlCol="0">
              <a:spAutoFit/>
            </a:bodyPr>
            <a:lstStyle/>
            <a:p>
              <a:r>
                <a:rPr lang="en-US" dirty="0">
                  <a:solidFill>
                    <a:schemeClr val="bg1"/>
                  </a:solidFill>
                </a:rPr>
                <a:t>d</a:t>
              </a:r>
              <a:endParaRPr lang="en-US" baseline="-25000" dirty="0">
                <a:solidFill>
                  <a:schemeClr val="bg1"/>
                </a:solidFill>
              </a:endParaRPr>
            </a:p>
          </p:txBody>
        </p:sp>
        <p:cxnSp>
          <p:nvCxnSpPr>
            <p:cNvPr id="5" name="Straight Connector 4">
              <a:extLst>
                <a:ext uri="{FF2B5EF4-FFF2-40B4-BE49-F238E27FC236}">
                  <a16:creationId xmlns:a16="http://schemas.microsoft.com/office/drawing/2014/main" id="{7F6BDFF8-877C-1C46-8213-07511C15D3D9}"/>
                </a:ext>
              </a:extLst>
            </p:cNvPr>
            <p:cNvCxnSpPr>
              <a:stCxn id="10" idx="3"/>
              <a:endCxn id="12" idx="1"/>
            </p:cNvCxnSpPr>
            <p:nvPr/>
          </p:nvCxnSpPr>
          <p:spPr>
            <a:xfrm flipV="1">
              <a:off x="6108449" y="2093900"/>
              <a:ext cx="933204" cy="4317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0AA4FE5-BEAA-C748-AA96-54CD8D4E864F}"/>
                </a:ext>
              </a:extLst>
            </p:cNvPr>
            <p:cNvCxnSpPr>
              <a:cxnSpLocks/>
              <a:stCxn id="19" idx="0"/>
              <a:endCxn id="20" idx="2"/>
            </p:cNvCxnSpPr>
            <p:nvPr/>
          </p:nvCxnSpPr>
          <p:spPr>
            <a:xfrm flipV="1">
              <a:off x="6961992" y="2792216"/>
              <a:ext cx="710989" cy="80434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5B934AB-50D0-994E-AE03-FD34F10C0E3B}"/>
                </a:ext>
              </a:extLst>
            </p:cNvPr>
            <p:cNvSpPr txBox="1"/>
            <p:nvPr/>
          </p:nvSpPr>
          <p:spPr>
            <a:xfrm>
              <a:off x="6765529" y="2749339"/>
              <a:ext cx="276124" cy="369332"/>
            </a:xfrm>
            <a:prstGeom prst="rect">
              <a:avLst/>
            </a:prstGeom>
            <a:noFill/>
          </p:spPr>
          <p:txBody>
            <a:bodyPr wrap="square" rtlCol="0">
              <a:spAutoFit/>
            </a:bodyPr>
            <a:lstStyle/>
            <a:p>
              <a:r>
                <a:rPr lang="en-US" dirty="0">
                  <a:solidFill>
                    <a:schemeClr val="bg1"/>
                  </a:solidFill>
                </a:rPr>
                <a:t>e</a:t>
              </a:r>
            </a:p>
          </p:txBody>
        </p:sp>
        <p:sp>
          <p:nvSpPr>
            <p:cNvPr id="25" name="TextBox 24">
              <a:extLst>
                <a:ext uri="{FF2B5EF4-FFF2-40B4-BE49-F238E27FC236}">
                  <a16:creationId xmlns:a16="http://schemas.microsoft.com/office/drawing/2014/main" id="{41260DB0-3399-464D-AEFA-CDEEA80667F1}"/>
                </a:ext>
              </a:extLst>
            </p:cNvPr>
            <p:cNvSpPr txBox="1"/>
            <p:nvPr/>
          </p:nvSpPr>
          <p:spPr>
            <a:xfrm>
              <a:off x="9167423" y="3411898"/>
              <a:ext cx="276124" cy="369332"/>
            </a:xfrm>
            <a:prstGeom prst="rect">
              <a:avLst/>
            </a:prstGeom>
            <a:noFill/>
          </p:spPr>
          <p:txBody>
            <a:bodyPr wrap="square" rtlCol="0">
              <a:spAutoFit/>
            </a:bodyPr>
            <a:lstStyle/>
            <a:p>
              <a:r>
                <a:rPr lang="en-US" dirty="0">
                  <a:solidFill>
                    <a:schemeClr val="bg1"/>
                  </a:solidFill>
                </a:rPr>
                <a:t>f</a:t>
              </a:r>
            </a:p>
          </p:txBody>
        </p:sp>
        <p:cxnSp>
          <p:nvCxnSpPr>
            <p:cNvPr id="28" name="Straight Connector 27">
              <a:extLst>
                <a:ext uri="{FF2B5EF4-FFF2-40B4-BE49-F238E27FC236}">
                  <a16:creationId xmlns:a16="http://schemas.microsoft.com/office/drawing/2014/main" id="{499D313E-A825-F94A-AF39-604821C6EA46}"/>
                </a:ext>
              </a:extLst>
            </p:cNvPr>
            <p:cNvCxnSpPr>
              <a:cxnSpLocks/>
              <a:stCxn id="24" idx="3"/>
              <a:endCxn id="25" idx="1"/>
            </p:cNvCxnSpPr>
            <p:nvPr/>
          </p:nvCxnSpPr>
          <p:spPr>
            <a:xfrm>
              <a:off x="7041653" y="2934005"/>
              <a:ext cx="2125770" cy="662559"/>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0629C69-E6D8-794B-B24D-67B5347608B5}"/>
                </a:ext>
              </a:extLst>
            </p:cNvPr>
            <p:cNvSpPr txBox="1"/>
            <p:nvPr/>
          </p:nvSpPr>
          <p:spPr>
            <a:xfrm>
              <a:off x="8421085" y="2816733"/>
              <a:ext cx="276124" cy="369332"/>
            </a:xfrm>
            <a:prstGeom prst="rect">
              <a:avLst/>
            </a:prstGeom>
            <a:noFill/>
          </p:spPr>
          <p:txBody>
            <a:bodyPr wrap="square" rtlCol="0">
              <a:spAutoFit/>
            </a:bodyPr>
            <a:lstStyle/>
            <a:p>
              <a:r>
                <a:rPr lang="en-US" dirty="0">
                  <a:solidFill>
                    <a:schemeClr val="bg1"/>
                  </a:solidFill>
                </a:rPr>
                <a:t>g</a:t>
              </a:r>
            </a:p>
          </p:txBody>
        </p:sp>
        <p:sp>
          <p:nvSpPr>
            <p:cNvPr id="30" name="TextBox 29">
              <a:extLst>
                <a:ext uri="{FF2B5EF4-FFF2-40B4-BE49-F238E27FC236}">
                  <a16:creationId xmlns:a16="http://schemas.microsoft.com/office/drawing/2014/main" id="{C12A3420-909F-E04D-AB1C-A5934469DD73}"/>
                </a:ext>
              </a:extLst>
            </p:cNvPr>
            <p:cNvSpPr txBox="1"/>
            <p:nvPr/>
          </p:nvSpPr>
          <p:spPr>
            <a:xfrm>
              <a:off x="10376112" y="2078069"/>
              <a:ext cx="276124" cy="369332"/>
            </a:xfrm>
            <a:prstGeom prst="rect">
              <a:avLst/>
            </a:prstGeom>
            <a:noFill/>
          </p:spPr>
          <p:txBody>
            <a:bodyPr wrap="square" rtlCol="0">
              <a:spAutoFit/>
            </a:bodyPr>
            <a:lstStyle/>
            <a:p>
              <a:r>
                <a:rPr lang="en-US" dirty="0">
                  <a:solidFill>
                    <a:schemeClr val="bg1"/>
                  </a:solidFill>
                </a:rPr>
                <a:t>h</a:t>
              </a:r>
            </a:p>
          </p:txBody>
        </p:sp>
        <p:cxnSp>
          <p:nvCxnSpPr>
            <p:cNvPr id="31" name="Straight Connector 30">
              <a:extLst>
                <a:ext uri="{FF2B5EF4-FFF2-40B4-BE49-F238E27FC236}">
                  <a16:creationId xmlns:a16="http://schemas.microsoft.com/office/drawing/2014/main" id="{DA843CA7-E75B-6A4A-A7E7-081098CA595E}"/>
                </a:ext>
              </a:extLst>
            </p:cNvPr>
            <p:cNvCxnSpPr>
              <a:cxnSpLocks/>
              <a:stCxn id="29" idx="3"/>
              <a:endCxn id="30" idx="1"/>
            </p:cNvCxnSpPr>
            <p:nvPr/>
          </p:nvCxnSpPr>
          <p:spPr>
            <a:xfrm flipV="1">
              <a:off x="8697209" y="2262735"/>
              <a:ext cx="1678903" cy="738664"/>
            </a:xfrm>
            <a:prstGeom prst="line">
              <a:avLst/>
            </a:prstGeom>
          </p:spPr>
          <p:style>
            <a:lnRef idx="1">
              <a:schemeClr val="dk1"/>
            </a:lnRef>
            <a:fillRef idx="0">
              <a:schemeClr val="dk1"/>
            </a:fillRef>
            <a:effectRef idx="0">
              <a:schemeClr val="dk1"/>
            </a:effectRef>
            <a:fontRef idx="minor">
              <a:schemeClr val="tx1"/>
            </a:fontRef>
          </p:style>
        </p:cxnSp>
      </p:grpSp>
      <p:sp>
        <p:nvSpPr>
          <p:cNvPr id="34" name="Content Placeholder 2">
            <a:extLst>
              <a:ext uri="{FF2B5EF4-FFF2-40B4-BE49-F238E27FC236}">
                <a16:creationId xmlns:a16="http://schemas.microsoft.com/office/drawing/2014/main" id="{A52B1A56-3D09-564F-A98F-DCE9F1ED3C41}"/>
              </a:ext>
            </a:extLst>
          </p:cNvPr>
          <p:cNvSpPr txBox="1">
            <a:spLocks/>
          </p:cNvSpPr>
          <p:nvPr/>
        </p:nvSpPr>
        <p:spPr>
          <a:xfrm>
            <a:off x="1118976" y="2102561"/>
            <a:ext cx="5884870" cy="209106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We need a data structure that supports:</a:t>
            </a:r>
          </a:p>
          <a:p>
            <a:pPr lvl="1"/>
            <a:r>
              <a:rPr lang="en-US" sz="1800" i="1" dirty="0"/>
              <a:t>Insert(T, s) = insert segment s into T</a:t>
            </a:r>
          </a:p>
          <a:p>
            <a:pPr lvl="1"/>
            <a:r>
              <a:rPr lang="en-US" sz="1800" i="1" dirty="0"/>
              <a:t>Delete(T, s) = delete segment s from T</a:t>
            </a:r>
          </a:p>
          <a:p>
            <a:pPr lvl="1"/>
            <a:r>
              <a:rPr lang="en-US" sz="1800" i="1" dirty="0"/>
              <a:t>Above(T, s) = return the segment just above s in T</a:t>
            </a:r>
          </a:p>
          <a:p>
            <a:pPr lvl="1"/>
            <a:r>
              <a:rPr lang="en-US" sz="1800" i="1" dirty="0"/>
              <a:t>Below(T, s) = return the segment just below s in T</a:t>
            </a:r>
          </a:p>
        </p:txBody>
      </p:sp>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E1D1A3C0-9FB8-1041-88B2-70BD1E88BCC4}"/>
                  </a:ext>
                </a:extLst>
              </p:cNvPr>
              <p:cNvSpPr txBox="1">
                <a:spLocks/>
              </p:cNvSpPr>
              <p:nvPr/>
            </p:nvSpPr>
            <p:spPr>
              <a:xfrm>
                <a:off x="1492233" y="5013434"/>
                <a:ext cx="3689130" cy="83557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We can use a red-black tree to support these operations in </a:t>
                </a:r>
                <a14:m>
                  <m:oMath xmlns:m="http://schemas.openxmlformats.org/officeDocument/2006/math">
                    <m:r>
                      <m:rPr>
                        <m:sty m:val="p"/>
                      </m:rPr>
                      <a:rPr lang="en-US" sz="1800" b="0" i="0" smtClean="0">
                        <a:latin typeface="Cambria Math" panose="02040503050406030204" pitchFamily="18" charset="0"/>
                      </a:rPr>
                      <m:t>Θ</m:t>
                    </m:r>
                    <m:r>
                      <a:rPr lang="en-US" sz="1800" b="0" i="1" smtClean="0">
                        <a:latin typeface="Cambria Math" panose="02040503050406030204" pitchFamily="18" charset="0"/>
                      </a:rPr>
                      <m:t>(</m:t>
                    </m:r>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log</m:t>
                        </m:r>
                      </m:fName>
                      <m:e>
                        <m:r>
                          <a:rPr lang="en-US" sz="1800" b="0" i="1" smtClean="0">
                            <a:latin typeface="Cambria Math" panose="02040503050406030204" pitchFamily="18" charset="0"/>
                          </a:rPr>
                          <m:t>𝑛</m:t>
                        </m:r>
                        <m:r>
                          <a:rPr lang="en-US" sz="1800" b="0" i="1" smtClean="0">
                            <a:latin typeface="Cambria Math" panose="02040503050406030204" pitchFamily="18" charset="0"/>
                          </a:rPr>
                          <m:t>)</m:t>
                        </m:r>
                      </m:e>
                    </m:func>
                  </m:oMath>
                </a14:m>
                <a:r>
                  <a:rPr lang="en-US" sz="1800" i="1" dirty="0"/>
                  <a:t> time each.</a:t>
                </a:r>
              </a:p>
            </p:txBody>
          </p:sp>
        </mc:Choice>
        <mc:Fallback xmlns="">
          <p:sp>
            <p:nvSpPr>
              <p:cNvPr id="22" name="Content Placeholder 2">
                <a:extLst>
                  <a:ext uri="{FF2B5EF4-FFF2-40B4-BE49-F238E27FC236}">
                    <a16:creationId xmlns:a16="http://schemas.microsoft.com/office/drawing/2014/main" id="{E1D1A3C0-9FB8-1041-88B2-70BD1E88BCC4}"/>
                  </a:ext>
                </a:extLst>
              </p:cNvPr>
              <p:cNvSpPr txBox="1">
                <a:spLocks noRot="1" noChangeAspect="1" noMove="1" noResize="1" noEditPoints="1" noAdjustHandles="1" noChangeArrowheads="1" noChangeShapeType="1" noTextEdit="1"/>
              </p:cNvSpPr>
              <p:nvPr/>
            </p:nvSpPr>
            <p:spPr>
              <a:xfrm>
                <a:off x="1492233" y="5013434"/>
                <a:ext cx="3689130" cy="835572"/>
              </a:xfrm>
              <a:prstGeom prst="rect">
                <a:avLst/>
              </a:prstGeom>
              <a:blipFill>
                <a:blip r:embed="rId3"/>
                <a:stretch>
                  <a:fillRect l="-1027" r="-1712"/>
                </a:stretch>
              </a:blipFill>
            </p:spPr>
            <p:txBody>
              <a:bodyPr/>
              <a:lstStyle/>
              <a:p>
                <a:r>
                  <a:rPr lang="en-US">
                    <a:noFill/>
                  </a:rPr>
                  <a:t> </a:t>
                </a:r>
              </a:p>
            </p:txBody>
          </p:sp>
        </mc:Fallback>
      </mc:AlternateContent>
      <p:cxnSp>
        <p:nvCxnSpPr>
          <p:cNvPr id="26" name="Straight Connector 25">
            <a:extLst>
              <a:ext uri="{FF2B5EF4-FFF2-40B4-BE49-F238E27FC236}">
                <a16:creationId xmlns:a16="http://schemas.microsoft.com/office/drawing/2014/main" id="{EEE031CD-0BB8-724E-BDB1-BBFA4BF9367B}"/>
              </a:ext>
            </a:extLst>
          </p:cNvPr>
          <p:cNvCxnSpPr>
            <a:cxnSpLocks/>
          </p:cNvCxnSpPr>
          <p:nvPr/>
        </p:nvCxnSpPr>
        <p:spPr>
          <a:xfrm flipH="1">
            <a:off x="3665483" y="4248807"/>
            <a:ext cx="1324303" cy="7094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Content Placeholder 2">
            <a:extLst>
              <a:ext uri="{FF2B5EF4-FFF2-40B4-BE49-F238E27FC236}">
                <a16:creationId xmlns:a16="http://schemas.microsoft.com/office/drawing/2014/main" id="{D3763F23-1C4F-5644-9EEF-CB5B8324FCEA}"/>
              </a:ext>
            </a:extLst>
          </p:cNvPr>
          <p:cNvSpPr txBox="1">
            <a:spLocks/>
          </p:cNvSpPr>
          <p:nvPr/>
        </p:nvSpPr>
        <p:spPr>
          <a:xfrm>
            <a:off x="6658067" y="5559972"/>
            <a:ext cx="3689130" cy="83557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Note that two segments intersect if their relative order in T switches at any point</a:t>
            </a:r>
          </a:p>
        </p:txBody>
      </p:sp>
      <p:cxnSp>
        <p:nvCxnSpPr>
          <p:cNvPr id="32" name="Straight Connector 31">
            <a:extLst>
              <a:ext uri="{FF2B5EF4-FFF2-40B4-BE49-F238E27FC236}">
                <a16:creationId xmlns:a16="http://schemas.microsoft.com/office/drawing/2014/main" id="{2B28C34D-7E81-7645-85BA-1F543D7D8C99}"/>
              </a:ext>
            </a:extLst>
          </p:cNvPr>
          <p:cNvCxnSpPr>
            <a:cxnSpLocks/>
          </p:cNvCxnSpPr>
          <p:nvPr/>
        </p:nvCxnSpPr>
        <p:spPr>
          <a:xfrm>
            <a:off x="5880538" y="4193628"/>
            <a:ext cx="1592317" cy="1284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0983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Multiple Segment Intersection</a:t>
            </a:r>
          </a:p>
        </p:txBody>
      </p:sp>
      <p:pic>
        <p:nvPicPr>
          <p:cNvPr id="6" name="Picture 5">
            <a:extLst>
              <a:ext uri="{FF2B5EF4-FFF2-40B4-BE49-F238E27FC236}">
                <a16:creationId xmlns:a16="http://schemas.microsoft.com/office/drawing/2014/main" id="{25A87433-D906-DC46-84A5-28554F9DA7AC}"/>
              </a:ext>
            </a:extLst>
          </p:cNvPr>
          <p:cNvPicPr>
            <a:picLocks noChangeAspect="1"/>
          </p:cNvPicPr>
          <p:nvPr/>
        </p:nvPicPr>
        <p:blipFill>
          <a:blip r:embed="rId2"/>
          <a:stretch>
            <a:fillRect/>
          </a:stretch>
        </p:blipFill>
        <p:spPr>
          <a:xfrm>
            <a:off x="6710859" y="1985491"/>
            <a:ext cx="5054600" cy="2679700"/>
          </a:xfrm>
          <a:prstGeom prst="rect">
            <a:avLst/>
          </a:prstGeom>
        </p:spPr>
      </p:pic>
      <p:sp>
        <p:nvSpPr>
          <p:cNvPr id="7" name="Content Placeholder 2">
            <a:extLst>
              <a:ext uri="{FF2B5EF4-FFF2-40B4-BE49-F238E27FC236}">
                <a16:creationId xmlns:a16="http://schemas.microsoft.com/office/drawing/2014/main" id="{13D7B695-3218-B74C-BB93-C28F900BD366}"/>
              </a:ext>
            </a:extLst>
          </p:cNvPr>
          <p:cNvSpPr txBox="1">
            <a:spLocks/>
          </p:cNvSpPr>
          <p:nvPr/>
        </p:nvSpPr>
        <p:spPr>
          <a:xfrm>
            <a:off x="1037501" y="1300656"/>
            <a:ext cx="5394830" cy="89075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Algorithm Structure</a:t>
            </a:r>
            <a:r>
              <a:rPr lang="en-US" sz="2000" i="1" dirty="0"/>
              <a:t>:</a:t>
            </a:r>
          </a:p>
        </p:txBody>
      </p:sp>
      <p:sp>
        <p:nvSpPr>
          <p:cNvPr id="8" name="Content Placeholder 2">
            <a:extLst>
              <a:ext uri="{FF2B5EF4-FFF2-40B4-BE49-F238E27FC236}">
                <a16:creationId xmlns:a16="http://schemas.microsoft.com/office/drawing/2014/main" id="{6C32C6D8-3BB5-3447-90CB-7E60E8720D92}"/>
              </a:ext>
            </a:extLst>
          </p:cNvPr>
          <p:cNvSpPr txBox="1">
            <a:spLocks/>
          </p:cNvSpPr>
          <p:nvPr/>
        </p:nvSpPr>
        <p:spPr>
          <a:xfrm>
            <a:off x="1037501" y="1985491"/>
            <a:ext cx="5394830" cy="3182006"/>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solidFill>
              </a:rPr>
              <a:t>| Sort endpoints of segments by x-coordinate</a:t>
            </a:r>
            <a:br>
              <a:rPr lang="en-US" sz="2000" dirty="0">
                <a:solidFill>
                  <a:schemeClr val="bg1"/>
                </a:solidFill>
              </a:rPr>
            </a:br>
            <a:r>
              <a:rPr lang="en-US" sz="2000" dirty="0">
                <a:solidFill>
                  <a:schemeClr val="bg1"/>
                </a:solidFill>
              </a:rPr>
              <a:t>| For Sweep-line at each x-coordinate in order</a:t>
            </a:r>
            <a:br>
              <a:rPr lang="en-US" sz="2000" dirty="0">
                <a:solidFill>
                  <a:schemeClr val="bg1"/>
                </a:solidFill>
              </a:rPr>
            </a:br>
            <a:r>
              <a:rPr lang="en-US" sz="2000" dirty="0">
                <a:solidFill>
                  <a:schemeClr val="bg1"/>
                </a:solidFill>
              </a:rPr>
              <a:t>|--| if this endpoint is start of segment s</a:t>
            </a:r>
            <a:br>
              <a:rPr lang="en-US" sz="2000" dirty="0">
                <a:solidFill>
                  <a:schemeClr val="bg1"/>
                </a:solidFill>
              </a:rPr>
            </a:br>
            <a:r>
              <a:rPr lang="en-US" sz="2000" dirty="0">
                <a:solidFill>
                  <a:schemeClr val="bg1"/>
                </a:solidFill>
              </a:rPr>
              <a:t>|----| Insert s into T</a:t>
            </a:r>
            <a:br>
              <a:rPr lang="en-US" sz="2000" dirty="0">
                <a:solidFill>
                  <a:schemeClr val="bg1"/>
                </a:solidFill>
              </a:rPr>
            </a:br>
            <a:r>
              <a:rPr lang="en-US" sz="2000" dirty="0">
                <a:solidFill>
                  <a:schemeClr val="bg1"/>
                </a:solidFill>
              </a:rPr>
              <a:t>|--| If this endpoint is end of segment s</a:t>
            </a:r>
            <a:br>
              <a:rPr lang="en-US" sz="2000" dirty="0">
                <a:solidFill>
                  <a:schemeClr val="bg1"/>
                </a:solidFill>
              </a:rPr>
            </a:br>
            <a:r>
              <a:rPr lang="en-US" sz="2000" dirty="0">
                <a:solidFill>
                  <a:schemeClr val="bg1"/>
                </a:solidFill>
              </a:rPr>
              <a:t>|----| Delete s from T</a:t>
            </a:r>
            <a:br>
              <a:rPr lang="en-US" sz="2000" dirty="0">
                <a:solidFill>
                  <a:schemeClr val="bg1"/>
                </a:solidFill>
              </a:rPr>
            </a:br>
            <a:br>
              <a:rPr lang="en-US" sz="2000" dirty="0">
                <a:solidFill>
                  <a:schemeClr val="bg1"/>
                </a:solidFill>
              </a:rPr>
            </a:br>
            <a:r>
              <a:rPr lang="en-US" sz="2000" dirty="0">
                <a:solidFill>
                  <a:schemeClr val="bg1"/>
                </a:solidFill>
              </a:rPr>
              <a:t>**As we go, need to check for intersections? How?</a:t>
            </a:r>
          </a:p>
        </p:txBody>
      </p:sp>
      <p:sp>
        <p:nvSpPr>
          <p:cNvPr id="10" name="Content Placeholder 2">
            <a:extLst>
              <a:ext uri="{FF2B5EF4-FFF2-40B4-BE49-F238E27FC236}">
                <a16:creationId xmlns:a16="http://schemas.microsoft.com/office/drawing/2014/main" id="{38DE2917-0D75-7542-902F-94B6BEAC21C2}"/>
              </a:ext>
            </a:extLst>
          </p:cNvPr>
          <p:cNvSpPr txBox="1">
            <a:spLocks/>
          </p:cNvSpPr>
          <p:nvPr/>
        </p:nvSpPr>
        <p:spPr>
          <a:xfrm>
            <a:off x="4485290" y="5938344"/>
            <a:ext cx="6886665" cy="83557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So, all we really need is some condition for when intersections occur as we sweep across. What are those conditions!!?</a:t>
            </a:r>
          </a:p>
        </p:txBody>
      </p:sp>
      <p:cxnSp>
        <p:nvCxnSpPr>
          <p:cNvPr id="11" name="Straight Connector 10">
            <a:extLst>
              <a:ext uri="{FF2B5EF4-FFF2-40B4-BE49-F238E27FC236}">
                <a16:creationId xmlns:a16="http://schemas.microsoft.com/office/drawing/2014/main" id="{005B1653-9D6F-C343-A6A1-E3585F7B79D7}"/>
              </a:ext>
            </a:extLst>
          </p:cNvPr>
          <p:cNvCxnSpPr>
            <a:cxnSpLocks/>
          </p:cNvCxnSpPr>
          <p:nvPr/>
        </p:nvCxnSpPr>
        <p:spPr>
          <a:xfrm>
            <a:off x="5502166" y="5287534"/>
            <a:ext cx="551793" cy="650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2878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Conditions for Intersection</a:t>
            </a:r>
          </a:p>
        </p:txBody>
      </p:sp>
      <p:grpSp>
        <p:nvGrpSpPr>
          <p:cNvPr id="33" name="Group 32">
            <a:extLst>
              <a:ext uri="{FF2B5EF4-FFF2-40B4-BE49-F238E27FC236}">
                <a16:creationId xmlns:a16="http://schemas.microsoft.com/office/drawing/2014/main" id="{3D8AA194-C673-A040-A882-C359DB3FBDE9}"/>
              </a:ext>
            </a:extLst>
          </p:cNvPr>
          <p:cNvGrpSpPr/>
          <p:nvPr/>
        </p:nvGrpSpPr>
        <p:grpSpPr>
          <a:xfrm>
            <a:off x="7197022" y="2386340"/>
            <a:ext cx="4398921" cy="2009080"/>
            <a:chOff x="5467550" y="1743959"/>
            <a:chExt cx="5844615" cy="2669359"/>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11304" cy="369332"/>
            </a:xfrm>
            <a:prstGeom prst="rect">
              <a:avLst/>
            </a:prstGeom>
            <a:noFill/>
          </p:spPr>
          <p:txBody>
            <a:bodyPr wrap="none" rtlCol="0">
              <a:spAutoFit/>
            </a:bodyPr>
            <a:lstStyle/>
            <a:p>
              <a:r>
                <a:rPr lang="en-US" dirty="0">
                  <a:solidFill>
                    <a:schemeClr val="bg1"/>
                  </a:solidFill>
                </a:rPr>
                <a:t>a</a:t>
              </a:r>
              <a:endParaRPr lang="en-US" baseline="-25000" dirty="0">
                <a:solidFill>
                  <a:schemeClr val="bg1"/>
                </a:solidFill>
              </a:endParaRP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11304" cy="369332"/>
            </a:xfrm>
            <a:prstGeom prst="rect">
              <a:avLst/>
            </a:prstGeom>
            <a:noFill/>
          </p:spPr>
          <p:txBody>
            <a:bodyPr wrap="none" rtlCol="0">
              <a:spAutoFit/>
            </a:bodyPr>
            <a:lstStyle/>
            <a:p>
              <a:r>
                <a:rPr lang="en-US" dirty="0">
                  <a:solidFill>
                    <a:schemeClr val="bg1"/>
                  </a:solidFill>
                </a:rPr>
                <a:t>b</a:t>
              </a:r>
              <a:endParaRPr lang="en-US" baseline="-25000" dirty="0">
                <a:solidFill>
                  <a:schemeClr val="bg1"/>
                </a:solidFill>
              </a:endParaRPr>
            </a:p>
          </p:txBody>
        </p:sp>
        <p:sp>
          <p:nvSpPr>
            <p:cNvPr id="19" name="TextBox 18">
              <a:extLst>
                <a:ext uri="{FF2B5EF4-FFF2-40B4-BE49-F238E27FC236}">
                  <a16:creationId xmlns:a16="http://schemas.microsoft.com/office/drawing/2014/main" id="{27ADDC95-1A14-E948-9264-47DA1FE3DDDE}"/>
                </a:ext>
              </a:extLst>
            </p:cNvPr>
            <p:cNvSpPr txBox="1"/>
            <p:nvPr/>
          </p:nvSpPr>
          <p:spPr>
            <a:xfrm>
              <a:off x="6825576" y="3596564"/>
              <a:ext cx="272832" cy="369332"/>
            </a:xfrm>
            <a:prstGeom prst="rect">
              <a:avLst/>
            </a:prstGeom>
            <a:noFill/>
          </p:spPr>
          <p:txBody>
            <a:bodyPr wrap="none" rtlCol="0">
              <a:spAutoFit/>
            </a:bodyPr>
            <a:lstStyle/>
            <a:p>
              <a:r>
                <a:rPr lang="en-US" dirty="0">
                  <a:solidFill>
                    <a:schemeClr val="bg1"/>
                  </a:solidFill>
                </a:rPr>
                <a:t>c</a:t>
              </a:r>
              <a:endParaRPr lang="en-US" baseline="-25000" dirty="0">
                <a:solidFill>
                  <a:schemeClr val="bg1"/>
                </a:solidFill>
              </a:endParaRPr>
            </a:p>
          </p:txBody>
        </p:sp>
        <p:sp>
          <p:nvSpPr>
            <p:cNvPr id="20" name="TextBox 19">
              <a:extLst>
                <a:ext uri="{FF2B5EF4-FFF2-40B4-BE49-F238E27FC236}">
                  <a16:creationId xmlns:a16="http://schemas.microsoft.com/office/drawing/2014/main" id="{233FC798-C601-9D4B-8322-8564B83F22D3}"/>
                </a:ext>
              </a:extLst>
            </p:cNvPr>
            <p:cNvSpPr txBox="1"/>
            <p:nvPr/>
          </p:nvSpPr>
          <p:spPr>
            <a:xfrm>
              <a:off x="7517329" y="2422884"/>
              <a:ext cx="311304" cy="369332"/>
            </a:xfrm>
            <a:prstGeom prst="rect">
              <a:avLst/>
            </a:prstGeom>
            <a:noFill/>
          </p:spPr>
          <p:txBody>
            <a:bodyPr wrap="none" rtlCol="0">
              <a:spAutoFit/>
            </a:bodyPr>
            <a:lstStyle/>
            <a:p>
              <a:r>
                <a:rPr lang="en-US" dirty="0">
                  <a:solidFill>
                    <a:schemeClr val="bg1"/>
                  </a:solidFill>
                </a:rPr>
                <a:t>d</a:t>
              </a:r>
              <a:endParaRPr lang="en-US" baseline="-25000" dirty="0">
                <a:solidFill>
                  <a:schemeClr val="bg1"/>
                </a:solidFill>
              </a:endParaRPr>
            </a:p>
          </p:txBody>
        </p:sp>
        <p:cxnSp>
          <p:nvCxnSpPr>
            <p:cNvPr id="5" name="Straight Connector 4">
              <a:extLst>
                <a:ext uri="{FF2B5EF4-FFF2-40B4-BE49-F238E27FC236}">
                  <a16:creationId xmlns:a16="http://schemas.microsoft.com/office/drawing/2014/main" id="{7F6BDFF8-877C-1C46-8213-07511C15D3D9}"/>
                </a:ext>
              </a:extLst>
            </p:cNvPr>
            <p:cNvCxnSpPr>
              <a:stCxn id="10" idx="3"/>
              <a:endCxn id="12" idx="1"/>
            </p:cNvCxnSpPr>
            <p:nvPr/>
          </p:nvCxnSpPr>
          <p:spPr>
            <a:xfrm flipV="1">
              <a:off x="6108449" y="2093900"/>
              <a:ext cx="933204" cy="4317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0AA4FE5-BEAA-C748-AA96-54CD8D4E864F}"/>
                </a:ext>
              </a:extLst>
            </p:cNvPr>
            <p:cNvCxnSpPr>
              <a:cxnSpLocks/>
              <a:stCxn id="19" idx="0"/>
              <a:endCxn id="20" idx="2"/>
            </p:cNvCxnSpPr>
            <p:nvPr/>
          </p:nvCxnSpPr>
          <p:spPr>
            <a:xfrm flipV="1">
              <a:off x="6961992" y="2792216"/>
              <a:ext cx="710989" cy="80434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5B934AB-50D0-994E-AE03-FD34F10C0E3B}"/>
                </a:ext>
              </a:extLst>
            </p:cNvPr>
            <p:cNvSpPr txBox="1"/>
            <p:nvPr/>
          </p:nvSpPr>
          <p:spPr>
            <a:xfrm>
              <a:off x="6765529" y="2749339"/>
              <a:ext cx="276124" cy="369332"/>
            </a:xfrm>
            <a:prstGeom prst="rect">
              <a:avLst/>
            </a:prstGeom>
            <a:noFill/>
          </p:spPr>
          <p:txBody>
            <a:bodyPr wrap="square" rtlCol="0">
              <a:spAutoFit/>
            </a:bodyPr>
            <a:lstStyle/>
            <a:p>
              <a:r>
                <a:rPr lang="en-US" dirty="0">
                  <a:solidFill>
                    <a:schemeClr val="bg1"/>
                  </a:solidFill>
                </a:rPr>
                <a:t>e</a:t>
              </a:r>
            </a:p>
          </p:txBody>
        </p:sp>
        <p:sp>
          <p:nvSpPr>
            <p:cNvPr id="25" name="TextBox 24">
              <a:extLst>
                <a:ext uri="{FF2B5EF4-FFF2-40B4-BE49-F238E27FC236}">
                  <a16:creationId xmlns:a16="http://schemas.microsoft.com/office/drawing/2014/main" id="{41260DB0-3399-464D-AEFA-CDEEA80667F1}"/>
                </a:ext>
              </a:extLst>
            </p:cNvPr>
            <p:cNvSpPr txBox="1"/>
            <p:nvPr/>
          </p:nvSpPr>
          <p:spPr>
            <a:xfrm>
              <a:off x="9167423" y="3411898"/>
              <a:ext cx="276124" cy="369332"/>
            </a:xfrm>
            <a:prstGeom prst="rect">
              <a:avLst/>
            </a:prstGeom>
            <a:noFill/>
          </p:spPr>
          <p:txBody>
            <a:bodyPr wrap="square" rtlCol="0">
              <a:spAutoFit/>
            </a:bodyPr>
            <a:lstStyle/>
            <a:p>
              <a:r>
                <a:rPr lang="en-US" dirty="0">
                  <a:solidFill>
                    <a:schemeClr val="bg1"/>
                  </a:solidFill>
                </a:rPr>
                <a:t>f</a:t>
              </a:r>
            </a:p>
          </p:txBody>
        </p:sp>
        <p:cxnSp>
          <p:nvCxnSpPr>
            <p:cNvPr id="28" name="Straight Connector 27">
              <a:extLst>
                <a:ext uri="{FF2B5EF4-FFF2-40B4-BE49-F238E27FC236}">
                  <a16:creationId xmlns:a16="http://schemas.microsoft.com/office/drawing/2014/main" id="{499D313E-A825-F94A-AF39-604821C6EA46}"/>
                </a:ext>
              </a:extLst>
            </p:cNvPr>
            <p:cNvCxnSpPr>
              <a:cxnSpLocks/>
              <a:stCxn id="24" idx="3"/>
              <a:endCxn id="25" idx="1"/>
            </p:cNvCxnSpPr>
            <p:nvPr/>
          </p:nvCxnSpPr>
          <p:spPr>
            <a:xfrm>
              <a:off x="7041653" y="2934005"/>
              <a:ext cx="2125770" cy="662559"/>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0629C69-E6D8-794B-B24D-67B5347608B5}"/>
                </a:ext>
              </a:extLst>
            </p:cNvPr>
            <p:cNvSpPr txBox="1"/>
            <p:nvPr/>
          </p:nvSpPr>
          <p:spPr>
            <a:xfrm>
              <a:off x="8421085" y="2816733"/>
              <a:ext cx="276124" cy="369332"/>
            </a:xfrm>
            <a:prstGeom prst="rect">
              <a:avLst/>
            </a:prstGeom>
            <a:noFill/>
          </p:spPr>
          <p:txBody>
            <a:bodyPr wrap="square" rtlCol="0">
              <a:spAutoFit/>
            </a:bodyPr>
            <a:lstStyle/>
            <a:p>
              <a:r>
                <a:rPr lang="en-US" dirty="0">
                  <a:solidFill>
                    <a:schemeClr val="bg1"/>
                  </a:solidFill>
                </a:rPr>
                <a:t>g</a:t>
              </a:r>
            </a:p>
          </p:txBody>
        </p:sp>
        <p:sp>
          <p:nvSpPr>
            <p:cNvPr id="30" name="TextBox 29">
              <a:extLst>
                <a:ext uri="{FF2B5EF4-FFF2-40B4-BE49-F238E27FC236}">
                  <a16:creationId xmlns:a16="http://schemas.microsoft.com/office/drawing/2014/main" id="{C12A3420-909F-E04D-AB1C-A5934469DD73}"/>
                </a:ext>
              </a:extLst>
            </p:cNvPr>
            <p:cNvSpPr txBox="1"/>
            <p:nvPr/>
          </p:nvSpPr>
          <p:spPr>
            <a:xfrm>
              <a:off x="10376112" y="2078069"/>
              <a:ext cx="276124" cy="369332"/>
            </a:xfrm>
            <a:prstGeom prst="rect">
              <a:avLst/>
            </a:prstGeom>
            <a:noFill/>
          </p:spPr>
          <p:txBody>
            <a:bodyPr wrap="square" rtlCol="0">
              <a:spAutoFit/>
            </a:bodyPr>
            <a:lstStyle/>
            <a:p>
              <a:r>
                <a:rPr lang="en-US" dirty="0">
                  <a:solidFill>
                    <a:schemeClr val="bg1"/>
                  </a:solidFill>
                </a:rPr>
                <a:t>h</a:t>
              </a:r>
            </a:p>
          </p:txBody>
        </p:sp>
        <p:cxnSp>
          <p:nvCxnSpPr>
            <p:cNvPr id="31" name="Straight Connector 30">
              <a:extLst>
                <a:ext uri="{FF2B5EF4-FFF2-40B4-BE49-F238E27FC236}">
                  <a16:creationId xmlns:a16="http://schemas.microsoft.com/office/drawing/2014/main" id="{DA843CA7-E75B-6A4A-A7E7-081098CA595E}"/>
                </a:ext>
              </a:extLst>
            </p:cNvPr>
            <p:cNvCxnSpPr>
              <a:cxnSpLocks/>
              <a:stCxn id="29" idx="3"/>
              <a:endCxn id="30" idx="1"/>
            </p:cNvCxnSpPr>
            <p:nvPr/>
          </p:nvCxnSpPr>
          <p:spPr>
            <a:xfrm flipV="1">
              <a:off x="8697209" y="2262735"/>
              <a:ext cx="1678903" cy="738664"/>
            </a:xfrm>
            <a:prstGeom prst="line">
              <a:avLst/>
            </a:prstGeom>
          </p:spPr>
          <p:style>
            <a:lnRef idx="1">
              <a:schemeClr val="dk1"/>
            </a:lnRef>
            <a:fillRef idx="0">
              <a:schemeClr val="dk1"/>
            </a:fillRef>
            <a:effectRef idx="0">
              <a:schemeClr val="dk1"/>
            </a:effectRef>
            <a:fontRef idx="minor">
              <a:schemeClr val="tx1"/>
            </a:fontRef>
          </p:style>
        </p:cxnSp>
      </p:grpSp>
      <p:sp>
        <p:nvSpPr>
          <p:cNvPr id="34" name="Content Placeholder 2">
            <a:extLst>
              <a:ext uri="{FF2B5EF4-FFF2-40B4-BE49-F238E27FC236}">
                <a16:creationId xmlns:a16="http://schemas.microsoft.com/office/drawing/2014/main" id="{A52B1A56-3D09-564F-A98F-DCE9F1ED3C41}"/>
              </a:ext>
            </a:extLst>
          </p:cNvPr>
          <p:cNvSpPr txBox="1">
            <a:spLocks/>
          </p:cNvSpPr>
          <p:nvPr/>
        </p:nvSpPr>
        <p:spPr>
          <a:xfrm>
            <a:off x="1105095" y="2148963"/>
            <a:ext cx="5884870" cy="326346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Two lines intersect if one of the following occurs:</a:t>
            </a:r>
          </a:p>
          <a:p>
            <a:pPr marL="0" indent="0">
              <a:buFont typeface="Arial" panose="020B0604020202020204" pitchFamily="34" charset="0"/>
              <a:buNone/>
            </a:pPr>
            <a:endParaRPr lang="en-US" sz="2000" i="1" dirty="0"/>
          </a:p>
          <a:p>
            <a:pPr lvl="1"/>
            <a:r>
              <a:rPr lang="en-US" sz="1800" i="1" dirty="0"/>
              <a:t>When a segment is inserted into T, it intersects the line right above it or the line right below it in T</a:t>
            </a:r>
          </a:p>
          <a:p>
            <a:pPr lvl="1"/>
            <a:r>
              <a:rPr lang="en-US" sz="1800" i="1" dirty="0"/>
              <a:t>When s is about to be deleted from T, the segments above and below it in T could intersect each other (are the only candidates)</a:t>
            </a:r>
          </a:p>
        </p:txBody>
      </p:sp>
    </p:spTree>
    <p:extLst>
      <p:ext uri="{BB962C8B-B14F-4D97-AF65-F5344CB8AC3E}">
        <p14:creationId xmlns:p14="http://schemas.microsoft.com/office/powerpoint/2010/main" val="2434503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Multiple Segment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7242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Problem Statement</a:t>
            </a:r>
            <a:r>
              <a:rPr lang="en-US" sz="2000" i="1" dirty="0"/>
              <a:t>: Given a set of line segments, return true </a:t>
            </a:r>
            <a:r>
              <a:rPr lang="en-US" sz="2000" i="1" dirty="0" err="1"/>
              <a:t>iff</a:t>
            </a:r>
            <a:r>
              <a:rPr lang="en-US" sz="2000" i="1" dirty="0"/>
              <a:t> at least one pair of segments intersects.</a:t>
            </a:r>
          </a:p>
        </p:txBody>
      </p:sp>
      <p:pic>
        <p:nvPicPr>
          <p:cNvPr id="5" name="Picture 4">
            <a:extLst>
              <a:ext uri="{FF2B5EF4-FFF2-40B4-BE49-F238E27FC236}">
                <a16:creationId xmlns:a16="http://schemas.microsoft.com/office/drawing/2014/main" id="{E3DDA53F-B972-3A4A-A39B-D2C510EC368B}"/>
              </a:ext>
            </a:extLst>
          </p:cNvPr>
          <p:cNvPicPr>
            <a:picLocks noChangeAspect="1"/>
          </p:cNvPicPr>
          <p:nvPr/>
        </p:nvPicPr>
        <p:blipFill>
          <a:blip r:embed="rId2"/>
          <a:stretch>
            <a:fillRect/>
          </a:stretch>
        </p:blipFill>
        <p:spPr>
          <a:xfrm>
            <a:off x="2939336" y="1838600"/>
            <a:ext cx="6310150" cy="4834014"/>
          </a:xfrm>
          <a:prstGeom prst="rect">
            <a:avLst/>
          </a:prstGeom>
        </p:spPr>
      </p:pic>
    </p:spTree>
    <p:extLst>
      <p:ext uri="{BB962C8B-B14F-4D97-AF65-F5344CB8AC3E}">
        <p14:creationId xmlns:p14="http://schemas.microsoft.com/office/powerpoint/2010/main" val="7932445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Multiple Segment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61149" y="1360863"/>
            <a:ext cx="10274663" cy="7242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dirty="0"/>
              <a:t>Let’s step through the algorithm together</a:t>
            </a:r>
            <a:endParaRPr lang="en-US" sz="2000" i="1" dirty="0"/>
          </a:p>
        </p:txBody>
      </p:sp>
      <p:pic>
        <p:nvPicPr>
          <p:cNvPr id="4" name="Picture 3">
            <a:extLst>
              <a:ext uri="{FF2B5EF4-FFF2-40B4-BE49-F238E27FC236}">
                <a16:creationId xmlns:a16="http://schemas.microsoft.com/office/drawing/2014/main" id="{48B643A3-BDE6-C649-AEE5-F117DE2148DD}"/>
              </a:ext>
            </a:extLst>
          </p:cNvPr>
          <p:cNvPicPr>
            <a:picLocks noChangeAspect="1"/>
          </p:cNvPicPr>
          <p:nvPr/>
        </p:nvPicPr>
        <p:blipFill>
          <a:blip r:embed="rId2"/>
          <a:stretch>
            <a:fillRect/>
          </a:stretch>
        </p:blipFill>
        <p:spPr>
          <a:xfrm>
            <a:off x="2530365" y="2029925"/>
            <a:ext cx="7134116" cy="3765436"/>
          </a:xfrm>
          <a:prstGeom prst="rect">
            <a:avLst/>
          </a:prstGeom>
        </p:spPr>
      </p:pic>
    </p:spTree>
    <p:extLst>
      <p:ext uri="{BB962C8B-B14F-4D97-AF65-F5344CB8AC3E}">
        <p14:creationId xmlns:p14="http://schemas.microsoft.com/office/powerpoint/2010/main" val="6914034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Intersection of Polygons</a:t>
            </a:r>
          </a:p>
        </p:txBody>
      </p:sp>
    </p:spTree>
    <p:extLst>
      <p:ext uri="{BB962C8B-B14F-4D97-AF65-F5344CB8AC3E}">
        <p14:creationId xmlns:p14="http://schemas.microsoft.com/office/powerpoint/2010/main" val="14358063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Intersection of Polygons</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6273250" y="1243910"/>
            <a:ext cx="5203071" cy="2703522"/>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a:solidFill>
                  <a:schemeClr val="bg1"/>
                </a:solidFill>
              </a:rPr>
              <a:t>Algorithm is pretty simple:</a:t>
            </a:r>
            <a:br>
              <a:rPr lang="en-US" sz="2000" b="1" i="1" dirty="0">
                <a:solidFill>
                  <a:schemeClr val="bg1"/>
                </a:solidFill>
              </a:rPr>
            </a:br>
            <a:endParaRPr lang="en-US" sz="2000" b="1" i="1" dirty="0">
              <a:solidFill>
                <a:schemeClr val="bg1"/>
              </a:solidFill>
            </a:endParaRPr>
          </a:p>
          <a:p>
            <a:pPr marL="0" indent="0">
              <a:buFont typeface="Arial" panose="020B0604020202020204" pitchFamily="34" charset="0"/>
              <a:buNone/>
            </a:pPr>
            <a:r>
              <a:rPr lang="en-US" sz="2000" b="1" i="1" dirty="0">
                <a:solidFill>
                  <a:schemeClr val="bg1"/>
                </a:solidFill>
              </a:rPr>
              <a:t>intersects(points P1[], points P2[])</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   P1 intersects P2 if one of the following is true:</a:t>
            </a:r>
            <a:br>
              <a:rPr lang="en-US" sz="2000" i="1" dirty="0">
                <a:solidFill>
                  <a:schemeClr val="bg1"/>
                </a:solidFill>
              </a:rPr>
            </a:br>
            <a:r>
              <a:rPr lang="en-US" sz="2000" i="1" dirty="0">
                <a:solidFill>
                  <a:schemeClr val="bg1"/>
                </a:solidFill>
              </a:rPr>
              <a:t>      Any point of one polygon is inside other</a:t>
            </a:r>
            <a:br>
              <a:rPr lang="en-US" sz="2000" i="1" dirty="0">
                <a:solidFill>
                  <a:schemeClr val="bg1"/>
                </a:solidFill>
              </a:rPr>
            </a:br>
            <a:r>
              <a:rPr lang="en-US" sz="2000" i="1" dirty="0">
                <a:solidFill>
                  <a:schemeClr val="bg1"/>
                </a:solidFill>
              </a:rPr>
              <a:t>      Any edge of one polygon intersects another</a:t>
            </a:r>
          </a:p>
        </p:txBody>
      </p:sp>
      <p:grpSp>
        <p:nvGrpSpPr>
          <p:cNvPr id="65" name="Group 64">
            <a:extLst>
              <a:ext uri="{FF2B5EF4-FFF2-40B4-BE49-F238E27FC236}">
                <a16:creationId xmlns:a16="http://schemas.microsoft.com/office/drawing/2014/main" id="{C5CE566A-6EBB-714D-A24C-8E5CE0C454CA}"/>
              </a:ext>
            </a:extLst>
          </p:cNvPr>
          <p:cNvGrpSpPr/>
          <p:nvPr/>
        </p:nvGrpSpPr>
        <p:grpSpPr>
          <a:xfrm>
            <a:off x="377936" y="1253516"/>
            <a:ext cx="5510800" cy="4470628"/>
            <a:chOff x="423656" y="1207796"/>
            <a:chExt cx="5510800" cy="4470628"/>
          </a:xfrm>
        </p:grpSpPr>
        <p:sp>
          <p:nvSpPr>
            <p:cNvPr id="3" name="Rectangle 2">
              <a:extLst>
                <a:ext uri="{FF2B5EF4-FFF2-40B4-BE49-F238E27FC236}">
                  <a16:creationId xmlns:a16="http://schemas.microsoft.com/office/drawing/2014/main" id="{A6180825-2BB6-0545-9CE9-8CAE0C88644D}"/>
                </a:ext>
              </a:extLst>
            </p:cNvPr>
            <p:cNvSpPr/>
            <p:nvPr/>
          </p:nvSpPr>
          <p:spPr>
            <a:xfrm>
              <a:off x="423656" y="1207796"/>
              <a:ext cx="5510800" cy="447062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278194" y="29103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2639962" y="241229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4355691" y="2744707"/>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3357717" y="357553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4896465" y="4308037"/>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3741608" y="525685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1876154" y="5119198"/>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934065" y="444568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703007" y="3565168"/>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820500" y="3027842"/>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1395687" y="2481125"/>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2777614" y="2481125"/>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3495369" y="2813533"/>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4493343" y="2813533"/>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3859101" y="4425530"/>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013806" y="5188024"/>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051558" y="4563182"/>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771833" y="3702820"/>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BAFC07AA-42BD-1347-836F-91057F5622C6}"/>
                </a:ext>
              </a:extLst>
            </p:cNvPr>
            <p:cNvSpPr/>
            <p:nvPr/>
          </p:nvSpPr>
          <p:spPr>
            <a:xfrm>
              <a:off x="2079573" y="1488115"/>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7FFD1EA-1DE5-C84F-B05A-26D3633D630A}"/>
                </a:ext>
              </a:extLst>
            </p:cNvPr>
            <p:cNvSpPr/>
            <p:nvPr/>
          </p:nvSpPr>
          <p:spPr>
            <a:xfrm>
              <a:off x="3879260" y="1443340"/>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767919B-B61A-E240-9883-975724DEC034}"/>
                </a:ext>
              </a:extLst>
            </p:cNvPr>
            <p:cNvSpPr/>
            <p:nvPr/>
          </p:nvSpPr>
          <p:spPr>
            <a:xfrm>
              <a:off x="5664155" y="1915661"/>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E00E4037-D7D4-4D47-9C39-7B2BD2261E62}"/>
                </a:ext>
              </a:extLst>
            </p:cNvPr>
            <p:cNvSpPr/>
            <p:nvPr/>
          </p:nvSpPr>
          <p:spPr>
            <a:xfrm>
              <a:off x="5320165" y="1512166"/>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8A10DC0B-2548-7845-A570-ACAC44EB865F}"/>
                </a:ext>
              </a:extLst>
            </p:cNvPr>
            <p:cNvSpPr/>
            <p:nvPr/>
          </p:nvSpPr>
          <p:spPr>
            <a:xfrm>
              <a:off x="5381047" y="3473326"/>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31043EC-B3E3-8E41-895E-CA1F32642B07}"/>
                </a:ext>
              </a:extLst>
            </p:cNvPr>
            <p:cNvSpPr/>
            <p:nvPr/>
          </p:nvSpPr>
          <p:spPr>
            <a:xfrm>
              <a:off x="4658588" y="2171408"/>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36A8E849-8400-4046-A5AC-70478FE98FB3}"/>
                </a:ext>
              </a:extLst>
            </p:cNvPr>
            <p:cNvSpPr/>
            <p:nvPr/>
          </p:nvSpPr>
          <p:spPr>
            <a:xfrm>
              <a:off x="3258563" y="2636990"/>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6EB1F370-00BA-2549-8836-96CD238D45E9}"/>
                </a:ext>
              </a:extLst>
            </p:cNvPr>
            <p:cNvSpPr/>
            <p:nvPr/>
          </p:nvSpPr>
          <p:spPr>
            <a:xfrm>
              <a:off x="1787042" y="3298178"/>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338AE84-9F0B-FB4B-ADC6-0F7160A6851B}"/>
                </a:ext>
              </a:extLst>
            </p:cNvPr>
            <p:cNvSpPr/>
            <p:nvPr/>
          </p:nvSpPr>
          <p:spPr>
            <a:xfrm>
              <a:off x="1636317" y="2309060"/>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id="{E5F23AF4-AEBA-F945-9D6C-603CD1CFAD16}"/>
                </a:ext>
              </a:extLst>
            </p:cNvPr>
            <p:cNvCxnSpPr>
              <a:cxnSpLocks/>
              <a:stCxn id="44" idx="7"/>
              <a:endCxn id="29" idx="3"/>
            </p:cNvCxnSpPr>
            <p:nvPr/>
          </p:nvCxnSpPr>
          <p:spPr>
            <a:xfrm flipV="1">
              <a:off x="1753810" y="1605608"/>
              <a:ext cx="345922" cy="72361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3002E46-9902-544A-B62E-8697A7208FA5}"/>
                </a:ext>
              </a:extLst>
            </p:cNvPr>
            <p:cNvCxnSpPr>
              <a:cxnSpLocks/>
              <a:stCxn id="31" idx="2"/>
              <a:endCxn id="29" idx="7"/>
            </p:cNvCxnSpPr>
            <p:nvPr/>
          </p:nvCxnSpPr>
          <p:spPr>
            <a:xfrm flipH="1" flipV="1">
              <a:off x="2197066" y="1508274"/>
              <a:ext cx="1682194" cy="389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83FBD84-E433-034B-BEC5-1F637CEE36E5}"/>
                </a:ext>
              </a:extLst>
            </p:cNvPr>
            <p:cNvCxnSpPr>
              <a:cxnSpLocks/>
              <a:stCxn id="31" idx="6"/>
              <a:endCxn id="35" idx="1"/>
            </p:cNvCxnSpPr>
            <p:nvPr/>
          </p:nvCxnSpPr>
          <p:spPr>
            <a:xfrm>
              <a:off x="4016912" y="1512166"/>
              <a:ext cx="1323412" cy="2015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474DF8B-CC74-0249-8C1B-230DA82054A2}"/>
                </a:ext>
              </a:extLst>
            </p:cNvPr>
            <p:cNvCxnSpPr>
              <a:cxnSpLocks/>
              <a:stCxn id="34" idx="2"/>
              <a:endCxn id="35" idx="6"/>
            </p:cNvCxnSpPr>
            <p:nvPr/>
          </p:nvCxnSpPr>
          <p:spPr>
            <a:xfrm flipH="1" flipV="1">
              <a:off x="5457817" y="1580992"/>
              <a:ext cx="206338" cy="4034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E9A7CBF-45CF-404E-B8D5-16A7FE83E715}"/>
                </a:ext>
              </a:extLst>
            </p:cNvPr>
            <p:cNvCxnSpPr>
              <a:cxnSpLocks/>
              <a:stCxn id="34" idx="6"/>
              <a:endCxn id="36" idx="0"/>
            </p:cNvCxnSpPr>
            <p:nvPr/>
          </p:nvCxnSpPr>
          <p:spPr>
            <a:xfrm flipH="1">
              <a:off x="5449873" y="1984487"/>
              <a:ext cx="351934" cy="148883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4BF4C68-A076-9240-9612-9F6328404B5A}"/>
                </a:ext>
              </a:extLst>
            </p:cNvPr>
            <p:cNvCxnSpPr>
              <a:cxnSpLocks/>
              <a:stCxn id="36" idx="3"/>
              <a:endCxn id="39" idx="7"/>
            </p:cNvCxnSpPr>
            <p:nvPr/>
          </p:nvCxnSpPr>
          <p:spPr>
            <a:xfrm flipH="1" flipV="1">
              <a:off x="4776081" y="2191567"/>
              <a:ext cx="625125" cy="139925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86D6CF7-F7CE-2942-B4C1-71F33BE74B82}"/>
                </a:ext>
              </a:extLst>
            </p:cNvPr>
            <p:cNvCxnSpPr>
              <a:cxnSpLocks/>
              <a:stCxn id="41" idx="6"/>
              <a:endCxn id="39" idx="2"/>
            </p:cNvCxnSpPr>
            <p:nvPr/>
          </p:nvCxnSpPr>
          <p:spPr>
            <a:xfrm flipV="1">
              <a:off x="3396215" y="2240234"/>
              <a:ext cx="1262373" cy="46558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62A2318-FD02-D546-9D5D-A494BD910869}"/>
                </a:ext>
              </a:extLst>
            </p:cNvPr>
            <p:cNvCxnSpPr>
              <a:cxnSpLocks/>
              <a:stCxn id="41" idx="1"/>
              <a:endCxn id="42" idx="5"/>
            </p:cNvCxnSpPr>
            <p:nvPr/>
          </p:nvCxnSpPr>
          <p:spPr>
            <a:xfrm flipH="1">
              <a:off x="1904535" y="2657149"/>
              <a:ext cx="1374187" cy="75852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FAFD74B-8AF0-EB4F-A2F1-177CBD74D0A1}"/>
                </a:ext>
              </a:extLst>
            </p:cNvPr>
            <p:cNvCxnSpPr>
              <a:cxnSpLocks/>
              <a:stCxn id="44" idx="3"/>
              <a:endCxn id="42" idx="1"/>
            </p:cNvCxnSpPr>
            <p:nvPr/>
          </p:nvCxnSpPr>
          <p:spPr>
            <a:xfrm>
              <a:off x="1656476" y="2426553"/>
              <a:ext cx="150725" cy="8917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66" name="Content Placeholder 2">
            <a:extLst>
              <a:ext uri="{FF2B5EF4-FFF2-40B4-BE49-F238E27FC236}">
                <a16:creationId xmlns:a16="http://schemas.microsoft.com/office/drawing/2014/main" id="{021BC339-E2CD-014A-B082-315B582A536D}"/>
              </a:ext>
            </a:extLst>
          </p:cNvPr>
          <p:cNvSpPr txBox="1">
            <a:spLocks/>
          </p:cNvSpPr>
          <p:nvPr/>
        </p:nvSpPr>
        <p:spPr>
          <a:xfrm>
            <a:off x="5984638" y="5233744"/>
            <a:ext cx="1749393" cy="15305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We have subroutines for both of these now!</a:t>
            </a:r>
          </a:p>
        </p:txBody>
      </p:sp>
      <p:cxnSp>
        <p:nvCxnSpPr>
          <p:cNvPr id="67" name="Straight Connector 66">
            <a:extLst>
              <a:ext uri="{FF2B5EF4-FFF2-40B4-BE49-F238E27FC236}">
                <a16:creationId xmlns:a16="http://schemas.microsoft.com/office/drawing/2014/main" id="{299EF27F-7E2F-AC48-A5AB-FD2B6552E4DC}"/>
              </a:ext>
            </a:extLst>
          </p:cNvPr>
          <p:cNvCxnSpPr>
            <a:cxnSpLocks/>
          </p:cNvCxnSpPr>
          <p:nvPr/>
        </p:nvCxnSpPr>
        <p:spPr>
          <a:xfrm flipH="1">
            <a:off x="6828775" y="4178808"/>
            <a:ext cx="120665" cy="9052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Content Placeholder 2">
                <a:extLst>
                  <a:ext uri="{FF2B5EF4-FFF2-40B4-BE49-F238E27FC236}">
                    <a16:creationId xmlns:a16="http://schemas.microsoft.com/office/drawing/2014/main" id="{02F76B2F-1D57-C743-B93A-33CBE4B79E39}"/>
                  </a:ext>
                </a:extLst>
              </p:cNvPr>
              <p:cNvSpPr txBox="1">
                <a:spLocks/>
              </p:cNvSpPr>
              <p:nvPr/>
            </p:nvSpPr>
            <p:spPr>
              <a:xfrm>
                <a:off x="8130430" y="4371278"/>
                <a:ext cx="3071571" cy="1981947"/>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Runtime (P1 size=n P2 size=m):</a:t>
                </a:r>
              </a:p>
              <a:p>
                <a:pPr marL="0" indent="0">
                  <a:buFont typeface="Arial" panose="020B0604020202020204" pitchFamily="34" charset="0"/>
                  <a:buNone/>
                </a:pPr>
                <a:r>
                  <a:rPr lang="en-US" sz="1800" i="1" dirty="0"/>
                  <a:t>Point inside: (n*m)</a:t>
                </a:r>
                <a:br>
                  <a:rPr lang="en-US" sz="1800" i="1" dirty="0"/>
                </a:br>
                <a:r>
                  <a:rPr lang="en-US" sz="1800" i="1" dirty="0"/>
                  <a:t>Edge check: (n*m)</a:t>
                </a:r>
                <a:br>
                  <a:rPr lang="en-US" sz="1800" i="1" dirty="0"/>
                </a:br>
                <a:endParaRPr lang="en-US" sz="1800" i="1"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m:rPr>
                          <m:sty m:val="p"/>
                        </m:rPr>
                        <a:rPr lang="en-US" sz="1800" b="0" i="0" smtClean="0">
                          <a:latin typeface="Cambria Math" panose="02040503050406030204" pitchFamily="18" charset="0"/>
                        </a:rPr>
                        <m:t>Θ</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𝑛</m:t>
                          </m:r>
                          <m:r>
                            <a:rPr lang="en-US" sz="1800" b="0" i="1" smtClean="0">
                              <a:latin typeface="Cambria Math" panose="02040503050406030204" pitchFamily="18" charset="0"/>
                            </a:rPr>
                            <m:t>∗</m:t>
                          </m:r>
                          <m:r>
                            <a:rPr lang="en-US" sz="1800" b="0" i="1" smtClean="0">
                              <a:latin typeface="Cambria Math" panose="02040503050406030204" pitchFamily="18" charset="0"/>
                            </a:rPr>
                            <m:t>𝑚</m:t>
                          </m:r>
                        </m:e>
                      </m:d>
                    </m:oMath>
                  </m:oMathPara>
                </a14:m>
                <a:endParaRPr lang="en-US" sz="1800" b="0" i="1" dirty="0"/>
              </a:p>
              <a:p>
                <a:pPr marL="0" indent="0">
                  <a:buFont typeface="Arial" panose="020B0604020202020204" pitchFamily="34" charset="0"/>
                  <a:buNone/>
                </a:pPr>
                <a:endParaRPr lang="en-US" sz="1800" i="1" dirty="0"/>
              </a:p>
            </p:txBody>
          </p:sp>
        </mc:Choice>
        <mc:Fallback xmlns="">
          <p:sp>
            <p:nvSpPr>
              <p:cNvPr id="70" name="Content Placeholder 2">
                <a:extLst>
                  <a:ext uri="{FF2B5EF4-FFF2-40B4-BE49-F238E27FC236}">
                    <a16:creationId xmlns:a16="http://schemas.microsoft.com/office/drawing/2014/main" id="{02F76B2F-1D57-C743-B93A-33CBE4B79E39}"/>
                  </a:ext>
                </a:extLst>
              </p:cNvPr>
              <p:cNvSpPr txBox="1">
                <a:spLocks noRot="1" noChangeAspect="1" noMove="1" noResize="1" noEditPoints="1" noAdjustHandles="1" noChangeArrowheads="1" noChangeShapeType="1" noTextEdit="1"/>
              </p:cNvSpPr>
              <p:nvPr/>
            </p:nvSpPr>
            <p:spPr>
              <a:xfrm>
                <a:off x="8130430" y="4371278"/>
                <a:ext cx="3071571" cy="1981947"/>
              </a:xfrm>
              <a:prstGeom prst="rect">
                <a:avLst/>
              </a:prstGeom>
              <a:blipFill>
                <a:blip r:embed="rId2"/>
                <a:stretch>
                  <a:fillRect l="-1230"/>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1681405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Computing If Two Lines Intersect</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235681" y="1137590"/>
                <a:ext cx="5504485" cy="540461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Line Intersection:</a:t>
                </a:r>
                <a:r>
                  <a:rPr lang="en-US" sz="2000" i="1" dirty="0"/>
                  <a:t> Given two line segments defined by four points, return true </a:t>
                </a:r>
                <a:r>
                  <a:rPr lang="en-US" sz="2000" i="1" dirty="0" err="1"/>
                  <a:t>iff</a:t>
                </a:r>
                <a:r>
                  <a:rPr lang="en-US" sz="2000" i="1" dirty="0"/>
                  <a:t> the two segments intersect. </a:t>
                </a:r>
              </a:p>
              <a:p>
                <a:pPr marL="0" indent="0">
                  <a:buFont typeface="Arial" panose="020B0604020202020204" pitchFamily="34" charset="0"/>
                  <a:buNone/>
                </a:pPr>
                <a:r>
                  <a:rPr lang="en-US" sz="2000" b="1" i="1" u="sng" dirty="0"/>
                  <a:t>Input</a:t>
                </a:r>
                <a:r>
                  <a:rPr lang="en-US" sz="2000" i="1"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𝐿</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e>
                    </m:acc>
                  </m:oMath>
                </a14:m>
                <a:r>
                  <a:rPr lang="en-US" sz="2000" i="1" dirty="0"/>
                  <a:t> and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𝐿</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3</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4</m:t>
                            </m:r>
                          </m:sub>
                        </m:sSub>
                      </m:e>
                    </m:acc>
                  </m:oMath>
                </a14:m>
                <a:endParaRPr lang="en-US" sz="2000" i="1" baseline="-25000" dirty="0"/>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u="sng" dirty="0"/>
                  <a:t>Obvious Approach:</a:t>
                </a:r>
                <a:br>
                  <a:rPr lang="en-US" sz="2000" i="1" u="sng" dirty="0"/>
                </a:br>
                <a:r>
                  <a:rPr lang="en-US" sz="2000" i="1" dirty="0"/>
                  <a:t>  - Compute the equation </a:t>
                </a:r>
                <a14:m>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𝑚𝑥</m:t>
                    </m:r>
                    <m:r>
                      <a:rPr lang="en-US" sz="2000" b="0" i="1" smtClean="0">
                        <a:latin typeface="Cambria Math" panose="02040503050406030204" pitchFamily="18" charset="0"/>
                      </a:rPr>
                      <m:t>+</m:t>
                    </m:r>
                    <m:r>
                      <a:rPr lang="en-US" sz="2000" b="0" i="1" smtClean="0">
                        <a:latin typeface="Cambria Math" panose="02040503050406030204" pitchFamily="18" charset="0"/>
                      </a:rPr>
                      <m:t>𝑏</m:t>
                    </m:r>
                  </m:oMath>
                </a14:m>
                <a:r>
                  <a:rPr lang="en-US" sz="2000" i="1" dirty="0"/>
                  <a:t> of each line</a:t>
                </a:r>
                <a:br>
                  <a:rPr lang="en-US" sz="2000" i="1" dirty="0"/>
                </a:br>
                <a:r>
                  <a:rPr lang="en-US" sz="2000" i="1" dirty="0"/>
                  <a:t>  - Get intersection point (if exists)</a:t>
                </a:r>
                <a:br>
                  <a:rPr lang="en-US" sz="2000" i="1" dirty="0"/>
                </a:br>
                <a:r>
                  <a:rPr lang="en-US" sz="2000" i="1" dirty="0"/>
                  <a:t>  - Check if intersection point on each segment</a:t>
                </a:r>
                <a:br>
                  <a:rPr lang="en-US" sz="2000" i="1" dirty="0"/>
                </a:br>
                <a:br>
                  <a:rPr lang="en-US" sz="2000" i="1" dirty="0"/>
                </a:br>
                <a:r>
                  <a:rPr lang="en-US" sz="2000" b="1" u="sng" dirty="0"/>
                  <a:t>Problems</a:t>
                </a:r>
                <a:r>
                  <a:rPr lang="en-US" sz="2000" i="1" dirty="0"/>
                  <a:t>:</a:t>
                </a:r>
                <a:br>
                  <a:rPr lang="en-US" sz="2000" i="1" dirty="0"/>
                </a:br>
                <a:r>
                  <a:rPr lang="en-US" sz="2000" i="1" dirty="0"/>
                  <a:t>  - Uses division which can be slow</a:t>
                </a:r>
                <a:br>
                  <a:rPr lang="en-US" sz="2000" i="1" dirty="0"/>
                </a:br>
                <a:r>
                  <a:rPr lang="en-US" sz="2000" i="1" dirty="0"/>
                  <a:t>  - Division also imprecise if segments nearly parallel</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1235681" y="1137590"/>
                <a:ext cx="5504485" cy="5404612"/>
              </a:xfrm>
              <a:prstGeom prst="rect">
                <a:avLst/>
              </a:prstGeom>
              <a:blipFill>
                <a:blip r:embed="rId2"/>
                <a:stretch>
                  <a:fillRect l="-920" r="-137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E8BBEB48-9CC6-8B45-A16E-49F80992DA40}"/>
              </a:ext>
            </a:extLst>
          </p:cNvPr>
          <p:cNvPicPr>
            <a:picLocks noChangeAspect="1"/>
          </p:cNvPicPr>
          <p:nvPr/>
        </p:nvPicPr>
        <p:blipFill>
          <a:blip r:embed="rId3"/>
          <a:stretch>
            <a:fillRect/>
          </a:stretch>
        </p:blipFill>
        <p:spPr>
          <a:xfrm>
            <a:off x="6856410" y="1902883"/>
            <a:ext cx="4191000" cy="3287551"/>
          </a:xfrm>
          <a:prstGeom prst="rect">
            <a:avLst/>
          </a:prstGeom>
        </p:spPr>
      </p:pic>
    </p:spTree>
    <p:extLst>
      <p:ext uri="{BB962C8B-B14F-4D97-AF65-F5344CB8AC3E}">
        <p14:creationId xmlns:p14="http://schemas.microsoft.com/office/powerpoint/2010/main" val="39089103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Line-Horizon Problem</a:t>
            </a:r>
          </a:p>
        </p:txBody>
      </p:sp>
    </p:spTree>
    <p:extLst>
      <p:ext uri="{BB962C8B-B14F-4D97-AF65-F5344CB8AC3E}">
        <p14:creationId xmlns:p14="http://schemas.microsoft.com/office/powerpoint/2010/main" val="16583980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Line-Horizon Problem</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1014984"/>
            <a:ext cx="10771436" cy="138074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Common Robotics / AI Problem</a:t>
            </a:r>
            <a:r>
              <a:rPr lang="en-US" sz="2000" i="1" dirty="0"/>
              <a:t>: A robot is operating in the world, and has multiple actions A[] that can be taken. Each action will produce some “reward” (a positive integer) for taking that action. The problem is that the reward received depends on one of two states the robot is in and the robot does not know what state it is currently in.</a:t>
            </a:r>
          </a:p>
        </p:txBody>
      </p:sp>
      <p:sp>
        <p:nvSpPr>
          <p:cNvPr id="22" name="TextBox 21">
            <a:extLst>
              <a:ext uri="{FF2B5EF4-FFF2-40B4-BE49-F238E27FC236}">
                <a16:creationId xmlns:a16="http://schemas.microsoft.com/office/drawing/2014/main" id="{C4EE5DC2-8AC9-9242-BEFC-AF4F7B89F35C}"/>
              </a:ext>
            </a:extLst>
          </p:cNvPr>
          <p:cNvSpPr txBox="1"/>
          <p:nvPr/>
        </p:nvSpPr>
        <p:spPr>
          <a:xfrm>
            <a:off x="4757124" y="6069632"/>
            <a:ext cx="2326862" cy="523220"/>
          </a:xfrm>
          <a:prstGeom prst="rect">
            <a:avLst/>
          </a:prstGeom>
          <a:noFill/>
        </p:spPr>
        <p:txBody>
          <a:bodyPr wrap="square" rtlCol="0">
            <a:spAutoFit/>
          </a:bodyPr>
          <a:lstStyle/>
          <a:p>
            <a:pPr algn="ctr"/>
            <a:r>
              <a:rPr lang="en-US" sz="1400" i="1" dirty="0">
                <a:solidFill>
                  <a:schemeClr val="tx1">
                    <a:lumMod val="95000"/>
                  </a:schemeClr>
                </a:solidFill>
              </a:rPr>
              <a:t>The states the robot can be in (two states for simplicity here)</a:t>
            </a:r>
          </a:p>
        </p:txBody>
      </p:sp>
      <p:cxnSp>
        <p:nvCxnSpPr>
          <p:cNvPr id="23" name="Straight Connector 22">
            <a:extLst>
              <a:ext uri="{FF2B5EF4-FFF2-40B4-BE49-F238E27FC236}">
                <a16:creationId xmlns:a16="http://schemas.microsoft.com/office/drawing/2014/main" id="{A9144A24-8DBB-4645-974F-B7013B19D35A}"/>
              </a:ext>
            </a:extLst>
          </p:cNvPr>
          <p:cNvCxnSpPr>
            <a:cxnSpLocks/>
            <a:stCxn id="22" idx="1"/>
          </p:cNvCxnSpPr>
          <p:nvPr/>
        </p:nvCxnSpPr>
        <p:spPr>
          <a:xfrm flipH="1" flipV="1">
            <a:off x="3947496" y="5876402"/>
            <a:ext cx="809628" cy="45484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41ADC3E-0161-7D47-BC33-C07EA28A35DD}"/>
              </a:ext>
            </a:extLst>
          </p:cNvPr>
          <p:cNvCxnSpPr>
            <a:cxnSpLocks/>
            <a:endCxn id="22" idx="3"/>
          </p:cNvCxnSpPr>
          <p:nvPr/>
        </p:nvCxnSpPr>
        <p:spPr>
          <a:xfrm flipH="1">
            <a:off x="7083986" y="5832235"/>
            <a:ext cx="1104055" cy="49900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8055533-23BA-814F-95C4-E1D45E272A47}"/>
              </a:ext>
            </a:extLst>
          </p:cNvPr>
          <p:cNvSpPr txBox="1"/>
          <p:nvPr/>
        </p:nvSpPr>
        <p:spPr>
          <a:xfrm>
            <a:off x="318581" y="2942278"/>
            <a:ext cx="2198536" cy="954107"/>
          </a:xfrm>
          <a:prstGeom prst="rect">
            <a:avLst/>
          </a:prstGeom>
          <a:noFill/>
        </p:spPr>
        <p:txBody>
          <a:bodyPr wrap="square" rtlCol="0">
            <a:spAutoFit/>
          </a:bodyPr>
          <a:lstStyle/>
          <a:p>
            <a:pPr algn="ctr"/>
            <a:r>
              <a:rPr lang="en-US" sz="1400" i="1" dirty="0">
                <a:solidFill>
                  <a:schemeClr val="tx1">
                    <a:lumMod val="95000"/>
                  </a:schemeClr>
                </a:solidFill>
              </a:rPr>
              <a:t>Y-axis is the amount of reward robot gets if they are in that state and take that action</a:t>
            </a:r>
          </a:p>
        </p:txBody>
      </p:sp>
      <p:grpSp>
        <p:nvGrpSpPr>
          <p:cNvPr id="38" name="Group 37">
            <a:extLst>
              <a:ext uri="{FF2B5EF4-FFF2-40B4-BE49-F238E27FC236}">
                <a16:creationId xmlns:a16="http://schemas.microsoft.com/office/drawing/2014/main" id="{E14882D3-324A-0646-8B7F-DF323824649C}"/>
              </a:ext>
            </a:extLst>
          </p:cNvPr>
          <p:cNvGrpSpPr/>
          <p:nvPr/>
        </p:nvGrpSpPr>
        <p:grpSpPr>
          <a:xfrm>
            <a:off x="3334670" y="2350735"/>
            <a:ext cx="5486171" cy="3376964"/>
            <a:chOff x="1710813" y="2567559"/>
            <a:chExt cx="5486171"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710813" y="2567559"/>
              <a:ext cx="5486171"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2088468" y="270564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785436" y="270564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932816" y="551485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629784" y="551485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2088468" y="540312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89471" y="3851448"/>
              <a:ext cx="5348748" cy="48457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1877503" y="2810994"/>
              <a:ext cx="5260716" cy="244225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BF0B230-4DD0-1B40-9214-AD6959E1162F}"/>
                </a:ext>
              </a:extLst>
            </p:cNvPr>
            <p:cNvSpPr txBox="1"/>
            <p:nvPr/>
          </p:nvSpPr>
          <p:spPr>
            <a:xfrm>
              <a:off x="2299434" y="3554832"/>
              <a:ext cx="1238085" cy="307777"/>
            </a:xfrm>
            <a:prstGeom prst="rect">
              <a:avLst/>
            </a:prstGeom>
            <a:noFill/>
          </p:spPr>
          <p:txBody>
            <a:bodyPr wrap="square" rtlCol="0">
              <a:spAutoFit/>
            </a:bodyPr>
            <a:lstStyle/>
            <a:p>
              <a:pPr algn="ctr"/>
              <a:r>
                <a:rPr lang="en-US" sz="1400" i="1" dirty="0">
                  <a:solidFill>
                    <a:schemeClr val="accent3"/>
                  </a:solidFill>
                </a:rPr>
                <a:t>action 1</a:t>
              </a:r>
            </a:p>
          </p:txBody>
        </p:sp>
        <p:sp>
          <p:nvSpPr>
            <p:cNvPr id="20" name="TextBox 19">
              <a:extLst>
                <a:ext uri="{FF2B5EF4-FFF2-40B4-BE49-F238E27FC236}">
                  <a16:creationId xmlns:a16="http://schemas.microsoft.com/office/drawing/2014/main" id="{AA056D57-58DB-6A49-A4D4-1EAD1AEBCB60}"/>
                </a:ext>
              </a:extLst>
            </p:cNvPr>
            <p:cNvSpPr txBox="1"/>
            <p:nvPr/>
          </p:nvSpPr>
          <p:spPr>
            <a:xfrm>
              <a:off x="5055430" y="3055205"/>
              <a:ext cx="1238085" cy="307777"/>
            </a:xfrm>
            <a:prstGeom prst="rect">
              <a:avLst/>
            </a:prstGeom>
            <a:noFill/>
          </p:spPr>
          <p:txBody>
            <a:bodyPr wrap="square" rtlCol="0">
              <a:spAutoFit/>
            </a:bodyPr>
            <a:lstStyle/>
            <a:p>
              <a:pPr algn="ctr"/>
              <a:r>
                <a:rPr lang="en-US" sz="1400" i="1" dirty="0">
                  <a:solidFill>
                    <a:schemeClr val="accent1"/>
                  </a:solidFill>
                </a:rPr>
                <a:t>action 2</a:t>
              </a:r>
            </a:p>
          </p:txBody>
        </p:sp>
        <p:sp>
          <p:nvSpPr>
            <p:cNvPr id="35" name="Rectangle 34">
              <a:extLst>
                <a:ext uri="{FF2B5EF4-FFF2-40B4-BE49-F238E27FC236}">
                  <a16:creationId xmlns:a16="http://schemas.microsoft.com/office/drawing/2014/main" id="{EA1CCDC6-129D-CE4B-B1D9-F20895B7E6E0}"/>
                </a:ext>
              </a:extLst>
            </p:cNvPr>
            <p:cNvSpPr/>
            <p:nvPr/>
          </p:nvSpPr>
          <p:spPr>
            <a:xfrm>
              <a:off x="2098300" y="5282743"/>
              <a:ext cx="2296719" cy="26161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F7434B0-DBA2-104B-B51F-7D12382306DE}"/>
                </a:ext>
              </a:extLst>
            </p:cNvPr>
            <p:cNvSpPr/>
            <p:nvPr/>
          </p:nvSpPr>
          <p:spPr>
            <a:xfrm>
              <a:off x="4404850" y="5281704"/>
              <a:ext cx="2380585" cy="26161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9" name="Straight Connector 38">
            <a:extLst>
              <a:ext uri="{FF2B5EF4-FFF2-40B4-BE49-F238E27FC236}">
                <a16:creationId xmlns:a16="http://schemas.microsoft.com/office/drawing/2014/main" id="{F9C0748A-EF9E-8647-AE72-47304D7F9A7C}"/>
              </a:ext>
            </a:extLst>
          </p:cNvPr>
          <p:cNvCxnSpPr>
            <a:cxnSpLocks/>
          </p:cNvCxnSpPr>
          <p:nvPr/>
        </p:nvCxnSpPr>
        <p:spPr>
          <a:xfrm flipH="1" flipV="1">
            <a:off x="2441697" y="3473412"/>
            <a:ext cx="706881" cy="16121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2CDF25A1-729B-FF4A-BAEC-26032A810BCB}"/>
              </a:ext>
            </a:extLst>
          </p:cNvPr>
          <p:cNvSpPr txBox="1"/>
          <p:nvPr/>
        </p:nvSpPr>
        <p:spPr>
          <a:xfrm>
            <a:off x="9579630" y="3170032"/>
            <a:ext cx="2430363" cy="1413762"/>
          </a:xfrm>
          <a:prstGeom prst="rect">
            <a:avLst/>
          </a:prstGeom>
          <a:noFill/>
        </p:spPr>
        <p:txBody>
          <a:bodyPr wrap="square" rtlCol="0">
            <a:spAutoFit/>
          </a:bodyPr>
          <a:lstStyle/>
          <a:p>
            <a:pPr algn="ctr"/>
            <a:r>
              <a:rPr lang="en-US" sz="1400" i="1" dirty="0">
                <a:solidFill>
                  <a:schemeClr val="tx1">
                    <a:lumMod val="95000"/>
                  </a:schemeClr>
                </a:solidFill>
              </a:rPr>
              <a:t>Since robot does not know if it is in state 0 or 1, it maintains a probability distribution of what state it thinks it is in, and selects the action with the highest expected value.</a:t>
            </a:r>
          </a:p>
        </p:txBody>
      </p:sp>
      <p:cxnSp>
        <p:nvCxnSpPr>
          <p:cNvPr id="42" name="Straight Connector 41">
            <a:extLst>
              <a:ext uri="{FF2B5EF4-FFF2-40B4-BE49-F238E27FC236}">
                <a16:creationId xmlns:a16="http://schemas.microsoft.com/office/drawing/2014/main" id="{9ADBBEAA-4549-D746-95D2-2CDF87BCAF33}"/>
              </a:ext>
            </a:extLst>
          </p:cNvPr>
          <p:cNvCxnSpPr>
            <a:cxnSpLocks/>
          </p:cNvCxnSpPr>
          <p:nvPr/>
        </p:nvCxnSpPr>
        <p:spPr>
          <a:xfrm flipH="1">
            <a:off x="8899499" y="4119202"/>
            <a:ext cx="931928" cy="76743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8680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Line-Horizon Problem</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88841"/>
            <a:ext cx="10771436" cy="13807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Looking ahead</a:t>
            </a:r>
            <a:r>
              <a:rPr lang="en-US" sz="2000" i="1" dirty="0"/>
              <a:t>: These robots end up “looking ahead”, and creating multiple lines which model not just one action, but the expected rewards for future actions later (don’t worry about details). We end up with a bunch of lines, and only the ones that are maximized at at least one point should be retained.</a:t>
            </a:r>
          </a:p>
        </p:txBody>
      </p:sp>
      <p:grpSp>
        <p:nvGrpSpPr>
          <p:cNvPr id="47" name="Group 46">
            <a:extLst>
              <a:ext uri="{FF2B5EF4-FFF2-40B4-BE49-F238E27FC236}">
                <a16:creationId xmlns:a16="http://schemas.microsoft.com/office/drawing/2014/main" id="{D473AB77-EF7D-C840-97B0-3495C9F029CD}"/>
              </a:ext>
            </a:extLst>
          </p:cNvPr>
          <p:cNvGrpSpPr/>
          <p:nvPr/>
        </p:nvGrpSpPr>
        <p:grpSpPr>
          <a:xfrm>
            <a:off x="229366" y="2123486"/>
            <a:ext cx="5438108" cy="3376964"/>
            <a:chOff x="914400" y="2300467"/>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914400" y="2300467"/>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250883" y="2489049"/>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5947851" y="2489049"/>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095231" y="5298267"/>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5792199" y="5298267"/>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250883" y="5186529"/>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141412" y="2938807"/>
              <a:ext cx="2329375" cy="188751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1039918" y="2938807"/>
              <a:ext cx="5155274" cy="20978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EA1CCDC6-129D-CE4B-B1D9-F20895B7E6E0}"/>
                </a:ext>
              </a:extLst>
            </p:cNvPr>
            <p:cNvSpPr/>
            <p:nvPr/>
          </p:nvSpPr>
          <p:spPr>
            <a:xfrm>
              <a:off x="1260716" y="5066152"/>
              <a:ext cx="1079362" cy="26161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F7434B0-DBA2-104B-B51F-7D12382306DE}"/>
                </a:ext>
              </a:extLst>
            </p:cNvPr>
            <p:cNvSpPr/>
            <p:nvPr/>
          </p:nvSpPr>
          <p:spPr>
            <a:xfrm>
              <a:off x="3567265" y="5065113"/>
              <a:ext cx="1761819" cy="26161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095231" y="3765755"/>
              <a:ext cx="5183689" cy="550606"/>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4042882" y="2489048"/>
              <a:ext cx="2085611" cy="235946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2D9FE8-E0C6-F148-952B-E56FC4761436}"/>
                </a:ext>
              </a:extLst>
            </p:cNvPr>
            <p:cNvCxnSpPr>
              <a:cxnSpLocks/>
            </p:cNvCxnSpPr>
            <p:nvPr/>
          </p:nvCxnSpPr>
          <p:spPr>
            <a:xfrm>
              <a:off x="992135" y="3608439"/>
              <a:ext cx="2173852" cy="1345975"/>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065723" y="4033355"/>
              <a:ext cx="5213197" cy="104199"/>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B08C15A9-76C2-3344-A3E1-781A81D29657}"/>
                </a:ext>
              </a:extLst>
            </p:cNvPr>
            <p:cNvSpPr/>
            <p:nvPr/>
          </p:nvSpPr>
          <p:spPr>
            <a:xfrm>
              <a:off x="2336758" y="5067885"/>
              <a:ext cx="1230505" cy="26161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FC0D76-6320-7241-B956-586DB228253F}"/>
                </a:ext>
              </a:extLst>
            </p:cNvPr>
            <p:cNvSpPr/>
            <p:nvPr/>
          </p:nvSpPr>
          <p:spPr>
            <a:xfrm>
              <a:off x="5329084" y="5060119"/>
              <a:ext cx="616921" cy="266603"/>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50D52B54-6C71-BA45-8C06-8550BC187483}"/>
              </a:ext>
            </a:extLst>
          </p:cNvPr>
          <p:cNvGrpSpPr/>
          <p:nvPr/>
        </p:nvGrpSpPr>
        <p:grpSpPr>
          <a:xfrm>
            <a:off x="6522215" y="2123486"/>
            <a:ext cx="5438108" cy="3376964"/>
            <a:chOff x="6561544" y="2615100"/>
            <a:chExt cx="5438108" cy="3376964"/>
          </a:xfrm>
        </p:grpSpPr>
        <p:sp>
          <p:nvSpPr>
            <p:cNvPr id="49" name="Rectangle 48">
              <a:extLst>
                <a:ext uri="{FF2B5EF4-FFF2-40B4-BE49-F238E27FC236}">
                  <a16:creationId xmlns:a16="http://schemas.microsoft.com/office/drawing/2014/main" id="{3507B10F-41BC-6448-9791-69145DAA5507}"/>
                </a:ext>
              </a:extLst>
            </p:cNvPr>
            <p:cNvSpPr/>
            <p:nvPr/>
          </p:nvSpPr>
          <p:spPr>
            <a:xfrm>
              <a:off x="6561544" y="2615100"/>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3F8783E2-8FCD-F74F-BB23-58EB5777A19D}"/>
                </a:ext>
              </a:extLst>
            </p:cNvPr>
            <p:cNvCxnSpPr>
              <a:cxnSpLocks/>
            </p:cNvCxnSpPr>
            <p:nvPr/>
          </p:nvCxnSpPr>
          <p:spPr>
            <a:xfrm>
              <a:off x="6898027" y="2803682"/>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63B5689-7657-894A-8C65-2BB4BA5C31FC}"/>
                </a:ext>
              </a:extLst>
            </p:cNvPr>
            <p:cNvCxnSpPr>
              <a:cxnSpLocks/>
            </p:cNvCxnSpPr>
            <p:nvPr/>
          </p:nvCxnSpPr>
          <p:spPr>
            <a:xfrm>
              <a:off x="11594995" y="2803682"/>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FFD0440D-C141-B340-9963-48DF29A3A6DE}"/>
                </a:ext>
              </a:extLst>
            </p:cNvPr>
            <p:cNvSpPr txBox="1"/>
            <p:nvPr/>
          </p:nvSpPr>
          <p:spPr>
            <a:xfrm>
              <a:off x="6742375" y="5612900"/>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53" name="TextBox 52">
              <a:extLst>
                <a:ext uri="{FF2B5EF4-FFF2-40B4-BE49-F238E27FC236}">
                  <a16:creationId xmlns:a16="http://schemas.microsoft.com/office/drawing/2014/main" id="{919D853E-0447-9147-8E38-C98F74115C86}"/>
                </a:ext>
              </a:extLst>
            </p:cNvPr>
            <p:cNvSpPr txBox="1"/>
            <p:nvPr/>
          </p:nvSpPr>
          <p:spPr>
            <a:xfrm>
              <a:off x="11439343" y="5612900"/>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54" name="Straight Connector 53">
              <a:extLst>
                <a:ext uri="{FF2B5EF4-FFF2-40B4-BE49-F238E27FC236}">
                  <a16:creationId xmlns:a16="http://schemas.microsoft.com/office/drawing/2014/main" id="{CEA3C1D9-6A8C-8F4A-8999-D386F6FD45F0}"/>
                </a:ext>
              </a:extLst>
            </p:cNvPr>
            <p:cNvCxnSpPr>
              <a:cxnSpLocks/>
            </p:cNvCxnSpPr>
            <p:nvPr/>
          </p:nvCxnSpPr>
          <p:spPr>
            <a:xfrm flipH="1">
              <a:off x="6898027" y="5501162"/>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5650355-5B2E-1C40-A2B9-9D953CD077A5}"/>
                </a:ext>
              </a:extLst>
            </p:cNvPr>
            <p:cNvCxnSpPr>
              <a:cxnSpLocks/>
            </p:cNvCxnSpPr>
            <p:nvPr/>
          </p:nvCxnSpPr>
          <p:spPr>
            <a:xfrm>
              <a:off x="6788556" y="3253440"/>
              <a:ext cx="2329375" cy="188751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9B6DDD1-9D34-FC43-8989-E077EA65C65A}"/>
                </a:ext>
              </a:extLst>
            </p:cNvPr>
            <p:cNvCxnSpPr>
              <a:cxnSpLocks/>
            </p:cNvCxnSpPr>
            <p:nvPr/>
          </p:nvCxnSpPr>
          <p:spPr>
            <a:xfrm flipV="1">
              <a:off x="6687062" y="3253440"/>
              <a:ext cx="5155274" cy="20978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43EF7724-87F8-4F47-975B-A42E92DFFF8D}"/>
                </a:ext>
              </a:extLst>
            </p:cNvPr>
            <p:cNvSpPr/>
            <p:nvPr/>
          </p:nvSpPr>
          <p:spPr>
            <a:xfrm>
              <a:off x="6907860" y="5380785"/>
              <a:ext cx="1079362" cy="26161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992125B9-4269-2447-9E92-DE9B67CEF5DE}"/>
                </a:ext>
              </a:extLst>
            </p:cNvPr>
            <p:cNvSpPr/>
            <p:nvPr/>
          </p:nvSpPr>
          <p:spPr>
            <a:xfrm>
              <a:off x="9214409" y="5379746"/>
              <a:ext cx="1761819" cy="26161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23EF5076-C512-6640-A37E-4D0E9AEA5176}"/>
                </a:ext>
              </a:extLst>
            </p:cNvPr>
            <p:cNvCxnSpPr>
              <a:cxnSpLocks/>
            </p:cNvCxnSpPr>
            <p:nvPr/>
          </p:nvCxnSpPr>
          <p:spPr>
            <a:xfrm>
              <a:off x="6742375" y="4080388"/>
              <a:ext cx="5183689" cy="550606"/>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77D9312-C3E3-DC46-9331-2A00772CFE51}"/>
                </a:ext>
              </a:extLst>
            </p:cNvPr>
            <p:cNvCxnSpPr>
              <a:cxnSpLocks/>
            </p:cNvCxnSpPr>
            <p:nvPr/>
          </p:nvCxnSpPr>
          <p:spPr>
            <a:xfrm flipV="1">
              <a:off x="9690026" y="2803681"/>
              <a:ext cx="2085611" cy="235946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67E6CD61-61D7-6F46-9001-5BA4811157FB}"/>
                </a:ext>
              </a:extLst>
            </p:cNvPr>
            <p:cNvSpPr/>
            <p:nvPr/>
          </p:nvSpPr>
          <p:spPr>
            <a:xfrm>
              <a:off x="7983902" y="5382518"/>
              <a:ext cx="1230505" cy="26161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67AB4E58-5747-1F4A-A84C-DF54FAFE7994}"/>
                </a:ext>
              </a:extLst>
            </p:cNvPr>
            <p:cNvSpPr/>
            <p:nvPr/>
          </p:nvSpPr>
          <p:spPr>
            <a:xfrm>
              <a:off x="10976228" y="5374752"/>
              <a:ext cx="616921" cy="266603"/>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Right Arrow 64">
            <a:extLst>
              <a:ext uri="{FF2B5EF4-FFF2-40B4-BE49-F238E27FC236}">
                <a16:creationId xmlns:a16="http://schemas.microsoft.com/office/drawing/2014/main" id="{D7B9814C-E875-974E-9EFC-B258717466B5}"/>
              </a:ext>
            </a:extLst>
          </p:cNvPr>
          <p:cNvSpPr/>
          <p:nvPr/>
        </p:nvSpPr>
        <p:spPr>
          <a:xfrm>
            <a:off x="5781366" y="3441290"/>
            <a:ext cx="639097" cy="644765"/>
          </a:xfrm>
          <a:prstGeom prst="rightArrow">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Content Placeholder 2">
            <a:extLst>
              <a:ext uri="{FF2B5EF4-FFF2-40B4-BE49-F238E27FC236}">
                <a16:creationId xmlns:a16="http://schemas.microsoft.com/office/drawing/2014/main" id="{68E8099A-5822-4140-AF33-C0DA13BB2FA7}"/>
              </a:ext>
            </a:extLst>
          </p:cNvPr>
          <p:cNvSpPr txBox="1">
            <a:spLocks/>
          </p:cNvSpPr>
          <p:nvPr/>
        </p:nvSpPr>
        <p:spPr>
          <a:xfrm>
            <a:off x="1967321" y="5612187"/>
            <a:ext cx="8455742" cy="102642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t>Now we have our problem statement: Given a list of lines L[] in the 2D plane, find the “horizon”. In other words, return the subset of lines H[] for which each line in H[] has the highest output value for some input x.</a:t>
            </a:r>
          </a:p>
        </p:txBody>
      </p:sp>
    </p:spTree>
    <p:extLst>
      <p:ext uri="{BB962C8B-B14F-4D97-AF65-F5344CB8AC3E}">
        <p14:creationId xmlns:p14="http://schemas.microsoft.com/office/powerpoint/2010/main" val="32567522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950997"/>
                <a:ext cx="10771436" cy="12185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Naïve Solution</a:t>
                </a:r>
                <a:r>
                  <a:rPr lang="en-US" sz="2000" i="1" dirty="0"/>
                  <a:t>: Find all pair of intersection points I[] (</a:t>
                </a:r>
                <a14:m>
                  <m:oMath xmlns:m="http://schemas.openxmlformats.org/officeDocument/2006/math">
                    <m:r>
                      <m:rPr>
                        <m:sty m:val="p"/>
                      </m:rPr>
                      <a:rPr lang="en-US" sz="2000" b="0" i="0" smtClean="0">
                        <a:latin typeface="Cambria Math" panose="02040503050406030204" pitchFamily="18" charset="0"/>
                      </a:rPr>
                      <m:t>Θ</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oMath>
                </a14:m>
                <a:r>
                  <a:rPr lang="en-US" sz="2000" i="1" dirty="0"/>
                  <a:t>) and sort by x-value. For each range between intersection points, test each line to see which has the maximum value in that range (can optimize slightly by only checking intersection points involving the current highest line)</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950997"/>
                <a:ext cx="10771436" cy="1218587"/>
              </a:xfrm>
              <a:prstGeom prst="rect">
                <a:avLst/>
              </a:prstGeom>
              <a:blipFill>
                <a:blip r:embed="rId2"/>
                <a:stretch>
                  <a:fillRect l="-589" b="-3093"/>
                </a:stretch>
              </a:blipFill>
            </p:spPr>
            <p:txBody>
              <a:bodyPr/>
              <a:lstStyle/>
              <a:p>
                <a:r>
                  <a:rPr lang="en-US">
                    <a:noFill/>
                  </a:rPr>
                  <a:t> </a:t>
                </a:r>
              </a:p>
            </p:txBody>
          </p:sp>
        </mc:Fallback>
      </mc:AlternateContent>
      <p:grpSp>
        <p:nvGrpSpPr>
          <p:cNvPr id="47" name="Group 46">
            <a:extLst>
              <a:ext uri="{FF2B5EF4-FFF2-40B4-BE49-F238E27FC236}">
                <a16:creationId xmlns:a16="http://schemas.microsoft.com/office/drawing/2014/main" id="{D473AB77-EF7D-C840-97B0-3495C9F029CD}"/>
              </a:ext>
            </a:extLst>
          </p:cNvPr>
          <p:cNvGrpSpPr/>
          <p:nvPr/>
        </p:nvGrpSpPr>
        <p:grpSpPr>
          <a:xfrm>
            <a:off x="3375357" y="2595437"/>
            <a:ext cx="5438108" cy="3376964"/>
            <a:chOff x="914400" y="2300467"/>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914400" y="2300467"/>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250883" y="2489049"/>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5947851" y="2489049"/>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095231" y="5298267"/>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5792199" y="5298267"/>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250883" y="5186529"/>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141412" y="2938807"/>
              <a:ext cx="2329375" cy="188751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1039918" y="2938807"/>
              <a:ext cx="5155274" cy="20978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EA1CCDC6-129D-CE4B-B1D9-F20895B7E6E0}"/>
                </a:ext>
              </a:extLst>
            </p:cNvPr>
            <p:cNvSpPr/>
            <p:nvPr/>
          </p:nvSpPr>
          <p:spPr>
            <a:xfrm>
              <a:off x="1260716" y="5066152"/>
              <a:ext cx="1079362" cy="26161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F7434B0-DBA2-104B-B51F-7D12382306DE}"/>
                </a:ext>
              </a:extLst>
            </p:cNvPr>
            <p:cNvSpPr/>
            <p:nvPr/>
          </p:nvSpPr>
          <p:spPr>
            <a:xfrm>
              <a:off x="3567265" y="5065113"/>
              <a:ext cx="1761819" cy="26161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095231" y="3765755"/>
              <a:ext cx="5183689" cy="550606"/>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4042882" y="2489048"/>
              <a:ext cx="2085611" cy="235946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2D9FE8-E0C6-F148-952B-E56FC4761436}"/>
                </a:ext>
              </a:extLst>
            </p:cNvPr>
            <p:cNvCxnSpPr>
              <a:cxnSpLocks/>
            </p:cNvCxnSpPr>
            <p:nvPr/>
          </p:nvCxnSpPr>
          <p:spPr>
            <a:xfrm>
              <a:off x="992135" y="3608439"/>
              <a:ext cx="2173852" cy="1345975"/>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065723" y="4033355"/>
              <a:ext cx="5213197" cy="104199"/>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B08C15A9-76C2-3344-A3E1-781A81D29657}"/>
                </a:ext>
              </a:extLst>
            </p:cNvPr>
            <p:cNvSpPr/>
            <p:nvPr/>
          </p:nvSpPr>
          <p:spPr>
            <a:xfrm>
              <a:off x="2336758" y="5067885"/>
              <a:ext cx="1230505" cy="26161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FC0D76-6320-7241-B956-586DB228253F}"/>
                </a:ext>
              </a:extLst>
            </p:cNvPr>
            <p:cNvSpPr/>
            <p:nvPr/>
          </p:nvSpPr>
          <p:spPr>
            <a:xfrm>
              <a:off x="5329084" y="5060119"/>
              <a:ext cx="616921" cy="266603"/>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 name="Straight Connector 3">
            <a:extLst>
              <a:ext uri="{FF2B5EF4-FFF2-40B4-BE49-F238E27FC236}">
                <a16:creationId xmlns:a16="http://schemas.microsoft.com/office/drawing/2014/main" id="{FF759269-AE69-9044-BA0B-7693A012BB27}"/>
              </a:ext>
            </a:extLst>
          </p:cNvPr>
          <p:cNvCxnSpPr>
            <a:cxnSpLocks/>
          </p:cNvCxnSpPr>
          <p:nvPr/>
        </p:nvCxnSpPr>
        <p:spPr>
          <a:xfrm>
            <a:off x="4011562" y="2969344"/>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52C825C-26AB-7743-9D48-129B86825F30}"/>
              </a:ext>
            </a:extLst>
          </p:cNvPr>
          <p:cNvCxnSpPr>
            <a:cxnSpLocks/>
          </p:cNvCxnSpPr>
          <p:nvPr/>
        </p:nvCxnSpPr>
        <p:spPr>
          <a:xfrm>
            <a:off x="4508091" y="2964431"/>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25B1C977-040E-4F4E-ADA9-4108E862F0C6}"/>
              </a:ext>
            </a:extLst>
          </p:cNvPr>
          <p:cNvCxnSpPr>
            <a:cxnSpLocks/>
          </p:cNvCxnSpPr>
          <p:nvPr/>
        </p:nvCxnSpPr>
        <p:spPr>
          <a:xfrm>
            <a:off x="4817803" y="2969351"/>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D6A395D2-9CCD-E744-9280-2448A5FD0224}"/>
              </a:ext>
            </a:extLst>
          </p:cNvPr>
          <p:cNvCxnSpPr>
            <a:cxnSpLocks/>
          </p:cNvCxnSpPr>
          <p:nvPr/>
        </p:nvCxnSpPr>
        <p:spPr>
          <a:xfrm>
            <a:off x="4950539" y="2974271"/>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61DEC9C0-4D81-0E46-8FE4-6CD05DF328CB}"/>
              </a:ext>
            </a:extLst>
          </p:cNvPr>
          <p:cNvCxnSpPr>
            <a:cxnSpLocks/>
          </p:cNvCxnSpPr>
          <p:nvPr/>
        </p:nvCxnSpPr>
        <p:spPr>
          <a:xfrm>
            <a:off x="5171763" y="2979191"/>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E99A94ED-7D45-E04B-BD7B-88EED972EAF2}"/>
              </a:ext>
            </a:extLst>
          </p:cNvPr>
          <p:cNvCxnSpPr>
            <a:cxnSpLocks/>
          </p:cNvCxnSpPr>
          <p:nvPr/>
        </p:nvCxnSpPr>
        <p:spPr>
          <a:xfrm>
            <a:off x="5530639" y="2984111"/>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484911CF-F5ED-D047-9BE1-54A5BF0D31D4}"/>
              </a:ext>
            </a:extLst>
          </p:cNvPr>
          <p:cNvCxnSpPr>
            <a:cxnSpLocks/>
          </p:cNvCxnSpPr>
          <p:nvPr/>
        </p:nvCxnSpPr>
        <p:spPr>
          <a:xfrm>
            <a:off x="5928845" y="2979199"/>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356BC245-6350-1343-A39D-59B349D57844}"/>
              </a:ext>
            </a:extLst>
          </p:cNvPr>
          <p:cNvCxnSpPr>
            <a:cxnSpLocks/>
          </p:cNvCxnSpPr>
          <p:nvPr/>
        </p:nvCxnSpPr>
        <p:spPr>
          <a:xfrm>
            <a:off x="6268057" y="2984119"/>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D1AE07A8-3700-DE4A-9F5E-2B9CA14D4E29}"/>
              </a:ext>
            </a:extLst>
          </p:cNvPr>
          <p:cNvCxnSpPr>
            <a:cxnSpLocks/>
          </p:cNvCxnSpPr>
          <p:nvPr/>
        </p:nvCxnSpPr>
        <p:spPr>
          <a:xfrm>
            <a:off x="6882572" y="2979203"/>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04D66FFE-24BB-704B-8266-9ED33197B651}"/>
              </a:ext>
            </a:extLst>
          </p:cNvPr>
          <p:cNvCxnSpPr>
            <a:cxnSpLocks/>
          </p:cNvCxnSpPr>
          <p:nvPr/>
        </p:nvCxnSpPr>
        <p:spPr>
          <a:xfrm>
            <a:off x="7162792" y="2984123"/>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2DBAD0D8-49B8-4649-8F62-EB582ECCEDD9}"/>
              </a:ext>
            </a:extLst>
          </p:cNvPr>
          <p:cNvCxnSpPr>
            <a:cxnSpLocks/>
          </p:cNvCxnSpPr>
          <p:nvPr/>
        </p:nvCxnSpPr>
        <p:spPr>
          <a:xfrm>
            <a:off x="7570831" y="2989043"/>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DD824AF9-02AE-C441-B6B0-EFBB0251971B}"/>
              </a:ext>
            </a:extLst>
          </p:cNvPr>
          <p:cNvCxnSpPr>
            <a:cxnSpLocks/>
          </p:cNvCxnSpPr>
          <p:nvPr/>
        </p:nvCxnSpPr>
        <p:spPr>
          <a:xfrm>
            <a:off x="8185348" y="2993963"/>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225547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BD77FC78-926B-8B4A-B4E8-9121818AA49D}"/>
              </a:ext>
            </a:extLst>
          </p:cNvPr>
          <p:cNvSpPr txBox="1"/>
          <p:nvPr/>
        </p:nvSpPr>
        <p:spPr>
          <a:xfrm>
            <a:off x="820622" y="1318246"/>
            <a:ext cx="1341494" cy="738664"/>
          </a:xfrm>
          <a:prstGeom prst="rect">
            <a:avLst/>
          </a:prstGeom>
          <a:noFill/>
          <a:ln>
            <a:solidFill>
              <a:schemeClr val="tx1">
                <a:lumMod val="95000"/>
              </a:schemeClr>
            </a:solidFill>
          </a:ln>
        </p:spPr>
        <p:txBody>
          <a:bodyPr wrap="square" rtlCol="0">
            <a:spAutoFit/>
          </a:bodyPr>
          <a:lstStyle/>
          <a:p>
            <a:pPr algn="ctr"/>
            <a:r>
              <a:rPr lang="en-US" sz="1400" b="1" i="1" u="sng" dirty="0">
                <a:solidFill>
                  <a:schemeClr val="tx1">
                    <a:lumMod val="95000"/>
                  </a:schemeClr>
                </a:solidFill>
              </a:rPr>
              <a:t>Initialization</a:t>
            </a:r>
            <a:r>
              <a:rPr lang="en-US" sz="1400" i="1" dirty="0">
                <a:solidFill>
                  <a:schemeClr val="tx1">
                    <a:lumMod val="95000"/>
                  </a:schemeClr>
                </a:solidFill>
              </a:rPr>
              <a:t>: Sort by increasing slope.</a:t>
            </a:r>
          </a:p>
        </p:txBody>
      </p:sp>
      <p:cxnSp>
        <p:nvCxnSpPr>
          <p:cNvPr id="38" name="Straight Connector 37">
            <a:extLst>
              <a:ext uri="{FF2B5EF4-FFF2-40B4-BE49-F238E27FC236}">
                <a16:creationId xmlns:a16="http://schemas.microsoft.com/office/drawing/2014/main" id="{B3246BE0-7874-164D-B065-49D721B20D08}"/>
              </a:ext>
            </a:extLst>
          </p:cNvPr>
          <p:cNvCxnSpPr>
            <a:cxnSpLocks/>
          </p:cNvCxnSpPr>
          <p:nvPr/>
        </p:nvCxnSpPr>
        <p:spPr>
          <a:xfrm flipH="1" flipV="1">
            <a:off x="2271252" y="1818916"/>
            <a:ext cx="393290" cy="40373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BF57476-CFB5-9D4B-B639-FDF592AD974C}"/>
              </a:ext>
            </a:extLst>
          </p:cNvPr>
          <p:cNvSpPr txBox="1"/>
          <p:nvPr/>
        </p:nvSpPr>
        <p:spPr>
          <a:xfrm>
            <a:off x="6113711" y="3470805"/>
            <a:ext cx="1341494" cy="954107"/>
          </a:xfrm>
          <a:prstGeom prst="rect">
            <a:avLst/>
          </a:prstGeom>
          <a:noFill/>
        </p:spPr>
        <p:txBody>
          <a:bodyPr wrap="square" rtlCol="0">
            <a:spAutoFit/>
          </a:bodyPr>
          <a:lstStyle/>
          <a:p>
            <a:pPr algn="ctr"/>
            <a:r>
              <a:rPr lang="en-US" sz="1400" b="1" i="1" u="sng" dirty="0">
                <a:solidFill>
                  <a:schemeClr val="tx1">
                    <a:lumMod val="95000"/>
                  </a:schemeClr>
                </a:solidFill>
              </a:rPr>
              <a:t>Divide</a:t>
            </a:r>
            <a:r>
              <a:rPr lang="en-US" sz="1400" i="1" dirty="0">
                <a:solidFill>
                  <a:schemeClr val="tx1">
                    <a:lumMod val="95000"/>
                  </a:schemeClr>
                </a:solidFill>
              </a:rPr>
              <a:t>: Divide the list in half and recursively solve each half</a:t>
            </a:r>
          </a:p>
        </p:txBody>
      </p:sp>
      <p:cxnSp>
        <p:nvCxnSpPr>
          <p:cNvPr id="41" name="Straight Connector 40">
            <a:extLst>
              <a:ext uri="{FF2B5EF4-FFF2-40B4-BE49-F238E27FC236}">
                <a16:creationId xmlns:a16="http://schemas.microsoft.com/office/drawing/2014/main" id="{648D8301-5325-3B45-9D1F-4B739BCD1D9D}"/>
              </a:ext>
            </a:extLst>
          </p:cNvPr>
          <p:cNvCxnSpPr>
            <a:cxnSpLocks/>
          </p:cNvCxnSpPr>
          <p:nvPr/>
        </p:nvCxnSpPr>
        <p:spPr>
          <a:xfrm flipH="1">
            <a:off x="5917703" y="3978223"/>
            <a:ext cx="324194"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92666477-46BE-3A46-9D97-246F434EBB81}"/>
              </a:ext>
            </a:extLst>
          </p:cNvPr>
          <p:cNvGrpSpPr/>
          <p:nvPr/>
        </p:nvGrpSpPr>
        <p:grpSpPr>
          <a:xfrm>
            <a:off x="370124" y="2374447"/>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2329375" cy="188751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1662243" y="2874678"/>
              <a:ext cx="5155274" cy="209785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4665207" y="2424919"/>
              <a:ext cx="2085611" cy="235946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2D9FE8-E0C6-F148-952B-E56FC4761436}"/>
                </a:ext>
              </a:extLst>
            </p:cNvPr>
            <p:cNvCxnSpPr>
              <a:cxnSpLocks/>
            </p:cNvCxnSpPr>
            <p:nvPr/>
          </p:nvCxnSpPr>
          <p:spPr>
            <a:xfrm>
              <a:off x="1614460" y="3544310"/>
              <a:ext cx="2173852" cy="134597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688048" y="3969226"/>
              <a:ext cx="5213197" cy="10419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a:extLst>
              <a:ext uri="{FF2B5EF4-FFF2-40B4-BE49-F238E27FC236}">
                <a16:creationId xmlns:a16="http://schemas.microsoft.com/office/drawing/2014/main" id="{B7D49367-A3A8-0546-80ED-1AC2A76750C1}"/>
              </a:ext>
            </a:extLst>
          </p:cNvPr>
          <p:cNvCxnSpPr>
            <a:cxnSpLocks/>
          </p:cNvCxnSpPr>
          <p:nvPr/>
        </p:nvCxnSpPr>
        <p:spPr>
          <a:xfrm flipH="1">
            <a:off x="7367960" y="3492143"/>
            <a:ext cx="284274" cy="22508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3874D8C-B44E-C645-B07D-C73374EF149E}"/>
              </a:ext>
            </a:extLst>
          </p:cNvPr>
          <p:cNvCxnSpPr>
            <a:cxnSpLocks/>
          </p:cNvCxnSpPr>
          <p:nvPr/>
        </p:nvCxnSpPr>
        <p:spPr>
          <a:xfrm flipH="1" flipV="1">
            <a:off x="7349409" y="4159435"/>
            <a:ext cx="160688" cy="3048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134F79D6-18D0-704D-950B-AB4F9A727280}"/>
              </a:ext>
            </a:extLst>
          </p:cNvPr>
          <p:cNvGrpSpPr/>
          <p:nvPr/>
        </p:nvGrpSpPr>
        <p:grpSpPr>
          <a:xfrm>
            <a:off x="7817048" y="1586108"/>
            <a:ext cx="3839402" cy="2384197"/>
            <a:chOff x="8033356" y="1586108"/>
            <a:chExt cx="3839402" cy="2384197"/>
          </a:xfrm>
        </p:grpSpPr>
        <p:sp>
          <p:nvSpPr>
            <p:cNvPr id="54" name="Rectangle 53">
              <a:extLst>
                <a:ext uri="{FF2B5EF4-FFF2-40B4-BE49-F238E27FC236}">
                  <a16:creationId xmlns:a16="http://schemas.microsoft.com/office/drawing/2014/main" id="{12A30339-391E-094A-86ED-3602ABF8B9A3}"/>
                </a:ext>
              </a:extLst>
            </p:cNvPr>
            <p:cNvSpPr/>
            <p:nvPr/>
          </p:nvSpPr>
          <p:spPr>
            <a:xfrm>
              <a:off x="8033356" y="1586108"/>
              <a:ext cx="3839402" cy="2384197"/>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A4D2867B-C0B1-924B-91CD-C74BDEE0ACD0}"/>
                </a:ext>
              </a:extLst>
            </p:cNvPr>
            <p:cNvCxnSpPr>
              <a:cxnSpLocks/>
            </p:cNvCxnSpPr>
            <p:nvPr/>
          </p:nvCxnSpPr>
          <p:spPr>
            <a:xfrm>
              <a:off x="8270919" y="1719250"/>
              <a:ext cx="0" cy="19044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41C2A67-0EAB-6F45-9854-4FE6D876FA1A}"/>
                </a:ext>
              </a:extLst>
            </p:cNvPr>
            <p:cNvCxnSpPr>
              <a:cxnSpLocks/>
            </p:cNvCxnSpPr>
            <p:nvPr/>
          </p:nvCxnSpPr>
          <p:spPr>
            <a:xfrm>
              <a:off x="11587063" y="1719250"/>
              <a:ext cx="0" cy="19044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62931AAB-0054-C548-B46C-21E243C8745A}"/>
                </a:ext>
              </a:extLst>
            </p:cNvPr>
            <p:cNvSpPr txBox="1"/>
            <p:nvPr/>
          </p:nvSpPr>
          <p:spPr>
            <a:xfrm>
              <a:off x="8170858" y="3584620"/>
              <a:ext cx="219786" cy="260755"/>
            </a:xfrm>
            <a:prstGeom prst="rect">
              <a:avLst/>
            </a:prstGeom>
            <a:noFill/>
            <a:ln>
              <a:noFill/>
            </a:ln>
          </p:spPr>
          <p:txBody>
            <a:bodyPr wrap="none" rtlCol="0">
              <a:spAutoFit/>
            </a:bodyPr>
            <a:lstStyle/>
            <a:p>
              <a:pPr algn="ctr"/>
              <a:r>
                <a:rPr lang="en-US" dirty="0">
                  <a:solidFill>
                    <a:schemeClr val="bg1"/>
                  </a:solidFill>
                </a:rPr>
                <a:t>0</a:t>
              </a:r>
            </a:p>
          </p:txBody>
        </p:sp>
        <p:sp>
          <p:nvSpPr>
            <p:cNvPr id="58" name="TextBox 57">
              <a:extLst>
                <a:ext uri="{FF2B5EF4-FFF2-40B4-BE49-F238E27FC236}">
                  <a16:creationId xmlns:a16="http://schemas.microsoft.com/office/drawing/2014/main" id="{5F85C6C2-FAB2-D342-AE7E-1B37FF4E8914}"/>
                </a:ext>
              </a:extLst>
            </p:cNvPr>
            <p:cNvSpPr txBox="1"/>
            <p:nvPr/>
          </p:nvSpPr>
          <p:spPr>
            <a:xfrm>
              <a:off x="11477170" y="3574788"/>
              <a:ext cx="219786" cy="260755"/>
            </a:xfrm>
            <a:prstGeom prst="rect">
              <a:avLst/>
            </a:prstGeom>
            <a:noFill/>
            <a:ln>
              <a:noFill/>
            </a:ln>
          </p:spPr>
          <p:txBody>
            <a:bodyPr wrap="none" rtlCol="0">
              <a:spAutoFit/>
            </a:bodyPr>
            <a:lstStyle/>
            <a:p>
              <a:pPr algn="ctr"/>
              <a:r>
                <a:rPr lang="en-US" dirty="0">
                  <a:solidFill>
                    <a:schemeClr val="bg1"/>
                  </a:solidFill>
                </a:rPr>
                <a:t>1</a:t>
              </a:r>
            </a:p>
          </p:txBody>
        </p:sp>
        <p:cxnSp>
          <p:nvCxnSpPr>
            <p:cNvPr id="59" name="Straight Connector 58">
              <a:extLst>
                <a:ext uri="{FF2B5EF4-FFF2-40B4-BE49-F238E27FC236}">
                  <a16:creationId xmlns:a16="http://schemas.microsoft.com/office/drawing/2014/main" id="{6BDB52A3-A22E-FA4F-932F-B0192DF035A1}"/>
                </a:ext>
              </a:extLst>
            </p:cNvPr>
            <p:cNvCxnSpPr>
              <a:cxnSpLocks/>
            </p:cNvCxnSpPr>
            <p:nvPr/>
          </p:nvCxnSpPr>
          <p:spPr>
            <a:xfrm flipH="1">
              <a:off x="8270919" y="3623719"/>
              <a:ext cx="3316144"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43C0DF1-DFCB-C74E-97C9-8D9640491715}"/>
                </a:ext>
              </a:extLst>
            </p:cNvPr>
            <p:cNvCxnSpPr>
              <a:cxnSpLocks/>
            </p:cNvCxnSpPr>
            <p:nvPr/>
          </p:nvCxnSpPr>
          <p:spPr>
            <a:xfrm>
              <a:off x="8193631" y="2036787"/>
              <a:ext cx="1644581" cy="133262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9F7187F-CDC0-1741-B22C-0FB254ACAAD2}"/>
                </a:ext>
              </a:extLst>
            </p:cNvPr>
            <p:cNvCxnSpPr>
              <a:cxnSpLocks/>
            </p:cNvCxnSpPr>
            <p:nvPr/>
          </p:nvCxnSpPr>
          <p:spPr>
            <a:xfrm>
              <a:off x="8161026" y="2620628"/>
              <a:ext cx="3659778" cy="38873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6205E17-295B-1447-85A2-E91C1769C9DD}"/>
                </a:ext>
              </a:extLst>
            </p:cNvPr>
            <p:cNvCxnSpPr>
              <a:cxnSpLocks/>
            </p:cNvCxnSpPr>
            <p:nvPr/>
          </p:nvCxnSpPr>
          <p:spPr>
            <a:xfrm>
              <a:off x="8088238" y="2509560"/>
              <a:ext cx="1534779" cy="950282"/>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2FF4806-23DD-5143-9065-00DFA4EE3B6B}"/>
                </a:ext>
              </a:extLst>
            </p:cNvPr>
            <p:cNvCxnSpPr>
              <a:cxnSpLocks/>
            </p:cNvCxnSpPr>
            <p:nvPr/>
          </p:nvCxnSpPr>
          <p:spPr>
            <a:xfrm flipH="1">
              <a:off x="8270919" y="3623719"/>
              <a:ext cx="331614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34A4C894-5F9F-914A-92F6-C49D06E7F9DD}"/>
              </a:ext>
            </a:extLst>
          </p:cNvPr>
          <p:cNvGrpSpPr/>
          <p:nvPr/>
        </p:nvGrpSpPr>
        <p:grpSpPr>
          <a:xfrm>
            <a:off x="7816371" y="4250519"/>
            <a:ext cx="3839402" cy="2384197"/>
            <a:chOff x="8032679" y="4309055"/>
            <a:chExt cx="3839402" cy="2384197"/>
          </a:xfrm>
        </p:grpSpPr>
        <p:sp>
          <p:nvSpPr>
            <p:cNvPr id="74" name="Rectangle 73">
              <a:extLst>
                <a:ext uri="{FF2B5EF4-FFF2-40B4-BE49-F238E27FC236}">
                  <a16:creationId xmlns:a16="http://schemas.microsoft.com/office/drawing/2014/main" id="{1261E6ED-44B4-614F-952A-A1E0BD6B2D47}"/>
                </a:ext>
              </a:extLst>
            </p:cNvPr>
            <p:cNvSpPr/>
            <p:nvPr/>
          </p:nvSpPr>
          <p:spPr>
            <a:xfrm>
              <a:off x="8032679" y="4309055"/>
              <a:ext cx="3839402" cy="2384197"/>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F5E9E15A-3A4D-D047-9C6C-3EF0025B1E7D}"/>
                </a:ext>
              </a:extLst>
            </p:cNvPr>
            <p:cNvCxnSpPr>
              <a:cxnSpLocks/>
            </p:cNvCxnSpPr>
            <p:nvPr/>
          </p:nvCxnSpPr>
          <p:spPr>
            <a:xfrm>
              <a:off x="8270242" y="4442197"/>
              <a:ext cx="0" cy="19044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53980E2-C06E-0242-B02D-B50136DB199E}"/>
                </a:ext>
              </a:extLst>
            </p:cNvPr>
            <p:cNvCxnSpPr>
              <a:cxnSpLocks/>
            </p:cNvCxnSpPr>
            <p:nvPr/>
          </p:nvCxnSpPr>
          <p:spPr>
            <a:xfrm>
              <a:off x="11586386" y="4442197"/>
              <a:ext cx="0" cy="19044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DBF7BF2E-6142-7745-A9E3-C5F49EE33C2E}"/>
                </a:ext>
              </a:extLst>
            </p:cNvPr>
            <p:cNvSpPr txBox="1"/>
            <p:nvPr/>
          </p:nvSpPr>
          <p:spPr>
            <a:xfrm>
              <a:off x="8170181" y="6307567"/>
              <a:ext cx="219786" cy="260755"/>
            </a:xfrm>
            <a:prstGeom prst="rect">
              <a:avLst/>
            </a:prstGeom>
            <a:noFill/>
            <a:ln>
              <a:noFill/>
            </a:ln>
          </p:spPr>
          <p:txBody>
            <a:bodyPr wrap="none" rtlCol="0">
              <a:spAutoFit/>
            </a:bodyPr>
            <a:lstStyle/>
            <a:p>
              <a:pPr algn="ctr"/>
              <a:r>
                <a:rPr lang="en-US" dirty="0">
                  <a:solidFill>
                    <a:schemeClr val="bg1"/>
                  </a:solidFill>
                </a:rPr>
                <a:t>0</a:t>
              </a:r>
            </a:p>
          </p:txBody>
        </p:sp>
        <p:sp>
          <p:nvSpPr>
            <p:cNvPr id="78" name="TextBox 77">
              <a:extLst>
                <a:ext uri="{FF2B5EF4-FFF2-40B4-BE49-F238E27FC236}">
                  <a16:creationId xmlns:a16="http://schemas.microsoft.com/office/drawing/2014/main" id="{4C661732-F99B-4142-B6F7-5AC1B96037E5}"/>
                </a:ext>
              </a:extLst>
            </p:cNvPr>
            <p:cNvSpPr txBox="1"/>
            <p:nvPr/>
          </p:nvSpPr>
          <p:spPr>
            <a:xfrm>
              <a:off x="11476493" y="6297735"/>
              <a:ext cx="219786" cy="260755"/>
            </a:xfrm>
            <a:prstGeom prst="rect">
              <a:avLst/>
            </a:prstGeom>
            <a:noFill/>
            <a:ln>
              <a:noFill/>
            </a:ln>
          </p:spPr>
          <p:txBody>
            <a:bodyPr wrap="none" rtlCol="0">
              <a:spAutoFit/>
            </a:bodyPr>
            <a:lstStyle/>
            <a:p>
              <a:pPr algn="ctr"/>
              <a:r>
                <a:rPr lang="en-US" dirty="0">
                  <a:solidFill>
                    <a:schemeClr val="bg1"/>
                  </a:solidFill>
                </a:rPr>
                <a:t>1</a:t>
              </a:r>
            </a:p>
          </p:txBody>
        </p:sp>
        <p:cxnSp>
          <p:nvCxnSpPr>
            <p:cNvPr id="79" name="Straight Connector 78">
              <a:extLst>
                <a:ext uri="{FF2B5EF4-FFF2-40B4-BE49-F238E27FC236}">
                  <a16:creationId xmlns:a16="http://schemas.microsoft.com/office/drawing/2014/main" id="{C31CCEBF-9F6B-3749-BF74-E5850AAC0D90}"/>
                </a:ext>
              </a:extLst>
            </p:cNvPr>
            <p:cNvCxnSpPr>
              <a:cxnSpLocks/>
            </p:cNvCxnSpPr>
            <p:nvPr/>
          </p:nvCxnSpPr>
          <p:spPr>
            <a:xfrm flipH="1">
              <a:off x="8270242" y="6346666"/>
              <a:ext cx="3316144"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74F25B3-7ED0-6740-BDD8-147665A59892}"/>
                </a:ext>
              </a:extLst>
            </p:cNvPr>
            <p:cNvCxnSpPr>
              <a:cxnSpLocks/>
            </p:cNvCxnSpPr>
            <p:nvPr/>
          </p:nvCxnSpPr>
          <p:spPr>
            <a:xfrm flipV="1">
              <a:off x="8121297" y="4759734"/>
              <a:ext cx="3639716" cy="148112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40F9009-09CA-1A40-B87E-2D005D8EE0C7}"/>
                </a:ext>
              </a:extLst>
            </p:cNvPr>
            <p:cNvCxnSpPr>
              <a:cxnSpLocks/>
            </p:cNvCxnSpPr>
            <p:nvPr/>
          </p:nvCxnSpPr>
          <p:spPr>
            <a:xfrm flipV="1">
              <a:off x="10241444" y="4442197"/>
              <a:ext cx="1472479" cy="1665821"/>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4814724-0910-4F4E-8ACD-2071F325D1AF}"/>
                </a:ext>
              </a:extLst>
            </p:cNvPr>
            <p:cNvCxnSpPr>
              <a:cxnSpLocks/>
            </p:cNvCxnSpPr>
            <p:nvPr/>
          </p:nvCxnSpPr>
          <p:spPr>
            <a:xfrm flipV="1">
              <a:off x="8139516" y="5532505"/>
              <a:ext cx="3680611" cy="7356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425DB0E-5669-FF4F-9217-E01D233BD87F}"/>
                </a:ext>
              </a:extLst>
            </p:cNvPr>
            <p:cNvCxnSpPr>
              <a:cxnSpLocks/>
            </p:cNvCxnSpPr>
            <p:nvPr/>
          </p:nvCxnSpPr>
          <p:spPr>
            <a:xfrm flipH="1">
              <a:off x="8270242" y="6346666"/>
              <a:ext cx="331614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635694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BD77FC78-926B-8B4A-B4E8-9121818AA49D}"/>
              </a:ext>
            </a:extLst>
          </p:cNvPr>
          <p:cNvSpPr txBox="1"/>
          <p:nvPr/>
        </p:nvSpPr>
        <p:spPr>
          <a:xfrm>
            <a:off x="809474" y="2661352"/>
            <a:ext cx="1341494" cy="954107"/>
          </a:xfrm>
          <a:prstGeom prst="rect">
            <a:avLst/>
          </a:prstGeom>
          <a:noFill/>
          <a:ln>
            <a:solidFill>
              <a:schemeClr val="tx1">
                <a:lumMod val="95000"/>
              </a:schemeClr>
            </a:solidFill>
          </a:ln>
        </p:spPr>
        <p:txBody>
          <a:bodyPr wrap="square" rtlCol="0">
            <a:spAutoFit/>
          </a:bodyPr>
          <a:lstStyle/>
          <a:p>
            <a:pPr algn="ctr"/>
            <a:r>
              <a:rPr lang="en-US" sz="1400" b="1" i="1" u="sng" dirty="0">
                <a:solidFill>
                  <a:schemeClr val="tx1">
                    <a:lumMod val="95000"/>
                  </a:schemeClr>
                </a:solidFill>
              </a:rPr>
              <a:t>Base Case</a:t>
            </a:r>
            <a:r>
              <a:rPr lang="en-US" sz="1400" i="1" dirty="0">
                <a:solidFill>
                  <a:schemeClr val="tx1">
                    <a:lumMod val="95000"/>
                  </a:schemeClr>
                </a:solidFill>
              </a:rPr>
              <a:t>:</a:t>
            </a:r>
          </a:p>
          <a:p>
            <a:pPr algn="ctr"/>
            <a:r>
              <a:rPr lang="en-US" sz="1400" i="1" dirty="0">
                <a:solidFill>
                  <a:schemeClr val="tx1">
                    <a:lumMod val="95000"/>
                  </a:schemeClr>
                </a:solidFill>
              </a:rPr>
              <a:t>If only one line, just return the line itself!</a:t>
            </a:r>
          </a:p>
        </p:txBody>
      </p:sp>
      <p:cxnSp>
        <p:nvCxnSpPr>
          <p:cNvPr id="38" name="Straight Connector 37">
            <a:extLst>
              <a:ext uri="{FF2B5EF4-FFF2-40B4-BE49-F238E27FC236}">
                <a16:creationId xmlns:a16="http://schemas.microsoft.com/office/drawing/2014/main" id="{B3246BE0-7874-164D-B065-49D721B20D08}"/>
              </a:ext>
            </a:extLst>
          </p:cNvPr>
          <p:cNvCxnSpPr>
            <a:cxnSpLocks/>
          </p:cNvCxnSpPr>
          <p:nvPr/>
        </p:nvCxnSpPr>
        <p:spPr>
          <a:xfrm flipH="1" flipV="1">
            <a:off x="2272645" y="3135937"/>
            <a:ext cx="1069607" cy="40367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6FD480AB-E47C-3647-A344-15C4132BBA34}"/>
              </a:ext>
            </a:extLst>
          </p:cNvPr>
          <p:cNvSpPr/>
          <p:nvPr/>
        </p:nvSpPr>
        <p:spPr>
          <a:xfrm>
            <a:off x="3476138" y="2472770"/>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3812621" y="2661352"/>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8509589" y="2661352"/>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3656969" y="5470570"/>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8353937" y="5470570"/>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3812621" y="5358832"/>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601656" y="3111110"/>
            <a:ext cx="5155274" cy="209785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3812621" y="5358832"/>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410BFD4D-0A70-BE4D-B3B3-8077018D1CF4}"/>
              </a:ext>
            </a:extLst>
          </p:cNvPr>
          <p:cNvSpPr txBox="1"/>
          <p:nvPr/>
        </p:nvSpPr>
        <p:spPr>
          <a:xfrm>
            <a:off x="9250729" y="2049524"/>
            <a:ext cx="2399223" cy="1815882"/>
          </a:xfrm>
          <a:prstGeom prst="rect">
            <a:avLst/>
          </a:prstGeom>
          <a:noFill/>
          <a:ln>
            <a:solidFill>
              <a:schemeClr val="tx1">
                <a:lumMod val="95000"/>
              </a:schemeClr>
            </a:solidFill>
          </a:ln>
        </p:spPr>
        <p:txBody>
          <a:bodyPr wrap="square" rtlCol="0">
            <a:spAutoFit/>
          </a:bodyPr>
          <a:lstStyle/>
          <a:p>
            <a:pPr algn="ctr"/>
            <a:r>
              <a:rPr lang="en-US" sz="1400" b="1" i="1" u="sng" dirty="0">
                <a:solidFill>
                  <a:schemeClr val="tx1">
                    <a:lumMod val="95000"/>
                  </a:schemeClr>
                </a:solidFill>
              </a:rPr>
              <a:t>Return Value</a:t>
            </a:r>
            <a:r>
              <a:rPr lang="en-US" sz="1400" i="1" dirty="0">
                <a:solidFill>
                  <a:schemeClr val="tx1">
                    <a:lumMod val="95000"/>
                  </a:schemeClr>
                </a:solidFill>
              </a:rPr>
              <a:t>:</a:t>
            </a:r>
          </a:p>
          <a:p>
            <a:pPr algn="ctr"/>
            <a:r>
              <a:rPr lang="en-US" sz="1400" i="1" dirty="0">
                <a:solidFill>
                  <a:schemeClr val="tx1">
                    <a:lumMod val="95000"/>
                  </a:schemeClr>
                </a:solidFill>
              </a:rPr>
              <a:t>Format of return value will be slope and y-intercept of each line (sorted by slope) and a second array that stores the intersection points of the lines in order left to right (in this case, there are none.</a:t>
            </a:r>
          </a:p>
        </p:txBody>
      </p:sp>
      <p:sp>
        <p:nvSpPr>
          <p:cNvPr id="48" name="TextBox 47">
            <a:extLst>
              <a:ext uri="{FF2B5EF4-FFF2-40B4-BE49-F238E27FC236}">
                <a16:creationId xmlns:a16="http://schemas.microsoft.com/office/drawing/2014/main" id="{61E49E2E-269C-D547-8F8F-0DE98CAE0307}"/>
              </a:ext>
            </a:extLst>
          </p:cNvPr>
          <p:cNvSpPr txBox="1"/>
          <p:nvPr/>
        </p:nvSpPr>
        <p:spPr>
          <a:xfrm>
            <a:off x="9250729" y="4450891"/>
            <a:ext cx="2399223" cy="738664"/>
          </a:xfrm>
          <a:prstGeom prst="rect">
            <a:avLst/>
          </a:prstGeom>
          <a:noFill/>
          <a:ln>
            <a:solidFill>
              <a:schemeClr val="tx1">
                <a:lumMod val="95000"/>
              </a:schemeClr>
            </a:solidFill>
          </a:ln>
        </p:spPr>
        <p:txBody>
          <a:bodyPr wrap="square" rtlCol="0">
            <a:spAutoFit/>
          </a:bodyPr>
          <a:lstStyle/>
          <a:p>
            <a:pPr algn="ctr"/>
            <a:r>
              <a:rPr lang="en-US" sz="1400" b="1" i="1" u="sng" dirty="0">
                <a:solidFill>
                  <a:schemeClr val="tx1">
                    <a:lumMod val="95000"/>
                  </a:schemeClr>
                </a:solidFill>
              </a:rPr>
              <a:t>Return Value</a:t>
            </a:r>
            <a:r>
              <a:rPr lang="en-US" sz="1400" i="1" dirty="0">
                <a:solidFill>
                  <a:schemeClr val="tx1">
                    <a:lumMod val="95000"/>
                  </a:schemeClr>
                </a:solidFill>
              </a:rPr>
              <a:t>:</a:t>
            </a:r>
          </a:p>
          <a:p>
            <a:pPr algn="ctr"/>
            <a:r>
              <a:rPr lang="en-US" sz="1400" i="1" dirty="0">
                <a:solidFill>
                  <a:schemeClr val="tx1">
                    <a:lumMod val="95000"/>
                  </a:schemeClr>
                </a:solidFill>
              </a:rPr>
              <a:t>Lines = [5,1]</a:t>
            </a:r>
            <a:br>
              <a:rPr lang="en-US" sz="1400" i="1" dirty="0">
                <a:solidFill>
                  <a:schemeClr val="tx1">
                    <a:lumMod val="95000"/>
                  </a:schemeClr>
                </a:solidFill>
              </a:rPr>
            </a:br>
            <a:r>
              <a:rPr lang="en-US" sz="1400" i="1" dirty="0">
                <a:solidFill>
                  <a:schemeClr val="tx1">
                    <a:lumMod val="95000"/>
                  </a:schemeClr>
                </a:solidFill>
              </a:rPr>
              <a:t>Intersections = []</a:t>
            </a:r>
          </a:p>
        </p:txBody>
      </p:sp>
    </p:spTree>
    <p:extLst>
      <p:ext uri="{BB962C8B-B14F-4D97-AF65-F5344CB8AC3E}">
        <p14:creationId xmlns:p14="http://schemas.microsoft.com/office/powerpoint/2010/main" val="2386526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7BF57476-CFB5-9D4B-B639-FDF592AD974C}"/>
              </a:ext>
            </a:extLst>
          </p:cNvPr>
          <p:cNvSpPr txBox="1"/>
          <p:nvPr/>
        </p:nvSpPr>
        <p:spPr>
          <a:xfrm>
            <a:off x="3364540" y="5498832"/>
            <a:ext cx="5742039" cy="954107"/>
          </a:xfrm>
          <a:prstGeom prst="rect">
            <a:avLst/>
          </a:prstGeom>
          <a:noFill/>
        </p:spPr>
        <p:txBody>
          <a:bodyPr wrap="square" rtlCol="0">
            <a:spAutoFit/>
          </a:bodyPr>
          <a:lstStyle/>
          <a:p>
            <a:pPr algn="ctr"/>
            <a:r>
              <a:rPr lang="en-US" sz="1400" b="1" i="1" u="sng" dirty="0">
                <a:solidFill>
                  <a:schemeClr val="tx1">
                    <a:lumMod val="95000"/>
                  </a:schemeClr>
                </a:solidFill>
              </a:rPr>
              <a:t>Merge Step</a:t>
            </a:r>
            <a:r>
              <a:rPr lang="en-US" sz="1400" i="1" dirty="0">
                <a:solidFill>
                  <a:schemeClr val="tx1">
                    <a:lumMod val="95000"/>
                  </a:schemeClr>
                </a:solidFill>
              </a:rPr>
              <a:t>: Given solution to both halves, merge solutions in linear time</a:t>
            </a:r>
          </a:p>
          <a:p>
            <a:pPr algn="ctr"/>
            <a:endParaRPr lang="en-US" sz="1400" i="1" dirty="0">
              <a:solidFill>
                <a:schemeClr val="tx1">
                  <a:lumMod val="95000"/>
                </a:schemeClr>
              </a:solidFill>
            </a:endParaRPr>
          </a:p>
          <a:p>
            <a:pPr algn="ctr"/>
            <a:r>
              <a:rPr lang="en-US" sz="1400" b="1" i="1" u="sng" dirty="0">
                <a:solidFill>
                  <a:schemeClr val="tx1">
                    <a:lumMod val="95000"/>
                  </a:schemeClr>
                </a:solidFill>
              </a:rPr>
              <a:t>Main Idea</a:t>
            </a:r>
            <a:r>
              <a:rPr lang="en-US" sz="1400" i="1" dirty="0">
                <a:solidFill>
                  <a:schemeClr val="tx1">
                    <a:lumMod val="95000"/>
                  </a:schemeClr>
                </a:solidFill>
              </a:rPr>
              <a:t>: Walk the intersection points left to right until the right (green) lines start to dominate.</a:t>
            </a:r>
          </a:p>
        </p:txBody>
      </p:sp>
      <p:grpSp>
        <p:nvGrpSpPr>
          <p:cNvPr id="15" name="Group 14">
            <a:extLst>
              <a:ext uri="{FF2B5EF4-FFF2-40B4-BE49-F238E27FC236}">
                <a16:creationId xmlns:a16="http://schemas.microsoft.com/office/drawing/2014/main" id="{92666477-46BE-3A46-9D97-246F434EBB81}"/>
              </a:ext>
            </a:extLst>
          </p:cNvPr>
          <p:cNvGrpSpPr/>
          <p:nvPr/>
        </p:nvGrpSpPr>
        <p:grpSpPr>
          <a:xfrm>
            <a:off x="3476138" y="1912332"/>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1332070" cy="110225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399503" y="2874678"/>
              <a:ext cx="3418014" cy="137271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5968822" y="2424919"/>
              <a:ext cx="781996" cy="9372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688048" y="4049468"/>
              <a:ext cx="2530582" cy="2395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6B058816-AD93-7248-B9BD-236C4E045413}"/>
              </a:ext>
            </a:extLst>
          </p:cNvPr>
          <p:cNvSpPr txBox="1"/>
          <p:nvPr/>
        </p:nvSpPr>
        <p:spPr>
          <a:xfrm>
            <a:off x="627138" y="2733870"/>
            <a:ext cx="2668359" cy="991592"/>
          </a:xfrm>
          <a:prstGeom prst="rect">
            <a:avLst/>
          </a:prstGeom>
          <a:noFill/>
        </p:spPr>
        <p:txBody>
          <a:bodyPr wrap="square" rtlCol="0">
            <a:spAutoFit/>
          </a:bodyPr>
          <a:lstStyle/>
          <a:p>
            <a:pPr algn="ctr"/>
            <a:r>
              <a:rPr lang="en-US" sz="1400" b="1" i="1" u="sng" dirty="0">
                <a:solidFill>
                  <a:schemeClr val="tx1">
                    <a:lumMod val="95000"/>
                  </a:schemeClr>
                </a:solidFill>
              </a:rPr>
              <a:t>Purple side returns something like:</a:t>
            </a:r>
            <a:r>
              <a:rPr lang="en-US" sz="1400" i="1" dirty="0">
                <a:solidFill>
                  <a:schemeClr val="tx1">
                    <a:lumMod val="95000"/>
                  </a:schemeClr>
                </a:solidFill>
              </a:rPr>
              <a:t>:</a:t>
            </a:r>
          </a:p>
          <a:p>
            <a:pPr algn="ctr"/>
            <a:endParaRPr lang="en-US" sz="1400" i="1" dirty="0">
              <a:solidFill>
                <a:schemeClr val="tx1">
                  <a:lumMod val="95000"/>
                </a:schemeClr>
              </a:solidFill>
            </a:endParaRPr>
          </a:p>
          <a:p>
            <a:pPr algn="ctr"/>
            <a:r>
              <a:rPr lang="en-US" sz="1400" i="1" dirty="0">
                <a:solidFill>
                  <a:schemeClr val="tx1">
                    <a:lumMod val="95000"/>
                  </a:schemeClr>
                </a:solidFill>
              </a:rPr>
              <a:t>Lines = [(-7,12), (-1,8)]</a:t>
            </a:r>
            <a:br>
              <a:rPr lang="en-US" sz="1400" i="1" dirty="0">
                <a:solidFill>
                  <a:schemeClr val="tx1">
                    <a:lumMod val="95000"/>
                  </a:schemeClr>
                </a:solidFill>
              </a:rPr>
            </a:br>
            <a:r>
              <a:rPr lang="en-US" sz="1400" i="1" dirty="0">
                <a:solidFill>
                  <a:schemeClr val="tx1">
                    <a:lumMod val="95000"/>
                  </a:schemeClr>
                </a:solidFill>
              </a:rPr>
              <a:t>Intersections = [0.24]</a:t>
            </a:r>
          </a:p>
        </p:txBody>
      </p:sp>
      <p:sp>
        <p:nvSpPr>
          <p:cNvPr id="53" name="TextBox 52">
            <a:extLst>
              <a:ext uri="{FF2B5EF4-FFF2-40B4-BE49-F238E27FC236}">
                <a16:creationId xmlns:a16="http://schemas.microsoft.com/office/drawing/2014/main" id="{CE1716F7-C903-9E47-9DF4-55EF9B662C57}"/>
              </a:ext>
            </a:extLst>
          </p:cNvPr>
          <p:cNvSpPr txBox="1"/>
          <p:nvPr/>
        </p:nvSpPr>
        <p:spPr>
          <a:xfrm>
            <a:off x="9125140" y="2733870"/>
            <a:ext cx="2668359" cy="991592"/>
          </a:xfrm>
          <a:prstGeom prst="rect">
            <a:avLst/>
          </a:prstGeom>
          <a:noFill/>
        </p:spPr>
        <p:txBody>
          <a:bodyPr wrap="square" rtlCol="0">
            <a:spAutoFit/>
          </a:bodyPr>
          <a:lstStyle/>
          <a:p>
            <a:pPr algn="ctr"/>
            <a:r>
              <a:rPr lang="en-US" sz="1400" b="1" i="1" u="sng" dirty="0">
                <a:solidFill>
                  <a:schemeClr val="tx1">
                    <a:lumMod val="95000"/>
                  </a:schemeClr>
                </a:solidFill>
              </a:rPr>
              <a:t>Green side returns something like:</a:t>
            </a:r>
            <a:r>
              <a:rPr lang="en-US" sz="1400" i="1" dirty="0">
                <a:solidFill>
                  <a:schemeClr val="tx1">
                    <a:lumMod val="95000"/>
                  </a:schemeClr>
                </a:solidFill>
              </a:rPr>
              <a:t>:</a:t>
            </a:r>
          </a:p>
          <a:p>
            <a:pPr algn="ctr"/>
            <a:endParaRPr lang="en-US" sz="1400" i="1" dirty="0">
              <a:solidFill>
                <a:schemeClr val="tx1">
                  <a:lumMod val="95000"/>
                </a:schemeClr>
              </a:solidFill>
            </a:endParaRPr>
          </a:p>
          <a:p>
            <a:pPr algn="ctr"/>
            <a:r>
              <a:rPr lang="en-US" sz="1400" i="1" dirty="0">
                <a:solidFill>
                  <a:schemeClr val="tx1">
                    <a:lumMod val="95000"/>
                  </a:schemeClr>
                </a:solidFill>
              </a:rPr>
              <a:t>Lines = [(0.5,6), (6,2), (8,-13)]</a:t>
            </a:r>
            <a:br>
              <a:rPr lang="en-US" sz="1400" i="1" dirty="0">
                <a:solidFill>
                  <a:schemeClr val="tx1">
                    <a:lumMod val="95000"/>
                  </a:schemeClr>
                </a:solidFill>
              </a:rPr>
            </a:br>
            <a:r>
              <a:rPr lang="en-US" sz="1400" i="1" dirty="0">
                <a:solidFill>
                  <a:schemeClr val="tx1">
                    <a:lumMod val="95000"/>
                  </a:schemeClr>
                </a:solidFill>
              </a:rPr>
              <a:t>Intersections = [0.46, 0.87]</a:t>
            </a:r>
          </a:p>
        </p:txBody>
      </p:sp>
    </p:spTree>
    <p:extLst>
      <p:ext uri="{BB962C8B-B14F-4D97-AF65-F5344CB8AC3E}">
        <p14:creationId xmlns:p14="http://schemas.microsoft.com/office/powerpoint/2010/main" val="16207861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92666477-46BE-3A46-9D97-246F434EBB81}"/>
              </a:ext>
            </a:extLst>
          </p:cNvPr>
          <p:cNvGrpSpPr/>
          <p:nvPr/>
        </p:nvGrpSpPr>
        <p:grpSpPr>
          <a:xfrm>
            <a:off x="3387649" y="1499378"/>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1332070" cy="110225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399503" y="2874678"/>
              <a:ext cx="3418014" cy="137271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5968822" y="2424919"/>
              <a:ext cx="781996" cy="9372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688048" y="4049468"/>
              <a:ext cx="2530582" cy="2395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6B058816-AD93-7248-B9BD-236C4E045413}"/>
              </a:ext>
            </a:extLst>
          </p:cNvPr>
          <p:cNvSpPr txBox="1"/>
          <p:nvPr/>
        </p:nvSpPr>
        <p:spPr>
          <a:xfrm>
            <a:off x="455322" y="2733870"/>
            <a:ext cx="2673171" cy="954107"/>
          </a:xfrm>
          <a:prstGeom prst="rect">
            <a:avLst/>
          </a:prstGeom>
          <a:noFill/>
        </p:spPr>
        <p:txBody>
          <a:bodyPr wrap="square" rtlCol="0">
            <a:spAutoFit/>
          </a:bodyPr>
          <a:lstStyle/>
          <a:p>
            <a:r>
              <a:rPr lang="en-US" sz="1400" b="1" i="1" u="sng" dirty="0">
                <a:solidFill>
                  <a:schemeClr val="tx1">
                    <a:lumMod val="95000"/>
                  </a:schemeClr>
                </a:solidFill>
              </a:rPr>
              <a:t>Purple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L_Lines</a:t>
            </a:r>
            <a:r>
              <a:rPr lang="en-US" sz="1400" i="1" dirty="0">
                <a:solidFill>
                  <a:schemeClr val="tx1">
                    <a:lumMod val="95000"/>
                  </a:schemeClr>
                </a:solidFill>
              </a:rPr>
              <a:t> 	= [(-7,12), (-1,8)]</a:t>
            </a:r>
            <a:br>
              <a:rPr lang="en-US" sz="1400" i="1" dirty="0">
                <a:solidFill>
                  <a:schemeClr val="tx1">
                    <a:lumMod val="95000"/>
                  </a:schemeClr>
                </a:solidFill>
              </a:rPr>
            </a:br>
            <a:r>
              <a:rPr lang="en-US" sz="1400" i="1" dirty="0" err="1">
                <a:solidFill>
                  <a:schemeClr val="tx1">
                    <a:lumMod val="95000"/>
                  </a:schemeClr>
                </a:solidFill>
              </a:rPr>
              <a:t>L_Int</a:t>
            </a:r>
            <a:r>
              <a:rPr lang="en-US" sz="1400" i="1" dirty="0">
                <a:solidFill>
                  <a:schemeClr val="tx1">
                    <a:lumMod val="95000"/>
                  </a:schemeClr>
                </a:solidFill>
              </a:rPr>
              <a:t> 	= [0.24	]</a:t>
            </a:r>
          </a:p>
        </p:txBody>
      </p:sp>
      <p:sp>
        <p:nvSpPr>
          <p:cNvPr id="53" name="TextBox 52">
            <a:extLst>
              <a:ext uri="{FF2B5EF4-FFF2-40B4-BE49-F238E27FC236}">
                <a16:creationId xmlns:a16="http://schemas.microsoft.com/office/drawing/2014/main" id="{CE1716F7-C903-9E47-9DF4-55EF9B662C57}"/>
              </a:ext>
            </a:extLst>
          </p:cNvPr>
          <p:cNvSpPr txBox="1"/>
          <p:nvPr/>
        </p:nvSpPr>
        <p:spPr>
          <a:xfrm>
            <a:off x="8988293" y="2759977"/>
            <a:ext cx="3128258" cy="954107"/>
          </a:xfrm>
          <a:prstGeom prst="rect">
            <a:avLst/>
          </a:prstGeom>
          <a:noFill/>
        </p:spPr>
        <p:txBody>
          <a:bodyPr wrap="square" rtlCol="0">
            <a:spAutoFit/>
          </a:bodyPr>
          <a:lstStyle/>
          <a:p>
            <a:r>
              <a:rPr lang="en-US" sz="1400" b="1" i="1" u="sng" dirty="0">
                <a:solidFill>
                  <a:schemeClr val="tx1">
                    <a:lumMod val="95000"/>
                  </a:schemeClr>
                </a:solidFill>
              </a:rPr>
              <a:t>Green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R_Lines</a:t>
            </a:r>
            <a:r>
              <a:rPr lang="en-US" sz="1400" i="1" dirty="0">
                <a:solidFill>
                  <a:schemeClr val="tx1">
                    <a:lumMod val="95000"/>
                  </a:schemeClr>
                </a:solidFill>
              </a:rPr>
              <a:t> 	= [(0.5,6), 	(6,2), (8,-13)]</a:t>
            </a:r>
            <a:br>
              <a:rPr lang="en-US" sz="1400" i="1" dirty="0">
                <a:solidFill>
                  <a:schemeClr val="tx1">
                    <a:lumMod val="95000"/>
                  </a:schemeClr>
                </a:solidFill>
              </a:rPr>
            </a:br>
            <a:r>
              <a:rPr lang="en-US" sz="1400" i="1" dirty="0" err="1">
                <a:solidFill>
                  <a:schemeClr val="tx1">
                    <a:lumMod val="95000"/>
                  </a:schemeClr>
                </a:solidFill>
              </a:rPr>
              <a:t>R_Int</a:t>
            </a:r>
            <a:r>
              <a:rPr lang="en-US" sz="1400" i="1" dirty="0">
                <a:solidFill>
                  <a:schemeClr val="tx1">
                    <a:lumMod val="95000"/>
                  </a:schemeClr>
                </a:solidFill>
              </a:rPr>
              <a:t> 	= [0.46, 	0.87]</a:t>
            </a:r>
          </a:p>
        </p:txBody>
      </p:sp>
      <p:sp>
        <p:nvSpPr>
          <p:cNvPr id="3" name="Right Arrow 2">
            <a:extLst>
              <a:ext uri="{FF2B5EF4-FFF2-40B4-BE49-F238E27FC236}">
                <a16:creationId xmlns:a16="http://schemas.microsoft.com/office/drawing/2014/main" id="{A928898A-AF88-314D-929D-59EBB579CDA4}"/>
              </a:ext>
            </a:extLst>
          </p:cNvPr>
          <p:cNvSpPr/>
          <p:nvPr/>
        </p:nvSpPr>
        <p:spPr>
          <a:xfrm rot="16200000">
            <a:off x="1598452" y="3872526"/>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BDA3691-2207-4B49-B64B-CD8BE4FA3FD4}"/>
              </a:ext>
            </a:extLst>
          </p:cNvPr>
          <p:cNvSpPr txBox="1"/>
          <p:nvPr/>
        </p:nvSpPr>
        <p:spPr>
          <a:xfrm>
            <a:off x="1278689" y="4214391"/>
            <a:ext cx="1106340" cy="307777"/>
          </a:xfrm>
          <a:prstGeom prst="rect">
            <a:avLst/>
          </a:prstGeom>
          <a:noFill/>
        </p:spPr>
        <p:txBody>
          <a:bodyPr wrap="square" rtlCol="0">
            <a:spAutoFit/>
          </a:bodyPr>
          <a:lstStyle/>
          <a:p>
            <a:r>
              <a:rPr lang="en-US" sz="1400" dirty="0" err="1">
                <a:solidFill>
                  <a:schemeClr val="tx1">
                    <a:lumMod val="95000"/>
                  </a:schemeClr>
                </a:solidFill>
              </a:rPr>
              <a:t>leftIndex</a:t>
            </a:r>
            <a:r>
              <a:rPr lang="en-US" sz="1400" dirty="0">
                <a:solidFill>
                  <a:schemeClr val="tx1">
                    <a:lumMod val="95000"/>
                  </a:schemeClr>
                </a:solidFill>
              </a:rPr>
              <a:t>=0</a:t>
            </a:r>
          </a:p>
        </p:txBody>
      </p:sp>
      <p:sp>
        <p:nvSpPr>
          <p:cNvPr id="23" name="Right Arrow 22">
            <a:extLst>
              <a:ext uri="{FF2B5EF4-FFF2-40B4-BE49-F238E27FC236}">
                <a16:creationId xmlns:a16="http://schemas.microsoft.com/office/drawing/2014/main" id="{A42C93A0-8D18-884A-A12F-B14C92E8097F}"/>
              </a:ext>
            </a:extLst>
          </p:cNvPr>
          <p:cNvSpPr/>
          <p:nvPr/>
        </p:nvSpPr>
        <p:spPr>
          <a:xfrm rot="5400000">
            <a:off x="4590846" y="2682438"/>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B9B731AF-8109-AC41-9F2B-0658AC48B2F7}"/>
              </a:ext>
            </a:extLst>
          </p:cNvPr>
          <p:cNvSpPr/>
          <p:nvPr/>
        </p:nvSpPr>
        <p:spPr>
          <a:xfrm rot="16200000">
            <a:off x="5538532" y="3561504"/>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6514BE43-2B64-9247-BB4B-00A90ADE3319}"/>
              </a:ext>
            </a:extLst>
          </p:cNvPr>
          <p:cNvSpPr/>
          <p:nvPr/>
        </p:nvSpPr>
        <p:spPr>
          <a:xfrm rot="16200000">
            <a:off x="10166675" y="3880023"/>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29DC097-823F-2A4F-A927-92DA14595A97}"/>
              </a:ext>
            </a:extLst>
          </p:cNvPr>
          <p:cNvSpPr txBox="1"/>
          <p:nvPr/>
        </p:nvSpPr>
        <p:spPr>
          <a:xfrm>
            <a:off x="9782942" y="4164927"/>
            <a:ext cx="1229187" cy="307777"/>
          </a:xfrm>
          <a:prstGeom prst="rect">
            <a:avLst/>
          </a:prstGeom>
          <a:noFill/>
        </p:spPr>
        <p:txBody>
          <a:bodyPr wrap="square" rtlCol="0">
            <a:spAutoFit/>
          </a:bodyPr>
          <a:lstStyle/>
          <a:p>
            <a:r>
              <a:rPr lang="en-US" sz="1400" dirty="0" err="1">
                <a:solidFill>
                  <a:schemeClr val="tx1">
                    <a:lumMod val="95000"/>
                  </a:schemeClr>
                </a:solidFill>
              </a:rPr>
              <a:t>rightIndex</a:t>
            </a:r>
            <a:r>
              <a:rPr lang="en-US" sz="1400" dirty="0">
                <a:solidFill>
                  <a:schemeClr val="tx1">
                    <a:lumMod val="95000"/>
                  </a:schemeClr>
                </a:solidFill>
              </a:rPr>
              <a:t>=0</a:t>
            </a:r>
          </a:p>
        </p:txBody>
      </p:sp>
      <p:sp>
        <p:nvSpPr>
          <p:cNvPr id="28" name="TextBox 27">
            <a:extLst>
              <a:ext uri="{FF2B5EF4-FFF2-40B4-BE49-F238E27FC236}">
                <a16:creationId xmlns:a16="http://schemas.microsoft.com/office/drawing/2014/main" id="{5603415B-8176-0042-B432-5066C01F7AD1}"/>
              </a:ext>
            </a:extLst>
          </p:cNvPr>
          <p:cNvSpPr txBox="1"/>
          <p:nvPr/>
        </p:nvSpPr>
        <p:spPr>
          <a:xfrm>
            <a:off x="1890852" y="4990348"/>
            <a:ext cx="8718153" cy="1600438"/>
          </a:xfrm>
          <a:prstGeom prst="rect">
            <a:avLst/>
          </a:prstGeom>
          <a:solidFill>
            <a:schemeClr val="tx1">
              <a:lumMod val="95000"/>
            </a:schemeClr>
          </a:solidFill>
          <a:ln>
            <a:solidFill>
              <a:schemeClr val="bg1"/>
            </a:solidFill>
          </a:ln>
        </p:spPr>
        <p:txBody>
          <a:bodyPr wrap="square" rtlCol="0">
            <a:spAutoFit/>
          </a:bodyPr>
          <a:lstStyle/>
          <a:p>
            <a:r>
              <a:rPr lang="en-US" sz="1400" b="1" i="1" u="sng" dirty="0">
                <a:solidFill>
                  <a:schemeClr val="bg1"/>
                </a:solidFill>
              </a:rPr>
              <a:t>At each loop iteration:</a:t>
            </a:r>
          </a:p>
          <a:p>
            <a:r>
              <a:rPr lang="en-US" sz="1400" i="1" dirty="0">
                <a:solidFill>
                  <a:schemeClr val="bg1"/>
                </a:solidFill>
              </a:rPr>
              <a:t>	Take line at </a:t>
            </a:r>
            <a:r>
              <a:rPr lang="en-US" sz="1400" i="1" dirty="0" err="1">
                <a:solidFill>
                  <a:schemeClr val="bg1"/>
                </a:solidFill>
              </a:rPr>
              <a:t>leftIndex</a:t>
            </a:r>
            <a:r>
              <a:rPr lang="en-US" sz="1400" i="1" dirty="0">
                <a:solidFill>
                  <a:schemeClr val="bg1"/>
                </a:solidFill>
              </a:rPr>
              <a:t> and </a:t>
            </a:r>
            <a:r>
              <a:rPr lang="en-US" sz="1400" i="1" dirty="0" err="1">
                <a:solidFill>
                  <a:schemeClr val="bg1"/>
                </a:solidFill>
              </a:rPr>
              <a:t>rightIndex</a:t>
            </a:r>
            <a:endParaRPr lang="en-US" sz="1400" i="1" dirty="0">
              <a:solidFill>
                <a:schemeClr val="bg1"/>
              </a:solidFill>
            </a:endParaRPr>
          </a:p>
          <a:p>
            <a:r>
              <a:rPr lang="en-US" sz="1400" i="1" dirty="0">
                <a:solidFill>
                  <a:schemeClr val="bg1"/>
                </a:solidFill>
              </a:rPr>
              <a:t>	Evaluate each line at left most intersection min(</a:t>
            </a:r>
            <a:r>
              <a:rPr lang="en-US" sz="1400" i="1" dirty="0" err="1">
                <a:solidFill>
                  <a:schemeClr val="bg1"/>
                </a:solidFill>
              </a:rPr>
              <a:t>L_Int</a:t>
            </a:r>
            <a:r>
              <a:rPr lang="en-US" sz="1400" i="1" dirty="0">
                <a:solidFill>
                  <a:schemeClr val="bg1"/>
                </a:solidFill>
              </a:rPr>
              <a:t>[</a:t>
            </a:r>
            <a:r>
              <a:rPr lang="en-US" sz="1400" i="1" dirty="0" err="1">
                <a:solidFill>
                  <a:schemeClr val="bg1"/>
                </a:solidFill>
              </a:rPr>
              <a:t>leftIndex</a:t>
            </a:r>
            <a:r>
              <a:rPr lang="en-US" sz="1400" i="1" dirty="0">
                <a:solidFill>
                  <a:schemeClr val="bg1"/>
                </a:solidFill>
              </a:rPr>
              <a:t>], </a:t>
            </a:r>
            <a:r>
              <a:rPr lang="en-US" sz="1400" i="1" dirty="0" err="1">
                <a:solidFill>
                  <a:schemeClr val="bg1"/>
                </a:solidFill>
              </a:rPr>
              <a:t>R_Int</a:t>
            </a:r>
            <a:r>
              <a:rPr lang="en-US" sz="1400" i="1" dirty="0">
                <a:solidFill>
                  <a:schemeClr val="bg1"/>
                </a:solidFill>
              </a:rPr>
              <a:t>[</a:t>
            </a:r>
            <a:r>
              <a:rPr lang="en-US" sz="1400" i="1" dirty="0" err="1">
                <a:solidFill>
                  <a:schemeClr val="bg1"/>
                </a:solidFill>
              </a:rPr>
              <a:t>rightIndex</a:t>
            </a:r>
            <a:r>
              <a:rPr lang="en-US" sz="1400" i="1" dirty="0">
                <a:solidFill>
                  <a:schemeClr val="bg1"/>
                </a:solidFill>
              </a:rPr>
              <a:t>]</a:t>
            </a:r>
          </a:p>
          <a:p>
            <a:r>
              <a:rPr lang="en-US" sz="1400" i="1" dirty="0">
                <a:solidFill>
                  <a:schemeClr val="bg1"/>
                </a:solidFill>
              </a:rPr>
              <a:t>	If left (purple) line greater than right (green) line:</a:t>
            </a:r>
          </a:p>
          <a:p>
            <a:r>
              <a:rPr lang="en-US" sz="1400" i="1" dirty="0">
                <a:solidFill>
                  <a:schemeClr val="bg1"/>
                </a:solidFill>
              </a:rPr>
              <a:t>		increment index of whichever side is left-most (right now, purple)</a:t>
            </a:r>
          </a:p>
          <a:p>
            <a:r>
              <a:rPr lang="en-US" sz="1400" i="1" dirty="0">
                <a:solidFill>
                  <a:schemeClr val="bg1"/>
                </a:solidFill>
              </a:rPr>
              <a:t>	Else</a:t>
            </a:r>
          </a:p>
          <a:p>
            <a:r>
              <a:rPr lang="en-US" sz="1400" i="1" dirty="0">
                <a:solidFill>
                  <a:schemeClr val="bg1"/>
                </a:solidFill>
              </a:rPr>
              <a:t>		return ….</a:t>
            </a:r>
          </a:p>
        </p:txBody>
      </p:sp>
    </p:spTree>
    <p:extLst>
      <p:ext uri="{BB962C8B-B14F-4D97-AF65-F5344CB8AC3E}">
        <p14:creationId xmlns:p14="http://schemas.microsoft.com/office/powerpoint/2010/main" val="12276864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92666477-46BE-3A46-9D97-246F434EBB81}"/>
              </a:ext>
            </a:extLst>
          </p:cNvPr>
          <p:cNvGrpSpPr/>
          <p:nvPr/>
        </p:nvGrpSpPr>
        <p:grpSpPr>
          <a:xfrm>
            <a:off x="3387649" y="1499378"/>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1332070" cy="110225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399503" y="2874678"/>
              <a:ext cx="3418014" cy="137271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5968822" y="2424919"/>
              <a:ext cx="781996" cy="9372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688048" y="4049468"/>
              <a:ext cx="2530582" cy="2395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6B058816-AD93-7248-B9BD-236C4E045413}"/>
              </a:ext>
            </a:extLst>
          </p:cNvPr>
          <p:cNvSpPr txBox="1"/>
          <p:nvPr/>
        </p:nvSpPr>
        <p:spPr>
          <a:xfrm>
            <a:off x="455322" y="2733870"/>
            <a:ext cx="2673171" cy="954107"/>
          </a:xfrm>
          <a:prstGeom prst="rect">
            <a:avLst/>
          </a:prstGeom>
          <a:noFill/>
        </p:spPr>
        <p:txBody>
          <a:bodyPr wrap="square" rtlCol="0">
            <a:spAutoFit/>
          </a:bodyPr>
          <a:lstStyle/>
          <a:p>
            <a:r>
              <a:rPr lang="en-US" sz="1400" b="1" i="1" u="sng" dirty="0">
                <a:solidFill>
                  <a:schemeClr val="tx1">
                    <a:lumMod val="95000"/>
                  </a:schemeClr>
                </a:solidFill>
              </a:rPr>
              <a:t>Purple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L_Lines</a:t>
            </a:r>
            <a:r>
              <a:rPr lang="en-US" sz="1400" i="1" dirty="0">
                <a:solidFill>
                  <a:schemeClr val="tx1">
                    <a:lumMod val="95000"/>
                  </a:schemeClr>
                </a:solidFill>
              </a:rPr>
              <a:t> 	= [(-7,12), (-1,8)]</a:t>
            </a:r>
            <a:br>
              <a:rPr lang="en-US" sz="1400" i="1" dirty="0">
                <a:solidFill>
                  <a:schemeClr val="tx1">
                    <a:lumMod val="95000"/>
                  </a:schemeClr>
                </a:solidFill>
              </a:rPr>
            </a:br>
            <a:r>
              <a:rPr lang="en-US" sz="1400" i="1" dirty="0" err="1">
                <a:solidFill>
                  <a:schemeClr val="tx1">
                    <a:lumMod val="95000"/>
                  </a:schemeClr>
                </a:solidFill>
              </a:rPr>
              <a:t>L_Int</a:t>
            </a:r>
            <a:r>
              <a:rPr lang="en-US" sz="1400" i="1" dirty="0">
                <a:solidFill>
                  <a:schemeClr val="tx1">
                    <a:lumMod val="95000"/>
                  </a:schemeClr>
                </a:solidFill>
              </a:rPr>
              <a:t> 	= [0.24	]</a:t>
            </a:r>
          </a:p>
        </p:txBody>
      </p:sp>
      <p:sp>
        <p:nvSpPr>
          <p:cNvPr id="53" name="TextBox 52">
            <a:extLst>
              <a:ext uri="{FF2B5EF4-FFF2-40B4-BE49-F238E27FC236}">
                <a16:creationId xmlns:a16="http://schemas.microsoft.com/office/drawing/2014/main" id="{CE1716F7-C903-9E47-9DF4-55EF9B662C57}"/>
              </a:ext>
            </a:extLst>
          </p:cNvPr>
          <p:cNvSpPr txBox="1"/>
          <p:nvPr/>
        </p:nvSpPr>
        <p:spPr>
          <a:xfrm>
            <a:off x="8988293" y="2759977"/>
            <a:ext cx="3128258" cy="954107"/>
          </a:xfrm>
          <a:prstGeom prst="rect">
            <a:avLst/>
          </a:prstGeom>
          <a:noFill/>
        </p:spPr>
        <p:txBody>
          <a:bodyPr wrap="square" rtlCol="0">
            <a:spAutoFit/>
          </a:bodyPr>
          <a:lstStyle/>
          <a:p>
            <a:r>
              <a:rPr lang="en-US" sz="1400" b="1" i="1" u="sng" dirty="0">
                <a:solidFill>
                  <a:schemeClr val="tx1">
                    <a:lumMod val="95000"/>
                  </a:schemeClr>
                </a:solidFill>
              </a:rPr>
              <a:t>Green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R_Lines</a:t>
            </a:r>
            <a:r>
              <a:rPr lang="en-US" sz="1400" i="1" dirty="0">
                <a:solidFill>
                  <a:schemeClr val="tx1">
                    <a:lumMod val="95000"/>
                  </a:schemeClr>
                </a:solidFill>
              </a:rPr>
              <a:t> 	= [(0.5,6), 	(6,2), (8,-13)]</a:t>
            </a:r>
            <a:br>
              <a:rPr lang="en-US" sz="1400" i="1" dirty="0">
                <a:solidFill>
                  <a:schemeClr val="tx1">
                    <a:lumMod val="95000"/>
                  </a:schemeClr>
                </a:solidFill>
              </a:rPr>
            </a:br>
            <a:r>
              <a:rPr lang="en-US" sz="1400" i="1" dirty="0" err="1">
                <a:solidFill>
                  <a:schemeClr val="tx1">
                    <a:lumMod val="95000"/>
                  </a:schemeClr>
                </a:solidFill>
              </a:rPr>
              <a:t>R_Int</a:t>
            </a:r>
            <a:r>
              <a:rPr lang="en-US" sz="1400" i="1" dirty="0">
                <a:solidFill>
                  <a:schemeClr val="tx1">
                    <a:lumMod val="95000"/>
                  </a:schemeClr>
                </a:solidFill>
              </a:rPr>
              <a:t> 	= [0.46, 	0.87]</a:t>
            </a:r>
          </a:p>
        </p:txBody>
      </p:sp>
      <p:sp>
        <p:nvSpPr>
          <p:cNvPr id="3" name="Right Arrow 2">
            <a:extLst>
              <a:ext uri="{FF2B5EF4-FFF2-40B4-BE49-F238E27FC236}">
                <a16:creationId xmlns:a16="http://schemas.microsoft.com/office/drawing/2014/main" id="{A928898A-AF88-314D-929D-59EBB579CDA4}"/>
              </a:ext>
            </a:extLst>
          </p:cNvPr>
          <p:cNvSpPr/>
          <p:nvPr/>
        </p:nvSpPr>
        <p:spPr>
          <a:xfrm rot="16200000">
            <a:off x="2335873" y="3872526"/>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BDA3691-2207-4B49-B64B-CD8BE4FA3FD4}"/>
              </a:ext>
            </a:extLst>
          </p:cNvPr>
          <p:cNvSpPr txBox="1"/>
          <p:nvPr/>
        </p:nvSpPr>
        <p:spPr>
          <a:xfrm>
            <a:off x="2016110" y="4214391"/>
            <a:ext cx="1106340" cy="307777"/>
          </a:xfrm>
          <a:prstGeom prst="rect">
            <a:avLst/>
          </a:prstGeom>
          <a:noFill/>
        </p:spPr>
        <p:txBody>
          <a:bodyPr wrap="square" rtlCol="0">
            <a:spAutoFit/>
          </a:bodyPr>
          <a:lstStyle/>
          <a:p>
            <a:r>
              <a:rPr lang="en-US" sz="1400" dirty="0" err="1">
                <a:solidFill>
                  <a:schemeClr val="tx1">
                    <a:lumMod val="95000"/>
                  </a:schemeClr>
                </a:solidFill>
              </a:rPr>
              <a:t>leftIndex</a:t>
            </a:r>
            <a:r>
              <a:rPr lang="en-US" sz="1400" dirty="0">
                <a:solidFill>
                  <a:schemeClr val="tx1">
                    <a:lumMod val="95000"/>
                  </a:schemeClr>
                </a:solidFill>
              </a:rPr>
              <a:t>=1</a:t>
            </a:r>
          </a:p>
        </p:txBody>
      </p:sp>
      <p:sp>
        <p:nvSpPr>
          <p:cNvPr id="23" name="Right Arrow 22">
            <a:extLst>
              <a:ext uri="{FF2B5EF4-FFF2-40B4-BE49-F238E27FC236}">
                <a16:creationId xmlns:a16="http://schemas.microsoft.com/office/drawing/2014/main" id="{A42C93A0-8D18-884A-A12F-B14C92E8097F}"/>
              </a:ext>
            </a:extLst>
          </p:cNvPr>
          <p:cNvSpPr/>
          <p:nvPr/>
        </p:nvSpPr>
        <p:spPr>
          <a:xfrm rot="5400000">
            <a:off x="8387999" y="3017846"/>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B9B731AF-8109-AC41-9F2B-0658AC48B2F7}"/>
              </a:ext>
            </a:extLst>
          </p:cNvPr>
          <p:cNvSpPr/>
          <p:nvPr/>
        </p:nvSpPr>
        <p:spPr>
          <a:xfrm rot="16200000">
            <a:off x="5538532" y="3561504"/>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6514BE43-2B64-9247-BB4B-00A90ADE3319}"/>
              </a:ext>
            </a:extLst>
          </p:cNvPr>
          <p:cNvSpPr/>
          <p:nvPr/>
        </p:nvSpPr>
        <p:spPr>
          <a:xfrm rot="16200000">
            <a:off x="10166675" y="3880023"/>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29DC097-823F-2A4F-A927-92DA14595A97}"/>
              </a:ext>
            </a:extLst>
          </p:cNvPr>
          <p:cNvSpPr txBox="1"/>
          <p:nvPr/>
        </p:nvSpPr>
        <p:spPr>
          <a:xfrm>
            <a:off x="9782942" y="4164927"/>
            <a:ext cx="1229187" cy="307777"/>
          </a:xfrm>
          <a:prstGeom prst="rect">
            <a:avLst/>
          </a:prstGeom>
          <a:noFill/>
        </p:spPr>
        <p:txBody>
          <a:bodyPr wrap="square" rtlCol="0">
            <a:spAutoFit/>
          </a:bodyPr>
          <a:lstStyle/>
          <a:p>
            <a:r>
              <a:rPr lang="en-US" sz="1400" dirty="0" err="1">
                <a:solidFill>
                  <a:schemeClr val="tx1">
                    <a:lumMod val="95000"/>
                  </a:schemeClr>
                </a:solidFill>
              </a:rPr>
              <a:t>rightIndex</a:t>
            </a:r>
            <a:r>
              <a:rPr lang="en-US" sz="1400" dirty="0">
                <a:solidFill>
                  <a:schemeClr val="tx1">
                    <a:lumMod val="95000"/>
                  </a:schemeClr>
                </a:solidFill>
              </a:rPr>
              <a:t>=0</a:t>
            </a:r>
          </a:p>
        </p:txBody>
      </p:sp>
      <p:sp>
        <p:nvSpPr>
          <p:cNvPr id="28" name="TextBox 27">
            <a:extLst>
              <a:ext uri="{FF2B5EF4-FFF2-40B4-BE49-F238E27FC236}">
                <a16:creationId xmlns:a16="http://schemas.microsoft.com/office/drawing/2014/main" id="{5603415B-8176-0042-B432-5066C01F7AD1}"/>
              </a:ext>
            </a:extLst>
          </p:cNvPr>
          <p:cNvSpPr txBox="1"/>
          <p:nvPr/>
        </p:nvSpPr>
        <p:spPr>
          <a:xfrm>
            <a:off x="1890852" y="4990348"/>
            <a:ext cx="8718153" cy="1600438"/>
          </a:xfrm>
          <a:prstGeom prst="rect">
            <a:avLst/>
          </a:prstGeom>
          <a:solidFill>
            <a:schemeClr val="tx1">
              <a:lumMod val="95000"/>
            </a:schemeClr>
          </a:solidFill>
          <a:ln>
            <a:solidFill>
              <a:schemeClr val="bg1"/>
            </a:solidFill>
          </a:ln>
        </p:spPr>
        <p:txBody>
          <a:bodyPr wrap="square" rtlCol="0">
            <a:spAutoFit/>
          </a:bodyPr>
          <a:lstStyle/>
          <a:p>
            <a:r>
              <a:rPr lang="en-US" sz="1400" b="1" i="1" u="sng" dirty="0">
                <a:solidFill>
                  <a:schemeClr val="bg1"/>
                </a:solidFill>
              </a:rPr>
              <a:t>At each loop iteration:</a:t>
            </a:r>
          </a:p>
          <a:p>
            <a:r>
              <a:rPr lang="en-US" sz="1400" i="1" dirty="0">
                <a:solidFill>
                  <a:schemeClr val="bg1"/>
                </a:solidFill>
              </a:rPr>
              <a:t>	Take line at </a:t>
            </a:r>
            <a:r>
              <a:rPr lang="en-US" sz="1400" i="1" dirty="0" err="1">
                <a:solidFill>
                  <a:schemeClr val="bg1"/>
                </a:solidFill>
              </a:rPr>
              <a:t>leftIndex</a:t>
            </a:r>
            <a:r>
              <a:rPr lang="en-US" sz="1400" i="1" dirty="0">
                <a:solidFill>
                  <a:schemeClr val="bg1"/>
                </a:solidFill>
              </a:rPr>
              <a:t> and </a:t>
            </a:r>
            <a:r>
              <a:rPr lang="en-US" sz="1400" i="1" dirty="0" err="1">
                <a:solidFill>
                  <a:schemeClr val="bg1"/>
                </a:solidFill>
              </a:rPr>
              <a:t>rightIndex</a:t>
            </a:r>
            <a:endParaRPr lang="en-US" sz="1400" i="1" dirty="0">
              <a:solidFill>
                <a:schemeClr val="bg1"/>
              </a:solidFill>
            </a:endParaRPr>
          </a:p>
          <a:p>
            <a:r>
              <a:rPr lang="en-US" sz="1400" i="1" dirty="0">
                <a:solidFill>
                  <a:schemeClr val="bg1"/>
                </a:solidFill>
              </a:rPr>
              <a:t>	Evaluate each line at left most intersection min(</a:t>
            </a:r>
            <a:r>
              <a:rPr lang="en-US" sz="1400" i="1" dirty="0" err="1">
                <a:solidFill>
                  <a:schemeClr val="bg1"/>
                </a:solidFill>
              </a:rPr>
              <a:t>L_Int</a:t>
            </a:r>
            <a:r>
              <a:rPr lang="en-US" sz="1400" i="1" dirty="0">
                <a:solidFill>
                  <a:schemeClr val="bg1"/>
                </a:solidFill>
              </a:rPr>
              <a:t>[</a:t>
            </a:r>
            <a:r>
              <a:rPr lang="en-US" sz="1400" i="1" dirty="0" err="1">
                <a:solidFill>
                  <a:schemeClr val="bg1"/>
                </a:solidFill>
              </a:rPr>
              <a:t>leftIndex</a:t>
            </a:r>
            <a:r>
              <a:rPr lang="en-US" sz="1400" i="1" dirty="0">
                <a:solidFill>
                  <a:schemeClr val="bg1"/>
                </a:solidFill>
              </a:rPr>
              <a:t>], </a:t>
            </a:r>
            <a:r>
              <a:rPr lang="en-US" sz="1400" i="1" dirty="0" err="1">
                <a:solidFill>
                  <a:schemeClr val="bg1"/>
                </a:solidFill>
              </a:rPr>
              <a:t>R_Int</a:t>
            </a:r>
            <a:r>
              <a:rPr lang="en-US" sz="1400" i="1" dirty="0">
                <a:solidFill>
                  <a:schemeClr val="bg1"/>
                </a:solidFill>
              </a:rPr>
              <a:t>[</a:t>
            </a:r>
            <a:r>
              <a:rPr lang="en-US" sz="1400" i="1" dirty="0" err="1">
                <a:solidFill>
                  <a:schemeClr val="bg1"/>
                </a:solidFill>
              </a:rPr>
              <a:t>rightIndex</a:t>
            </a:r>
            <a:r>
              <a:rPr lang="en-US" sz="1400" i="1" dirty="0">
                <a:solidFill>
                  <a:schemeClr val="bg1"/>
                </a:solidFill>
              </a:rPr>
              <a:t>]</a:t>
            </a:r>
          </a:p>
          <a:p>
            <a:r>
              <a:rPr lang="en-US" sz="1400" i="1" dirty="0">
                <a:solidFill>
                  <a:schemeClr val="bg1"/>
                </a:solidFill>
              </a:rPr>
              <a:t>	If left (purple) line greater than right (green) line:</a:t>
            </a:r>
          </a:p>
          <a:p>
            <a:r>
              <a:rPr lang="en-US" sz="1400" i="1" dirty="0">
                <a:solidFill>
                  <a:schemeClr val="bg1"/>
                </a:solidFill>
              </a:rPr>
              <a:t>		increment index of whichever side is left-most</a:t>
            </a:r>
          </a:p>
          <a:p>
            <a:r>
              <a:rPr lang="en-US" sz="1400" i="1" dirty="0">
                <a:solidFill>
                  <a:schemeClr val="bg1"/>
                </a:solidFill>
              </a:rPr>
              <a:t>	Else</a:t>
            </a:r>
          </a:p>
          <a:p>
            <a:r>
              <a:rPr lang="en-US" sz="1400" i="1" dirty="0">
                <a:solidFill>
                  <a:schemeClr val="bg1"/>
                </a:solidFill>
              </a:rPr>
              <a:t>		return ….</a:t>
            </a:r>
          </a:p>
        </p:txBody>
      </p:sp>
    </p:spTree>
    <p:extLst>
      <p:ext uri="{BB962C8B-B14F-4D97-AF65-F5344CB8AC3E}">
        <p14:creationId xmlns:p14="http://schemas.microsoft.com/office/powerpoint/2010/main" val="37102056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92666477-46BE-3A46-9D97-246F434EBB81}"/>
              </a:ext>
            </a:extLst>
          </p:cNvPr>
          <p:cNvGrpSpPr/>
          <p:nvPr/>
        </p:nvGrpSpPr>
        <p:grpSpPr>
          <a:xfrm>
            <a:off x="3387649" y="1499378"/>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1332070" cy="110225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399503" y="2874678"/>
              <a:ext cx="3418014" cy="137271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5968822" y="2424919"/>
              <a:ext cx="781996" cy="9372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688048" y="4049468"/>
              <a:ext cx="2530582" cy="2395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6B058816-AD93-7248-B9BD-236C4E045413}"/>
              </a:ext>
            </a:extLst>
          </p:cNvPr>
          <p:cNvSpPr txBox="1"/>
          <p:nvPr/>
        </p:nvSpPr>
        <p:spPr>
          <a:xfrm>
            <a:off x="455322" y="2733870"/>
            <a:ext cx="2673171" cy="954107"/>
          </a:xfrm>
          <a:prstGeom prst="rect">
            <a:avLst/>
          </a:prstGeom>
          <a:noFill/>
        </p:spPr>
        <p:txBody>
          <a:bodyPr wrap="square" rtlCol="0">
            <a:spAutoFit/>
          </a:bodyPr>
          <a:lstStyle/>
          <a:p>
            <a:r>
              <a:rPr lang="en-US" sz="1400" b="1" i="1" u="sng" dirty="0">
                <a:solidFill>
                  <a:schemeClr val="tx1">
                    <a:lumMod val="95000"/>
                  </a:schemeClr>
                </a:solidFill>
              </a:rPr>
              <a:t>Purple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L_Lines</a:t>
            </a:r>
            <a:r>
              <a:rPr lang="en-US" sz="1400" i="1" dirty="0">
                <a:solidFill>
                  <a:schemeClr val="tx1">
                    <a:lumMod val="95000"/>
                  </a:schemeClr>
                </a:solidFill>
              </a:rPr>
              <a:t> 	= [(-7,12), (-1,8)]</a:t>
            </a:r>
            <a:br>
              <a:rPr lang="en-US" sz="1400" i="1" dirty="0">
                <a:solidFill>
                  <a:schemeClr val="tx1">
                    <a:lumMod val="95000"/>
                  </a:schemeClr>
                </a:solidFill>
              </a:rPr>
            </a:br>
            <a:r>
              <a:rPr lang="en-US" sz="1400" i="1" dirty="0" err="1">
                <a:solidFill>
                  <a:schemeClr val="tx1">
                    <a:lumMod val="95000"/>
                  </a:schemeClr>
                </a:solidFill>
              </a:rPr>
              <a:t>L_Int</a:t>
            </a:r>
            <a:r>
              <a:rPr lang="en-US" sz="1400" i="1" dirty="0">
                <a:solidFill>
                  <a:schemeClr val="tx1">
                    <a:lumMod val="95000"/>
                  </a:schemeClr>
                </a:solidFill>
              </a:rPr>
              <a:t> 	= [0.24	]</a:t>
            </a:r>
          </a:p>
        </p:txBody>
      </p:sp>
      <p:sp>
        <p:nvSpPr>
          <p:cNvPr id="53" name="TextBox 52">
            <a:extLst>
              <a:ext uri="{FF2B5EF4-FFF2-40B4-BE49-F238E27FC236}">
                <a16:creationId xmlns:a16="http://schemas.microsoft.com/office/drawing/2014/main" id="{CE1716F7-C903-9E47-9DF4-55EF9B662C57}"/>
              </a:ext>
            </a:extLst>
          </p:cNvPr>
          <p:cNvSpPr txBox="1"/>
          <p:nvPr/>
        </p:nvSpPr>
        <p:spPr>
          <a:xfrm>
            <a:off x="8988293" y="2759977"/>
            <a:ext cx="3128258" cy="954107"/>
          </a:xfrm>
          <a:prstGeom prst="rect">
            <a:avLst/>
          </a:prstGeom>
          <a:noFill/>
        </p:spPr>
        <p:txBody>
          <a:bodyPr wrap="square" rtlCol="0">
            <a:spAutoFit/>
          </a:bodyPr>
          <a:lstStyle/>
          <a:p>
            <a:r>
              <a:rPr lang="en-US" sz="1400" b="1" i="1" u="sng" dirty="0">
                <a:solidFill>
                  <a:schemeClr val="tx1">
                    <a:lumMod val="95000"/>
                  </a:schemeClr>
                </a:solidFill>
              </a:rPr>
              <a:t>Green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R_Lines</a:t>
            </a:r>
            <a:r>
              <a:rPr lang="en-US" sz="1400" i="1" dirty="0">
                <a:solidFill>
                  <a:schemeClr val="tx1">
                    <a:lumMod val="95000"/>
                  </a:schemeClr>
                </a:solidFill>
              </a:rPr>
              <a:t> 	= [(0.5,6), 	(6,2), (8,-13)]</a:t>
            </a:r>
            <a:br>
              <a:rPr lang="en-US" sz="1400" i="1" dirty="0">
                <a:solidFill>
                  <a:schemeClr val="tx1">
                    <a:lumMod val="95000"/>
                  </a:schemeClr>
                </a:solidFill>
              </a:rPr>
            </a:br>
            <a:r>
              <a:rPr lang="en-US" sz="1400" i="1" dirty="0" err="1">
                <a:solidFill>
                  <a:schemeClr val="tx1">
                    <a:lumMod val="95000"/>
                  </a:schemeClr>
                </a:solidFill>
              </a:rPr>
              <a:t>R_Int</a:t>
            </a:r>
            <a:r>
              <a:rPr lang="en-US" sz="1400" i="1" dirty="0">
                <a:solidFill>
                  <a:schemeClr val="tx1">
                    <a:lumMod val="95000"/>
                  </a:schemeClr>
                </a:solidFill>
              </a:rPr>
              <a:t> 	= [0.46, 	0.87]</a:t>
            </a:r>
          </a:p>
        </p:txBody>
      </p:sp>
      <p:sp>
        <p:nvSpPr>
          <p:cNvPr id="3" name="Right Arrow 2">
            <a:extLst>
              <a:ext uri="{FF2B5EF4-FFF2-40B4-BE49-F238E27FC236}">
                <a16:creationId xmlns:a16="http://schemas.microsoft.com/office/drawing/2014/main" id="{A928898A-AF88-314D-929D-59EBB579CDA4}"/>
              </a:ext>
            </a:extLst>
          </p:cNvPr>
          <p:cNvSpPr/>
          <p:nvPr/>
        </p:nvSpPr>
        <p:spPr>
          <a:xfrm rot="16200000">
            <a:off x="2335873" y="3872526"/>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BDA3691-2207-4B49-B64B-CD8BE4FA3FD4}"/>
              </a:ext>
            </a:extLst>
          </p:cNvPr>
          <p:cNvSpPr txBox="1"/>
          <p:nvPr/>
        </p:nvSpPr>
        <p:spPr>
          <a:xfrm>
            <a:off x="2016110" y="4214391"/>
            <a:ext cx="1106340" cy="307777"/>
          </a:xfrm>
          <a:prstGeom prst="rect">
            <a:avLst/>
          </a:prstGeom>
          <a:noFill/>
        </p:spPr>
        <p:txBody>
          <a:bodyPr wrap="square" rtlCol="0">
            <a:spAutoFit/>
          </a:bodyPr>
          <a:lstStyle/>
          <a:p>
            <a:r>
              <a:rPr lang="en-US" sz="1400" dirty="0" err="1">
                <a:solidFill>
                  <a:schemeClr val="tx1">
                    <a:lumMod val="95000"/>
                  </a:schemeClr>
                </a:solidFill>
              </a:rPr>
              <a:t>leftIndex</a:t>
            </a:r>
            <a:r>
              <a:rPr lang="en-US" sz="1400" dirty="0">
                <a:solidFill>
                  <a:schemeClr val="tx1">
                    <a:lumMod val="95000"/>
                  </a:schemeClr>
                </a:solidFill>
              </a:rPr>
              <a:t>=1</a:t>
            </a:r>
          </a:p>
        </p:txBody>
      </p:sp>
      <p:sp>
        <p:nvSpPr>
          <p:cNvPr id="23" name="Right Arrow 22">
            <a:extLst>
              <a:ext uri="{FF2B5EF4-FFF2-40B4-BE49-F238E27FC236}">
                <a16:creationId xmlns:a16="http://schemas.microsoft.com/office/drawing/2014/main" id="{A42C93A0-8D18-884A-A12F-B14C92E8097F}"/>
              </a:ext>
            </a:extLst>
          </p:cNvPr>
          <p:cNvSpPr/>
          <p:nvPr/>
        </p:nvSpPr>
        <p:spPr>
          <a:xfrm rot="5400000">
            <a:off x="8387999" y="3017846"/>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B9B731AF-8109-AC41-9F2B-0658AC48B2F7}"/>
              </a:ext>
            </a:extLst>
          </p:cNvPr>
          <p:cNvSpPr/>
          <p:nvPr/>
        </p:nvSpPr>
        <p:spPr>
          <a:xfrm rot="16200000">
            <a:off x="7792869" y="2667429"/>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6514BE43-2B64-9247-BB4B-00A90ADE3319}"/>
              </a:ext>
            </a:extLst>
          </p:cNvPr>
          <p:cNvSpPr/>
          <p:nvPr/>
        </p:nvSpPr>
        <p:spPr>
          <a:xfrm rot="16200000">
            <a:off x="10894264" y="3880023"/>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29DC097-823F-2A4F-A927-92DA14595A97}"/>
              </a:ext>
            </a:extLst>
          </p:cNvPr>
          <p:cNvSpPr txBox="1"/>
          <p:nvPr/>
        </p:nvSpPr>
        <p:spPr>
          <a:xfrm>
            <a:off x="10510531" y="4164927"/>
            <a:ext cx="1229187" cy="307777"/>
          </a:xfrm>
          <a:prstGeom prst="rect">
            <a:avLst/>
          </a:prstGeom>
          <a:noFill/>
        </p:spPr>
        <p:txBody>
          <a:bodyPr wrap="square" rtlCol="0">
            <a:spAutoFit/>
          </a:bodyPr>
          <a:lstStyle/>
          <a:p>
            <a:r>
              <a:rPr lang="en-US" sz="1400" dirty="0" err="1">
                <a:solidFill>
                  <a:schemeClr val="tx1">
                    <a:lumMod val="95000"/>
                  </a:schemeClr>
                </a:solidFill>
              </a:rPr>
              <a:t>rightIndex</a:t>
            </a:r>
            <a:r>
              <a:rPr lang="en-US" sz="1400" dirty="0">
                <a:solidFill>
                  <a:schemeClr val="tx1">
                    <a:lumMod val="95000"/>
                  </a:schemeClr>
                </a:solidFill>
              </a:rPr>
              <a:t>=1</a:t>
            </a:r>
          </a:p>
        </p:txBody>
      </p:sp>
      <p:sp>
        <p:nvSpPr>
          <p:cNvPr id="28" name="TextBox 27">
            <a:extLst>
              <a:ext uri="{FF2B5EF4-FFF2-40B4-BE49-F238E27FC236}">
                <a16:creationId xmlns:a16="http://schemas.microsoft.com/office/drawing/2014/main" id="{5603415B-8176-0042-B432-5066C01F7AD1}"/>
              </a:ext>
            </a:extLst>
          </p:cNvPr>
          <p:cNvSpPr txBox="1"/>
          <p:nvPr/>
        </p:nvSpPr>
        <p:spPr>
          <a:xfrm>
            <a:off x="1465006" y="4990348"/>
            <a:ext cx="9478297" cy="1815882"/>
          </a:xfrm>
          <a:prstGeom prst="rect">
            <a:avLst/>
          </a:prstGeom>
          <a:solidFill>
            <a:schemeClr val="tx1">
              <a:lumMod val="95000"/>
            </a:schemeClr>
          </a:solidFill>
          <a:ln>
            <a:solidFill>
              <a:schemeClr val="bg1"/>
            </a:solidFill>
          </a:ln>
        </p:spPr>
        <p:txBody>
          <a:bodyPr wrap="square" rtlCol="0">
            <a:spAutoFit/>
          </a:bodyPr>
          <a:lstStyle/>
          <a:p>
            <a:r>
              <a:rPr lang="en-US" sz="1400" b="1" i="1" u="sng" dirty="0">
                <a:solidFill>
                  <a:schemeClr val="bg1"/>
                </a:solidFill>
              </a:rPr>
              <a:t>At each loop iteration:</a:t>
            </a:r>
          </a:p>
          <a:p>
            <a:r>
              <a:rPr lang="en-US" sz="1400" i="1" dirty="0">
                <a:solidFill>
                  <a:schemeClr val="bg1"/>
                </a:solidFill>
              </a:rPr>
              <a:t>	Take line at </a:t>
            </a:r>
            <a:r>
              <a:rPr lang="en-US" sz="1400" i="1" dirty="0" err="1">
                <a:solidFill>
                  <a:schemeClr val="bg1"/>
                </a:solidFill>
              </a:rPr>
              <a:t>leftIndex</a:t>
            </a:r>
            <a:r>
              <a:rPr lang="en-US" sz="1400" i="1" dirty="0">
                <a:solidFill>
                  <a:schemeClr val="bg1"/>
                </a:solidFill>
              </a:rPr>
              <a:t> and </a:t>
            </a:r>
            <a:r>
              <a:rPr lang="en-US" sz="1400" i="1" dirty="0" err="1">
                <a:solidFill>
                  <a:schemeClr val="bg1"/>
                </a:solidFill>
              </a:rPr>
              <a:t>rightIndex</a:t>
            </a:r>
            <a:endParaRPr lang="en-US" sz="1400" i="1" dirty="0">
              <a:solidFill>
                <a:schemeClr val="bg1"/>
              </a:solidFill>
            </a:endParaRPr>
          </a:p>
          <a:p>
            <a:r>
              <a:rPr lang="en-US" sz="1400" i="1" dirty="0">
                <a:solidFill>
                  <a:schemeClr val="bg1"/>
                </a:solidFill>
              </a:rPr>
              <a:t>	Evaluate each line at left most intersection min(</a:t>
            </a:r>
            <a:r>
              <a:rPr lang="en-US" sz="1400" i="1" dirty="0" err="1">
                <a:solidFill>
                  <a:schemeClr val="bg1"/>
                </a:solidFill>
              </a:rPr>
              <a:t>L_Int</a:t>
            </a:r>
            <a:r>
              <a:rPr lang="en-US" sz="1400" i="1" dirty="0">
                <a:solidFill>
                  <a:schemeClr val="bg1"/>
                </a:solidFill>
              </a:rPr>
              <a:t>[</a:t>
            </a:r>
            <a:r>
              <a:rPr lang="en-US" sz="1400" i="1" dirty="0" err="1">
                <a:solidFill>
                  <a:schemeClr val="bg1"/>
                </a:solidFill>
              </a:rPr>
              <a:t>leftIndex</a:t>
            </a:r>
            <a:r>
              <a:rPr lang="en-US" sz="1400" i="1" dirty="0">
                <a:solidFill>
                  <a:schemeClr val="bg1"/>
                </a:solidFill>
              </a:rPr>
              <a:t>], </a:t>
            </a:r>
            <a:r>
              <a:rPr lang="en-US" sz="1400" i="1" dirty="0" err="1">
                <a:solidFill>
                  <a:schemeClr val="bg1"/>
                </a:solidFill>
              </a:rPr>
              <a:t>R_Int</a:t>
            </a:r>
            <a:r>
              <a:rPr lang="en-US" sz="1400" i="1" dirty="0">
                <a:solidFill>
                  <a:schemeClr val="bg1"/>
                </a:solidFill>
              </a:rPr>
              <a:t>[</a:t>
            </a:r>
            <a:r>
              <a:rPr lang="en-US" sz="1400" i="1" dirty="0" err="1">
                <a:solidFill>
                  <a:schemeClr val="bg1"/>
                </a:solidFill>
              </a:rPr>
              <a:t>rightIndex</a:t>
            </a:r>
            <a:r>
              <a:rPr lang="en-US" sz="1400" i="1" dirty="0">
                <a:solidFill>
                  <a:schemeClr val="bg1"/>
                </a:solidFill>
              </a:rPr>
              <a:t>]</a:t>
            </a:r>
          </a:p>
          <a:p>
            <a:r>
              <a:rPr lang="en-US" sz="1400" i="1" dirty="0">
                <a:solidFill>
                  <a:schemeClr val="bg1"/>
                </a:solidFill>
              </a:rPr>
              <a:t>	If left (purple) line greater than right (green) line:</a:t>
            </a:r>
          </a:p>
          <a:p>
            <a:r>
              <a:rPr lang="en-US" sz="1400" i="1" dirty="0">
                <a:solidFill>
                  <a:schemeClr val="bg1"/>
                </a:solidFill>
              </a:rPr>
              <a:t>		increment index of whichever side is left-most</a:t>
            </a:r>
          </a:p>
          <a:p>
            <a:r>
              <a:rPr lang="en-US" sz="1400" i="1" dirty="0">
                <a:solidFill>
                  <a:schemeClr val="bg1"/>
                </a:solidFill>
              </a:rPr>
              <a:t>	</a:t>
            </a:r>
            <a:r>
              <a:rPr lang="en-US" sz="1400" b="1" i="1" dirty="0">
                <a:solidFill>
                  <a:schemeClr val="bg1"/>
                </a:solidFill>
              </a:rPr>
              <a:t>Else</a:t>
            </a:r>
          </a:p>
          <a:p>
            <a:r>
              <a:rPr lang="en-US" sz="1400" b="1" i="1" dirty="0">
                <a:solidFill>
                  <a:schemeClr val="bg1"/>
                </a:solidFill>
              </a:rPr>
              <a:t>		return </a:t>
            </a:r>
            <a:r>
              <a:rPr lang="en-US" sz="1400" b="1" i="1" dirty="0" err="1">
                <a:solidFill>
                  <a:schemeClr val="bg1"/>
                </a:solidFill>
              </a:rPr>
              <a:t>L_Lines</a:t>
            </a:r>
            <a:r>
              <a:rPr lang="en-US" sz="1400" b="1" i="1" dirty="0">
                <a:solidFill>
                  <a:schemeClr val="bg1"/>
                </a:solidFill>
              </a:rPr>
              <a:t>[0:leftIndex] + </a:t>
            </a:r>
            <a:r>
              <a:rPr lang="en-US" sz="1400" b="1" i="1" dirty="0" err="1">
                <a:solidFill>
                  <a:schemeClr val="bg1"/>
                </a:solidFill>
              </a:rPr>
              <a:t>Rlines</a:t>
            </a:r>
            <a:r>
              <a:rPr lang="en-US" sz="1400" b="1" i="1" dirty="0">
                <a:solidFill>
                  <a:schemeClr val="bg1"/>
                </a:solidFill>
              </a:rPr>
              <a:t>[</a:t>
            </a:r>
            <a:r>
              <a:rPr lang="en-US" sz="1400" b="1" i="1" dirty="0" err="1">
                <a:solidFill>
                  <a:schemeClr val="bg1"/>
                </a:solidFill>
              </a:rPr>
              <a:t>rightIndex</a:t>
            </a:r>
            <a:r>
              <a:rPr lang="en-US" sz="1400" b="1" i="1" dirty="0">
                <a:solidFill>
                  <a:schemeClr val="bg1"/>
                </a:solidFill>
              </a:rPr>
              <a:t>:]</a:t>
            </a:r>
            <a:br>
              <a:rPr lang="en-US" sz="1400" b="1" i="1" dirty="0">
                <a:solidFill>
                  <a:schemeClr val="bg1"/>
                </a:solidFill>
              </a:rPr>
            </a:br>
            <a:r>
              <a:rPr lang="en-US" sz="1400" b="1" i="1" dirty="0">
                <a:solidFill>
                  <a:schemeClr val="bg1"/>
                </a:solidFill>
              </a:rPr>
              <a:t>		return </a:t>
            </a:r>
            <a:r>
              <a:rPr lang="en-US" sz="1400" b="1" i="1" dirty="0" err="1">
                <a:solidFill>
                  <a:schemeClr val="bg1"/>
                </a:solidFill>
              </a:rPr>
              <a:t>L_int</a:t>
            </a:r>
            <a:r>
              <a:rPr lang="en-US" sz="1400" b="1" i="1" dirty="0">
                <a:solidFill>
                  <a:schemeClr val="bg1"/>
                </a:solidFill>
              </a:rPr>
              <a:t>[0:leftIndex-1] + intersection(</a:t>
            </a:r>
            <a:r>
              <a:rPr lang="en-US" sz="1400" b="1" i="1" dirty="0" err="1">
                <a:solidFill>
                  <a:schemeClr val="bg1"/>
                </a:solidFill>
              </a:rPr>
              <a:t>L_Lines</a:t>
            </a:r>
            <a:r>
              <a:rPr lang="en-US" sz="1400" b="1" i="1" dirty="0">
                <a:solidFill>
                  <a:schemeClr val="bg1"/>
                </a:solidFill>
              </a:rPr>
              <a:t>[</a:t>
            </a:r>
            <a:r>
              <a:rPr lang="en-US" sz="1400" b="1" i="1" dirty="0" err="1">
                <a:solidFill>
                  <a:schemeClr val="bg1"/>
                </a:solidFill>
              </a:rPr>
              <a:t>leftIndex</a:t>
            </a:r>
            <a:r>
              <a:rPr lang="en-US" sz="1400" b="1" i="1" dirty="0">
                <a:solidFill>
                  <a:schemeClr val="bg1"/>
                </a:solidFill>
              </a:rPr>
              <a:t>], </a:t>
            </a:r>
            <a:r>
              <a:rPr lang="en-US" sz="1400" b="1" i="1" dirty="0" err="1">
                <a:solidFill>
                  <a:schemeClr val="bg1"/>
                </a:solidFill>
              </a:rPr>
              <a:t>R_Lines</a:t>
            </a:r>
            <a:r>
              <a:rPr lang="en-US" sz="1400" b="1" i="1" dirty="0">
                <a:solidFill>
                  <a:schemeClr val="bg1"/>
                </a:solidFill>
              </a:rPr>
              <a:t>[</a:t>
            </a:r>
            <a:r>
              <a:rPr lang="en-US" sz="1400" b="1" i="1" dirty="0" err="1">
                <a:solidFill>
                  <a:schemeClr val="bg1"/>
                </a:solidFill>
              </a:rPr>
              <a:t>rightIndex</a:t>
            </a:r>
            <a:r>
              <a:rPr lang="en-US" sz="1400" b="1" i="1" dirty="0">
                <a:solidFill>
                  <a:schemeClr val="bg1"/>
                </a:solidFill>
              </a:rPr>
              <a:t>]) + </a:t>
            </a:r>
            <a:r>
              <a:rPr lang="en-US" sz="1400" b="1" i="1" dirty="0" err="1">
                <a:solidFill>
                  <a:schemeClr val="bg1"/>
                </a:solidFill>
              </a:rPr>
              <a:t>R_int</a:t>
            </a:r>
            <a:r>
              <a:rPr lang="en-US" sz="1400" b="1" i="1" dirty="0">
                <a:solidFill>
                  <a:schemeClr val="bg1"/>
                </a:solidFill>
              </a:rPr>
              <a:t>[</a:t>
            </a:r>
            <a:r>
              <a:rPr lang="en-US" sz="1400" b="1" i="1" dirty="0" err="1">
                <a:solidFill>
                  <a:schemeClr val="bg1"/>
                </a:solidFill>
              </a:rPr>
              <a:t>rightIndex</a:t>
            </a:r>
            <a:r>
              <a:rPr lang="en-US" sz="1400" b="1" i="1" dirty="0">
                <a:solidFill>
                  <a:schemeClr val="bg1"/>
                </a:solidFill>
              </a:rPr>
              <a:t>:]</a:t>
            </a:r>
          </a:p>
        </p:txBody>
      </p:sp>
    </p:spTree>
    <p:extLst>
      <p:ext uri="{BB962C8B-B14F-4D97-AF65-F5344CB8AC3E}">
        <p14:creationId xmlns:p14="http://schemas.microsoft.com/office/powerpoint/2010/main" val="2680389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Aside: Cross Products</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13131" y="1288422"/>
                <a:ext cx="4118744" cy="47353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Line Intersection</a:t>
                </a:r>
                <a:r>
                  <a:rPr lang="en-US" sz="2000" i="1" dirty="0"/>
                  <a:t> can be done in O(1) time and quite easily using </a:t>
                </a:r>
                <a:r>
                  <a:rPr lang="en-US" sz="2000" b="1" i="1" u="sng" dirty="0"/>
                  <a:t>cross products</a:t>
                </a:r>
                <a:r>
                  <a:rPr lang="en-US" sz="2000" i="1" dirty="0"/>
                  <a:t>.</a:t>
                </a:r>
              </a:p>
              <a:p>
                <a:pPr marL="0" indent="0">
                  <a:buFont typeface="Arial" panose="020B0604020202020204" pitchFamily="34" charset="0"/>
                  <a:buNone/>
                </a:pPr>
                <a:endParaRPr lang="en-US" sz="2000" i="1" u="sng" dirty="0"/>
              </a:p>
              <a:p>
                <a:pPr marL="0" indent="0">
                  <a:buFont typeface="Arial" panose="020B0604020202020204" pitchFamily="34" charset="0"/>
                  <a:buNone/>
                </a:pPr>
                <a:r>
                  <a:rPr lang="en-US" sz="2000" i="1" u="sng" dirty="0"/>
                  <a:t>Cross Products</a:t>
                </a:r>
                <a:r>
                  <a:rPr lang="en-US" sz="2000" i="1" dirty="0"/>
                  <a:t> can be defined as the determinant of a matrix:</a:t>
                </a:r>
              </a:p>
              <a:p>
                <a:pPr marL="0" indent="0">
                  <a:buFont typeface="Arial" panose="020B0604020202020204" pitchFamily="34" charset="0"/>
                  <a:buNone/>
                </a:pPr>
                <a:endParaRPr lang="en-US" sz="2000" i="1"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r>
                        <a:rPr lang="en-US" sz="2000" b="0" i="1" smtClean="0">
                          <a:latin typeface="Cambria Math" panose="02040503050406030204" pitchFamily="18" charset="0"/>
                        </a:rPr>
                        <m:t>𝑋</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r>
                        <m:rPr>
                          <m:aln/>
                        </m:rPr>
                        <a:rPr lang="en-US" sz="2000" b="0" i="1" smtClean="0">
                          <a:latin typeface="Cambria Math" panose="02040503050406030204" pitchFamily="18" charset="0"/>
                        </a:rPr>
                        <m:t>=</m:t>
                      </m:r>
                      <m:r>
                        <a:rPr lang="en-US" sz="2000" b="0" i="1" smtClean="0">
                          <a:latin typeface="Cambria Math" panose="02040503050406030204" pitchFamily="18" charset="0"/>
                        </a:rPr>
                        <m:t>𝑑𝑒𝑡</m:t>
                      </m:r>
                      <m:d>
                        <m:dPr>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sSub>
                                  <m:sSubPr>
                                    <m:ctrlPr>
                                      <a:rPr lang="en-US" sz="2000" b="0" i="1" smtClean="0">
                                        <a:latin typeface="Cambria Math" panose="02040503050406030204" pitchFamily="18" charset="0"/>
                                      </a:rPr>
                                    </m:ctrlPr>
                                  </m:sSubPr>
                                  <m:e>
                                    <m:r>
                                      <m:rPr>
                                        <m:brk m:alnAt="7"/>
                                      </m:rPr>
                                      <a:rPr lang="en-US" sz="2000" b="0" i="1" smtClean="0">
                                        <a:latin typeface="Cambria Math" panose="02040503050406030204" pitchFamily="18" charset="0"/>
                                      </a:rPr>
                                      <m:t>𝑥</m:t>
                                    </m:r>
                                  </m:e>
                                  <m:sub>
                                    <m:r>
                                      <m:rPr>
                                        <m:brk m:alnAt="7"/>
                                      </m:rPr>
                                      <a:rPr lang="en-US" sz="2000" b="0" i="1" smtClean="0">
                                        <a:latin typeface="Cambria Math" panose="02040503050406030204" pitchFamily="18" charset="0"/>
                                      </a:rPr>
                                      <m:t>1</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e>
                            </m:mr>
                          </m:m>
                        </m:e>
                      </m:d>
                    </m:oMath>
                    <m:oMath xmlns:m="http://schemas.openxmlformats.org/officeDocument/2006/math">
                      <m:r>
                        <m:rPr>
                          <m:aln/>
                        </m:rP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oMath>
                    <m:oMath xmlns:m="http://schemas.openxmlformats.org/officeDocument/2006/math">
                      <m:r>
                        <m:rPr>
                          <m:aln/>
                        </m:rPr>
                        <a:rPr lang="en-US" sz="2000" b="0" i="1" smtClean="0">
                          <a:latin typeface="Cambria Math" panose="02040503050406030204" pitchFamily="18" charset="0"/>
                        </a:rPr>
                        <m:t>=</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r>
                        <a:rPr lang="en-US" sz="2000" b="0" i="1" smtClean="0">
                          <a:latin typeface="Cambria Math" panose="02040503050406030204" pitchFamily="18" charset="0"/>
                        </a:rPr>
                        <m:t>𝑋</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oMath>
                  </m:oMathPara>
                </a14:m>
                <a:endParaRPr lang="en-US" sz="2000" i="1" dirty="0"/>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1113131" y="1288422"/>
                <a:ext cx="4118744" cy="4735306"/>
              </a:xfrm>
              <a:prstGeom prst="rect">
                <a:avLst/>
              </a:prstGeom>
              <a:blipFill>
                <a:blip r:embed="rId2"/>
                <a:stretch>
                  <a:fillRect l="-153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337D6ECE-A1F0-874A-9BDC-616ED6555344}"/>
              </a:ext>
            </a:extLst>
          </p:cNvPr>
          <p:cNvPicPr>
            <a:picLocks noChangeAspect="1"/>
          </p:cNvPicPr>
          <p:nvPr/>
        </p:nvPicPr>
        <p:blipFill>
          <a:blip r:embed="rId3"/>
          <a:stretch>
            <a:fillRect/>
          </a:stretch>
        </p:blipFill>
        <p:spPr>
          <a:xfrm>
            <a:off x="5467550" y="1797468"/>
            <a:ext cx="6101076" cy="2730696"/>
          </a:xfrm>
          <a:prstGeom prst="rect">
            <a:avLst/>
          </a:prstGeom>
        </p:spPr>
      </p:pic>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5467550" y="4495105"/>
            <a:ext cx="6101076" cy="101957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The cross product of p1 and p2 is the signed area of the parallelogram (a). This will be negative if the other vector is clockwise from p, positive otherwise (b).</a:t>
            </a:r>
          </a:p>
        </p:txBody>
      </p:sp>
    </p:spTree>
    <p:extLst>
      <p:ext uri="{BB962C8B-B14F-4D97-AF65-F5344CB8AC3E}">
        <p14:creationId xmlns:p14="http://schemas.microsoft.com/office/powerpoint/2010/main" val="23002345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92666477-46BE-3A46-9D97-246F434EBB81}"/>
              </a:ext>
            </a:extLst>
          </p:cNvPr>
          <p:cNvGrpSpPr/>
          <p:nvPr/>
        </p:nvGrpSpPr>
        <p:grpSpPr>
          <a:xfrm>
            <a:off x="3387649" y="1499378"/>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1332070" cy="110225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399503" y="2874678"/>
              <a:ext cx="3418014" cy="137271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5968822" y="2424919"/>
              <a:ext cx="781996" cy="9372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6B058816-AD93-7248-B9BD-236C4E045413}"/>
              </a:ext>
            </a:extLst>
          </p:cNvPr>
          <p:cNvSpPr txBox="1"/>
          <p:nvPr/>
        </p:nvSpPr>
        <p:spPr>
          <a:xfrm>
            <a:off x="455322" y="2733870"/>
            <a:ext cx="2673171" cy="954107"/>
          </a:xfrm>
          <a:prstGeom prst="rect">
            <a:avLst/>
          </a:prstGeom>
          <a:noFill/>
        </p:spPr>
        <p:txBody>
          <a:bodyPr wrap="square" rtlCol="0">
            <a:spAutoFit/>
          </a:bodyPr>
          <a:lstStyle/>
          <a:p>
            <a:r>
              <a:rPr lang="en-US" sz="1400" b="1" i="1" u="sng" dirty="0">
                <a:solidFill>
                  <a:schemeClr val="tx1">
                    <a:lumMod val="95000"/>
                  </a:schemeClr>
                </a:solidFill>
              </a:rPr>
              <a:t>Purple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L_Lines</a:t>
            </a:r>
            <a:r>
              <a:rPr lang="en-US" sz="1400" i="1" dirty="0">
                <a:solidFill>
                  <a:schemeClr val="tx1">
                    <a:lumMod val="95000"/>
                  </a:schemeClr>
                </a:solidFill>
              </a:rPr>
              <a:t> 	= [(-7,12), (-1,8)]</a:t>
            </a:r>
            <a:br>
              <a:rPr lang="en-US" sz="1400" i="1" dirty="0">
                <a:solidFill>
                  <a:schemeClr val="tx1">
                    <a:lumMod val="95000"/>
                  </a:schemeClr>
                </a:solidFill>
              </a:rPr>
            </a:br>
            <a:r>
              <a:rPr lang="en-US" sz="1400" i="1" dirty="0" err="1">
                <a:solidFill>
                  <a:schemeClr val="tx1">
                    <a:lumMod val="95000"/>
                  </a:schemeClr>
                </a:solidFill>
              </a:rPr>
              <a:t>L_Int</a:t>
            </a:r>
            <a:r>
              <a:rPr lang="en-US" sz="1400" i="1" dirty="0">
                <a:solidFill>
                  <a:schemeClr val="tx1">
                    <a:lumMod val="95000"/>
                  </a:schemeClr>
                </a:solidFill>
              </a:rPr>
              <a:t> 	= [0.24	]</a:t>
            </a:r>
          </a:p>
        </p:txBody>
      </p:sp>
      <p:sp>
        <p:nvSpPr>
          <p:cNvPr id="53" name="TextBox 52">
            <a:extLst>
              <a:ext uri="{FF2B5EF4-FFF2-40B4-BE49-F238E27FC236}">
                <a16:creationId xmlns:a16="http://schemas.microsoft.com/office/drawing/2014/main" id="{CE1716F7-C903-9E47-9DF4-55EF9B662C57}"/>
              </a:ext>
            </a:extLst>
          </p:cNvPr>
          <p:cNvSpPr txBox="1"/>
          <p:nvPr/>
        </p:nvSpPr>
        <p:spPr>
          <a:xfrm>
            <a:off x="8988293" y="2759977"/>
            <a:ext cx="3128258" cy="954107"/>
          </a:xfrm>
          <a:prstGeom prst="rect">
            <a:avLst/>
          </a:prstGeom>
          <a:noFill/>
        </p:spPr>
        <p:txBody>
          <a:bodyPr wrap="square" rtlCol="0">
            <a:spAutoFit/>
          </a:bodyPr>
          <a:lstStyle/>
          <a:p>
            <a:r>
              <a:rPr lang="en-US" sz="1400" b="1" i="1" u="sng" dirty="0">
                <a:solidFill>
                  <a:schemeClr val="tx1">
                    <a:lumMod val="95000"/>
                  </a:schemeClr>
                </a:solidFill>
              </a:rPr>
              <a:t>Green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R_Lines</a:t>
            </a:r>
            <a:r>
              <a:rPr lang="en-US" sz="1400" i="1" dirty="0">
                <a:solidFill>
                  <a:schemeClr val="tx1">
                    <a:lumMod val="95000"/>
                  </a:schemeClr>
                </a:solidFill>
              </a:rPr>
              <a:t> 	= [(0.5,6), 	(6,2), (8,-13)]</a:t>
            </a:r>
            <a:br>
              <a:rPr lang="en-US" sz="1400" i="1" dirty="0">
                <a:solidFill>
                  <a:schemeClr val="tx1">
                    <a:lumMod val="95000"/>
                  </a:schemeClr>
                </a:solidFill>
              </a:rPr>
            </a:br>
            <a:r>
              <a:rPr lang="en-US" sz="1400" i="1" dirty="0" err="1">
                <a:solidFill>
                  <a:schemeClr val="tx1">
                    <a:lumMod val="95000"/>
                  </a:schemeClr>
                </a:solidFill>
              </a:rPr>
              <a:t>R_Int</a:t>
            </a:r>
            <a:r>
              <a:rPr lang="en-US" sz="1400" i="1" dirty="0">
                <a:solidFill>
                  <a:schemeClr val="tx1">
                    <a:lumMod val="95000"/>
                  </a:schemeClr>
                </a:solidFill>
              </a:rPr>
              <a:t> 	= [0.46, 	0.87]</a:t>
            </a:r>
          </a:p>
        </p:txBody>
      </p:sp>
      <p:sp>
        <p:nvSpPr>
          <p:cNvPr id="3" name="Right Arrow 2">
            <a:extLst>
              <a:ext uri="{FF2B5EF4-FFF2-40B4-BE49-F238E27FC236}">
                <a16:creationId xmlns:a16="http://schemas.microsoft.com/office/drawing/2014/main" id="{A928898A-AF88-314D-929D-59EBB579CDA4}"/>
              </a:ext>
            </a:extLst>
          </p:cNvPr>
          <p:cNvSpPr/>
          <p:nvPr/>
        </p:nvSpPr>
        <p:spPr>
          <a:xfrm rot="16200000">
            <a:off x="2335873" y="3872526"/>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BDA3691-2207-4B49-B64B-CD8BE4FA3FD4}"/>
              </a:ext>
            </a:extLst>
          </p:cNvPr>
          <p:cNvSpPr txBox="1"/>
          <p:nvPr/>
        </p:nvSpPr>
        <p:spPr>
          <a:xfrm>
            <a:off x="2016110" y="4214391"/>
            <a:ext cx="1106340" cy="307777"/>
          </a:xfrm>
          <a:prstGeom prst="rect">
            <a:avLst/>
          </a:prstGeom>
          <a:noFill/>
        </p:spPr>
        <p:txBody>
          <a:bodyPr wrap="square" rtlCol="0">
            <a:spAutoFit/>
          </a:bodyPr>
          <a:lstStyle/>
          <a:p>
            <a:r>
              <a:rPr lang="en-US" sz="1400" dirty="0" err="1">
                <a:solidFill>
                  <a:schemeClr val="tx1">
                    <a:lumMod val="95000"/>
                  </a:schemeClr>
                </a:solidFill>
              </a:rPr>
              <a:t>leftIndex</a:t>
            </a:r>
            <a:r>
              <a:rPr lang="en-US" sz="1400" dirty="0">
                <a:solidFill>
                  <a:schemeClr val="tx1">
                    <a:lumMod val="95000"/>
                  </a:schemeClr>
                </a:solidFill>
              </a:rPr>
              <a:t>=1</a:t>
            </a:r>
          </a:p>
        </p:txBody>
      </p:sp>
      <p:sp>
        <p:nvSpPr>
          <p:cNvPr id="25" name="Right Arrow 24">
            <a:extLst>
              <a:ext uri="{FF2B5EF4-FFF2-40B4-BE49-F238E27FC236}">
                <a16:creationId xmlns:a16="http://schemas.microsoft.com/office/drawing/2014/main" id="{6514BE43-2B64-9247-BB4B-00A90ADE3319}"/>
              </a:ext>
            </a:extLst>
          </p:cNvPr>
          <p:cNvSpPr/>
          <p:nvPr/>
        </p:nvSpPr>
        <p:spPr>
          <a:xfrm rot="16200000">
            <a:off x="10894264" y="3880023"/>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29DC097-823F-2A4F-A927-92DA14595A97}"/>
              </a:ext>
            </a:extLst>
          </p:cNvPr>
          <p:cNvSpPr txBox="1"/>
          <p:nvPr/>
        </p:nvSpPr>
        <p:spPr>
          <a:xfrm>
            <a:off x="10510531" y="4164927"/>
            <a:ext cx="1229187" cy="307777"/>
          </a:xfrm>
          <a:prstGeom prst="rect">
            <a:avLst/>
          </a:prstGeom>
          <a:noFill/>
        </p:spPr>
        <p:txBody>
          <a:bodyPr wrap="square" rtlCol="0">
            <a:spAutoFit/>
          </a:bodyPr>
          <a:lstStyle/>
          <a:p>
            <a:r>
              <a:rPr lang="en-US" sz="1400" dirty="0" err="1">
                <a:solidFill>
                  <a:schemeClr val="tx1">
                    <a:lumMod val="95000"/>
                  </a:schemeClr>
                </a:solidFill>
              </a:rPr>
              <a:t>rightIndex</a:t>
            </a:r>
            <a:r>
              <a:rPr lang="en-US" sz="1400" dirty="0">
                <a:solidFill>
                  <a:schemeClr val="tx1">
                    <a:lumMod val="95000"/>
                  </a:schemeClr>
                </a:solidFill>
              </a:rPr>
              <a:t>=1</a:t>
            </a:r>
          </a:p>
        </p:txBody>
      </p:sp>
      <p:sp>
        <p:nvSpPr>
          <p:cNvPr id="4" name="Oval 3">
            <a:extLst>
              <a:ext uri="{FF2B5EF4-FFF2-40B4-BE49-F238E27FC236}">
                <a16:creationId xmlns:a16="http://schemas.microsoft.com/office/drawing/2014/main" id="{3BECBEF8-A7D8-1144-A34D-9D588F5EAF88}"/>
              </a:ext>
            </a:extLst>
          </p:cNvPr>
          <p:cNvSpPr/>
          <p:nvPr/>
        </p:nvSpPr>
        <p:spPr>
          <a:xfrm>
            <a:off x="5881377" y="3137180"/>
            <a:ext cx="167149" cy="16714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EED1BA80-EE22-6B40-BFFC-E63219D3C137}"/>
              </a:ext>
            </a:extLst>
          </p:cNvPr>
          <p:cNvSpPr txBox="1"/>
          <p:nvPr/>
        </p:nvSpPr>
        <p:spPr>
          <a:xfrm>
            <a:off x="3762190" y="5212388"/>
            <a:ext cx="4866003" cy="1200329"/>
          </a:xfrm>
          <a:prstGeom prst="rect">
            <a:avLst/>
          </a:prstGeom>
          <a:noFill/>
          <a:ln>
            <a:solidFill>
              <a:schemeClr val="tx1">
                <a:lumMod val="95000"/>
              </a:schemeClr>
            </a:solidFill>
          </a:ln>
        </p:spPr>
        <p:txBody>
          <a:bodyPr wrap="square" rtlCol="0">
            <a:spAutoFit/>
          </a:bodyPr>
          <a:lstStyle/>
          <a:p>
            <a:r>
              <a:rPr lang="en-US" b="1" i="1" u="sng" dirty="0">
                <a:solidFill>
                  <a:schemeClr val="tx1">
                    <a:lumMod val="95000"/>
                  </a:schemeClr>
                </a:solidFill>
              </a:rPr>
              <a:t>Final return values</a:t>
            </a:r>
            <a:r>
              <a:rPr lang="en-US" i="1" dirty="0">
                <a:solidFill>
                  <a:schemeClr val="tx1">
                    <a:lumMod val="95000"/>
                  </a:schemeClr>
                </a:solidFill>
              </a:rPr>
              <a:t>:</a:t>
            </a:r>
          </a:p>
          <a:p>
            <a:endParaRPr lang="en-US" i="1" dirty="0">
              <a:solidFill>
                <a:schemeClr val="tx1">
                  <a:lumMod val="95000"/>
                </a:schemeClr>
              </a:solidFill>
            </a:endParaRPr>
          </a:p>
          <a:p>
            <a:r>
              <a:rPr lang="en-US" i="1" dirty="0">
                <a:solidFill>
                  <a:schemeClr val="tx1">
                    <a:lumMod val="95000"/>
                  </a:schemeClr>
                </a:solidFill>
              </a:rPr>
              <a:t>Lines 	= [(-7,12), (-1,8), (6,2), (8,-13)]</a:t>
            </a:r>
            <a:br>
              <a:rPr lang="en-US" i="1" dirty="0">
                <a:solidFill>
                  <a:schemeClr val="tx1">
                    <a:lumMod val="95000"/>
                  </a:schemeClr>
                </a:solidFill>
              </a:rPr>
            </a:br>
            <a:r>
              <a:rPr lang="en-US" i="1" dirty="0" err="1">
                <a:solidFill>
                  <a:schemeClr val="tx1">
                    <a:lumMod val="95000"/>
                  </a:schemeClr>
                </a:solidFill>
              </a:rPr>
              <a:t>Int</a:t>
            </a:r>
            <a:r>
              <a:rPr lang="en-US" i="1" dirty="0">
                <a:solidFill>
                  <a:schemeClr val="tx1">
                    <a:lumMod val="95000"/>
                  </a:schemeClr>
                </a:solidFill>
              </a:rPr>
              <a:t> 	= [0.24, 0.45, 0.87]</a:t>
            </a:r>
          </a:p>
        </p:txBody>
      </p:sp>
    </p:spTree>
    <p:extLst>
      <p:ext uri="{BB962C8B-B14F-4D97-AF65-F5344CB8AC3E}">
        <p14:creationId xmlns:p14="http://schemas.microsoft.com/office/powerpoint/2010/main" val="14401737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92666477-46BE-3A46-9D97-246F434EBB81}"/>
              </a:ext>
            </a:extLst>
          </p:cNvPr>
          <p:cNvGrpSpPr/>
          <p:nvPr/>
        </p:nvGrpSpPr>
        <p:grpSpPr>
          <a:xfrm>
            <a:off x="133171" y="1890079"/>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1332070" cy="110225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399503" y="2874678"/>
              <a:ext cx="3418014" cy="137271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5968822" y="2424919"/>
              <a:ext cx="781996" cy="93725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EED1BA80-EE22-6B40-BFFC-E63219D3C137}"/>
                  </a:ext>
                </a:extLst>
              </p:cNvPr>
              <p:cNvSpPr txBox="1"/>
              <p:nvPr/>
            </p:nvSpPr>
            <p:spPr>
              <a:xfrm>
                <a:off x="5680750" y="2214545"/>
                <a:ext cx="6088463" cy="2722861"/>
              </a:xfrm>
              <a:prstGeom prst="rect">
                <a:avLst/>
              </a:prstGeom>
              <a:noFill/>
              <a:ln>
                <a:solidFill>
                  <a:schemeClr val="tx1">
                    <a:lumMod val="95000"/>
                  </a:schemeClr>
                </a:solidFill>
              </a:ln>
            </p:spPr>
            <p:txBody>
              <a:bodyPr wrap="square" rtlCol="0">
                <a:spAutoFit/>
              </a:bodyPr>
              <a:lstStyle/>
              <a:p>
                <a:r>
                  <a:rPr lang="en-US" b="1" i="1" u="sng" dirty="0">
                    <a:solidFill>
                      <a:schemeClr val="tx1">
                        <a:lumMod val="95000"/>
                      </a:schemeClr>
                    </a:solidFill>
                  </a:rPr>
                  <a:t>A couple notes about this solution</a:t>
                </a:r>
                <a:r>
                  <a:rPr lang="en-US" i="1" dirty="0">
                    <a:solidFill>
                      <a:schemeClr val="tx1">
                        <a:lumMod val="95000"/>
                      </a:schemeClr>
                    </a:solidFill>
                  </a:rPr>
                  <a:t>:</a:t>
                </a:r>
              </a:p>
              <a:p>
                <a:endParaRPr lang="en-US" i="1" dirty="0">
                  <a:solidFill>
                    <a:schemeClr val="tx1">
                      <a:lumMod val="95000"/>
                    </a:schemeClr>
                  </a:solidFill>
                </a:endParaRPr>
              </a:p>
              <a:p>
                <a:pPr marL="285750" indent="-285750">
                  <a:buFontTx/>
                  <a:buChar char="-"/>
                </a:pPr>
                <a:r>
                  <a:rPr lang="en-US" i="1" dirty="0">
                    <a:solidFill>
                      <a:schemeClr val="tx1">
                        <a:lumMod val="95000"/>
                      </a:schemeClr>
                    </a:solidFill>
                  </a:rPr>
                  <a:t>Has common recurrence </a:t>
                </a:r>
                <a14:m>
                  <m:oMath xmlns:m="http://schemas.openxmlformats.org/officeDocument/2006/math">
                    <m:r>
                      <a:rPr lang="en-US" b="0" i="1" smtClean="0">
                        <a:solidFill>
                          <a:schemeClr val="tx1">
                            <a:lumMod val="95000"/>
                          </a:schemeClr>
                        </a:solidFill>
                        <a:latin typeface="Cambria Math" panose="02040503050406030204" pitchFamily="18" charset="0"/>
                      </a:rPr>
                      <m:t>𝑇</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𝑛</m:t>
                        </m:r>
                      </m:e>
                    </m:d>
                    <m:r>
                      <a:rPr lang="en-US" b="0" i="1" smtClean="0">
                        <a:solidFill>
                          <a:schemeClr val="tx1">
                            <a:lumMod val="95000"/>
                          </a:schemeClr>
                        </a:solidFill>
                        <a:latin typeface="Cambria Math" panose="02040503050406030204" pitchFamily="18" charset="0"/>
                      </a:rPr>
                      <m:t>=2</m:t>
                    </m:r>
                    <m:r>
                      <a:rPr lang="en-US" b="0" i="1" smtClean="0">
                        <a:solidFill>
                          <a:schemeClr val="tx1">
                            <a:lumMod val="95000"/>
                          </a:schemeClr>
                        </a:solidFill>
                        <a:latin typeface="Cambria Math" panose="02040503050406030204" pitchFamily="18" charset="0"/>
                      </a:rPr>
                      <m:t>𝑇</m:t>
                    </m:r>
                    <m:d>
                      <m:dPr>
                        <m:ctrlPr>
                          <a:rPr lang="en-US" b="0" i="1" smtClean="0">
                            <a:solidFill>
                              <a:schemeClr val="tx1">
                                <a:lumMod val="95000"/>
                              </a:schemeClr>
                            </a:solidFill>
                            <a:latin typeface="Cambria Math" panose="02040503050406030204" pitchFamily="18" charset="0"/>
                          </a:rPr>
                        </m:ctrlPr>
                      </m:dPr>
                      <m:e>
                        <m:f>
                          <m:fPr>
                            <m:ctrlPr>
                              <a:rPr lang="en-US" b="0" i="1" smtClean="0">
                                <a:solidFill>
                                  <a:schemeClr val="tx1">
                                    <a:lumMod val="95000"/>
                                  </a:schemeClr>
                                </a:solidFill>
                                <a:latin typeface="Cambria Math" panose="02040503050406030204" pitchFamily="18" charset="0"/>
                              </a:rPr>
                            </m:ctrlPr>
                          </m:fPr>
                          <m:num>
                            <m:r>
                              <a:rPr lang="en-US" b="0" i="1" smtClean="0">
                                <a:solidFill>
                                  <a:schemeClr val="tx1">
                                    <a:lumMod val="95000"/>
                                  </a:schemeClr>
                                </a:solidFill>
                                <a:latin typeface="Cambria Math" panose="02040503050406030204" pitchFamily="18" charset="0"/>
                              </a:rPr>
                              <m:t>𝑛</m:t>
                            </m:r>
                          </m:num>
                          <m:den>
                            <m:r>
                              <a:rPr lang="en-US" b="0" i="1" smtClean="0">
                                <a:solidFill>
                                  <a:schemeClr val="tx1">
                                    <a:lumMod val="95000"/>
                                  </a:schemeClr>
                                </a:solidFill>
                                <a:latin typeface="Cambria Math" panose="02040503050406030204" pitchFamily="18" charset="0"/>
                              </a:rPr>
                              <m:t>2</m:t>
                            </m:r>
                          </m:den>
                        </m:f>
                      </m:e>
                    </m:d>
                    <m:r>
                      <a:rPr lang="en-US" b="0" i="1" smtClean="0">
                        <a:solidFill>
                          <a:schemeClr val="tx1">
                            <a:lumMod val="95000"/>
                          </a:schemeClr>
                        </a:solidFill>
                        <a:latin typeface="Cambria Math" panose="02040503050406030204" pitchFamily="18" charset="0"/>
                      </a:rPr>
                      <m:t>+</m:t>
                    </m:r>
                    <m:r>
                      <m:rPr>
                        <m:sty m:val="p"/>
                      </m:rPr>
                      <a:rPr lang="en-US" b="0" i="0" smtClean="0">
                        <a:solidFill>
                          <a:schemeClr val="tx1">
                            <a:lumMod val="95000"/>
                          </a:schemeClr>
                        </a:solidFill>
                        <a:latin typeface="Cambria Math" panose="02040503050406030204" pitchFamily="18" charset="0"/>
                      </a:rPr>
                      <m:t>Θ</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𝑛</m:t>
                        </m:r>
                      </m:e>
                    </m:d>
                    <m:r>
                      <a:rPr lang="en-US" b="0" i="1" smtClean="0">
                        <a:solidFill>
                          <a:schemeClr val="tx1">
                            <a:lumMod val="95000"/>
                          </a:schemeClr>
                        </a:solidFill>
                        <a:latin typeface="Cambria Math" panose="02040503050406030204" pitchFamily="18" charset="0"/>
                      </a:rPr>
                      <m:t>=</m:t>
                    </m:r>
                    <m:r>
                      <m:rPr>
                        <m:sty m:val="p"/>
                      </m:rPr>
                      <a:rPr lang="en-US" b="0" i="0" smtClean="0">
                        <a:solidFill>
                          <a:schemeClr val="tx1">
                            <a:lumMod val="95000"/>
                          </a:schemeClr>
                        </a:solidFill>
                        <a:latin typeface="Cambria Math" panose="02040503050406030204" pitchFamily="18" charset="0"/>
                      </a:rPr>
                      <m:t>Θ</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func>
                      <m:funcPr>
                        <m:ctrlPr>
                          <a:rPr lang="en-US" b="0" i="1" smtClean="0">
                            <a:solidFill>
                              <a:schemeClr val="tx1">
                                <a:lumMod val="95000"/>
                              </a:schemeClr>
                            </a:solidFill>
                            <a:latin typeface="Cambria Math" panose="02040503050406030204" pitchFamily="18" charset="0"/>
                          </a:rPr>
                        </m:ctrlPr>
                      </m:funcPr>
                      <m:fName>
                        <m:r>
                          <m:rPr>
                            <m:sty m:val="p"/>
                          </m:rPr>
                          <a:rPr lang="en-US" b="0" i="0" smtClean="0">
                            <a:solidFill>
                              <a:schemeClr val="tx1">
                                <a:lumMod val="95000"/>
                              </a:schemeClr>
                            </a:solidFill>
                            <a:latin typeface="Cambria Math" panose="02040503050406030204" pitchFamily="18" charset="0"/>
                          </a:rPr>
                          <m:t>log</m:t>
                        </m:r>
                      </m:fName>
                      <m:e>
                        <m:r>
                          <a:rPr lang="en-US" b="0" i="1" smtClean="0">
                            <a:solidFill>
                              <a:schemeClr val="tx1">
                                <a:lumMod val="95000"/>
                              </a:schemeClr>
                            </a:solidFill>
                            <a:latin typeface="Cambria Math" panose="02040503050406030204" pitchFamily="18" charset="0"/>
                          </a:rPr>
                          <m:t>𝑛</m:t>
                        </m:r>
                      </m:e>
                    </m:func>
                    <m:r>
                      <a:rPr lang="en-US" b="0" i="1" smtClean="0">
                        <a:solidFill>
                          <a:schemeClr val="tx1">
                            <a:lumMod val="95000"/>
                          </a:schemeClr>
                        </a:solidFill>
                        <a:latin typeface="Cambria Math" panose="02040503050406030204" pitchFamily="18" charset="0"/>
                      </a:rPr>
                      <m:t>)</m:t>
                    </m:r>
                  </m:oMath>
                </a14:m>
                <a:endParaRPr lang="en-US" i="1" dirty="0">
                  <a:solidFill>
                    <a:schemeClr val="tx1">
                      <a:lumMod val="95000"/>
                    </a:schemeClr>
                  </a:solidFill>
                </a:endParaRPr>
              </a:p>
              <a:p>
                <a:pPr marL="285750" indent="-285750">
                  <a:buFontTx/>
                  <a:buChar char="-"/>
                </a:pPr>
                <a:r>
                  <a:rPr lang="en-US" i="1" dirty="0">
                    <a:solidFill>
                      <a:schemeClr val="tx1">
                        <a:lumMod val="95000"/>
                      </a:schemeClr>
                    </a:solidFill>
                  </a:rPr>
                  <a:t>As a preprocessing step, you should remove all lower parallel lines so this is not an issue</a:t>
                </a:r>
              </a:p>
              <a:p>
                <a:pPr marL="285750" indent="-285750">
                  <a:buFontTx/>
                  <a:buChar char="-"/>
                </a:pPr>
                <a:r>
                  <a:rPr lang="en-US" i="1" dirty="0">
                    <a:solidFill>
                      <a:schemeClr val="tx1">
                        <a:lumMod val="95000"/>
                      </a:schemeClr>
                    </a:solidFill>
                  </a:rPr>
                  <a:t>Notice that when merging, the smallest and largest slope lines will always be in the solution because we were not restricting the inputs to be between 0-1 only (though we could update approach to account for that)</a:t>
                </a:r>
              </a:p>
            </p:txBody>
          </p:sp>
        </mc:Choice>
        <mc:Fallback xmlns="">
          <p:sp>
            <p:nvSpPr>
              <p:cNvPr id="30" name="TextBox 29">
                <a:extLst>
                  <a:ext uri="{FF2B5EF4-FFF2-40B4-BE49-F238E27FC236}">
                    <a16:creationId xmlns:a16="http://schemas.microsoft.com/office/drawing/2014/main" id="{EED1BA80-EE22-6B40-BFFC-E63219D3C137}"/>
                  </a:ext>
                </a:extLst>
              </p:cNvPr>
              <p:cNvSpPr txBox="1">
                <a:spLocks noRot="1" noChangeAspect="1" noMove="1" noResize="1" noEditPoints="1" noAdjustHandles="1" noChangeArrowheads="1" noChangeShapeType="1" noTextEdit="1"/>
              </p:cNvSpPr>
              <p:nvPr/>
            </p:nvSpPr>
            <p:spPr>
              <a:xfrm>
                <a:off x="5680750" y="2214545"/>
                <a:ext cx="6088463" cy="2722861"/>
              </a:xfrm>
              <a:prstGeom prst="rect">
                <a:avLst/>
              </a:prstGeom>
              <a:blipFill>
                <a:blip r:embed="rId3"/>
                <a:stretch>
                  <a:fillRect l="-622" t="-461" b="-2304"/>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7884849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Conclusion</a:t>
            </a:r>
          </a:p>
        </p:txBody>
      </p:sp>
    </p:spTree>
    <p:extLst>
      <p:ext uri="{BB962C8B-B14F-4D97-AF65-F5344CB8AC3E}">
        <p14:creationId xmlns:p14="http://schemas.microsoft.com/office/powerpoint/2010/main" val="8069959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Conclusions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2" y="1137590"/>
            <a:ext cx="9905998" cy="49372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Some </a:t>
            </a:r>
            <a:r>
              <a:rPr lang="en-US" sz="2000" b="1" u="sng" dirty="0"/>
              <a:t>computational geometry</a:t>
            </a:r>
            <a:r>
              <a:rPr lang="en-US" sz="2000" dirty="0"/>
              <a:t> approaches that we covered</a:t>
            </a:r>
            <a:r>
              <a:rPr lang="en-US" sz="2000" i="1" dirty="0"/>
              <a:t>:</a:t>
            </a:r>
          </a:p>
          <a:p>
            <a:pPr marL="0" indent="0">
              <a:buFont typeface="Arial" panose="020B0604020202020204" pitchFamily="34" charset="0"/>
              <a:buNone/>
            </a:pPr>
            <a:r>
              <a:rPr lang="en-US" sz="2000" i="1" dirty="0"/>
              <a:t>	- Using turns (cross-product) to compute things like intersection</a:t>
            </a:r>
            <a:br>
              <a:rPr lang="en-US" sz="2000" i="1" dirty="0"/>
            </a:br>
            <a:r>
              <a:rPr lang="en-US" sz="2000" i="1" dirty="0"/>
              <a:t>	- Checking various special cases (vertex falls on line segment, co-linearity, etc.)</a:t>
            </a:r>
            <a:br>
              <a:rPr lang="en-US" sz="2000" i="1" dirty="0"/>
            </a:br>
            <a:r>
              <a:rPr lang="en-US" sz="2000" i="1" dirty="0"/>
              <a:t>	- Example of a line sweep algorithm</a:t>
            </a:r>
            <a:br>
              <a:rPr lang="en-US" sz="2000" i="1" dirty="0"/>
            </a:br>
            <a:r>
              <a:rPr lang="en-US" sz="2000" i="1" dirty="0"/>
              <a:t>	- Example of divide and conquer to find a horizon</a:t>
            </a:r>
            <a:br>
              <a:rPr lang="en-US" sz="2000" i="1" dirty="0"/>
            </a:br>
            <a:r>
              <a:rPr lang="en-US" sz="2000" i="1" dirty="0"/>
              <a:t>	- Combining these approaches to detect intersection of polygons</a:t>
            </a:r>
            <a:br>
              <a:rPr lang="en-US" sz="2000" i="1" dirty="0"/>
            </a:br>
            <a:endParaRPr lang="en-US" sz="2000" i="1" dirty="0"/>
          </a:p>
          <a:p>
            <a:pPr marL="0" indent="0">
              <a:buFont typeface="Arial" panose="020B0604020202020204" pitchFamily="34" charset="0"/>
              <a:buNone/>
            </a:pPr>
            <a:r>
              <a:rPr lang="en-US" sz="2000" b="1" i="1" u="sng" dirty="0"/>
              <a:t>Next time</a:t>
            </a:r>
            <a:r>
              <a:rPr lang="en-US" sz="2000" i="1" dirty="0"/>
              <a:t>:</a:t>
            </a:r>
          </a:p>
          <a:p>
            <a:pPr marL="0" indent="0">
              <a:buFont typeface="Arial" panose="020B0604020202020204" pitchFamily="34" charset="0"/>
              <a:buNone/>
            </a:pPr>
            <a:r>
              <a:rPr lang="en-US" sz="2000" i="1" dirty="0"/>
              <a:t>	- Convex Hull (a neat algorithm that uses rotational sorting)</a:t>
            </a:r>
            <a:br>
              <a:rPr lang="en-US" sz="2000" i="1" dirty="0"/>
            </a:br>
            <a:r>
              <a:rPr lang="en-US" sz="2000" i="1" dirty="0"/>
              <a:t>	- Quad Trees (a data structure for storing geometric objects efficiently)</a:t>
            </a:r>
          </a:p>
        </p:txBody>
      </p:sp>
    </p:spTree>
    <p:extLst>
      <p:ext uri="{BB962C8B-B14F-4D97-AF65-F5344CB8AC3E}">
        <p14:creationId xmlns:p14="http://schemas.microsoft.com/office/powerpoint/2010/main" val="2850462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Direction of Turns</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13131" y="1403190"/>
                <a:ext cx="4118744" cy="32660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The </a:t>
                </a:r>
                <a:r>
                  <a:rPr lang="en-US" sz="2000" b="1" i="1" u="sng" dirty="0"/>
                  <a:t>sign of a cross product</a:t>
                </a:r>
                <a:r>
                  <a:rPr lang="en-US" sz="2000" b="1" i="1" dirty="0"/>
                  <a:t> </a:t>
                </a:r>
                <a:r>
                  <a:rPr lang="en-US" sz="2000" i="1" dirty="0"/>
                  <a:t>informs whether vectors from the origin to two points </a:t>
                </a:r>
                <a:r>
                  <a:rPr lang="en-US" sz="2000" b="1" i="1" u="sng" dirty="0"/>
                  <a:t>turns left or right</a:t>
                </a:r>
                <a:r>
                  <a:rPr lang="en-US" sz="2000" i="1" dirty="0"/>
                  <a:t>:</a:t>
                </a:r>
              </a:p>
              <a:p>
                <a:pPr marL="0" indent="0">
                  <a:buFont typeface="Arial" panose="020B0604020202020204" pitchFamily="34" charset="0"/>
                  <a:buNone/>
                </a:pPr>
                <a:endParaRPr lang="en-US" sz="2000" i="1"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r>
                        <a:rPr lang="en-US" sz="2000" b="0" i="1" smtClean="0">
                          <a:latin typeface="Cambria Math" panose="02040503050406030204" pitchFamily="18" charset="0"/>
                        </a:rPr>
                        <m:t>𝑋</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r>
                        <m:rPr>
                          <m:aln/>
                        </m:rPr>
                        <a:rPr lang="en-US" sz="2000" b="0" i="1" smtClean="0">
                          <a:latin typeface="Cambria Math" panose="02040503050406030204" pitchFamily="18" charset="0"/>
                        </a:rPr>
                        <m:t>=</m:t>
                      </m:r>
                      <m:r>
                        <a:rPr lang="en-US" sz="2000" b="0" i="1" smtClean="0">
                          <a:latin typeface="Cambria Math" panose="02040503050406030204" pitchFamily="18" charset="0"/>
                        </a:rPr>
                        <m:t>𝑑𝑒𝑡</m:t>
                      </m:r>
                      <m:d>
                        <m:dPr>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sSub>
                                  <m:sSubPr>
                                    <m:ctrlPr>
                                      <a:rPr lang="en-US" sz="2000" b="0" i="1" smtClean="0">
                                        <a:latin typeface="Cambria Math" panose="02040503050406030204" pitchFamily="18" charset="0"/>
                                      </a:rPr>
                                    </m:ctrlPr>
                                  </m:sSubPr>
                                  <m:e>
                                    <m:r>
                                      <m:rPr>
                                        <m:brk m:alnAt="7"/>
                                      </m:rPr>
                                      <a:rPr lang="en-US" sz="2000" b="0" i="1" smtClean="0">
                                        <a:latin typeface="Cambria Math" panose="02040503050406030204" pitchFamily="18" charset="0"/>
                                      </a:rPr>
                                      <m:t>𝑥</m:t>
                                    </m:r>
                                  </m:e>
                                  <m:sub>
                                    <m:r>
                                      <m:rPr>
                                        <m:brk m:alnAt="7"/>
                                      </m:rPr>
                                      <a:rPr lang="en-US" sz="2000" b="0" i="1" smtClean="0">
                                        <a:latin typeface="Cambria Math" panose="02040503050406030204" pitchFamily="18" charset="0"/>
                                      </a:rPr>
                                      <m:t>1</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e>
                            </m:mr>
                          </m:m>
                        </m:e>
                      </m:d>
                    </m:oMath>
                    <m:oMath xmlns:m="http://schemas.openxmlformats.org/officeDocument/2006/math">
                      <m:r>
                        <m:rPr>
                          <m:aln/>
                        </m:rP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oMath>
                    <m:oMath xmlns:m="http://schemas.openxmlformats.org/officeDocument/2006/math">
                      <m:r>
                        <m:rPr>
                          <m:aln/>
                        </m:rPr>
                        <a:rPr lang="en-US" sz="2000" b="0" i="1" smtClean="0">
                          <a:latin typeface="Cambria Math" panose="02040503050406030204" pitchFamily="18" charset="0"/>
                        </a:rPr>
                        <m:t>=</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r>
                        <a:rPr lang="en-US" sz="2000" b="0" i="1" smtClean="0">
                          <a:latin typeface="Cambria Math" panose="02040503050406030204" pitchFamily="18" charset="0"/>
                        </a:rPr>
                        <m:t>𝑋</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oMath>
                  </m:oMathPara>
                </a14:m>
                <a:endParaRPr lang="en-US" sz="2000" i="1" dirty="0"/>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1113131" y="1403190"/>
                <a:ext cx="4118744" cy="3266087"/>
              </a:xfrm>
              <a:prstGeom prst="rect">
                <a:avLst/>
              </a:prstGeom>
              <a:blipFill>
                <a:blip r:embed="rId2"/>
                <a:stretch>
                  <a:fillRect l="-1538"/>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5467549" y="3853078"/>
            <a:ext cx="2488673" cy="9767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If p1 X p2 is positive, then p2 is counter-clockwise from p1 with respect to the origin.</a:t>
            </a:r>
          </a:p>
        </p:txBody>
      </p:sp>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527241"/>
            <a:ext cx="5844615" cy="2244050"/>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cxnSp>
        <p:nvCxnSpPr>
          <p:cNvPr id="4" name="Straight Arrow Connector 3">
            <a:extLst>
              <a:ext uri="{FF2B5EF4-FFF2-40B4-BE49-F238E27FC236}">
                <a16:creationId xmlns:a16="http://schemas.microsoft.com/office/drawing/2014/main" id="{7A86523F-62B0-CA48-A707-89E1DD77F817}"/>
              </a:ext>
            </a:extLst>
          </p:cNvPr>
          <p:cNvCxnSpPr/>
          <p:nvPr/>
        </p:nvCxnSpPr>
        <p:spPr>
          <a:xfrm flipV="1">
            <a:off x="6278252" y="2138880"/>
            <a:ext cx="895546" cy="1121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CE8A768E-517F-F84D-9A54-CDC6AB158251}"/>
              </a:ext>
            </a:extLst>
          </p:cNvPr>
          <p:cNvCxnSpPr>
            <a:cxnSpLocks/>
          </p:cNvCxnSpPr>
          <p:nvPr/>
        </p:nvCxnSpPr>
        <p:spPr>
          <a:xfrm flipH="1" flipV="1">
            <a:off x="6125852" y="1986480"/>
            <a:ext cx="152400" cy="1274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CF733E71-D1F5-224B-A6B6-4C7FCDEFD74A}"/>
              </a:ext>
            </a:extLst>
          </p:cNvPr>
          <p:cNvSpPr txBox="1"/>
          <p:nvPr/>
        </p:nvSpPr>
        <p:spPr>
          <a:xfrm>
            <a:off x="7041653" y="1801814"/>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12" name="TextBox 11">
            <a:extLst>
              <a:ext uri="{FF2B5EF4-FFF2-40B4-BE49-F238E27FC236}">
                <a16:creationId xmlns:a16="http://schemas.microsoft.com/office/drawing/2014/main" id="{A32422D7-F3B2-6E43-8FB1-919D60903A7D}"/>
              </a:ext>
            </a:extLst>
          </p:cNvPr>
          <p:cNvSpPr txBox="1"/>
          <p:nvPr/>
        </p:nvSpPr>
        <p:spPr>
          <a:xfrm>
            <a:off x="5896280" y="1596191"/>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13" name="TextBox 12">
            <a:extLst>
              <a:ext uri="{FF2B5EF4-FFF2-40B4-BE49-F238E27FC236}">
                <a16:creationId xmlns:a16="http://schemas.microsoft.com/office/drawing/2014/main" id="{505F60BC-7FCC-F449-AEA2-A8B4B0D01142}"/>
              </a:ext>
            </a:extLst>
          </p:cNvPr>
          <p:cNvSpPr txBox="1"/>
          <p:nvPr/>
        </p:nvSpPr>
        <p:spPr>
          <a:xfrm>
            <a:off x="5769333" y="3197387"/>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cxnSp>
        <p:nvCxnSpPr>
          <p:cNvPr id="14" name="Straight Arrow Connector 13">
            <a:extLst>
              <a:ext uri="{FF2B5EF4-FFF2-40B4-BE49-F238E27FC236}">
                <a16:creationId xmlns:a16="http://schemas.microsoft.com/office/drawing/2014/main" id="{71CF57BA-954B-7A4E-84D1-E9CB2E88FF94}"/>
              </a:ext>
            </a:extLst>
          </p:cNvPr>
          <p:cNvCxnSpPr>
            <a:cxnSpLocks/>
          </p:cNvCxnSpPr>
          <p:nvPr/>
        </p:nvCxnSpPr>
        <p:spPr>
          <a:xfrm flipH="1" flipV="1">
            <a:off x="6278252" y="2305454"/>
            <a:ext cx="469389" cy="245037"/>
          </a:xfrm>
          <a:prstGeom prst="straightConnector1">
            <a:avLst/>
          </a:prstGeom>
          <a:ln>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E6C5F75B-CCE1-B849-B446-1165065585FD}"/>
              </a:ext>
            </a:extLst>
          </p:cNvPr>
          <p:cNvCxnSpPr/>
          <p:nvPr/>
        </p:nvCxnSpPr>
        <p:spPr>
          <a:xfrm flipV="1">
            <a:off x="8989862" y="2124011"/>
            <a:ext cx="895546" cy="1121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CD956BC-7E25-034A-91B5-935036F9D5F3}"/>
              </a:ext>
            </a:extLst>
          </p:cNvPr>
          <p:cNvCxnSpPr>
            <a:cxnSpLocks/>
          </p:cNvCxnSpPr>
          <p:nvPr/>
        </p:nvCxnSpPr>
        <p:spPr>
          <a:xfrm flipV="1">
            <a:off x="8989862" y="3024476"/>
            <a:ext cx="1789695" cy="2213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27ADDC95-1A14-E948-9264-47DA1FE3DDDE}"/>
              </a:ext>
            </a:extLst>
          </p:cNvPr>
          <p:cNvSpPr txBox="1"/>
          <p:nvPr/>
        </p:nvSpPr>
        <p:spPr>
          <a:xfrm>
            <a:off x="9753263" y="1786945"/>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20" name="TextBox 19">
            <a:extLst>
              <a:ext uri="{FF2B5EF4-FFF2-40B4-BE49-F238E27FC236}">
                <a16:creationId xmlns:a16="http://schemas.microsoft.com/office/drawing/2014/main" id="{233FC798-C601-9D4B-8322-8564B83F22D3}"/>
              </a:ext>
            </a:extLst>
          </p:cNvPr>
          <p:cNvSpPr txBox="1"/>
          <p:nvPr/>
        </p:nvSpPr>
        <p:spPr>
          <a:xfrm>
            <a:off x="10770448" y="2769871"/>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22" name="TextBox 21">
            <a:extLst>
              <a:ext uri="{FF2B5EF4-FFF2-40B4-BE49-F238E27FC236}">
                <a16:creationId xmlns:a16="http://schemas.microsoft.com/office/drawing/2014/main" id="{B42B5C3A-70B7-0C47-AD97-CD85410059E8}"/>
              </a:ext>
            </a:extLst>
          </p:cNvPr>
          <p:cNvSpPr txBox="1"/>
          <p:nvPr/>
        </p:nvSpPr>
        <p:spPr>
          <a:xfrm>
            <a:off x="8480943" y="3182518"/>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cxnSp>
        <p:nvCxnSpPr>
          <p:cNvPr id="23" name="Straight Arrow Connector 22">
            <a:extLst>
              <a:ext uri="{FF2B5EF4-FFF2-40B4-BE49-F238E27FC236}">
                <a16:creationId xmlns:a16="http://schemas.microsoft.com/office/drawing/2014/main" id="{2F2DA891-88B7-504E-BE83-47E3BE4A8E6F}"/>
              </a:ext>
            </a:extLst>
          </p:cNvPr>
          <p:cNvCxnSpPr>
            <a:cxnSpLocks/>
          </p:cNvCxnSpPr>
          <p:nvPr/>
        </p:nvCxnSpPr>
        <p:spPr>
          <a:xfrm>
            <a:off x="9620655" y="2550491"/>
            <a:ext cx="457200" cy="473985"/>
          </a:xfrm>
          <a:prstGeom prst="straightConnector1">
            <a:avLst/>
          </a:prstGeom>
          <a:ln>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26" name="Content Placeholder 2">
            <a:extLst>
              <a:ext uri="{FF2B5EF4-FFF2-40B4-BE49-F238E27FC236}">
                <a16:creationId xmlns:a16="http://schemas.microsoft.com/office/drawing/2014/main" id="{CFF5A7EC-713E-084E-9762-D5480E795F52}"/>
              </a:ext>
            </a:extLst>
          </p:cNvPr>
          <p:cNvSpPr txBox="1">
            <a:spLocks/>
          </p:cNvSpPr>
          <p:nvPr/>
        </p:nvSpPr>
        <p:spPr>
          <a:xfrm>
            <a:off x="8697209" y="3837374"/>
            <a:ext cx="2488673" cy="9767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If p1 X p2 is negative, then p2 is clockwise from p1 with respect to the origin.</a:t>
            </a:r>
          </a:p>
        </p:txBody>
      </p:sp>
      <p:sp>
        <p:nvSpPr>
          <p:cNvPr id="27" name="Content Placeholder 2">
            <a:extLst>
              <a:ext uri="{FF2B5EF4-FFF2-40B4-BE49-F238E27FC236}">
                <a16:creationId xmlns:a16="http://schemas.microsoft.com/office/drawing/2014/main" id="{CB374279-5A8B-374B-BCE3-D58F913DF8B1}"/>
              </a:ext>
            </a:extLst>
          </p:cNvPr>
          <p:cNvSpPr txBox="1">
            <a:spLocks/>
          </p:cNvSpPr>
          <p:nvPr/>
        </p:nvSpPr>
        <p:spPr>
          <a:xfrm>
            <a:off x="1517941" y="5638518"/>
            <a:ext cx="6963002" cy="50170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u="sng" dirty="0"/>
              <a:t>**Note: Cross product of 0 indicates that the vectors are colinear</a:t>
            </a:r>
          </a:p>
        </p:txBody>
      </p:sp>
    </p:spTree>
    <p:extLst>
      <p:ext uri="{BB962C8B-B14F-4D97-AF65-F5344CB8AC3E}">
        <p14:creationId xmlns:p14="http://schemas.microsoft.com/office/powerpoint/2010/main" val="179416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Examples: Direction of Turns</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1141412" y="3964224"/>
                <a:ext cx="2490464" cy="18591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1</m:t>
                          </m:r>
                        </m:sub>
                      </m:sSub>
                      <m:r>
                        <a:rPr lang="en-US" sz="1600" i="1">
                          <a:latin typeface="Cambria Math" panose="02040503050406030204" pitchFamily="18" charset="0"/>
                        </a:rPr>
                        <m:t> </m:t>
                      </m:r>
                      <m:r>
                        <a:rPr lang="en-US" sz="1600" i="1">
                          <a:latin typeface="Cambria Math" panose="02040503050406030204" pitchFamily="18" charset="0"/>
                        </a:rPr>
                        <m:t>𝑋</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2</m:t>
                          </m:r>
                        </m:sub>
                      </m:sSub>
                      <m:r>
                        <m:rPr>
                          <m:aln/>
                        </m:rPr>
                        <a:rPr lang="en-US" sz="1600" i="1">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sSub>
                                  <m:sSubPr>
                                    <m:ctrlPr>
                                      <a:rPr lang="en-US" sz="1600" i="1">
                                        <a:latin typeface="Cambria Math" panose="02040503050406030204" pitchFamily="18" charset="0"/>
                                      </a:rPr>
                                    </m:ctrlPr>
                                  </m:sSubPr>
                                  <m:e>
                                    <m:r>
                                      <m:rPr>
                                        <m:brk m:alnAt="7"/>
                                      </m:rPr>
                                      <a:rPr lang="en-US" sz="1600" i="1">
                                        <a:latin typeface="Cambria Math" panose="02040503050406030204" pitchFamily="18" charset="0"/>
                                      </a:rPr>
                                      <m:t>𝑥</m:t>
                                    </m:r>
                                  </m:e>
                                  <m:sub>
                                    <m:r>
                                      <m:rPr>
                                        <m:brk m:alnAt="7"/>
                                      </m:rPr>
                                      <a:rPr lang="en-US" sz="1600" i="1">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e>
                            </m:mr>
                            <m:mr>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2</m:t>
                                    </m:r>
                                  </m:sub>
                                </m:sSub>
                              </m:e>
                            </m:mr>
                          </m:m>
                        </m:e>
                      </m:d>
                    </m:oMath>
                  </m:oMathPara>
                </a14:m>
                <a:endParaRPr lang="en-US" sz="16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r>
                                  <a:rPr lang="en-US" sz="1600" b="0" i="1" smtClean="0">
                                    <a:latin typeface="Cambria Math" panose="02040503050406030204" pitchFamily="18" charset="0"/>
                                  </a:rPr>
                                  <m:t>5</m:t>
                                </m:r>
                              </m:e>
                              <m:e>
                                <m:r>
                                  <a:rPr lang="en-US" sz="1600" b="0" i="1" smtClean="0">
                                    <a:latin typeface="Cambria Math" panose="02040503050406030204" pitchFamily="18" charset="0"/>
                                  </a:rPr>
                                  <m:t>−1</m:t>
                                </m:r>
                              </m:e>
                            </m:mr>
                            <m:mr>
                              <m:e>
                                <m:r>
                                  <a:rPr lang="en-US" sz="1600" b="0" i="1" smtClean="0">
                                    <a:latin typeface="Cambria Math" panose="02040503050406030204" pitchFamily="18" charset="0"/>
                                  </a:rPr>
                                  <m:t>3</m:t>
                                </m:r>
                              </m:e>
                              <m:e>
                                <m:r>
                                  <a:rPr lang="en-US" sz="1600" b="0" i="1" smtClean="0">
                                    <a:latin typeface="Cambria Math" panose="02040503050406030204" pitchFamily="18" charset="0"/>
                                  </a:rPr>
                                  <m:t>4</m:t>
                                </m:r>
                              </m:e>
                            </m:mr>
                          </m:m>
                        </m:e>
                      </m:d>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5(4)</m:t>
                      </m:r>
                      <m:r>
                        <a:rPr lang="en-US" sz="1600" i="1">
                          <a:latin typeface="Cambria Math" panose="02040503050406030204" pitchFamily="18" charset="0"/>
                        </a:rPr>
                        <m:t>−</m:t>
                      </m:r>
                      <m:r>
                        <a:rPr lang="en-US" sz="1600" b="0" i="1" smtClean="0">
                          <a:latin typeface="Cambria Math" panose="02040503050406030204" pitchFamily="18" charset="0"/>
                        </a:rPr>
                        <m:t>3(−1)</m:t>
                      </m:r>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23</m:t>
                      </m:r>
                    </m:oMath>
                  </m:oMathPara>
                </a14:m>
                <a:endParaRPr lang="en-US" sz="1600" i="1" dirty="0"/>
              </a:p>
            </p:txBody>
          </p:sp>
        </mc:Choice>
        <mc:Fallback xmlns="">
          <p:sp>
            <p:nvSpPr>
              <p:cNvPr id="7" name="Content Placeholder 2">
                <a:extLst>
                  <a:ext uri="{FF2B5EF4-FFF2-40B4-BE49-F238E27FC236}">
                    <a16:creationId xmlns:a16="http://schemas.microsoft.com/office/drawing/2014/main" id="{60FF5796-93FC-D045-BE41-3549864449A1}"/>
                  </a:ext>
                </a:extLst>
              </p:cNvPr>
              <p:cNvSpPr txBox="1">
                <a:spLocks noRot="1" noChangeAspect="1" noMove="1" noResize="1" noEditPoints="1" noAdjustHandles="1" noChangeArrowheads="1" noChangeShapeType="1" noTextEdit="1"/>
              </p:cNvSpPr>
              <p:nvPr/>
            </p:nvSpPr>
            <p:spPr>
              <a:xfrm>
                <a:off x="1141412" y="3964224"/>
                <a:ext cx="2490464" cy="1859119"/>
              </a:xfrm>
              <a:prstGeom prst="rect">
                <a:avLst/>
              </a:prstGeom>
              <a:blipFill>
                <a:blip r:embed="rId2"/>
                <a:stretch>
                  <a:fillRect/>
                </a:stretch>
              </a:blipFill>
            </p:spPr>
            <p:txBody>
              <a:bodyPr/>
              <a:lstStyle/>
              <a:p>
                <a:r>
                  <a:rPr lang="en-US">
                    <a:noFill/>
                  </a:rPr>
                  <a:t> </a:t>
                </a:r>
              </a:p>
            </p:txBody>
          </p:sp>
        </mc:Fallback>
      </mc:AlternateContent>
      <p:sp>
        <p:nvSpPr>
          <p:cNvPr id="27" name="Content Placeholder 2">
            <a:extLst>
              <a:ext uri="{FF2B5EF4-FFF2-40B4-BE49-F238E27FC236}">
                <a16:creationId xmlns:a16="http://schemas.microsoft.com/office/drawing/2014/main" id="{CB374279-5A8B-374B-BCE3-D58F913DF8B1}"/>
              </a:ext>
            </a:extLst>
          </p:cNvPr>
          <p:cNvSpPr txBox="1">
            <a:spLocks/>
          </p:cNvSpPr>
          <p:nvPr/>
        </p:nvSpPr>
        <p:spPr>
          <a:xfrm>
            <a:off x="1168773" y="5688706"/>
            <a:ext cx="2462535" cy="501705"/>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u="sng" dirty="0"/>
              <a:t>Positive result = Left Turn!!</a:t>
            </a:r>
          </a:p>
        </p:txBody>
      </p:sp>
      <p:grpSp>
        <p:nvGrpSpPr>
          <p:cNvPr id="16" name="Group 15">
            <a:extLst>
              <a:ext uri="{FF2B5EF4-FFF2-40B4-BE49-F238E27FC236}">
                <a16:creationId xmlns:a16="http://schemas.microsoft.com/office/drawing/2014/main" id="{B144E3D9-F727-AE40-95A7-6FA386E037A8}"/>
              </a:ext>
            </a:extLst>
          </p:cNvPr>
          <p:cNvGrpSpPr/>
          <p:nvPr/>
        </p:nvGrpSpPr>
        <p:grpSpPr>
          <a:xfrm>
            <a:off x="1410550" y="1524919"/>
            <a:ext cx="1952187" cy="2359766"/>
            <a:chOff x="1410550" y="1524919"/>
            <a:chExt cx="1952187" cy="2359766"/>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1410550" y="1545973"/>
              <a:ext cx="1952187" cy="2338712"/>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cxnSp>
          <p:nvCxnSpPr>
            <p:cNvPr id="4" name="Straight Arrow Connector 3">
              <a:extLst>
                <a:ext uri="{FF2B5EF4-FFF2-40B4-BE49-F238E27FC236}">
                  <a16:creationId xmlns:a16="http://schemas.microsoft.com/office/drawing/2014/main" id="{7A86523F-62B0-CA48-A707-89E1DD77F817}"/>
                </a:ext>
              </a:extLst>
            </p:cNvPr>
            <p:cNvCxnSpPr/>
            <p:nvPr/>
          </p:nvCxnSpPr>
          <p:spPr>
            <a:xfrm flipV="1">
              <a:off x="2045086" y="2252274"/>
              <a:ext cx="895546" cy="1121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CE8A768E-517F-F84D-9A54-CDC6AB158251}"/>
                </a:ext>
              </a:extLst>
            </p:cNvPr>
            <p:cNvCxnSpPr>
              <a:cxnSpLocks/>
            </p:cNvCxnSpPr>
            <p:nvPr/>
          </p:nvCxnSpPr>
          <p:spPr>
            <a:xfrm flipH="1" flipV="1">
              <a:off x="1892686" y="2099874"/>
              <a:ext cx="152400" cy="1274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CF733E71-D1F5-224B-A6B6-4C7FCDEFD74A}"/>
                </a:ext>
              </a:extLst>
            </p:cNvPr>
            <p:cNvSpPr txBox="1"/>
            <p:nvPr/>
          </p:nvSpPr>
          <p:spPr>
            <a:xfrm>
              <a:off x="2808487" y="1915208"/>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12" name="TextBox 11">
              <a:extLst>
                <a:ext uri="{FF2B5EF4-FFF2-40B4-BE49-F238E27FC236}">
                  <a16:creationId xmlns:a16="http://schemas.microsoft.com/office/drawing/2014/main" id="{A32422D7-F3B2-6E43-8FB1-919D60903A7D}"/>
                </a:ext>
              </a:extLst>
            </p:cNvPr>
            <p:cNvSpPr txBox="1"/>
            <p:nvPr/>
          </p:nvSpPr>
          <p:spPr>
            <a:xfrm>
              <a:off x="1663114" y="1709585"/>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13" name="TextBox 12">
              <a:extLst>
                <a:ext uri="{FF2B5EF4-FFF2-40B4-BE49-F238E27FC236}">
                  <a16:creationId xmlns:a16="http://schemas.microsoft.com/office/drawing/2014/main" id="{505F60BC-7FCC-F449-AEA2-A8B4B0D01142}"/>
                </a:ext>
              </a:extLst>
            </p:cNvPr>
            <p:cNvSpPr txBox="1"/>
            <p:nvPr/>
          </p:nvSpPr>
          <p:spPr>
            <a:xfrm>
              <a:off x="1536167" y="3310781"/>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cxnSp>
          <p:nvCxnSpPr>
            <p:cNvPr id="14" name="Straight Arrow Connector 13">
              <a:extLst>
                <a:ext uri="{FF2B5EF4-FFF2-40B4-BE49-F238E27FC236}">
                  <a16:creationId xmlns:a16="http://schemas.microsoft.com/office/drawing/2014/main" id="{71CF57BA-954B-7A4E-84D1-E9CB2E88FF94}"/>
                </a:ext>
              </a:extLst>
            </p:cNvPr>
            <p:cNvCxnSpPr>
              <a:cxnSpLocks/>
            </p:cNvCxnSpPr>
            <p:nvPr/>
          </p:nvCxnSpPr>
          <p:spPr>
            <a:xfrm flipH="1" flipV="1">
              <a:off x="2059376" y="2454991"/>
              <a:ext cx="451500" cy="113112"/>
            </a:xfrm>
            <a:prstGeom prst="straightConnector1">
              <a:avLst/>
            </a:prstGeom>
            <a:ln>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9386049D-FC05-E64A-AE74-DB4FF33CE01E}"/>
                </a:ext>
              </a:extLst>
            </p:cNvPr>
            <p:cNvSpPr txBox="1"/>
            <p:nvPr/>
          </p:nvSpPr>
          <p:spPr>
            <a:xfrm>
              <a:off x="2746955" y="1698325"/>
              <a:ext cx="614271" cy="369332"/>
            </a:xfrm>
            <a:prstGeom prst="rect">
              <a:avLst/>
            </a:prstGeom>
            <a:noFill/>
          </p:spPr>
          <p:txBody>
            <a:bodyPr wrap="none" rtlCol="0">
              <a:spAutoFit/>
            </a:bodyPr>
            <a:lstStyle/>
            <a:p>
              <a:r>
                <a:rPr lang="en-US" dirty="0">
                  <a:solidFill>
                    <a:schemeClr val="bg1"/>
                  </a:solidFill>
                </a:rPr>
                <a:t>(5,3)</a:t>
              </a:r>
              <a:endParaRPr lang="en-US" baseline="-25000" dirty="0">
                <a:solidFill>
                  <a:schemeClr val="bg1"/>
                </a:solidFill>
              </a:endParaRPr>
            </a:p>
          </p:txBody>
        </p:sp>
        <p:sp>
          <p:nvSpPr>
            <p:cNvPr id="25" name="TextBox 24">
              <a:extLst>
                <a:ext uri="{FF2B5EF4-FFF2-40B4-BE49-F238E27FC236}">
                  <a16:creationId xmlns:a16="http://schemas.microsoft.com/office/drawing/2014/main" id="{0F305735-B92E-0A40-B799-5C4F63B7EC81}"/>
                </a:ext>
              </a:extLst>
            </p:cNvPr>
            <p:cNvSpPr txBox="1"/>
            <p:nvPr/>
          </p:nvSpPr>
          <p:spPr>
            <a:xfrm>
              <a:off x="1819660" y="1524919"/>
              <a:ext cx="691215" cy="369332"/>
            </a:xfrm>
            <a:prstGeom prst="rect">
              <a:avLst/>
            </a:prstGeom>
            <a:noFill/>
          </p:spPr>
          <p:txBody>
            <a:bodyPr wrap="none" rtlCol="0">
              <a:spAutoFit/>
            </a:bodyPr>
            <a:lstStyle/>
            <a:p>
              <a:r>
                <a:rPr lang="en-US" dirty="0">
                  <a:solidFill>
                    <a:schemeClr val="bg1"/>
                  </a:solidFill>
                </a:rPr>
                <a:t>(-1,4)</a:t>
              </a:r>
              <a:endParaRPr lang="en-US" baseline="-25000" dirty="0">
                <a:solidFill>
                  <a:schemeClr val="bg1"/>
                </a:solidFill>
              </a:endParaRPr>
            </a:p>
          </p:txBody>
        </p:sp>
      </p:grpSp>
      <p:grpSp>
        <p:nvGrpSpPr>
          <p:cNvPr id="18" name="Group 17">
            <a:extLst>
              <a:ext uri="{FF2B5EF4-FFF2-40B4-BE49-F238E27FC236}">
                <a16:creationId xmlns:a16="http://schemas.microsoft.com/office/drawing/2014/main" id="{1F0B11F0-5319-6941-97A0-717495F21827}"/>
              </a:ext>
            </a:extLst>
          </p:cNvPr>
          <p:cNvGrpSpPr/>
          <p:nvPr/>
        </p:nvGrpSpPr>
        <p:grpSpPr>
          <a:xfrm>
            <a:off x="8886772" y="1524919"/>
            <a:ext cx="1952187" cy="2359766"/>
            <a:chOff x="8886772" y="1524919"/>
            <a:chExt cx="1952187" cy="2359766"/>
          </a:xfrm>
        </p:grpSpPr>
        <p:sp>
          <p:nvSpPr>
            <p:cNvPr id="29" name="Content Placeholder 2">
              <a:extLst>
                <a:ext uri="{FF2B5EF4-FFF2-40B4-BE49-F238E27FC236}">
                  <a16:creationId xmlns:a16="http://schemas.microsoft.com/office/drawing/2014/main" id="{A318FEEB-0381-FF4C-BEAB-28AB9E260243}"/>
                </a:ext>
              </a:extLst>
            </p:cNvPr>
            <p:cNvSpPr txBox="1">
              <a:spLocks/>
            </p:cNvSpPr>
            <p:nvPr/>
          </p:nvSpPr>
          <p:spPr>
            <a:xfrm>
              <a:off x="8886772" y="1545973"/>
              <a:ext cx="1952187" cy="2338712"/>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cxnSp>
          <p:nvCxnSpPr>
            <p:cNvPr id="30" name="Straight Arrow Connector 29">
              <a:extLst>
                <a:ext uri="{FF2B5EF4-FFF2-40B4-BE49-F238E27FC236}">
                  <a16:creationId xmlns:a16="http://schemas.microsoft.com/office/drawing/2014/main" id="{89C7B6B8-57D6-DA4A-B9A0-0858F6D6B03E}"/>
                </a:ext>
              </a:extLst>
            </p:cNvPr>
            <p:cNvCxnSpPr/>
            <p:nvPr/>
          </p:nvCxnSpPr>
          <p:spPr>
            <a:xfrm flipV="1">
              <a:off x="9521308" y="2252274"/>
              <a:ext cx="895546" cy="1121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891013BD-F195-A640-AE75-5C3EB6669B02}"/>
                </a:ext>
              </a:extLst>
            </p:cNvPr>
            <p:cNvCxnSpPr>
              <a:cxnSpLocks/>
            </p:cNvCxnSpPr>
            <p:nvPr/>
          </p:nvCxnSpPr>
          <p:spPr>
            <a:xfrm flipH="1" flipV="1">
              <a:off x="9368908" y="2099874"/>
              <a:ext cx="152400" cy="1274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7D3D6922-DB8B-BB4E-890B-6C56630A4587}"/>
                </a:ext>
              </a:extLst>
            </p:cNvPr>
            <p:cNvSpPr txBox="1"/>
            <p:nvPr/>
          </p:nvSpPr>
          <p:spPr>
            <a:xfrm>
              <a:off x="10284709" y="1915208"/>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33" name="TextBox 32">
              <a:extLst>
                <a:ext uri="{FF2B5EF4-FFF2-40B4-BE49-F238E27FC236}">
                  <a16:creationId xmlns:a16="http://schemas.microsoft.com/office/drawing/2014/main" id="{02AC26AF-8DAA-AF49-96B9-F6D483C8E2B8}"/>
                </a:ext>
              </a:extLst>
            </p:cNvPr>
            <p:cNvSpPr txBox="1"/>
            <p:nvPr/>
          </p:nvSpPr>
          <p:spPr>
            <a:xfrm>
              <a:off x="9139336" y="1709585"/>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34" name="TextBox 33">
              <a:extLst>
                <a:ext uri="{FF2B5EF4-FFF2-40B4-BE49-F238E27FC236}">
                  <a16:creationId xmlns:a16="http://schemas.microsoft.com/office/drawing/2014/main" id="{4EB07A9B-5539-944E-8659-B82B42F642AC}"/>
                </a:ext>
              </a:extLst>
            </p:cNvPr>
            <p:cNvSpPr txBox="1"/>
            <p:nvPr/>
          </p:nvSpPr>
          <p:spPr>
            <a:xfrm>
              <a:off x="9012389" y="3310781"/>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cxnSp>
          <p:nvCxnSpPr>
            <p:cNvPr id="35" name="Straight Arrow Connector 34">
              <a:extLst>
                <a:ext uri="{FF2B5EF4-FFF2-40B4-BE49-F238E27FC236}">
                  <a16:creationId xmlns:a16="http://schemas.microsoft.com/office/drawing/2014/main" id="{9FC5228A-7175-CF48-AEC3-4F0DA3C706A0}"/>
                </a:ext>
              </a:extLst>
            </p:cNvPr>
            <p:cNvCxnSpPr>
              <a:cxnSpLocks/>
            </p:cNvCxnSpPr>
            <p:nvPr/>
          </p:nvCxnSpPr>
          <p:spPr>
            <a:xfrm>
              <a:off x="9506611" y="2524302"/>
              <a:ext cx="371162" cy="194911"/>
            </a:xfrm>
            <a:prstGeom prst="straightConnector1">
              <a:avLst/>
            </a:prstGeom>
            <a:ln>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DCC86879-D659-FC40-BF7A-1A5FEABF073E}"/>
                </a:ext>
              </a:extLst>
            </p:cNvPr>
            <p:cNvSpPr txBox="1"/>
            <p:nvPr/>
          </p:nvSpPr>
          <p:spPr>
            <a:xfrm>
              <a:off x="10223177" y="1698325"/>
              <a:ext cx="614271" cy="369332"/>
            </a:xfrm>
            <a:prstGeom prst="rect">
              <a:avLst/>
            </a:prstGeom>
            <a:noFill/>
          </p:spPr>
          <p:txBody>
            <a:bodyPr wrap="none" rtlCol="0">
              <a:spAutoFit/>
            </a:bodyPr>
            <a:lstStyle/>
            <a:p>
              <a:r>
                <a:rPr lang="en-US" dirty="0">
                  <a:solidFill>
                    <a:schemeClr val="bg1"/>
                  </a:solidFill>
                </a:rPr>
                <a:t>(6,3)</a:t>
              </a:r>
              <a:endParaRPr lang="en-US" baseline="-25000" dirty="0">
                <a:solidFill>
                  <a:schemeClr val="bg1"/>
                </a:solidFill>
              </a:endParaRPr>
            </a:p>
          </p:txBody>
        </p:sp>
        <p:sp>
          <p:nvSpPr>
            <p:cNvPr id="37" name="TextBox 36">
              <a:extLst>
                <a:ext uri="{FF2B5EF4-FFF2-40B4-BE49-F238E27FC236}">
                  <a16:creationId xmlns:a16="http://schemas.microsoft.com/office/drawing/2014/main" id="{C5F21074-4D69-CF40-80AF-5B31C0A3C6FD}"/>
                </a:ext>
              </a:extLst>
            </p:cNvPr>
            <p:cNvSpPr txBox="1"/>
            <p:nvPr/>
          </p:nvSpPr>
          <p:spPr>
            <a:xfrm>
              <a:off x="9295882" y="1524919"/>
              <a:ext cx="691215" cy="369332"/>
            </a:xfrm>
            <a:prstGeom prst="rect">
              <a:avLst/>
            </a:prstGeom>
            <a:noFill/>
          </p:spPr>
          <p:txBody>
            <a:bodyPr wrap="none" rtlCol="0">
              <a:spAutoFit/>
            </a:bodyPr>
            <a:lstStyle/>
            <a:p>
              <a:r>
                <a:rPr lang="en-US" dirty="0">
                  <a:solidFill>
                    <a:schemeClr val="bg1"/>
                  </a:solidFill>
                </a:rPr>
                <a:t>(-2,4)</a:t>
              </a:r>
              <a:endParaRPr lang="en-US" baseline="-25000" dirty="0">
                <a:solidFill>
                  <a:schemeClr val="bg1"/>
                </a:solidFill>
              </a:endParaRPr>
            </a:p>
          </p:txBody>
        </p:sp>
      </p:grpSp>
      <p:grpSp>
        <p:nvGrpSpPr>
          <p:cNvPr id="15" name="Group 14">
            <a:extLst>
              <a:ext uri="{FF2B5EF4-FFF2-40B4-BE49-F238E27FC236}">
                <a16:creationId xmlns:a16="http://schemas.microsoft.com/office/drawing/2014/main" id="{FF141343-8838-F045-96BE-CAD3E96FE278}"/>
              </a:ext>
            </a:extLst>
          </p:cNvPr>
          <p:cNvGrpSpPr/>
          <p:nvPr/>
        </p:nvGrpSpPr>
        <p:grpSpPr>
          <a:xfrm>
            <a:off x="5067352" y="1556500"/>
            <a:ext cx="1952187" cy="2338712"/>
            <a:chOff x="5067352" y="1556500"/>
            <a:chExt cx="1952187" cy="2338712"/>
          </a:xfrm>
        </p:grpSpPr>
        <p:sp>
          <p:nvSpPr>
            <p:cNvPr id="39" name="Content Placeholder 2">
              <a:extLst>
                <a:ext uri="{FF2B5EF4-FFF2-40B4-BE49-F238E27FC236}">
                  <a16:creationId xmlns:a16="http://schemas.microsoft.com/office/drawing/2014/main" id="{15CCAC02-C3AA-7647-83C0-F39768A786C3}"/>
                </a:ext>
              </a:extLst>
            </p:cNvPr>
            <p:cNvSpPr txBox="1">
              <a:spLocks/>
            </p:cNvSpPr>
            <p:nvPr/>
          </p:nvSpPr>
          <p:spPr>
            <a:xfrm>
              <a:off x="5067352" y="1556500"/>
              <a:ext cx="1952187" cy="2338712"/>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cxnSp>
          <p:nvCxnSpPr>
            <p:cNvPr id="40" name="Straight Arrow Connector 39">
              <a:extLst>
                <a:ext uri="{FF2B5EF4-FFF2-40B4-BE49-F238E27FC236}">
                  <a16:creationId xmlns:a16="http://schemas.microsoft.com/office/drawing/2014/main" id="{AB643DB2-4C1C-4E48-B4A4-2E2336378700}"/>
                </a:ext>
              </a:extLst>
            </p:cNvPr>
            <p:cNvCxnSpPr>
              <a:cxnSpLocks/>
            </p:cNvCxnSpPr>
            <p:nvPr/>
          </p:nvCxnSpPr>
          <p:spPr>
            <a:xfrm flipV="1">
              <a:off x="5701888" y="2813169"/>
              <a:ext cx="221956" cy="5714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C0EEF8F7-1E88-5644-854C-898766F2E823}"/>
                </a:ext>
              </a:extLst>
            </p:cNvPr>
            <p:cNvCxnSpPr>
              <a:cxnSpLocks/>
            </p:cNvCxnSpPr>
            <p:nvPr/>
          </p:nvCxnSpPr>
          <p:spPr>
            <a:xfrm flipV="1">
              <a:off x="5701888" y="2147269"/>
              <a:ext cx="458748" cy="12373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AF7624B4-3AA9-484F-AE2C-7A13B1918549}"/>
                </a:ext>
              </a:extLst>
            </p:cNvPr>
            <p:cNvSpPr txBox="1"/>
            <p:nvPr/>
          </p:nvSpPr>
          <p:spPr>
            <a:xfrm>
              <a:off x="5833429" y="2941449"/>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43" name="TextBox 42">
              <a:extLst>
                <a:ext uri="{FF2B5EF4-FFF2-40B4-BE49-F238E27FC236}">
                  <a16:creationId xmlns:a16="http://schemas.microsoft.com/office/drawing/2014/main" id="{5BDAAA3C-8210-3345-BEDB-EEA37F98418B}"/>
                </a:ext>
              </a:extLst>
            </p:cNvPr>
            <p:cNvSpPr txBox="1"/>
            <p:nvPr/>
          </p:nvSpPr>
          <p:spPr>
            <a:xfrm>
              <a:off x="5949902" y="1788381"/>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44" name="TextBox 43">
              <a:extLst>
                <a:ext uri="{FF2B5EF4-FFF2-40B4-BE49-F238E27FC236}">
                  <a16:creationId xmlns:a16="http://schemas.microsoft.com/office/drawing/2014/main" id="{33D89C94-146D-9041-B88C-6C48DC0686AF}"/>
                </a:ext>
              </a:extLst>
            </p:cNvPr>
            <p:cNvSpPr txBox="1"/>
            <p:nvPr/>
          </p:nvSpPr>
          <p:spPr>
            <a:xfrm>
              <a:off x="5192969" y="3321308"/>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sp>
          <p:nvSpPr>
            <p:cNvPr id="46" name="TextBox 45">
              <a:extLst>
                <a:ext uri="{FF2B5EF4-FFF2-40B4-BE49-F238E27FC236}">
                  <a16:creationId xmlns:a16="http://schemas.microsoft.com/office/drawing/2014/main" id="{31BF3358-FC0F-2242-9C3C-8F97DBB526B9}"/>
                </a:ext>
              </a:extLst>
            </p:cNvPr>
            <p:cNvSpPr txBox="1"/>
            <p:nvPr/>
          </p:nvSpPr>
          <p:spPr>
            <a:xfrm>
              <a:off x="5913559" y="2715329"/>
              <a:ext cx="614271" cy="369332"/>
            </a:xfrm>
            <a:prstGeom prst="rect">
              <a:avLst/>
            </a:prstGeom>
            <a:noFill/>
          </p:spPr>
          <p:txBody>
            <a:bodyPr wrap="none" rtlCol="0">
              <a:spAutoFit/>
            </a:bodyPr>
            <a:lstStyle/>
            <a:p>
              <a:r>
                <a:rPr lang="en-US" dirty="0">
                  <a:solidFill>
                    <a:schemeClr val="bg1"/>
                  </a:solidFill>
                </a:rPr>
                <a:t>(1,3)</a:t>
              </a:r>
              <a:endParaRPr lang="en-US" baseline="-25000" dirty="0">
                <a:solidFill>
                  <a:schemeClr val="bg1"/>
                </a:solidFill>
              </a:endParaRPr>
            </a:p>
          </p:txBody>
        </p:sp>
        <p:sp>
          <p:nvSpPr>
            <p:cNvPr id="47" name="TextBox 46">
              <a:extLst>
                <a:ext uri="{FF2B5EF4-FFF2-40B4-BE49-F238E27FC236}">
                  <a16:creationId xmlns:a16="http://schemas.microsoft.com/office/drawing/2014/main" id="{064CE1E9-52D6-EF49-9816-D325C0A618F7}"/>
                </a:ext>
              </a:extLst>
            </p:cNvPr>
            <p:cNvSpPr txBox="1"/>
            <p:nvPr/>
          </p:nvSpPr>
          <p:spPr>
            <a:xfrm>
              <a:off x="6075682" y="1598493"/>
              <a:ext cx="614271" cy="369332"/>
            </a:xfrm>
            <a:prstGeom prst="rect">
              <a:avLst/>
            </a:prstGeom>
            <a:noFill/>
          </p:spPr>
          <p:txBody>
            <a:bodyPr wrap="none" rtlCol="0">
              <a:spAutoFit/>
            </a:bodyPr>
            <a:lstStyle/>
            <a:p>
              <a:r>
                <a:rPr lang="en-US" dirty="0">
                  <a:solidFill>
                    <a:schemeClr val="bg1"/>
                  </a:solidFill>
                </a:rPr>
                <a:t>(2,6)</a:t>
              </a:r>
              <a:endParaRPr lang="en-US" baseline="-25000" dirty="0">
                <a:solidFill>
                  <a:schemeClr val="bg1"/>
                </a:solidFill>
              </a:endParaRPr>
            </a:p>
          </p:txBody>
        </p:sp>
      </p:grpSp>
      <mc:AlternateContent xmlns:mc="http://schemas.openxmlformats.org/markup-compatibility/2006" xmlns:a14="http://schemas.microsoft.com/office/drawing/2010/main">
        <mc:Choice Requires="a14">
          <p:sp>
            <p:nvSpPr>
              <p:cNvPr id="48" name="Content Placeholder 2">
                <a:extLst>
                  <a:ext uri="{FF2B5EF4-FFF2-40B4-BE49-F238E27FC236}">
                    <a16:creationId xmlns:a16="http://schemas.microsoft.com/office/drawing/2014/main" id="{CDA85255-F56D-374A-A5E5-0F4FAF5FBD23}"/>
                  </a:ext>
                </a:extLst>
              </p:cNvPr>
              <p:cNvSpPr txBox="1">
                <a:spLocks/>
              </p:cNvSpPr>
              <p:nvPr/>
            </p:nvSpPr>
            <p:spPr>
              <a:xfrm>
                <a:off x="4830450" y="3964224"/>
                <a:ext cx="2490464" cy="18591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1</m:t>
                          </m:r>
                        </m:sub>
                      </m:sSub>
                      <m:r>
                        <a:rPr lang="en-US" sz="1600" i="1">
                          <a:latin typeface="Cambria Math" panose="02040503050406030204" pitchFamily="18" charset="0"/>
                        </a:rPr>
                        <m:t> </m:t>
                      </m:r>
                      <m:r>
                        <a:rPr lang="en-US" sz="1600" i="1">
                          <a:latin typeface="Cambria Math" panose="02040503050406030204" pitchFamily="18" charset="0"/>
                        </a:rPr>
                        <m:t>𝑋</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2</m:t>
                          </m:r>
                        </m:sub>
                      </m:sSub>
                      <m:r>
                        <m:rPr>
                          <m:aln/>
                        </m:rPr>
                        <a:rPr lang="en-US" sz="1600" i="1">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sSub>
                                  <m:sSubPr>
                                    <m:ctrlPr>
                                      <a:rPr lang="en-US" sz="1600" i="1" smtClean="0">
                                        <a:latin typeface="Cambria Math" panose="02040503050406030204" pitchFamily="18" charset="0"/>
                                      </a:rPr>
                                    </m:ctrlPr>
                                  </m:sSubPr>
                                  <m:e>
                                    <m:r>
                                      <m:rPr>
                                        <m:brk m:alnAt="7"/>
                                      </m:rPr>
                                      <a:rPr lang="en-US" sz="1600" i="1">
                                        <a:latin typeface="Cambria Math" panose="02040503050406030204" pitchFamily="18" charset="0"/>
                                      </a:rPr>
                                      <m:t>𝑥</m:t>
                                    </m:r>
                                  </m:e>
                                  <m:sub>
                                    <m:r>
                                      <m:rPr>
                                        <m:brk m:alnAt="7"/>
                                      </m:rPr>
                                      <a:rPr lang="en-US" sz="1600" i="1" smtClean="0">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e>
                            </m:mr>
                            <m:mr>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2</m:t>
                                    </m:r>
                                  </m:sub>
                                </m:sSub>
                              </m:e>
                            </m:mr>
                          </m:m>
                        </m:e>
                      </m:d>
                    </m:oMath>
                  </m:oMathPara>
                </a14:m>
                <a:endParaRPr lang="en-US" sz="16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r>
                                  <m:rPr>
                                    <m:brk m:alnAt="7"/>
                                  </m:rPr>
                                  <a:rPr lang="en-US" sz="1600" b="0" i="1" smtClean="0">
                                    <a:latin typeface="Cambria Math" panose="02040503050406030204" pitchFamily="18" charset="0"/>
                                  </a:rPr>
                                  <m:t>1</m:t>
                                </m:r>
                              </m:e>
                              <m:e>
                                <m:r>
                                  <a:rPr lang="en-US" sz="1600" b="0" i="1" smtClean="0">
                                    <a:latin typeface="Cambria Math" panose="02040503050406030204" pitchFamily="18" charset="0"/>
                                  </a:rPr>
                                  <m:t>2</m:t>
                                </m:r>
                              </m:e>
                            </m:mr>
                            <m:mr>
                              <m:e>
                                <m:r>
                                  <a:rPr lang="en-US" sz="1600" b="0" i="1" smtClean="0">
                                    <a:latin typeface="Cambria Math" panose="02040503050406030204" pitchFamily="18" charset="0"/>
                                  </a:rPr>
                                  <m:t>3</m:t>
                                </m:r>
                              </m:e>
                              <m:e>
                                <m:r>
                                  <a:rPr lang="en-US" sz="1600" b="0" i="1" smtClean="0">
                                    <a:latin typeface="Cambria Math" panose="02040503050406030204" pitchFamily="18" charset="0"/>
                                  </a:rPr>
                                  <m:t>6</m:t>
                                </m:r>
                              </m:e>
                            </m:mr>
                          </m:m>
                        </m:e>
                      </m:d>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6(1)</m:t>
                      </m:r>
                      <m:r>
                        <a:rPr lang="en-US" sz="1600" i="1">
                          <a:latin typeface="Cambria Math" panose="02040503050406030204" pitchFamily="18" charset="0"/>
                        </a:rPr>
                        <m:t>−</m:t>
                      </m:r>
                      <m:r>
                        <a:rPr lang="en-US" sz="1600" b="0" i="1" smtClean="0">
                          <a:latin typeface="Cambria Math" panose="02040503050406030204" pitchFamily="18" charset="0"/>
                        </a:rPr>
                        <m:t>3(2)</m:t>
                      </m:r>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0</m:t>
                      </m:r>
                    </m:oMath>
                  </m:oMathPara>
                </a14:m>
                <a:endParaRPr lang="en-US" sz="1600" i="1" dirty="0"/>
              </a:p>
            </p:txBody>
          </p:sp>
        </mc:Choice>
        <mc:Fallback xmlns="">
          <p:sp>
            <p:nvSpPr>
              <p:cNvPr id="48" name="Content Placeholder 2">
                <a:extLst>
                  <a:ext uri="{FF2B5EF4-FFF2-40B4-BE49-F238E27FC236}">
                    <a16:creationId xmlns:a16="http://schemas.microsoft.com/office/drawing/2014/main" id="{CDA85255-F56D-374A-A5E5-0F4FAF5FBD23}"/>
                  </a:ext>
                </a:extLst>
              </p:cNvPr>
              <p:cNvSpPr txBox="1">
                <a:spLocks noRot="1" noChangeAspect="1" noMove="1" noResize="1" noEditPoints="1" noAdjustHandles="1" noChangeArrowheads="1" noChangeShapeType="1" noTextEdit="1"/>
              </p:cNvSpPr>
              <p:nvPr/>
            </p:nvSpPr>
            <p:spPr>
              <a:xfrm>
                <a:off x="4830450" y="3964224"/>
                <a:ext cx="2490464" cy="1859119"/>
              </a:xfrm>
              <a:prstGeom prst="rect">
                <a:avLst/>
              </a:prstGeom>
              <a:blipFill>
                <a:blip r:embed="rId3"/>
                <a:stretch>
                  <a:fillRect/>
                </a:stretch>
              </a:blipFill>
            </p:spPr>
            <p:txBody>
              <a:bodyPr/>
              <a:lstStyle/>
              <a:p>
                <a:r>
                  <a:rPr lang="en-US">
                    <a:noFill/>
                  </a:rPr>
                  <a:t> </a:t>
                </a:r>
              </a:p>
            </p:txBody>
          </p:sp>
        </mc:Fallback>
      </mc:AlternateContent>
      <p:sp>
        <p:nvSpPr>
          <p:cNvPr id="49" name="Content Placeholder 2">
            <a:extLst>
              <a:ext uri="{FF2B5EF4-FFF2-40B4-BE49-F238E27FC236}">
                <a16:creationId xmlns:a16="http://schemas.microsoft.com/office/drawing/2014/main" id="{4EFD9D64-E61A-0145-982A-301C31BB13CB}"/>
              </a:ext>
            </a:extLst>
          </p:cNvPr>
          <p:cNvSpPr txBox="1">
            <a:spLocks/>
          </p:cNvSpPr>
          <p:nvPr/>
        </p:nvSpPr>
        <p:spPr>
          <a:xfrm>
            <a:off x="5331505" y="5683972"/>
            <a:ext cx="1488353" cy="501705"/>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u="sng" dirty="0"/>
              <a:t>0 = Co-Linear!!</a:t>
            </a:r>
          </a:p>
        </p:txBody>
      </p:sp>
      <mc:AlternateContent xmlns:mc="http://schemas.openxmlformats.org/markup-compatibility/2006" xmlns:a14="http://schemas.microsoft.com/office/drawing/2010/main">
        <mc:Choice Requires="a14">
          <p:sp>
            <p:nvSpPr>
              <p:cNvPr id="52" name="Content Placeholder 2">
                <a:extLst>
                  <a:ext uri="{FF2B5EF4-FFF2-40B4-BE49-F238E27FC236}">
                    <a16:creationId xmlns:a16="http://schemas.microsoft.com/office/drawing/2014/main" id="{E86CDB61-2E07-4441-B8A8-A37248F8F756}"/>
                  </a:ext>
                </a:extLst>
              </p:cNvPr>
              <p:cNvSpPr txBox="1">
                <a:spLocks/>
              </p:cNvSpPr>
              <p:nvPr/>
            </p:nvSpPr>
            <p:spPr>
              <a:xfrm>
                <a:off x="8619144" y="3961460"/>
                <a:ext cx="2490464" cy="18591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1</m:t>
                          </m:r>
                        </m:sub>
                      </m:sSub>
                      <m:r>
                        <a:rPr lang="en-US" sz="1600" i="1">
                          <a:latin typeface="Cambria Math" panose="02040503050406030204" pitchFamily="18" charset="0"/>
                        </a:rPr>
                        <m:t> </m:t>
                      </m:r>
                      <m:r>
                        <a:rPr lang="en-US" sz="1600" i="1">
                          <a:latin typeface="Cambria Math" panose="02040503050406030204" pitchFamily="18" charset="0"/>
                        </a:rPr>
                        <m:t>𝑋</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2</m:t>
                          </m:r>
                        </m:sub>
                      </m:sSub>
                      <m:r>
                        <m:rPr>
                          <m:aln/>
                        </m:rPr>
                        <a:rPr lang="en-US" sz="1600" i="1">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sSub>
                                  <m:sSubPr>
                                    <m:ctrlPr>
                                      <a:rPr lang="en-US" sz="1600" i="1">
                                        <a:latin typeface="Cambria Math" panose="02040503050406030204" pitchFamily="18" charset="0"/>
                                      </a:rPr>
                                    </m:ctrlPr>
                                  </m:sSubPr>
                                  <m:e>
                                    <m:r>
                                      <m:rPr>
                                        <m:brk m:alnAt="7"/>
                                      </m:rPr>
                                      <a:rPr lang="en-US" sz="1600" i="1">
                                        <a:latin typeface="Cambria Math" panose="02040503050406030204" pitchFamily="18" charset="0"/>
                                      </a:rPr>
                                      <m:t>𝑥</m:t>
                                    </m:r>
                                  </m:e>
                                  <m:sub>
                                    <m:r>
                                      <m:rPr>
                                        <m:brk m:alnAt="7"/>
                                      </m:rPr>
                                      <a:rPr lang="en-US" sz="1600" i="1">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e>
                            </m:mr>
                            <m:mr>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2</m:t>
                                    </m:r>
                                  </m:sub>
                                </m:sSub>
                              </m:e>
                            </m:mr>
                          </m:m>
                        </m:e>
                      </m:d>
                    </m:oMath>
                  </m:oMathPara>
                </a14:m>
                <a:endParaRPr lang="en-US" sz="16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r>
                                  <m:rPr>
                                    <m:brk m:alnAt="7"/>
                                  </m:rPr>
                                  <a:rPr lang="en-US" sz="1600" b="0" i="1" smtClean="0">
                                    <a:latin typeface="Cambria Math" panose="02040503050406030204" pitchFamily="18" charset="0"/>
                                  </a:rPr>
                                  <m:t>−</m:t>
                                </m:r>
                                <m:r>
                                  <a:rPr lang="en-US" sz="1600" b="0" i="1" smtClean="0">
                                    <a:latin typeface="Cambria Math" panose="02040503050406030204" pitchFamily="18" charset="0"/>
                                  </a:rPr>
                                  <m:t>2</m:t>
                                </m:r>
                              </m:e>
                              <m:e>
                                <m:r>
                                  <a:rPr lang="en-US" sz="1600" b="0" i="1" smtClean="0">
                                    <a:latin typeface="Cambria Math" panose="02040503050406030204" pitchFamily="18" charset="0"/>
                                  </a:rPr>
                                  <m:t>6</m:t>
                                </m:r>
                              </m:e>
                            </m:mr>
                            <m:mr>
                              <m:e>
                                <m:r>
                                  <a:rPr lang="en-US" sz="1600" b="0" i="1" smtClean="0">
                                    <a:latin typeface="Cambria Math" panose="02040503050406030204" pitchFamily="18" charset="0"/>
                                  </a:rPr>
                                  <m:t>4</m:t>
                                </m:r>
                              </m:e>
                              <m:e>
                                <m:r>
                                  <a:rPr lang="en-US" sz="1600" b="0" i="1" smtClean="0">
                                    <a:latin typeface="Cambria Math" panose="02040503050406030204" pitchFamily="18" charset="0"/>
                                  </a:rPr>
                                  <m:t>3</m:t>
                                </m:r>
                              </m:e>
                            </m:mr>
                          </m:m>
                        </m:e>
                      </m:d>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−2(3)</m:t>
                      </m:r>
                      <m:r>
                        <a:rPr lang="en-US" sz="1600" i="1">
                          <a:latin typeface="Cambria Math" panose="02040503050406030204" pitchFamily="18" charset="0"/>
                        </a:rPr>
                        <m:t>−</m:t>
                      </m:r>
                      <m:r>
                        <a:rPr lang="en-US" sz="1600" b="0" i="1" smtClean="0">
                          <a:latin typeface="Cambria Math" panose="02040503050406030204" pitchFamily="18" charset="0"/>
                        </a:rPr>
                        <m:t>6(4)</m:t>
                      </m:r>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−30</m:t>
                      </m:r>
                    </m:oMath>
                  </m:oMathPara>
                </a14:m>
                <a:endParaRPr lang="en-US" sz="1600" i="1" dirty="0"/>
              </a:p>
            </p:txBody>
          </p:sp>
        </mc:Choice>
        <mc:Fallback xmlns="">
          <p:sp>
            <p:nvSpPr>
              <p:cNvPr id="52" name="Content Placeholder 2">
                <a:extLst>
                  <a:ext uri="{FF2B5EF4-FFF2-40B4-BE49-F238E27FC236}">
                    <a16:creationId xmlns:a16="http://schemas.microsoft.com/office/drawing/2014/main" id="{E86CDB61-2E07-4441-B8A8-A37248F8F756}"/>
                  </a:ext>
                </a:extLst>
              </p:cNvPr>
              <p:cNvSpPr txBox="1">
                <a:spLocks noRot="1" noChangeAspect="1" noMove="1" noResize="1" noEditPoints="1" noAdjustHandles="1" noChangeArrowheads="1" noChangeShapeType="1" noTextEdit="1"/>
              </p:cNvSpPr>
              <p:nvPr/>
            </p:nvSpPr>
            <p:spPr>
              <a:xfrm>
                <a:off x="8619144" y="3961460"/>
                <a:ext cx="2490464" cy="1859119"/>
              </a:xfrm>
              <a:prstGeom prst="rect">
                <a:avLst/>
              </a:prstGeom>
              <a:blipFill>
                <a:blip r:embed="rId4"/>
                <a:stretch>
                  <a:fillRect/>
                </a:stretch>
              </a:blipFill>
            </p:spPr>
            <p:txBody>
              <a:bodyPr/>
              <a:lstStyle/>
              <a:p>
                <a:r>
                  <a:rPr lang="en-US">
                    <a:noFill/>
                  </a:rPr>
                  <a:t> </a:t>
                </a:r>
              </a:p>
            </p:txBody>
          </p:sp>
        </mc:Fallback>
      </mc:AlternateContent>
      <p:sp>
        <p:nvSpPr>
          <p:cNvPr id="53" name="Content Placeholder 2">
            <a:extLst>
              <a:ext uri="{FF2B5EF4-FFF2-40B4-BE49-F238E27FC236}">
                <a16:creationId xmlns:a16="http://schemas.microsoft.com/office/drawing/2014/main" id="{91447EFA-186F-4448-8048-9BA8FE1458AD}"/>
              </a:ext>
            </a:extLst>
          </p:cNvPr>
          <p:cNvSpPr txBox="1">
            <a:spLocks/>
          </p:cNvSpPr>
          <p:nvPr/>
        </p:nvSpPr>
        <p:spPr>
          <a:xfrm>
            <a:off x="8646505" y="5685942"/>
            <a:ext cx="2462535" cy="501705"/>
          </a:xfrm>
          <a:prstGeom prst="rect">
            <a:avLst/>
          </a:prstGeom>
          <a:ln>
            <a:solidFill>
              <a:schemeClr val="tx1">
                <a:lumMod val="95000"/>
              </a:schemeClr>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u="sng" dirty="0"/>
              <a:t>Negative result = Right Turn!!</a:t>
            </a:r>
          </a:p>
        </p:txBody>
      </p:sp>
    </p:spTree>
    <p:extLst>
      <p:ext uri="{BB962C8B-B14F-4D97-AF65-F5344CB8AC3E}">
        <p14:creationId xmlns:p14="http://schemas.microsoft.com/office/powerpoint/2010/main" val="2711880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Successive Vectors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08031" y="1759883"/>
            <a:ext cx="4118744" cy="31668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In a moment, we will see that we are interested in successive vectors. Those in which the end of the first vector is the beginning of the next one</a:t>
            </a:r>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dirty="0"/>
              <a:t>We are interested in the direction of the turn ONLY</a:t>
            </a:r>
          </a:p>
          <a:p>
            <a:pPr marL="0" indent="0">
              <a:buFont typeface="Arial" panose="020B0604020202020204" pitchFamily="34" charset="0"/>
              <a:buNone/>
            </a:pPr>
            <a:endParaRPr lang="en-US" sz="2000" i="1" dirty="0"/>
          </a:p>
        </p:txBody>
      </p:sp>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5467549" y="4495105"/>
            <a:ext cx="2488673" cy="9767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Successive vectors in which the origin is (0,0)</a:t>
            </a:r>
          </a:p>
        </p:txBody>
      </p:sp>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cxnSp>
        <p:nvCxnSpPr>
          <p:cNvPr id="4" name="Straight Arrow Connector 3">
            <a:extLst>
              <a:ext uri="{FF2B5EF4-FFF2-40B4-BE49-F238E27FC236}">
                <a16:creationId xmlns:a16="http://schemas.microsoft.com/office/drawing/2014/main" id="{7A86523F-62B0-CA48-A707-89E1DD77F817}"/>
              </a:ext>
            </a:extLst>
          </p:cNvPr>
          <p:cNvCxnSpPr>
            <a:cxnSpLocks/>
          </p:cNvCxnSpPr>
          <p:nvPr/>
        </p:nvCxnSpPr>
        <p:spPr>
          <a:xfrm flipV="1">
            <a:off x="6125852" y="2159876"/>
            <a:ext cx="915801" cy="4686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CE8A768E-517F-F84D-9A54-CDC6AB158251}"/>
              </a:ext>
            </a:extLst>
          </p:cNvPr>
          <p:cNvCxnSpPr>
            <a:cxnSpLocks/>
          </p:cNvCxnSpPr>
          <p:nvPr/>
        </p:nvCxnSpPr>
        <p:spPr>
          <a:xfrm flipH="1" flipV="1">
            <a:off x="6125852" y="2628507"/>
            <a:ext cx="152400" cy="1274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13" name="TextBox 12">
            <a:extLst>
              <a:ext uri="{FF2B5EF4-FFF2-40B4-BE49-F238E27FC236}">
                <a16:creationId xmlns:a16="http://schemas.microsoft.com/office/drawing/2014/main" id="{505F60BC-7FCC-F449-AEA2-A8B4B0D01142}"/>
              </a:ext>
            </a:extLst>
          </p:cNvPr>
          <p:cNvSpPr txBox="1"/>
          <p:nvPr/>
        </p:nvSpPr>
        <p:spPr>
          <a:xfrm>
            <a:off x="5769333" y="3839414"/>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cxnSp>
        <p:nvCxnSpPr>
          <p:cNvPr id="17" name="Straight Arrow Connector 16">
            <a:extLst>
              <a:ext uri="{FF2B5EF4-FFF2-40B4-BE49-F238E27FC236}">
                <a16:creationId xmlns:a16="http://schemas.microsoft.com/office/drawing/2014/main" id="{E6C5F75B-CCE1-B849-B446-1165065585FD}"/>
              </a:ext>
            </a:extLst>
          </p:cNvPr>
          <p:cNvCxnSpPr>
            <a:cxnSpLocks/>
          </p:cNvCxnSpPr>
          <p:nvPr/>
        </p:nvCxnSpPr>
        <p:spPr>
          <a:xfrm flipV="1">
            <a:off x="8828551" y="2364605"/>
            <a:ext cx="1056158" cy="7140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CD956BC-7E25-034A-91B5-935036F9D5F3}"/>
              </a:ext>
            </a:extLst>
          </p:cNvPr>
          <p:cNvCxnSpPr>
            <a:cxnSpLocks/>
          </p:cNvCxnSpPr>
          <p:nvPr/>
        </p:nvCxnSpPr>
        <p:spPr>
          <a:xfrm>
            <a:off x="9884709" y="2369781"/>
            <a:ext cx="885739" cy="1079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27ADDC95-1A14-E948-9264-47DA1FE3DDDE}"/>
              </a:ext>
            </a:extLst>
          </p:cNvPr>
          <p:cNvSpPr txBox="1"/>
          <p:nvPr/>
        </p:nvSpPr>
        <p:spPr>
          <a:xfrm>
            <a:off x="9884709" y="2070218"/>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20" name="TextBox 19">
            <a:extLst>
              <a:ext uri="{FF2B5EF4-FFF2-40B4-BE49-F238E27FC236}">
                <a16:creationId xmlns:a16="http://schemas.microsoft.com/office/drawing/2014/main" id="{233FC798-C601-9D4B-8322-8564B83F22D3}"/>
              </a:ext>
            </a:extLst>
          </p:cNvPr>
          <p:cNvSpPr txBox="1"/>
          <p:nvPr/>
        </p:nvSpPr>
        <p:spPr>
          <a:xfrm>
            <a:off x="10770448" y="3411898"/>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22" name="TextBox 21">
            <a:extLst>
              <a:ext uri="{FF2B5EF4-FFF2-40B4-BE49-F238E27FC236}">
                <a16:creationId xmlns:a16="http://schemas.microsoft.com/office/drawing/2014/main" id="{B42B5C3A-70B7-0C47-AD97-CD85410059E8}"/>
              </a:ext>
            </a:extLst>
          </p:cNvPr>
          <p:cNvSpPr txBox="1"/>
          <p:nvPr/>
        </p:nvSpPr>
        <p:spPr>
          <a:xfrm>
            <a:off x="8480943" y="3824545"/>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sp>
        <p:nvSpPr>
          <p:cNvPr id="26" name="Content Placeholder 2">
            <a:extLst>
              <a:ext uri="{FF2B5EF4-FFF2-40B4-BE49-F238E27FC236}">
                <a16:creationId xmlns:a16="http://schemas.microsoft.com/office/drawing/2014/main" id="{CFF5A7EC-713E-084E-9762-D5480E795F52}"/>
              </a:ext>
            </a:extLst>
          </p:cNvPr>
          <p:cNvSpPr txBox="1">
            <a:spLocks/>
          </p:cNvSpPr>
          <p:nvPr/>
        </p:nvSpPr>
        <p:spPr>
          <a:xfrm>
            <a:off x="8697209" y="4479401"/>
            <a:ext cx="2488673" cy="9767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Successive vectors in which the origin is NOT (0,0)</a:t>
            </a:r>
          </a:p>
        </p:txBody>
      </p:sp>
      <p:sp>
        <p:nvSpPr>
          <p:cNvPr id="27" name="TextBox 26">
            <a:extLst>
              <a:ext uri="{FF2B5EF4-FFF2-40B4-BE49-F238E27FC236}">
                <a16:creationId xmlns:a16="http://schemas.microsoft.com/office/drawing/2014/main" id="{25B19034-2069-574C-90DD-B604305B798A}"/>
              </a:ext>
            </a:extLst>
          </p:cNvPr>
          <p:cNvSpPr txBox="1"/>
          <p:nvPr/>
        </p:nvSpPr>
        <p:spPr>
          <a:xfrm>
            <a:off x="8521630" y="2907704"/>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0</a:t>
            </a:r>
          </a:p>
        </p:txBody>
      </p:sp>
    </p:spTree>
    <p:extLst>
      <p:ext uri="{BB962C8B-B14F-4D97-AF65-F5344CB8AC3E}">
        <p14:creationId xmlns:p14="http://schemas.microsoft.com/office/powerpoint/2010/main" val="1309178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10075</TotalTime>
  <Words>4954</Words>
  <Application>Microsoft Macintosh PowerPoint</Application>
  <PresentationFormat>Widescreen</PresentationFormat>
  <Paragraphs>541</Paragraphs>
  <Slides>63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63</vt:i4>
      </vt:variant>
    </vt:vector>
  </HeadingPairs>
  <TitlesOfParts>
    <vt:vector size="69" baseType="lpstr">
      <vt:lpstr>Arial</vt:lpstr>
      <vt:lpstr>Calibri</vt:lpstr>
      <vt:lpstr>Cambria Math</vt:lpstr>
      <vt:lpstr>Trebuchet MS</vt:lpstr>
      <vt:lpstr>Tw Cen MT</vt:lpstr>
      <vt:lpstr>Circuit</vt:lpstr>
      <vt:lpstr>Computational Geometry</vt:lpstr>
      <vt:lpstr>Introduction</vt:lpstr>
      <vt:lpstr>Computational Geometry</vt:lpstr>
      <vt:lpstr>Line Intersection</vt:lpstr>
      <vt:lpstr>Computing If Two Lines Intersect</vt:lpstr>
      <vt:lpstr>Aside: Cross Products</vt:lpstr>
      <vt:lpstr>Direction of Turns</vt:lpstr>
      <vt:lpstr>Examples: Direction of Turns</vt:lpstr>
      <vt:lpstr>Successive Vectors</vt:lpstr>
      <vt:lpstr>Successive Vectors</vt:lpstr>
      <vt:lpstr>Back to Line Intersection</vt:lpstr>
      <vt:lpstr>Line Intersection</vt:lpstr>
      <vt:lpstr>Line Segments Intersect: Code</vt:lpstr>
      <vt:lpstr>Line Segments Intersect: Code</vt:lpstr>
      <vt:lpstr>Point-Polygon Intersection</vt:lpstr>
      <vt:lpstr>Point-Polygon Intersection</vt:lpstr>
      <vt:lpstr>Point-Polygon Intersection Method 1: Ray-Casting</vt:lpstr>
      <vt:lpstr>Method 1: Ray Casting</vt:lpstr>
      <vt:lpstr>Method 1: Ray Casting</vt:lpstr>
      <vt:lpstr>Method 1: Ray Casting</vt:lpstr>
      <vt:lpstr>Method 1: Ray Casting</vt:lpstr>
      <vt:lpstr>Method 1: Ray Casting</vt:lpstr>
      <vt:lpstr>Method 1: Ray Casting</vt:lpstr>
      <vt:lpstr>Method 1: Ray Casting</vt:lpstr>
      <vt:lpstr>Final Pseudocode</vt:lpstr>
      <vt:lpstr>Final Pseudocode</vt:lpstr>
      <vt:lpstr>Point-Polygon Intersection Method 2: Turns</vt:lpstr>
      <vt:lpstr>Method 2: Turns</vt:lpstr>
      <vt:lpstr>Method 2: Turns</vt:lpstr>
      <vt:lpstr>Method 2: Turns</vt:lpstr>
      <vt:lpstr>Point-Polygon Intersection Method 3: Triangles</vt:lpstr>
      <vt:lpstr>Method 3: Triangles</vt:lpstr>
      <vt:lpstr>Method 3: Triangles</vt:lpstr>
      <vt:lpstr>Method 3: Triangles</vt:lpstr>
      <vt:lpstr>Method 3: Triangles</vt:lpstr>
      <vt:lpstr>Method 3: Triangles</vt:lpstr>
      <vt:lpstr>Method 3: Triangles</vt:lpstr>
      <vt:lpstr>Multiple Line Intersection</vt:lpstr>
      <vt:lpstr>Multiple Segment Intersection</vt:lpstr>
      <vt:lpstr>Multiple Segment Intersection</vt:lpstr>
      <vt:lpstr>Moving the Sweep Line</vt:lpstr>
      <vt:lpstr>Event-Point Schedule</vt:lpstr>
      <vt:lpstr>Sweep-Line Status</vt:lpstr>
      <vt:lpstr>Multiple Segment Intersection</vt:lpstr>
      <vt:lpstr>Conditions for Intersection</vt:lpstr>
      <vt:lpstr>Multiple Segment Intersection</vt:lpstr>
      <vt:lpstr>Multiple Segment Intersection</vt:lpstr>
      <vt:lpstr>Intersection of Polygons</vt:lpstr>
      <vt:lpstr>Intersection of Polygons</vt:lpstr>
      <vt:lpstr>Line-Horizon Problem</vt:lpstr>
      <vt:lpstr>Line-Horizon Problem</vt:lpstr>
      <vt:lpstr>Line-Horizon Problem</vt:lpstr>
      <vt:lpstr>Line-Horizon Problem</vt:lpstr>
      <vt:lpstr>Line-Horizon Problem</vt:lpstr>
      <vt:lpstr>Line-Horizon Problem</vt:lpstr>
      <vt:lpstr>Line-Horizon Problem</vt:lpstr>
      <vt:lpstr>Line-Horizon Problem</vt:lpstr>
      <vt:lpstr>Line-Horizon Problem</vt:lpstr>
      <vt:lpstr>Line-Horizon Problem</vt:lpstr>
      <vt:lpstr>Line-Horizon Problem</vt:lpstr>
      <vt:lpstr>Line-Horizon Problem</vt:lpstr>
      <vt:lpstr>Conclusion</vt:lpstr>
      <vt:lpstr>Conclusions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145</cp:revision>
  <dcterms:created xsi:type="dcterms:W3CDTF">2023-02-24T14:15:53Z</dcterms:created>
  <dcterms:modified xsi:type="dcterms:W3CDTF">2025-02-25T21:38:22Z</dcterms:modified>
</cp:coreProperties>
</file>