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5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71" r:id="rId41"/>
    <p:sldId id="372" r:id="rId42"/>
    <p:sldId id="357" r:id="rId43"/>
    <p:sldId id="33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1"/>
    <p:restoredTop sz="94799"/>
  </p:normalViewPr>
  <p:slideViewPr>
    <p:cSldViewPr snapToGrid="0" snapToObjects="1">
      <p:cViewPr varScale="1">
        <p:scale>
          <a:sx n="141" d="100"/>
          <a:sy n="14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Simple, just add number of 0’s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(# of 0’s):</a:t>
            </a:r>
            <a:r>
              <a:rPr lang="en-US" sz="2200" dirty="0"/>
              <a:t> Simply query like we did with sum()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6515030" y="2748258"/>
            <a:ext cx="5522508" cy="10994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Only thing that matters is…did the new value become a 0 or change FROM a 0. Update </a:t>
            </a:r>
            <a:r>
              <a:rPr lang="en-US" sz="2200" dirty="0" err="1"/>
              <a:t>num</a:t>
            </a:r>
            <a:r>
              <a:rPr lang="en-US" sz="2200" dirty="0"/>
              <a:t> 0’s by 1 if so and merge up.</a:t>
            </a:r>
            <a:endParaRPr lang="en-US" sz="2200" b="1" i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08D647-4F78-954F-9E54-3DB5BC7013BE}"/>
              </a:ext>
            </a:extLst>
          </p:cNvPr>
          <p:cNvSpPr txBox="1">
            <a:spLocks/>
          </p:cNvSpPr>
          <p:nvPr/>
        </p:nvSpPr>
        <p:spPr>
          <a:xfrm>
            <a:off x="830995" y="5763315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</a:t>
            </a:r>
            <a:r>
              <a:rPr lang="en-US" sz="2200" b="1" i="1" u="sng" dirty="0" err="1"/>
              <a:t>k’th</a:t>
            </a:r>
            <a:r>
              <a:rPr lang="en-US" sz="2200" b="1" i="1" u="sng" dirty="0"/>
              <a:t> 0):</a:t>
            </a:r>
            <a:r>
              <a:rPr lang="en-US" sz="2200" dirty="0"/>
              <a:t> If number of 0’s on left is k or larger, </a:t>
            </a:r>
            <a:r>
              <a:rPr lang="en-US" sz="2200" dirty="0" err="1"/>
              <a:t>recurse</a:t>
            </a:r>
            <a:r>
              <a:rPr lang="en-US" sz="2200" dirty="0"/>
              <a:t> left. Or search for the </a:t>
            </a:r>
            <a:r>
              <a:rPr lang="en-US" sz="2200" dirty="0" err="1"/>
              <a:t>leftChild</a:t>
            </a:r>
            <a:r>
              <a:rPr lang="en-US" sz="2200" dirty="0"/>
              <a:t>-k on right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23 because range [7 .. 8] (11+12)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926703" y="3628409"/>
            <a:ext cx="612194" cy="810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986859" y="1663429"/>
            <a:ext cx="10474184" cy="4693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Key Idea</a:t>
            </a:r>
            <a:r>
              <a:rPr lang="en-US" sz="1600" i="1" dirty="0">
                <a:solidFill>
                  <a:schemeClr val="bg1"/>
                </a:solidFill>
              </a:rPr>
              <a:t>: Observe that the maximal sub-segment of a range is one of a few options given the solution to its two children.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6F229A-20EA-5541-B22E-E8E4CC6B30EE}"/>
              </a:ext>
            </a:extLst>
          </p:cNvPr>
          <p:cNvGrpSpPr/>
          <p:nvPr/>
        </p:nvGrpSpPr>
        <p:grpSpPr>
          <a:xfrm>
            <a:off x="2332699" y="2658816"/>
            <a:ext cx="7225365" cy="990059"/>
            <a:chOff x="2495662" y="2770363"/>
            <a:chExt cx="7225365" cy="9900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F7525F-C848-0647-8A9F-2C2177FE4F93}"/>
                </a:ext>
              </a:extLst>
            </p:cNvPr>
            <p:cNvSpPr/>
            <p:nvPr/>
          </p:nvSpPr>
          <p:spPr>
            <a:xfrm>
              <a:off x="2631460" y="3221741"/>
              <a:ext cx="6925901" cy="389299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C3F8C1-5C56-F048-AC62-B99B23772878}"/>
                </a:ext>
              </a:extLst>
            </p:cNvPr>
            <p:cNvCxnSpPr>
              <a:cxnSpLocks/>
            </p:cNvCxnSpPr>
            <p:nvPr/>
          </p:nvCxnSpPr>
          <p:spPr>
            <a:xfrm>
              <a:off x="2622407" y="3060071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D8A11C-D17C-2F42-A374-F8A90FEE78C3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61" y="3072358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15CDA8-9C6E-854C-914F-DDE532E28ABB}"/>
                </a:ext>
              </a:extLst>
            </p:cNvPr>
            <p:cNvSpPr txBox="1"/>
            <p:nvPr/>
          </p:nvSpPr>
          <p:spPr>
            <a:xfrm>
              <a:off x="2495662" y="2770363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90306-89D3-A746-9CCD-DD70B8509FAC}"/>
                </a:ext>
              </a:extLst>
            </p:cNvPr>
            <p:cNvSpPr txBox="1"/>
            <p:nvPr/>
          </p:nvSpPr>
          <p:spPr>
            <a:xfrm>
              <a:off x="9420945" y="27703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53D8B1-19DB-3F49-86FD-D78C87C52689}"/>
                </a:ext>
              </a:extLst>
            </p:cNvPr>
            <p:cNvSpPr txBox="1"/>
            <p:nvPr/>
          </p:nvSpPr>
          <p:spPr>
            <a:xfrm>
              <a:off x="4087565" y="277339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31F5F-C95A-7D42-ADF8-B1626D5C6D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13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CCAF1-37A0-FB48-833D-CD000C23F96F}"/>
                </a:ext>
              </a:extLst>
            </p:cNvPr>
            <p:cNvSpPr txBox="1"/>
            <p:nvPr/>
          </p:nvSpPr>
          <p:spPr>
            <a:xfrm>
              <a:off x="7933114" y="277339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B2ED63-85BA-E84A-9D07-1DF1BFA707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7962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693FE5-CE1C-0847-9964-2F915FB3D739}"/>
                </a:ext>
              </a:extLst>
            </p:cNvPr>
            <p:cNvSpPr/>
            <p:nvPr/>
          </p:nvSpPr>
          <p:spPr>
            <a:xfrm>
              <a:off x="4241466" y="3224772"/>
              <a:ext cx="3836495" cy="3862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B58A68-62E3-4049-9B0C-382599609155}"/>
              </a:ext>
            </a:extLst>
          </p:cNvPr>
          <p:cNvCxnSpPr>
            <a:cxnSpLocks/>
          </p:cNvCxnSpPr>
          <p:nvPr/>
        </p:nvCxnSpPr>
        <p:spPr>
          <a:xfrm flipH="1">
            <a:off x="4434845" y="3646818"/>
            <a:ext cx="590156" cy="71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43AD5D-0531-CE42-9361-B0417FCE993F}"/>
              </a:ext>
            </a:extLst>
          </p:cNvPr>
          <p:cNvGrpSpPr/>
          <p:nvPr/>
        </p:nvGrpSpPr>
        <p:grpSpPr>
          <a:xfrm>
            <a:off x="1262268" y="4223551"/>
            <a:ext cx="4142655" cy="1380545"/>
            <a:chOff x="1262268" y="4893499"/>
            <a:chExt cx="4142655" cy="13805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340C-92A2-EC4F-91E8-FB3A785813E9}"/>
                </a:ext>
              </a:extLst>
            </p:cNvPr>
            <p:cNvSpPr/>
            <p:nvPr/>
          </p:nvSpPr>
          <p:spPr>
            <a:xfrm>
              <a:off x="140773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6BC34-4301-204E-97CA-69AD2BF1A020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84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4CE098-A5B4-E64B-B8C7-E66B31DDE297}"/>
                </a:ext>
              </a:extLst>
            </p:cNvPr>
            <p:cNvSpPr txBox="1"/>
            <p:nvPr/>
          </p:nvSpPr>
          <p:spPr>
            <a:xfrm>
              <a:off x="1262268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4183A-B2A9-D34A-AF2C-078E14F2C0F9}"/>
                </a:ext>
              </a:extLst>
            </p:cNvPr>
            <p:cNvSpPr txBox="1"/>
            <p:nvPr/>
          </p:nvSpPr>
          <p:spPr>
            <a:xfrm>
              <a:off x="2038386" y="489653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B1407D-E2AB-1E40-9D0A-8D09B117BBF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234" y="5195494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237EC0-31A3-574A-804D-AF038C35E1BA}"/>
                </a:ext>
              </a:extLst>
            </p:cNvPr>
            <p:cNvSpPr/>
            <p:nvPr/>
          </p:nvSpPr>
          <p:spPr>
            <a:xfrm>
              <a:off x="2259620" y="5340721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995792-58E0-D348-AAC8-7A2D768ECE14}"/>
                </a:ext>
              </a:extLst>
            </p:cNvPr>
            <p:cNvSpPr/>
            <p:nvPr/>
          </p:nvSpPr>
          <p:spPr>
            <a:xfrm>
              <a:off x="3504990" y="5626684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1A93CF-A9B5-944A-915E-5AF443D3E103}"/>
              </a:ext>
            </a:extLst>
          </p:cNvPr>
          <p:cNvGrpSpPr/>
          <p:nvPr/>
        </p:nvGrpSpPr>
        <p:grpSpPr>
          <a:xfrm>
            <a:off x="6572830" y="4223551"/>
            <a:ext cx="4163779" cy="1380545"/>
            <a:chOff x="6572830" y="4893499"/>
            <a:chExt cx="4163779" cy="13805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0C9D5B-E6E4-9348-BB77-D61E63006426}"/>
                </a:ext>
              </a:extLst>
            </p:cNvPr>
            <p:cNvSpPr/>
            <p:nvPr/>
          </p:nvSpPr>
          <p:spPr>
            <a:xfrm>
              <a:off x="657575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D5CA1C-0AC0-B643-B1FF-ED6DA5D941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943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0D185D-C417-BD4C-8104-E08DAAA31D89}"/>
                </a:ext>
              </a:extLst>
            </p:cNvPr>
            <p:cNvSpPr txBox="1"/>
            <p:nvPr/>
          </p:nvSpPr>
          <p:spPr>
            <a:xfrm>
              <a:off x="10436527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56968D-5409-C447-AC7A-464685DC7FBE}"/>
                </a:ext>
              </a:extLst>
            </p:cNvPr>
            <p:cNvSpPr txBox="1"/>
            <p:nvPr/>
          </p:nvSpPr>
          <p:spPr>
            <a:xfrm>
              <a:off x="9457772" y="4893499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2616FF-22B4-3747-95B6-73BFA0A68186}"/>
                </a:ext>
              </a:extLst>
            </p:cNvPr>
            <p:cNvCxnSpPr>
              <a:cxnSpLocks/>
            </p:cNvCxnSpPr>
            <p:nvPr/>
          </p:nvCxnSpPr>
          <p:spPr>
            <a:xfrm>
              <a:off x="9602620" y="5192463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BC126E-2D9B-F84F-81D7-FE7506860EB7}"/>
                </a:ext>
              </a:extLst>
            </p:cNvPr>
            <p:cNvSpPr/>
            <p:nvPr/>
          </p:nvSpPr>
          <p:spPr>
            <a:xfrm>
              <a:off x="7561850" y="5344452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9BCFDB-C76A-674A-A1FD-EDBD63F46156}"/>
                </a:ext>
              </a:extLst>
            </p:cNvPr>
            <p:cNvSpPr/>
            <p:nvPr/>
          </p:nvSpPr>
          <p:spPr>
            <a:xfrm>
              <a:off x="6572830" y="5612068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58717F3-F7B3-094B-8DEC-C0F4D3B19D79}"/>
              </a:ext>
            </a:extLst>
          </p:cNvPr>
          <p:cNvSpPr txBox="1">
            <a:spLocks/>
          </p:cNvSpPr>
          <p:nvPr/>
        </p:nvSpPr>
        <p:spPr>
          <a:xfrm>
            <a:off x="2382912" y="4139612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1: Solution is the max segment on left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2FAA99-8398-FB45-BE0A-5DA4624BE6D0}"/>
              </a:ext>
            </a:extLst>
          </p:cNvPr>
          <p:cNvSpPr txBox="1">
            <a:spLocks/>
          </p:cNvSpPr>
          <p:nvPr/>
        </p:nvSpPr>
        <p:spPr>
          <a:xfrm>
            <a:off x="7664369" y="4138915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2: Solution is the max segment on right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3E140D4-6B97-CB49-9EAF-3C39707472EE}"/>
              </a:ext>
            </a:extLst>
          </p:cNvPr>
          <p:cNvSpPr txBox="1">
            <a:spLocks/>
          </p:cNvSpPr>
          <p:nvPr/>
        </p:nvSpPr>
        <p:spPr>
          <a:xfrm>
            <a:off x="4155542" y="5493990"/>
            <a:ext cx="3977209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3: Solution is max suffix sum on left concatenated with max prefix sum on right (orange bars)</a:t>
            </a:r>
          </a:p>
        </p:txBody>
      </p:sp>
    </p:spTree>
    <p:extLst>
      <p:ext uri="{BB962C8B-B14F-4D97-AF65-F5344CB8AC3E}">
        <p14:creationId xmlns:p14="http://schemas.microsoft.com/office/powerpoint/2010/main" val="121734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57301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Each node should store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Sum of segment</a:t>
            </a:r>
            <a:r>
              <a:rPr lang="en-US" sz="1600" i="1" dirty="0">
                <a:solidFill>
                  <a:schemeClr val="bg1"/>
                </a:solidFill>
              </a:rPr>
              <a:t>:	useful for computing other values below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prefix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suffix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:		The answer (max segment)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C238E4-1106-914E-A558-F7512A104DEC}"/>
              </a:ext>
            </a:extLst>
          </p:cNvPr>
          <p:cNvGrpSpPr/>
          <p:nvPr/>
        </p:nvGrpSpPr>
        <p:grpSpPr>
          <a:xfrm>
            <a:off x="1262268" y="811921"/>
            <a:ext cx="9474341" cy="3312337"/>
            <a:chOff x="1262268" y="2658816"/>
            <a:chExt cx="9474341" cy="331233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8C0CFD-E756-C64F-B86F-A385D066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926703" y="3628409"/>
              <a:ext cx="612194" cy="81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6F229A-20EA-5541-B22E-E8E4CC6B30EE}"/>
                </a:ext>
              </a:extLst>
            </p:cNvPr>
            <p:cNvGrpSpPr/>
            <p:nvPr/>
          </p:nvGrpSpPr>
          <p:grpSpPr>
            <a:xfrm>
              <a:off x="2332699" y="2658816"/>
              <a:ext cx="7225365" cy="990059"/>
              <a:chOff x="2495662" y="2770363"/>
              <a:chExt cx="7225365" cy="9900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7525F-C848-0647-8A9F-2C2177FE4F93}"/>
                  </a:ext>
                </a:extLst>
              </p:cNvPr>
              <p:cNvSpPr/>
              <p:nvPr/>
            </p:nvSpPr>
            <p:spPr>
              <a:xfrm>
                <a:off x="2631460" y="3221741"/>
                <a:ext cx="6925901" cy="389299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CC3F8C1-5C56-F048-AC62-B99B23772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407" y="3060071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D8A11C-D17C-2F42-A374-F8A90FEE7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361" y="3072358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5CDA8-9C6E-854C-914F-DDE532E28ABB}"/>
                  </a:ext>
                </a:extLst>
              </p:cNvPr>
              <p:cNvSpPr txBox="1"/>
              <p:nvPr/>
            </p:nvSpPr>
            <p:spPr>
              <a:xfrm>
                <a:off x="2495662" y="2770363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90306-89D3-A746-9CCD-DD70B8509FAC}"/>
                  </a:ext>
                </a:extLst>
              </p:cNvPr>
              <p:cNvSpPr txBox="1"/>
              <p:nvPr/>
            </p:nvSpPr>
            <p:spPr>
              <a:xfrm>
                <a:off x="9420945" y="27703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53D8B1-19DB-3F49-86FD-D78C87C52689}"/>
                  </a:ext>
                </a:extLst>
              </p:cNvPr>
              <p:cNvSpPr txBox="1"/>
              <p:nvPr/>
            </p:nvSpPr>
            <p:spPr>
              <a:xfrm>
                <a:off x="4087565" y="277339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831F5F-C95A-7D42-ADF8-B1626D5C6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413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CCAF1-37A0-FB48-833D-CD000C23F96F}"/>
                  </a:ext>
                </a:extLst>
              </p:cNvPr>
              <p:cNvSpPr txBox="1"/>
              <p:nvPr/>
            </p:nvSpPr>
            <p:spPr>
              <a:xfrm>
                <a:off x="7933114" y="277339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R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B2ED63-85BA-E84A-9D07-1DF1BFA70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962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693FE5-CE1C-0847-9964-2F915FB3D739}"/>
                  </a:ext>
                </a:extLst>
              </p:cNvPr>
              <p:cNvSpPr/>
              <p:nvPr/>
            </p:nvSpPr>
            <p:spPr>
              <a:xfrm>
                <a:off x="4241466" y="3224772"/>
                <a:ext cx="3836495" cy="38626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B58A68-62E3-4049-9B0C-382599609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4845" y="3646818"/>
              <a:ext cx="590156" cy="715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243AD5D-0531-CE42-9361-B0417FCE993F}"/>
                </a:ext>
              </a:extLst>
            </p:cNvPr>
            <p:cNvGrpSpPr/>
            <p:nvPr/>
          </p:nvGrpSpPr>
          <p:grpSpPr>
            <a:xfrm>
              <a:off x="1262268" y="4223551"/>
              <a:ext cx="4142655" cy="1380545"/>
              <a:chOff x="1262268" y="4893499"/>
              <a:chExt cx="4142655" cy="138054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CB340C-92A2-EC4F-91E8-FB3A785813E9}"/>
                  </a:ext>
                </a:extLst>
              </p:cNvPr>
              <p:cNvSpPr/>
              <p:nvPr/>
            </p:nvSpPr>
            <p:spPr>
              <a:xfrm>
                <a:off x="140773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C6BC34-4301-204E-97CA-69AD2BF1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684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CE098-A5B4-E64B-B8C7-E66B31DDE297}"/>
                  </a:ext>
                </a:extLst>
              </p:cNvPr>
              <p:cNvSpPr txBox="1"/>
              <p:nvPr/>
            </p:nvSpPr>
            <p:spPr>
              <a:xfrm>
                <a:off x="1262268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54183A-B2A9-D34A-AF2C-078E14F2C0F9}"/>
                  </a:ext>
                </a:extLst>
              </p:cNvPr>
              <p:cNvSpPr txBox="1"/>
              <p:nvPr/>
            </p:nvSpPr>
            <p:spPr>
              <a:xfrm>
                <a:off x="2038386" y="4896530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2B1407D-E2AB-1E40-9D0A-8D09B117B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234" y="5195494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4237EC0-31A3-574A-804D-AF038C35E1BA}"/>
                  </a:ext>
                </a:extLst>
              </p:cNvPr>
              <p:cNvSpPr/>
              <p:nvPr/>
            </p:nvSpPr>
            <p:spPr>
              <a:xfrm>
                <a:off x="2259620" y="5340721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995792-58E0-D348-AAC8-7A2D768ECE14}"/>
                  </a:ext>
                </a:extLst>
              </p:cNvPr>
              <p:cNvSpPr/>
              <p:nvPr/>
            </p:nvSpPr>
            <p:spPr>
              <a:xfrm>
                <a:off x="3504990" y="5626684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1A93CF-A9B5-944A-915E-5AF443D3E103}"/>
                </a:ext>
              </a:extLst>
            </p:cNvPr>
            <p:cNvGrpSpPr/>
            <p:nvPr/>
          </p:nvGrpSpPr>
          <p:grpSpPr>
            <a:xfrm>
              <a:off x="6572830" y="4223551"/>
              <a:ext cx="4163779" cy="1380545"/>
              <a:chOff x="6572830" y="4893499"/>
              <a:chExt cx="4163779" cy="13805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0C9D5B-E6E4-9348-BB77-D61E63006426}"/>
                  </a:ext>
                </a:extLst>
              </p:cNvPr>
              <p:cNvSpPr/>
              <p:nvPr/>
            </p:nvSpPr>
            <p:spPr>
              <a:xfrm>
                <a:off x="657575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D5CA1C-0AC0-B643-B1FF-ED6DA5D94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2943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0D185D-C417-BD4C-8104-E08DAAA31D89}"/>
                  </a:ext>
                </a:extLst>
              </p:cNvPr>
              <p:cNvSpPr txBox="1"/>
              <p:nvPr/>
            </p:nvSpPr>
            <p:spPr>
              <a:xfrm>
                <a:off x="10436527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56968D-5409-C447-AC7A-464685DC7FBE}"/>
                  </a:ext>
                </a:extLst>
              </p:cNvPr>
              <p:cNvSpPr txBox="1"/>
              <p:nvPr/>
            </p:nvSpPr>
            <p:spPr>
              <a:xfrm>
                <a:off x="9457772" y="4893499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2616FF-22B4-3747-95B6-73BFA0A6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2620" y="5192463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BC126E-2D9B-F84F-81D7-FE7506860EB7}"/>
                  </a:ext>
                </a:extLst>
              </p:cNvPr>
              <p:cNvSpPr/>
              <p:nvPr/>
            </p:nvSpPr>
            <p:spPr>
              <a:xfrm>
                <a:off x="7561850" y="5344452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9BCFDB-C76A-674A-A1FD-EDBD63F46156}"/>
                  </a:ext>
                </a:extLst>
              </p:cNvPr>
              <p:cNvSpPr/>
              <p:nvPr/>
            </p:nvSpPr>
            <p:spPr>
              <a:xfrm>
                <a:off x="6572830" y="5612068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858717F3-F7B3-094B-8DEC-C0F4D3B19D79}"/>
                </a:ext>
              </a:extLst>
            </p:cNvPr>
            <p:cNvSpPr txBox="1">
              <a:spLocks/>
            </p:cNvSpPr>
            <p:nvPr/>
          </p:nvSpPr>
          <p:spPr>
            <a:xfrm>
              <a:off x="2382912" y="4139612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1: Solution is the max segment on left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E62FAA99-8398-FB45-BE0A-5DA4624BE6D0}"/>
                </a:ext>
              </a:extLst>
            </p:cNvPr>
            <p:cNvSpPr txBox="1">
              <a:spLocks/>
            </p:cNvSpPr>
            <p:nvPr/>
          </p:nvSpPr>
          <p:spPr>
            <a:xfrm>
              <a:off x="7664369" y="4138915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2: Solution is the max segment on right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53E140D4-6B97-CB49-9EAF-3C39707472EE}"/>
                </a:ext>
              </a:extLst>
            </p:cNvPr>
            <p:cNvSpPr txBox="1">
              <a:spLocks/>
            </p:cNvSpPr>
            <p:nvPr/>
          </p:nvSpPr>
          <p:spPr>
            <a:xfrm>
              <a:off x="4155542" y="5493990"/>
              <a:ext cx="3977209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3: Solution is max suffix sum on left concatenated with max prefix sum on right (orange bars)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3A16616-9629-F549-8F29-CDA04E6EC9F1}"/>
              </a:ext>
            </a:extLst>
          </p:cNvPr>
          <p:cNvSpPr txBox="1">
            <a:spLocks/>
          </p:cNvSpPr>
          <p:nvPr/>
        </p:nvSpPr>
        <p:spPr>
          <a:xfrm>
            <a:off x="6420333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How to merge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sum =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endParaRPr lang="en-US" sz="1600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pre = Max(</a:t>
            </a:r>
            <a:r>
              <a:rPr lang="en-US" sz="1600" i="1" dirty="0" err="1">
                <a:solidFill>
                  <a:schemeClr val="bg1"/>
                </a:solidFill>
              </a:rPr>
              <a:t>L.pre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suf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R.suf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L.ans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886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322103"/>
            <a:ext cx="5223363" cy="3773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22319</TotalTime>
  <Words>3354</Words>
  <Application>Microsoft Macintosh PowerPoint</Application>
  <PresentationFormat>Widescreen</PresentationFormat>
  <Paragraphs>273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More Examples</vt:lpstr>
      <vt:lpstr>Number of 0’s and K’th 0</vt:lpstr>
      <vt:lpstr>Number of 0’s and K’th 0</vt:lpstr>
      <vt:lpstr>Other Segment Tree Examples</vt:lpstr>
      <vt:lpstr>Finding Maximal Sub-Segment</vt:lpstr>
      <vt:lpstr>Finding Maximal Sub-Segment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208</cp:revision>
  <dcterms:created xsi:type="dcterms:W3CDTF">2023-02-24T14:15:53Z</dcterms:created>
  <dcterms:modified xsi:type="dcterms:W3CDTF">2025-03-03T18:10:33Z</dcterms:modified>
</cp:coreProperties>
</file>