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65"/>
  </p:notesMasterIdLst>
  <p:sldIdLst>
    <p:sldId id="256" r:id="rId2"/>
    <p:sldId id="285" r:id="rId3"/>
    <p:sldId id="286" r:id="rId4"/>
    <p:sldId id="292" r:id="rId5"/>
    <p:sldId id="298" r:id="rId6"/>
    <p:sldId id="299" r:id="rId7"/>
    <p:sldId id="300" r:id="rId8"/>
    <p:sldId id="315" r:id="rId9"/>
    <p:sldId id="302" r:id="rId10"/>
    <p:sldId id="303" r:id="rId11"/>
    <p:sldId id="304" r:id="rId12"/>
    <p:sldId id="357" r:id="rId13"/>
    <p:sldId id="301" r:id="rId14"/>
    <p:sldId id="305" r:id="rId15"/>
    <p:sldId id="295" r:id="rId16"/>
    <p:sldId id="316" r:id="rId17"/>
    <p:sldId id="348" r:id="rId18"/>
    <p:sldId id="317" r:id="rId19"/>
    <p:sldId id="318" r:id="rId20"/>
    <p:sldId id="319" r:id="rId21"/>
    <p:sldId id="321" r:id="rId22"/>
    <p:sldId id="322" r:id="rId23"/>
    <p:sldId id="320" r:id="rId24"/>
    <p:sldId id="323" r:id="rId25"/>
    <p:sldId id="324" r:id="rId26"/>
    <p:sldId id="325" r:id="rId27"/>
    <p:sldId id="349" r:id="rId28"/>
    <p:sldId id="344" r:id="rId29"/>
    <p:sldId id="346" r:id="rId30"/>
    <p:sldId id="347" r:id="rId31"/>
    <p:sldId id="350" r:id="rId32"/>
    <p:sldId id="351" r:id="rId33"/>
    <p:sldId id="352" r:id="rId34"/>
    <p:sldId id="353" r:id="rId35"/>
    <p:sldId id="354" r:id="rId36"/>
    <p:sldId id="355" r:id="rId37"/>
    <p:sldId id="356" r:id="rId38"/>
    <p:sldId id="294" r:id="rId39"/>
    <p:sldId id="306" r:id="rId40"/>
    <p:sldId id="307" r:id="rId41"/>
    <p:sldId id="308" r:id="rId42"/>
    <p:sldId id="312" r:id="rId43"/>
    <p:sldId id="313" r:id="rId44"/>
    <p:sldId id="311" r:id="rId45"/>
    <p:sldId id="314" r:id="rId46"/>
    <p:sldId id="309" r:id="rId47"/>
    <p:sldId id="310" r:id="rId48"/>
    <p:sldId id="296" r:id="rId49"/>
    <p:sldId id="327" r:id="rId50"/>
    <p:sldId id="297" r:id="rId51"/>
    <p:sldId id="328" r:id="rId52"/>
    <p:sldId id="334" r:id="rId53"/>
    <p:sldId id="335" r:id="rId54"/>
    <p:sldId id="336" r:id="rId55"/>
    <p:sldId id="337" r:id="rId56"/>
    <p:sldId id="338" r:id="rId57"/>
    <p:sldId id="339" r:id="rId58"/>
    <p:sldId id="340" r:id="rId59"/>
    <p:sldId id="341" r:id="rId60"/>
    <p:sldId id="342" r:id="rId61"/>
    <p:sldId id="343" r:id="rId62"/>
    <p:sldId id="293"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75"/>
    <p:restoredTop sz="94681"/>
  </p:normalViewPr>
  <p:slideViewPr>
    <p:cSldViewPr snapToGrid="0" snapToObjects="1">
      <p:cViewPr varScale="1">
        <p:scale>
          <a:sx n="140" d="100"/>
          <a:sy n="140" d="100"/>
        </p:scale>
        <p:origin x="13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41</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42</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43</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45</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3/17/25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3/17/25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3/17/25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define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Intersection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2458209"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2532472"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125184"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3724428"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3828828"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a:cxnSpLocks/>
          </p:cNvCxnSpPr>
          <p:nvPr/>
        </p:nvCxnSpPr>
        <p:spPr>
          <a:xfrm>
            <a:off x="2928734"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3921857"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B7832F4-7C97-2143-80B3-7D2E600E157D}"/>
              </a:ext>
            </a:extLst>
          </p:cNvPr>
          <p:cNvCxnSpPr>
            <a:endCxn id="12" idx="1"/>
          </p:cNvCxnSpPr>
          <p:nvPr/>
        </p:nvCxnSpPr>
        <p:spPr>
          <a:xfrm>
            <a:off x="2928734" y="2705393"/>
            <a:ext cx="2196450" cy="3094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71CB59-74E1-0B41-8FD4-CB247F59751A}"/>
              </a:ext>
            </a:extLst>
          </p:cNvPr>
          <p:cNvCxnSpPr>
            <a:cxnSpLocks/>
            <a:stCxn id="12" idx="1"/>
          </p:cNvCxnSpPr>
          <p:nvPr/>
        </p:nvCxnSpPr>
        <p:spPr>
          <a:xfrm flipH="1" flipV="1">
            <a:off x="3921857" y="2654688"/>
            <a:ext cx="1203327" cy="360120"/>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E913A2-5EBA-9D46-90CD-CF6F4D691B76}"/>
              </a:ext>
            </a:extLst>
          </p:cNvPr>
          <p:cNvCxnSpPr>
            <a:cxnSpLocks/>
            <a:stCxn id="12" idx="1"/>
            <a:endCxn id="24" idx="0"/>
          </p:cNvCxnSpPr>
          <p:nvPr/>
        </p:nvCxnSpPr>
        <p:spPr>
          <a:xfrm flipH="1">
            <a:off x="4026959" y="3014808"/>
            <a:ext cx="1098225" cy="255919"/>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EFAEA95F-5667-B740-BCFD-8711BC2F94B2}"/>
              </a:ext>
            </a:extLst>
          </p:cNvPr>
          <p:cNvSpPr txBox="1">
            <a:spLocks/>
          </p:cNvSpPr>
          <p:nvPr/>
        </p:nvSpPr>
        <p:spPr>
          <a:xfrm>
            <a:off x="2458209"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Looks good so far!</a:t>
            </a:r>
            <a:endParaRPr lang="en-US" sz="1600" i="1" baseline="-25000" dirty="0"/>
          </a:p>
        </p:txBody>
      </p:sp>
      <p:sp>
        <p:nvSpPr>
          <p:cNvPr id="35" name="Content Placeholder 2">
            <a:extLst>
              <a:ext uri="{FF2B5EF4-FFF2-40B4-BE49-F238E27FC236}">
                <a16:creationId xmlns:a16="http://schemas.microsoft.com/office/drawing/2014/main" id="{B77D00F7-3E86-8043-9F07-5FD2FE55FAA8}"/>
              </a:ext>
            </a:extLst>
          </p:cNvPr>
          <p:cNvSpPr txBox="1">
            <a:spLocks/>
          </p:cNvSpPr>
          <p:nvPr/>
        </p:nvSpPr>
        <p:spPr>
          <a:xfrm>
            <a:off x="6631691"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36" name="TextBox 35">
            <a:extLst>
              <a:ext uri="{FF2B5EF4-FFF2-40B4-BE49-F238E27FC236}">
                <a16:creationId xmlns:a16="http://schemas.microsoft.com/office/drawing/2014/main" id="{53F42BC6-0D20-704A-B62E-54F562B8D7D7}"/>
              </a:ext>
            </a:extLst>
          </p:cNvPr>
          <p:cNvSpPr txBox="1"/>
          <p:nvPr/>
        </p:nvSpPr>
        <p:spPr>
          <a:xfrm>
            <a:off x="6705954"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37" name="TextBox 36">
            <a:extLst>
              <a:ext uri="{FF2B5EF4-FFF2-40B4-BE49-F238E27FC236}">
                <a16:creationId xmlns:a16="http://schemas.microsoft.com/office/drawing/2014/main" id="{556F0C72-548F-974D-8AE8-BC5236B4342A}"/>
              </a:ext>
            </a:extLst>
          </p:cNvPr>
          <p:cNvSpPr txBox="1"/>
          <p:nvPr/>
        </p:nvSpPr>
        <p:spPr>
          <a:xfrm>
            <a:off x="9298666"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38" name="TextBox 37">
            <a:extLst>
              <a:ext uri="{FF2B5EF4-FFF2-40B4-BE49-F238E27FC236}">
                <a16:creationId xmlns:a16="http://schemas.microsoft.com/office/drawing/2014/main" id="{F7554E30-FBB1-334F-8115-726EA7EC65FB}"/>
              </a:ext>
            </a:extLst>
          </p:cNvPr>
          <p:cNvSpPr txBox="1"/>
          <p:nvPr/>
        </p:nvSpPr>
        <p:spPr>
          <a:xfrm>
            <a:off x="7897910"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39" name="TextBox 38">
            <a:extLst>
              <a:ext uri="{FF2B5EF4-FFF2-40B4-BE49-F238E27FC236}">
                <a16:creationId xmlns:a16="http://schemas.microsoft.com/office/drawing/2014/main" id="{4276B1C0-5F46-2F45-B403-C08EEF0DC076}"/>
              </a:ext>
            </a:extLst>
          </p:cNvPr>
          <p:cNvSpPr txBox="1"/>
          <p:nvPr/>
        </p:nvSpPr>
        <p:spPr>
          <a:xfrm>
            <a:off x="8002310"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40" name="Straight Connector 39">
            <a:extLst>
              <a:ext uri="{FF2B5EF4-FFF2-40B4-BE49-F238E27FC236}">
                <a16:creationId xmlns:a16="http://schemas.microsoft.com/office/drawing/2014/main" id="{B6DC9479-3204-BA4B-80B5-F38DE2D2DE26}"/>
              </a:ext>
            </a:extLst>
          </p:cNvPr>
          <p:cNvCxnSpPr>
            <a:cxnSpLocks/>
          </p:cNvCxnSpPr>
          <p:nvPr/>
        </p:nvCxnSpPr>
        <p:spPr>
          <a:xfrm>
            <a:off x="7102216"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04733C8-5C6E-A841-A7C4-039A42B763E6}"/>
              </a:ext>
            </a:extLst>
          </p:cNvPr>
          <p:cNvCxnSpPr>
            <a:cxnSpLocks/>
          </p:cNvCxnSpPr>
          <p:nvPr/>
        </p:nvCxnSpPr>
        <p:spPr>
          <a:xfrm flipH="1" flipV="1">
            <a:off x="8095339"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EF89751-418B-3B4A-8CC0-09D77313333D}"/>
              </a:ext>
            </a:extLst>
          </p:cNvPr>
          <p:cNvCxnSpPr>
            <a:cxnSpLocks/>
            <a:endCxn id="39" idx="0"/>
          </p:cNvCxnSpPr>
          <p:nvPr/>
        </p:nvCxnSpPr>
        <p:spPr>
          <a:xfrm>
            <a:off x="8095339" y="2670190"/>
            <a:ext cx="105102" cy="60053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84AABF-DC00-9A43-944F-01BD6EDFFA2F}"/>
              </a:ext>
            </a:extLst>
          </p:cNvPr>
          <p:cNvCxnSpPr>
            <a:cxnSpLocks/>
            <a:stCxn id="39" idx="0"/>
            <a:endCxn id="37" idx="1"/>
          </p:cNvCxnSpPr>
          <p:nvPr/>
        </p:nvCxnSpPr>
        <p:spPr>
          <a:xfrm flipV="1">
            <a:off x="8200441" y="3014808"/>
            <a:ext cx="1098225" cy="255919"/>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0D7810-CD1F-1144-9B4D-6D0F6C77304E}"/>
              </a:ext>
            </a:extLst>
          </p:cNvPr>
          <p:cNvCxnSpPr>
            <a:cxnSpLocks/>
          </p:cNvCxnSpPr>
          <p:nvPr/>
        </p:nvCxnSpPr>
        <p:spPr>
          <a:xfrm flipH="1" flipV="1">
            <a:off x="7102216" y="2702863"/>
            <a:ext cx="1117214" cy="561974"/>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1732FE17-CDC0-954A-810F-1A29F9508B27}"/>
              </a:ext>
            </a:extLst>
          </p:cNvPr>
          <p:cNvSpPr txBox="1">
            <a:spLocks/>
          </p:cNvSpPr>
          <p:nvPr/>
        </p:nvSpPr>
        <p:spPr>
          <a:xfrm>
            <a:off x="6631691"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here too, so these lines intersect!!</a:t>
            </a:r>
            <a:endParaRPr lang="en-US" sz="1600" i="1" baseline="-25000" dirty="0"/>
          </a:p>
        </p:txBody>
      </p:sp>
    </p:spTree>
    <p:extLst>
      <p:ext uri="{BB962C8B-B14F-4D97-AF65-F5344CB8AC3E}">
        <p14:creationId xmlns:p14="http://schemas.microsoft.com/office/powerpoint/2010/main" val="309981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 Usually given in some pre-determined order (e.g., clockwise order)</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1: Ray-Casting</a:t>
            </a:r>
          </a:p>
        </p:txBody>
      </p:sp>
    </p:spTree>
    <p:extLst>
      <p:ext uri="{BB962C8B-B14F-4D97-AF65-F5344CB8AC3E}">
        <p14:creationId xmlns:p14="http://schemas.microsoft.com/office/powerpoint/2010/main" val="366795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2: Turns</a:t>
            </a:r>
          </a:p>
        </p:txBody>
      </p:sp>
    </p:spTree>
    <p:extLst>
      <p:ext uri="{BB962C8B-B14F-4D97-AF65-F5344CB8AC3E}">
        <p14:creationId xmlns:p14="http://schemas.microsoft.com/office/powerpoint/2010/main" val="181430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0AAF9EA-D550-6C49-BE6C-7140162AAE23}"/>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321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835824" y="1787180"/>
            <a:ext cx="4166856" cy="139234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Prerequisites</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Points in polygon must be ordered (either clockwise or counter-clockwise)</a:t>
            </a:r>
          </a:p>
          <a:p>
            <a:pPr marL="0" indent="0">
              <a:buFont typeface="Arial" panose="020B0604020202020204" pitchFamily="34" charset="0"/>
              <a:buNone/>
            </a:pPr>
            <a:endParaRPr lang="en-US" sz="2000" i="1" dirty="0">
              <a:solidFill>
                <a:schemeClr val="bg1"/>
              </a:solidFill>
            </a:endParaRP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5388213" y="2276789"/>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3937837"/>
                <a:ext cx="6548957" cy="228945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Main Idea (see orange)</a:t>
                </a:r>
                <a:r>
                  <a:rPr lang="en-US" sz="2000" i="1" dirty="0">
                    <a:solidFill>
                      <a:schemeClr val="bg1"/>
                    </a:solidFill>
                  </a:rPr>
                  <a:t>:</a:t>
                </a:r>
              </a:p>
              <a:p>
                <a:pPr marL="0" indent="0" algn="ctr">
                  <a:buFont typeface="Arial" panose="020B0604020202020204" pitchFamily="34" charset="0"/>
                  <a:buNone/>
                </a:pPr>
                <a:r>
                  <a:rPr lang="en-US" sz="2000" i="1" dirty="0">
                    <a:solidFill>
                      <a:schemeClr val="bg1"/>
                    </a:solidFill>
                  </a:rPr>
                  <a:t>Use cross product to see if point in question is left or right of an edge:</a:t>
                </a:r>
              </a:p>
              <a:p>
                <a:pPr marL="0" indent="0" algn="ctr">
                  <a:buNone/>
                </a:pPr>
                <a14:m>
                  <m:oMathPara xmlns:m="http://schemas.openxmlformats.org/officeDocument/2006/math">
                    <m:oMathParaPr>
                      <m:jc m:val="centerGroup"/>
                    </m:oMathParaPr>
                    <m:oMath xmlns:m="http://schemas.openxmlformats.org/officeDocument/2006/math">
                      <m:d>
                        <m:dPr>
                          <m:ctrlPr>
                            <a:rPr lang="en-US" sz="2000" i="1">
                              <a:solidFill>
                                <a:schemeClr val="bg1"/>
                              </a:solidFill>
                              <a:latin typeface="Cambria Math" panose="02040503050406030204" pitchFamily="18" charset="0"/>
                            </a:rPr>
                          </m:ctrlPr>
                        </m:dPr>
                        <m:e>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oMath>
                    <m:oMath xmlns:m="http://schemas.openxmlformats.org/officeDocument/2006/math">
                      <m:r>
                        <a:rPr lang="en-US" sz="2000" i="1">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e>
                      </m:d>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i="1">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5495921" y="3937837"/>
                <a:ext cx="6548957" cy="2289458"/>
              </a:xfrm>
              <a:prstGeom prst="rect">
                <a:avLst/>
              </a:prstGeom>
              <a:blipFill>
                <a:blip r:embed="rId2"/>
                <a:stretch>
                  <a:fillRect l="-580" r="-387"/>
                </a:stretch>
              </a:blipFill>
              <a:ln>
                <a:solidFill>
                  <a:schemeClr val="bg1"/>
                </a:solidFill>
              </a:ln>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5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1685447"/>
            <a:ext cx="6548957" cy="3350108"/>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Given counter-clockwise ordering of vertices</a:t>
            </a:r>
            <a:br>
              <a:rPr lang="en-US" sz="2000" i="1" dirty="0">
                <a:solidFill>
                  <a:schemeClr val="bg1"/>
                </a:solidFill>
              </a:rPr>
            </a:br>
            <a:r>
              <a:rPr lang="en-US" sz="2000" i="1" dirty="0">
                <a:solidFill>
                  <a:schemeClr val="bg1"/>
                </a:solidFill>
              </a:rPr>
              <a:t>For each edge in polygon (vertex and next vertex):</a:t>
            </a:r>
            <a:br>
              <a:rPr lang="en-US" sz="2000" i="1" dirty="0">
                <a:solidFill>
                  <a:schemeClr val="bg1"/>
                </a:solidFill>
              </a:rPr>
            </a:br>
            <a:r>
              <a:rPr lang="en-US" sz="2000" i="1" dirty="0">
                <a:solidFill>
                  <a:schemeClr val="bg1"/>
                </a:solidFill>
              </a:rPr>
              <a:t>    Compute cross-product as per previous slide</a:t>
            </a:r>
            <a:br>
              <a:rPr lang="en-US" sz="2000" i="1" dirty="0">
                <a:solidFill>
                  <a:schemeClr val="bg1"/>
                </a:solidFill>
              </a:rPr>
            </a:br>
            <a:r>
              <a:rPr lang="en-US" sz="2000" i="1" dirty="0">
                <a:solidFill>
                  <a:schemeClr val="bg1"/>
                </a:solidFill>
              </a:rPr>
              <a:t>    If cross-product is negative return FALSE</a:t>
            </a:r>
            <a:br>
              <a:rPr lang="en-US" sz="2000" i="1" dirty="0">
                <a:solidFill>
                  <a:schemeClr val="bg1"/>
                </a:solidFill>
              </a:rPr>
            </a:br>
            <a:r>
              <a:rPr lang="en-US" sz="2000" i="1" dirty="0">
                <a:solidFill>
                  <a:schemeClr val="bg1"/>
                </a:solidFill>
              </a:rPr>
              <a:t>    If cross-product is zero:</a:t>
            </a:r>
            <a:br>
              <a:rPr lang="en-US" sz="2000" i="1" dirty="0">
                <a:solidFill>
                  <a:schemeClr val="bg1"/>
                </a:solidFill>
              </a:rPr>
            </a:br>
            <a:r>
              <a:rPr lang="en-US" sz="2000" i="1" dirty="0">
                <a:solidFill>
                  <a:schemeClr val="bg1"/>
                </a:solidFill>
              </a:rPr>
              <a:t>        return TRUE if point is within bounds of this edge</a:t>
            </a:r>
            <a:br>
              <a:rPr lang="en-US" sz="2000" i="1" dirty="0">
                <a:solidFill>
                  <a:schemeClr val="bg1"/>
                </a:solidFill>
              </a:rPr>
            </a:br>
            <a:r>
              <a:rPr lang="en-US" sz="2000" i="1" dirty="0">
                <a:solidFill>
                  <a:schemeClr val="bg1"/>
                </a:solidFill>
              </a:rPr>
              <a:t>    If cross-product is positive CONTINUE</a:t>
            </a:r>
          </a:p>
          <a:p>
            <a:pPr marL="0" indent="0">
              <a:buFont typeface="Arial" panose="020B0604020202020204" pitchFamily="34" charset="0"/>
              <a:buNone/>
            </a:pPr>
            <a:r>
              <a:rPr lang="en-US" sz="2000" i="1" dirty="0">
                <a:solidFill>
                  <a:schemeClr val="bg1"/>
                </a:solidFill>
              </a:rPr>
              <a:t>Return TRUE</a:t>
            </a:r>
          </a:p>
        </p:txBody>
      </p:sp>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6579909" y="5778631"/>
            <a:ext cx="4467501" cy="97719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What are some edge cases we need to consider? Floating point tolerance? Point is exactly on a vertex? Make sure to think through these and handle them.</a:t>
            </a:r>
          </a:p>
        </p:txBody>
      </p:sp>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8069344" y="5153047"/>
            <a:ext cx="235670" cy="5218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3: Triangles</a:t>
            </a:r>
          </a:p>
        </p:txBody>
      </p:sp>
    </p:spTree>
    <p:extLst>
      <p:ext uri="{BB962C8B-B14F-4D97-AF65-F5344CB8AC3E}">
        <p14:creationId xmlns:p14="http://schemas.microsoft.com/office/powerpoint/2010/main" val="400482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8080912" y="2007082"/>
                <a:ext cx="3083005" cy="25308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If point P is in the convex polygon, then there is some triangle made up of three points </a:t>
                </a:r>
                <a14:m>
                  <m:oMath xmlns:m="http://schemas.openxmlformats.org/officeDocument/2006/math">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i="1" dirty="0">
                    <a:solidFill>
                      <a:schemeClr val="bg1"/>
                    </a:solidFill>
                  </a:rPr>
                  <a:t> in which P belongs to.</a:t>
                </a: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8080912" y="2007082"/>
                <a:ext cx="3083005" cy="2530800"/>
              </a:xfrm>
              <a:prstGeom prst="rect">
                <a:avLst/>
              </a:prstGeom>
              <a:blipFill>
                <a:blip r:embed="rId2"/>
                <a:stretch>
                  <a:fillRect l="-2049" r="-820"/>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In this example, P is inside the triangle with </a:t>
                </a:r>
                <a:r>
                  <a:rPr lang="en-US" sz="1600" i="1" dirty="0" err="1"/>
                  <a:t>i</a:t>
                </a:r>
                <a:r>
                  <a:rPr lang="en-US" sz="1600" i="1" dirty="0"/>
                  <a:t>=5. </a:t>
                </a:r>
                <a:br>
                  <a:rPr lang="en-US" sz="1600" i="1" dirty="0"/>
                </a:b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oMath>
                  </m:oMathPara>
                </a14:m>
                <a:endParaRPr lang="en-US" sz="1600" i="1" dirty="0"/>
              </a:p>
            </p:txBody>
          </p:sp>
        </mc:Choice>
        <mc:Fallback xmlns="">
          <p:sp>
            <p:nvSpPr>
              <p:cNvPr id="45" name="Content Placeholder 2">
                <a:extLst>
                  <a:ext uri="{FF2B5EF4-FFF2-40B4-BE49-F238E27FC236}">
                    <a16:creationId xmlns:a16="http://schemas.microsoft.com/office/drawing/2014/main" id="{366EFADB-694D-6747-8036-1F6B118E07E9}"/>
                  </a:ext>
                </a:extLst>
              </p:cNvPr>
              <p:cNvSpPr txBox="1">
                <a:spLocks noRot="1" noChangeAspect="1" noMove="1" noResize="1" noEditPoints="1" noAdjustHandles="1" noChangeArrowheads="1" noChangeShapeType="1" noTextEdit="1"/>
              </p:cNvSpPr>
              <p:nvPr/>
            </p:nvSpPr>
            <p:spPr>
              <a:xfrm>
                <a:off x="7618139" y="5393622"/>
                <a:ext cx="3614791" cy="1098618"/>
              </a:xfrm>
              <a:prstGeom prst="rect">
                <a:avLst/>
              </a:prstGeom>
              <a:blipFill>
                <a:blip r:embed="rId3"/>
                <a:stretch>
                  <a:fillRect l="-1053"/>
                </a:stretch>
              </a:blipFill>
              <a:ln>
                <a:solidFill>
                  <a:schemeClr val="tx1">
                    <a:lumMod val="95000"/>
                  </a:schemeClr>
                </a:solid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7688584" y="4890204"/>
            <a:ext cx="1237775" cy="3875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E3FE6F5-5F59-3E4B-89E0-260E9D507F7A}"/>
              </a:ext>
            </a:extLst>
          </p:cNvPr>
          <p:cNvGrpSpPr/>
          <p:nvPr/>
        </p:nvGrpSpPr>
        <p:grpSpPr>
          <a:xfrm>
            <a:off x="2574632" y="1956741"/>
            <a:ext cx="4988406" cy="3553291"/>
            <a:chOff x="2574632" y="1956741"/>
            <a:chExt cx="4988406" cy="3553291"/>
          </a:xfrm>
        </p:grpSpPr>
        <p:sp>
          <p:nvSpPr>
            <p:cNvPr id="3" name="Rectangle 2">
              <a:extLst>
                <a:ext uri="{FF2B5EF4-FFF2-40B4-BE49-F238E27FC236}">
                  <a16:creationId xmlns:a16="http://schemas.microsoft.com/office/drawing/2014/main" id="{A6180825-2BB6-0545-9CE9-8CAE0C88644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0"/>
              <a:endCxn id="10"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46"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44" name="TextBox 43">
              <a:extLst>
                <a:ext uri="{FF2B5EF4-FFF2-40B4-BE49-F238E27FC236}">
                  <a16:creationId xmlns:a16="http://schemas.microsoft.com/office/drawing/2014/main" id="{0F8723A5-7CB1-AC42-ADD9-AC4C58DE12B9}"/>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50" name="Straight Connector 49">
              <a:extLst>
                <a:ext uri="{FF2B5EF4-FFF2-40B4-BE49-F238E27FC236}">
                  <a16:creationId xmlns:a16="http://schemas.microsoft.com/office/drawing/2014/main" id="{BAB49793-50CD-E94B-A284-28886A66A2B7}"/>
                </a:ext>
              </a:extLst>
            </p:cNvPr>
            <p:cNvCxnSpPr>
              <a:cxnSpLocks/>
              <a:stCxn id="49" idx="2"/>
              <a:endCxn id="15"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DE58017-B084-464B-A671-F17BE097E875}"/>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6051063D-13B1-404D-8F3F-695AB3C3C219}"/>
                </a:ext>
              </a:extLst>
            </p:cNvPr>
            <p:cNvCxnSpPr>
              <a:cxnSpLocks/>
              <a:stCxn id="49" idx="3"/>
              <a:endCxn id="46"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637C13C-2CE1-A84A-9B89-C931D2CB822A}"/>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06AFD4A-DC03-FC4E-A586-70CD015C0742}"/>
                </a:ext>
              </a:extLst>
            </p:cNvPr>
            <p:cNvCxnSpPr>
              <a:cxnSpLocks/>
              <a:stCxn id="49" idx="1"/>
              <a:endCxn id="9"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FBDAE4-CD60-3F46-B3F5-ABCB5BCE41D3}"/>
                </a:ext>
              </a:extLst>
            </p:cNvPr>
            <p:cNvCxnSpPr>
              <a:cxnSpLocks/>
              <a:stCxn id="15" idx="6"/>
              <a:endCxn id="9"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3B36166A-CC73-A74D-BA45-79F715295F9D}"/>
              </a:ext>
            </a:extLst>
          </p:cNvPr>
          <p:cNvCxnSpPr>
            <a:cxnSpLocks/>
          </p:cNvCxnSpPr>
          <p:nvPr/>
        </p:nvCxnSpPr>
        <p:spPr>
          <a:xfrm flipH="1" flipV="1">
            <a:off x="2161213" y="2866105"/>
            <a:ext cx="324502" cy="2576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id="{55E55148-9556-5944-BFD5-7EF2902AB699}"/>
              </a:ext>
            </a:extLst>
          </p:cNvPr>
          <p:cNvSpPr txBox="1">
            <a:spLocks/>
          </p:cNvSpPr>
          <p:nvPr/>
        </p:nvSpPr>
        <p:spPr>
          <a:xfrm>
            <a:off x="361136" y="2401710"/>
            <a:ext cx="1687044" cy="198289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Let x be the point with the smallest x-coordinate (smallest y-coordinate if more than one)</a:t>
            </a:r>
          </a:p>
        </p:txBody>
      </p:sp>
    </p:spTree>
    <p:extLst>
      <p:ext uri="{BB962C8B-B14F-4D97-AF65-F5344CB8AC3E}">
        <p14:creationId xmlns:p14="http://schemas.microsoft.com/office/powerpoint/2010/main" val="189409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283765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1)</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Sort points counter-clockwise</a:t>
            </a:r>
            <a:br>
              <a:rPr lang="en-US" sz="1600" i="1" dirty="0">
                <a:solidFill>
                  <a:schemeClr val="bg1"/>
                </a:solidFill>
              </a:rPr>
            </a:b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For </a:t>
            </a:r>
            <a:r>
              <a:rPr lang="en-US" sz="1600" i="1" dirty="0" err="1">
                <a:solidFill>
                  <a:schemeClr val="bg1"/>
                </a:solidFill>
              </a:rPr>
              <a:t>i</a:t>
            </a:r>
            <a:r>
              <a:rPr lang="en-US" sz="1600" i="1" dirty="0">
                <a:solidFill>
                  <a:schemeClr val="bg1"/>
                </a:solidFill>
              </a:rPr>
              <a:t> = 2 to n-1:</a:t>
            </a:r>
            <a:br>
              <a:rPr lang="en-US" sz="1600" i="1" dirty="0">
                <a:solidFill>
                  <a:schemeClr val="bg1"/>
                </a:solidFill>
              </a:rPr>
            </a:br>
            <a:r>
              <a:rPr lang="en-US" sz="1600" i="1" dirty="0">
                <a:solidFill>
                  <a:schemeClr val="bg1"/>
                </a:solidFill>
              </a:rPr>
              <a:t>     if </a:t>
            </a:r>
            <a:r>
              <a:rPr lang="en-US" sz="1600" i="1" dirty="0" err="1">
                <a:solidFill>
                  <a:schemeClr val="bg1"/>
                </a:solidFill>
              </a:rPr>
              <a:t>inTriangle</a:t>
            </a:r>
            <a:r>
              <a:rPr lang="en-US" sz="1600" i="1" dirty="0">
                <a:solidFill>
                  <a:schemeClr val="bg1"/>
                </a:solidFill>
              </a:rPr>
              <a:t>(P, p</a:t>
            </a:r>
            <a:r>
              <a:rPr lang="en-US" sz="1600" i="1" baseline="-25000" dirty="0">
                <a:solidFill>
                  <a:schemeClr val="bg1"/>
                </a:solidFill>
              </a:rPr>
              <a:t>1</a:t>
            </a:r>
            <a:r>
              <a:rPr lang="en-US" sz="1600" i="1" dirty="0">
                <a:solidFill>
                  <a:schemeClr val="bg1"/>
                </a:solidFill>
              </a:rPr>
              <a:t>, p</a:t>
            </a:r>
            <a:r>
              <a:rPr lang="en-US" sz="1600" i="1" baseline="-25000" dirty="0">
                <a:solidFill>
                  <a:schemeClr val="bg1"/>
                </a:solidFill>
              </a:rPr>
              <a:t>i</a:t>
            </a:r>
            <a:r>
              <a:rPr lang="en-US" sz="1600" i="1" dirty="0">
                <a:solidFill>
                  <a:schemeClr val="bg1"/>
                </a:solidFill>
              </a:rPr>
              <a:t>, p</a:t>
            </a:r>
            <a:r>
              <a:rPr lang="en-US" sz="1600" i="1" baseline="-25000" dirty="0">
                <a:solidFill>
                  <a:schemeClr val="bg1"/>
                </a:solidFill>
              </a:rPr>
              <a:t>i+1</a:t>
            </a:r>
            <a:r>
              <a:rPr lang="en-US" sz="1600" i="1" dirty="0">
                <a:solidFill>
                  <a:schemeClr val="bg1"/>
                </a:solidFill>
              </a:rPr>
              <a:t>):</a:t>
            </a:r>
            <a:br>
              <a:rPr lang="en-US" sz="1600" i="1" dirty="0">
                <a:solidFill>
                  <a:schemeClr val="bg1"/>
                </a:solidFill>
              </a:rPr>
            </a:br>
            <a:r>
              <a:rPr lang="en-US" sz="1600" i="1" dirty="0">
                <a:solidFill>
                  <a:schemeClr val="bg1"/>
                </a:solidFill>
              </a:rPr>
              <a:t>          return True</a:t>
            </a:r>
          </a:p>
          <a:p>
            <a:pPr marL="0" indent="0">
              <a:buFont typeface="Arial" panose="020B0604020202020204" pitchFamily="34" charset="0"/>
              <a:buNone/>
            </a:pPr>
            <a:r>
              <a:rPr lang="en-US" sz="1600" i="1" dirty="0">
                <a:solidFill>
                  <a:schemeClr val="bg1"/>
                </a:solidFill>
              </a:rPr>
              <a:t>return False</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a:t>
            </a:r>
            <a:r>
              <a:rPr lang="en-US" sz="1600" i="1" dirty="0" err="1"/>
              <a:t>isInTriangle</a:t>
            </a:r>
            <a:r>
              <a:rPr lang="en-US" sz="1600" i="1" dirty="0"/>
              <a:t>() can be done in constant time. You can look up various ways to implement this yourselves.</a:t>
            </a:r>
          </a:p>
        </p:txBody>
      </p:sp>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8528858" y="4813704"/>
            <a:ext cx="397502" cy="4640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935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10899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 We can do better ??</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6826468" y="3696236"/>
                <a:ext cx="4406462" cy="18982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given a triangle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If the point is not inside the triangle but IS inside the polygon, then its polar angle relative to p</a:t>
                </a:r>
                <a:r>
                  <a:rPr lang="en-US" sz="1600" i="1" baseline="-25000" dirty="0"/>
                  <a:t>1</a:t>
                </a:r>
                <a:r>
                  <a:rPr lang="en-US" sz="1600" i="1" dirty="0"/>
                  <a:t> is either smaller or bigger then vector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Thus, we can binary search over the polar angles to find the only triangle that could feasibly work.</a:t>
                </a:r>
              </a:p>
            </p:txBody>
          </p:sp>
        </mc:Choice>
        <mc:Fallback xmlns="">
          <p:sp>
            <p:nvSpPr>
              <p:cNvPr id="89" name="Content Placeholder 2">
                <a:extLst>
                  <a:ext uri="{FF2B5EF4-FFF2-40B4-BE49-F238E27FC236}">
                    <a16:creationId xmlns:a16="http://schemas.microsoft.com/office/drawing/2014/main" id="{36346BAC-E889-154A-807C-0CFFDAAC3454}"/>
                  </a:ext>
                </a:extLst>
              </p:cNvPr>
              <p:cNvSpPr txBox="1">
                <a:spLocks noRot="1" noChangeAspect="1" noMove="1" noResize="1" noEditPoints="1" noAdjustHandles="1" noChangeArrowheads="1" noChangeShapeType="1" noTextEdit="1"/>
              </p:cNvSpPr>
              <p:nvPr/>
            </p:nvSpPr>
            <p:spPr>
              <a:xfrm>
                <a:off x="6826468" y="3696236"/>
                <a:ext cx="4406462" cy="1898229"/>
              </a:xfrm>
              <a:prstGeom prst="rect">
                <a:avLst/>
              </a:prstGeom>
              <a:blipFill>
                <a:blip r:embed="rId2"/>
                <a:stretch>
                  <a:fillRect l="-575"/>
                </a:stretch>
              </a:blipFill>
              <a:ln>
                <a:solidFill>
                  <a:schemeClr val="tx1">
                    <a:lumMod val="95000"/>
                  </a:schemeClr>
                </a:solidFill>
              </a:ln>
            </p:spPr>
            <p:txBody>
              <a:bodyPr/>
              <a:lstStyle/>
              <a:p>
                <a:r>
                  <a:rPr lang="en-US">
                    <a:noFill/>
                  </a:rPr>
                  <a:t> </a:t>
                </a:r>
              </a:p>
            </p:txBody>
          </p:sp>
        </mc:Fallback>
      </mc:AlternateContent>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6170244" y="3807268"/>
            <a:ext cx="547140" cy="1828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24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stCxn id="63" idx="7"/>
              <a:endCxn id="55" idx="2"/>
            </p:cNvCxnSpPr>
            <p:nvPr/>
          </p:nvCxnSpPr>
          <p:spPr>
            <a:xfrm flipV="1">
              <a:off x="1153714" y="2815610"/>
              <a:ext cx="3535191" cy="7717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DB65440A-7F22-8B44-B372-100D9EAF4C9A}"/>
                  </a:ext>
                </a:extLst>
              </p:cNvPr>
              <p:cNvSpPr txBox="1">
                <a:spLocks/>
              </p:cNvSpPr>
              <p:nvPr/>
            </p:nvSpPr>
            <p:spPr>
              <a:xfrm>
                <a:off x="6542286" y="1702526"/>
                <a:ext cx="3798747" cy="7591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Grab a point in the middle between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oMath>
                </a14:m>
                <a:r>
                  <a:rPr lang="en-US" sz="1600" i="1"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9</m:t>
                        </m:r>
                      </m:sub>
                    </m:sSub>
                  </m:oMath>
                </a14:m>
                <a:r>
                  <a:rPr lang="en-US" sz="1600" i="1" dirty="0"/>
                  <a:t> (we will use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oMath>
                </a14:m>
                <a:r>
                  <a:rPr lang="en-US" sz="1600" i="1" dirty="0"/>
                  <a:t>). </a:t>
                </a:r>
              </a:p>
            </p:txBody>
          </p:sp>
        </mc:Choice>
        <mc:Fallback xmlns="">
          <p:sp>
            <p:nvSpPr>
              <p:cNvPr id="49" name="Content Placeholder 2">
                <a:extLst>
                  <a:ext uri="{FF2B5EF4-FFF2-40B4-BE49-F238E27FC236}">
                    <a16:creationId xmlns:a16="http://schemas.microsoft.com/office/drawing/2014/main" id="{DB65440A-7F22-8B44-B372-100D9EAF4C9A}"/>
                  </a:ext>
                </a:extLst>
              </p:cNvPr>
              <p:cNvSpPr txBox="1">
                <a:spLocks noRot="1" noChangeAspect="1" noMove="1" noResize="1" noEditPoints="1" noAdjustHandles="1" noChangeArrowheads="1" noChangeShapeType="1" noTextEdit="1"/>
              </p:cNvSpPr>
              <p:nvPr/>
            </p:nvSpPr>
            <p:spPr>
              <a:xfrm>
                <a:off x="6542286" y="1702526"/>
                <a:ext cx="3798747" cy="759129"/>
              </a:xfrm>
              <a:prstGeom prst="rect">
                <a:avLst/>
              </a:prstGeom>
              <a:blipFill>
                <a:blip r:embed="rId2"/>
                <a:stretch>
                  <a:fillRect l="-664"/>
                </a:stretch>
              </a:blipFill>
              <a:ln>
                <a:solidFill>
                  <a:schemeClr val="tx1">
                    <a:lumMod val="95000"/>
                  </a:schemeClr>
                </a:solidFill>
              </a:ln>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053F6523-DEA4-7C40-9E2E-AD48FD87FE14}"/>
              </a:ext>
            </a:extLst>
          </p:cNvPr>
          <p:cNvCxnSpPr>
            <a:cxnSpLocks/>
          </p:cNvCxnSpPr>
          <p:nvPr/>
        </p:nvCxnSpPr>
        <p:spPr>
          <a:xfrm flipH="1">
            <a:off x="5834734" y="2483202"/>
            <a:ext cx="498790" cy="2635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D6F8C741-ACFA-6A4C-8FFC-ADABB52FCE82}"/>
                  </a:ext>
                </a:extLst>
              </p:cNvPr>
              <p:cNvSpPr txBox="1">
                <a:spLocks/>
              </p:cNvSpPr>
              <p:nvPr/>
            </p:nvSpPr>
            <p:spPr>
              <a:xfrm>
                <a:off x="6148835" y="3855724"/>
                <a:ext cx="4835312" cy="122440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Compute the turn of the vectors </a:t>
                </a:r>
                <a14:m>
                  <m:oMath xmlns:m="http://schemas.openxmlformats.org/officeDocument/2006/math">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r>
                      <a:rPr lang="en-US" sz="1600" b="0" i="1" smtClean="0">
                        <a:solidFill>
                          <a:schemeClr val="accent5"/>
                        </a:solidFill>
                        <a:latin typeface="Cambria Math" panose="02040503050406030204" pitchFamily="18" charset="0"/>
                      </a:rPr>
                      <m:t>)</m:t>
                    </m:r>
                  </m:oMath>
                </a14:m>
                <a:r>
                  <a:rPr lang="en-US" sz="1600" i="1" dirty="0"/>
                  <a:t> and </a:t>
                </a:r>
                <a14:m>
                  <m:oMath xmlns:m="http://schemas.openxmlformats.org/officeDocument/2006/math">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 −</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a14:m>
                <a:r>
                  <a:rPr lang="en-US" sz="1600" i="1" dirty="0"/>
                  <a:t>:</a:t>
                </a:r>
                <a:br>
                  <a:rPr lang="en-US" sz="1600" i="1" dirty="0"/>
                </a:b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1600" b="0" i="1" smtClean="0">
                              <a:solidFill>
                                <a:schemeClr val="accent5"/>
                              </a:solidFill>
                              <a:latin typeface="Cambria Math" panose="02040503050406030204" pitchFamily="18" charset="0"/>
                            </a:rPr>
                          </m:ctrlPr>
                        </m:dPr>
                        <m:e>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m:oMathPara>
                </a14:m>
                <a:endParaRPr lang="en-US" sz="1600" i="1" dirty="0"/>
              </a:p>
            </p:txBody>
          </p:sp>
        </mc:Choice>
        <mc:Fallback xmlns="">
          <p:sp>
            <p:nvSpPr>
              <p:cNvPr id="52" name="Content Placeholder 2">
                <a:extLst>
                  <a:ext uri="{FF2B5EF4-FFF2-40B4-BE49-F238E27FC236}">
                    <a16:creationId xmlns:a16="http://schemas.microsoft.com/office/drawing/2014/main" id="{D6F8C741-ACFA-6A4C-8FFC-ADABB52FCE82}"/>
                  </a:ext>
                </a:extLst>
              </p:cNvPr>
              <p:cNvSpPr txBox="1">
                <a:spLocks noRot="1" noChangeAspect="1" noMove="1" noResize="1" noEditPoints="1" noAdjustHandles="1" noChangeArrowheads="1" noChangeShapeType="1" noTextEdit="1"/>
              </p:cNvSpPr>
              <p:nvPr/>
            </p:nvSpPr>
            <p:spPr>
              <a:xfrm>
                <a:off x="6148835" y="3855724"/>
                <a:ext cx="4835312" cy="1224402"/>
              </a:xfrm>
              <a:prstGeom prst="rect">
                <a:avLst/>
              </a:prstGeom>
              <a:blipFill>
                <a:blip r:embed="rId3"/>
                <a:stretch>
                  <a:fillRect l="-522"/>
                </a:stretch>
              </a:blipFill>
              <a:ln>
                <a:solidFill>
                  <a:schemeClr val="tx1">
                    <a:lumMod val="95000"/>
                  </a:schemeClr>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H="1">
            <a:off x="2891012" y="3346979"/>
            <a:ext cx="51216" cy="6473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3119492" y="3325903"/>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7</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3119492" y="3325903"/>
                <a:ext cx="1562662" cy="741632"/>
              </a:xfrm>
              <a:prstGeom prst="rect">
                <a:avLst/>
              </a:prstGeom>
              <a:blipFill>
                <a:blip r:embed="rId4"/>
                <a:stretch>
                  <a:fillRect b="-333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799500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cxnSpLocks/>
              <a:stCxn id="63" idx="5"/>
              <a:endCxn id="83" idx="1"/>
            </p:cNvCxnSpPr>
            <p:nvPr/>
          </p:nvCxnSpPr>
          <p:spPr>
            <a:xfrm>
              <a:off x="1153714" y="3684738"/>
              <a:ext cx="2965287" cy="165812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V="1">
            <a:off x="2776451" y="4260201"/>
            <a:ext cx="265551" cy="2285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2486104"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positive,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4</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2486104" y="2894439"/>
                <a:ext cx="1562662" cy="741632"/>
              </a:xfrm>
              <a:prstGeom prst="rect">
                <a:avLst/>
              </a:prstGeom>
              <a:blipFill>
                <a:blip r:embed="rId2"/>
                <a:stretch>
                  <a:fillRect b="-3390"/>
                </a:stretch>
              </a:blipFill>
              <a:ln>
                <a:solidFill>
                  <a:schemeClr val="bg1"/>
                </a:solidFill>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7F95BE75-D67E-554E-9FA2-2BD5C48C0F78}"/>
              </a:ext>
            </a:extLst>
          </p:cNvPr>
          <p:cNvGrpSpPr/>
          <p:nvPr/>
        </p:nvGrpSpPr>
        <p:grpSpPr>
          <a:xfrm>
            <a:off x="6438255" y="2141664"/>
            <a:ext cx="4988406" cy="3553291"/>
            <a:chOff x="756871" y="2141664"/>
            <a:chExt cx="4988406" cy="3553291"/>
          </a:xfrm>
        </p:grpSpPr>
        <p:sp>
          <p:nvSpPr>
            <p:cNvPr id="47" name="Rectangle 46">
              <a:extLst>
                <a:ext uri="{FF2B5EF4-FFF2-40B4-BE49-F238E27FC236}">
                  <a16:creationId xmlns:a16="http://schemas.microsoft.com/office/drawing/2014/main" id="{F7932C1B-38CB-534F-BE8B-D5D5A61A85BA}"/>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Oval 47">
              <a:extLst>
                <a:ext uri="{FF2B5EF4-FFF2-40B4-BE49-F238E27FC236}">
                  <a16:creationId xmlns:a16="http://schemas.microsoft.com/office/drawing/2014/main" id="{76599BB9-AAF5-614D-8B09-5BC37656BBF2}"/>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670B410-0D0A-BB42-A81F-4BFA4E91DDC7}"/>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5101253-5F9E-1149-B0DA-729823AD1B43}"/>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333993E-ABC1-1F41-B7F1-F77F993992EC}"/>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27C98F1-FA36-4244-AC1F-96B56DC66022}"/>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212B7C-A331-324A-A0D2-9744545ED3A5}"/>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0146135-2B9F-E64F-B25E-4C1DD5CEDC71}"/>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7EE2AAC-6813-114A-9BF9-B484F98ADA03}"/>
                </a:ext>
              </a:extLst>
            </p:cNvPr>
            <p:cNvCxnSpPr>
              <a:cxnSpLocks/>
              <a:stCxn id="87" idx="7"/>
              <a:endCxn id="48"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B5F30B6-EBF2-CE44-A95B-68FBC0A2A139}"/>
                </a:ext>
              </a:extLst>
            </p:cNvPr>
            <p:cNvCxnSpPr>
              <a:cxnSpLocks/>
              <a:stCxn id="56" idx="2"/>
              <a:endCxn id="48"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A114A76-F426-E74A-BB1B-0DF3F255F6A7}"/>
                </a:ext>
              </a:extLst>
            </p:cNvPr>
            <p:cNvCxnSpPr>
              <a:cxnSpLocks/>
              <a:stCxn id="56" idx="6"/>
              <a:endCxn id="62"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94D7461-B3F0-FD4B-BAF2-0076D7862E60}"/>
                </a:ext>
              </a:extLst>
            </p:cNvPr>
            <p:cNvCxnSpPr>
              <a:cxnSpLocks/>
              <a:stCxn id="60" idx="0"/>
              <a:endCxn id="62"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E280461-4413-234E-803F-C8A6A7D0966E}"/>
                </a:ext>
              </a:extLst>
            </p:cNvPr>
            <p:cNvCxnSpPr>
              <a:cxnSpLocks/>
              <a:stCxn id="82" idx="6"/>
              <a:endCxn id="106"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F04FC0-4387-1F4A-8B72-56210570F9DE}"/>
                </a:ext>
              </a:extLst>
            </p:cNvPr>
            <p:cNvCxnSpPr>
              <a:cxnSpLocks/>
              <a:stCxn id="82" idx="1"/>
              <a:endCxn id="86"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78D99BB-A446-9F4E-BDD7-40D19DC1D9E6}"/>
                </a:ext>
              </a:extLst>
            </p:cNvPr>
            <p:cNvCxnSpPr>
              <a:cxnSpLocks/>
              <a:stCxn id="87" idx="4"/>
              <a:endCxn id="86"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2712AA2-CFF7-5E46-8633-9AB1FA57A85E}"/>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7C56ECF-2B10-1445-AC5D-A8231264C4AF}"/>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97" name="TextBox 96">
              <a:extLst>
                <a:ext uri="{FF2B5EF4-FFF2-40B4-BE49-F238E27FC236}">
                  <a16:creationId xmlns:a16="http://schemas.microsoft.com/office/drawing/2014/main" id="{688A8623-AB5B-8148-831B-7918326ACCC2}"/>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98" name="TextBox 97">
              <a:extLst>
                <a:ext uri="{FF2B5EF4-FFF2-40B4-BE49-F238E27FC236}">
                  <a16:creationId xmlns:a16="http://schemas.microsoft.com/office/drawing/2014/main" id="{424B05E2-D104-DC4B-9313-C94F0501CB76}"/>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99" name="TextBox 98">
              <a:extLst>
                <a:ext uri="{FF2B5EF4-FFF2-40B4-BE49-F238E27FC236}">
                  <a16:creationId xmlns:a16="http://schemas.microsoft.com/office/drawing/2014/main" id="{CD63431C-1A02-F64A-B09E-B89BCE75F10C}"/>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100" name="TextBox 99">
              <a:extLst>
                <a:ext uri="{FF2B5EF4-FFF2-40B4-BE49-F238E27FC236}">
                  <a16:creationId xmlns:a16="http://schemas.microsoft.com/office/drawing/2014/main" id="{F01DD2D9-F1D9-E145-87D8-0C4A9CD588D1}"/>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101" name="TextBox 100">
              <a:extLst>
                <a:ext uri="{FF2B5EF4-FFF2-40B4-BE49-F238E27FC236}">
                  <a16:creationId xmlns:a16="http://schemas.microsoft.com/office/drawing/2014/main" id="{5FBF0C0A-E704-5246-84FE-D000ACD43DA8}"/>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102" name="TextBox 101">
              <a:extLst>
                <a:ext uri="{FF2B5EF4-FFF2-40B4-BE49-F238E27FC236}">
                  <a16:creationId xmlns:a16="http://schemas.microsoft.com/office/drawing/2014/main" id="{AAACDA30-901A-904B-B2DB-4E6CAAF1F827}"/>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103" name="TextBox 102">
              <a:extLst>
                <a:ext uri="{FF2B5EF4-FFF2-40B4-BE49-F238E27FC236}">
                  <a16:creationId xmlns:a16="http://schemas.microsoft.com/office/drawing/2014/main" id="{5AA978E6-25F3-0D40-A3F2-528AC9F0183D}"/>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104" name="TextBox 103">
              <a:extLst>
                <a:ext uri="{FF2B5EF4-FFF2-40B4-BE49-F238E27FC236}">
                  <a16:creationId xmlns:a16="http://schemas.microsoft.com/office/drawing/2014/main" id="{2F78607F-32CC-C348-8414-D965BDE74977}"/>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105" name="TextBox 104">
              <a:extLst>
                <a:ext uri="{FF2B5EF4-FFF2-40B4-BE49-F238E27FC236}">
                  <a16:creationId xmlns:a16="http://schemas.microsoft.com/office/drawing/2014/main" id="{44504D45-599E-AB40-A2AB-D145FC9B76A8}"/>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106" name="Oval 105">
              <a:extLst>
                <a:ext uri="{FF2B5EF4-FFF2-40B4-BE49-F238E27FC236}">
                  <a16:creationId xmlns:a16="http://schemas.microsoft.com/office/drawing/2014/main" id="{E3AF70FE-B421-454C-A7D1-9897AF8A2FA9}"/>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F0F1322A-EBA1-EF4F-9B67-25B1BA35F4BB}"/>
                </a:ext>
              </a:extLst>
            </p:cNvPr>
            <p:cNvCxnSpPr>
              <a:cxnSpLocks/>
              <a:stCxn id="108" idx="3"/>
              <a:endCxn id="106"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F47223A2-E0AF-D649-8894-019A4DC3BA78}"/>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E47B3FD2-FE6A-C94F-BA9C-8C6F1A5A3ED6}"/>
                </a:ext>
              </a:extLst>
            </p:cNvPr>
            <p:cNvCxnSpPr>
              <a:cxnSpLocks/>
              <a:stCxn id="108" idx="0"/>
              <a:endCxn id="60"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44305BD-E1A7-6F4A-B0FD-1F1864FEED05}"/>
                </a:ext>
              </a:extLst>
            </p:cNvPr>
            <p:cNvCxnSpPr>
              <a:cxnSpLocks/>
              <a:endCxn id="108" idx="1"/>
            </p:cNvCxnSpPr>
            <p:nvPr/>
          </p:nvCxnSpPr>
          <p:spPr>
            <a:xfrm>
              <a:off x="1182112" y="3635893"/>
              <a:ext cx="4032597" cy="76196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A3E4FC-B28A-3647-90F6-BD30BC34E605}"/>
                </a:ext>
              </a:extLst>
            </p:cNvPr>
            <p:cNvCxnSpPr>
              <a:cxnSpLocks/>
              <a:stCxn id="87" idx="6"/>
              <a:endCxn id="95"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Straight Arrow Connector 111">
            <a:extLst>
              <a:ext uri="{FF2B5EF4-FFF2-40B4-BE49-F238E27FC236}">
                <a16:creationId xmlns:a16="http://schemas.microsoft.com/office/drawing/2014/main" id="{6698BE7B-1EE5-4843-A44A-267FAC858207}"/>
              </a:ext>
            </a:extLst>
          </p:cNvPr>
          <p:cNvCxnSpPr>
            <a:cxnSpLocks/>
          </p:cNvCxnSpPr>
          <p:nvPr/>
        </p:nvCxnSpPr>
        <p:spPr>
          <a:xfrm flipH="1">
            <a:off x="9525610" y="4221886"/>
            <a:ext cx="106099" cy="117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Content Placeholder 2">
                <a:extLst>
                  <a:ext uri="{FF2B5EF4-FFF2-40B4-BE49-F238E27FC236}">
                    <a16:creationId xmlns:a16="http://schemas.microsoft.com/office/drawing/2014/main" id="{8CF81E55-0C90-4D4D-AF3D-0B259B4CAB58}"/>
                  </a:ext>
                </a:extLst>
              </p:cNvPr>
              <p:cNvSpPr txBox="1">
                <a:spLocks/>
              </p:cNvSpPr>
              <p:nvPr/>
            </p:nvSpPr>
            <p:spPr>
              <a:xfrm>
                <a:off x="8167488"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113" name="Content Placeholder 2">
                <a:extLst>
                  <a:ext uri="{FF2B5EF4-FFF2-40B4-BE49-F238E27FC236}">
                    <a16:creationId xmlns:a16="http://schemas.microsoft.com/office/drawing/2014/main" id="{8CF81E55-0C90-4D4D-AF3D-0B259B4CAB58}"/>
                  </a:ext>
                </a:extLst>
              </p:cNvPr>
              <p:cNvSpPr txBox="1">
                <a:spLocks noRot="1" noChangeAspect="1" noMove="1" noResize="1" noEditPoints="1" noAdjustHandles="1" noChangeArrowheads="1" noChangeShapeType="1" noTextEdit="1"/>
              </p:cNvSpPr>
              <p:nvPr/>
            </p:nvSpPr>
            <p:spPr>
              <a:xfrm>
                <a:off x="8167488" y="2894439"/>
                <a:ext cx="1562662" cy="741632"/>
              </a:xfrm>
              <a:prstGeom prst="rect">
                <a:avLst/>
              </a:prstGeom>
              <a:blipFill>
                <a:blip r:embed="rId3"/>
                <a:stretch>
                  <a:fillRect b="-3390"/>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46058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12" name="Group 11">
            <a:extLst>
              <a:ext uri="{FF2B5EF4-FFF2-40B4-BE49-F238E27FC236}">
                <a16:creationId xmlns:a16="http://schemas.microsoft.com/office/drawing/2014/main" id="{A6889B54-9A3D-D145-8BF4-BBA2FF09DE30}"/>
              </a:ext>
            </a:extLst>
          </p:cNvPr>
          <p:cNvGrpSpPr/>
          <p:nvPr/>
        </p:nvGrpSpPr>
        <p:grpSpPr>
          <a:xfrm>
            <a:off x="960278" y="1973498"/>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7454C33-2A62-CC40-BEF3-85987C7E3F70}"/>
                </a:ext>
              </a:extLst>
            </p:cNvPr>
            <p:cNvCxnSpPr>
              <a:endCxn id="83" idx="1"/>
            </p:cNvCxnSpPr>
            <p:nvPr/>
          </p:nvCxnSpPr>
          <p:spPr>
            <a:xfrm>
              <a:off x="1141411" y="3665913"/>
              <a:ext cx="2977590" cy="167694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AFA010E-208C-2342-900A-A3E25235FD05}"/>
                </a:ext>
              </a:extLst>
            </p:cNvPr>
            <p:cNvCxnSpPr>
              <a:cxnSpLocks/>
              <a:stCxn id="63" idx="6"/>
              <a:endCxn id="85" idx="1"/>
            </p:cNvCxnSpPr>
            <p:nvPr/>
          </p:nvCxnSpPr>
          <p:spPr>
            <a:xfrm>
              <a:off x="1173873" y="3636071"/>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11034E-73D8-2342-A685-89E280590860}"/>
                </a:ext>
              </a:extLst>
            </p:cNvPr>
            <p:cNvCxnSpPr>
              <a:cxnSpLocks/>
              <a:stCxn id="83" idx="0"/>
              <a:endCxn id="85" idx="3"/>
            </p:cNvCxnSpPr>
            <p:nvPr/>
          </p:nvCxnSpPr>
          <p:spPr>
            <a:xfrm flipV="1">
              <a:off x="4167668" y="4495187"/>
              <a:ext cx="1047041" cy="82751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A5AEA4C7-C973-DE47-B93D-8291DA599D5B}"/>
                  </a:ext>
                </a:extLst>
              </p:cNvPr>
              <p:cNvSpPr txBox="1">
                <a:spLocks/>
              </p:cNvSpPr>
              <p:nvPr/>
            </p:nvSpPr>
            <p:spPr>
              <a:xfrm>
                <a:off x="6157450" y="2008648"/>
                <a:ext cx="5190983" cy="313054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Binary Search to find largest </a:t>
                </a:r>
                <a:r>
                  <a:rPr lang="en-US" sz="1600" i="1" dirty="0" err="1">
                    <a:solidFill>
                      <a:schemeClr val="bg1"/>
                    </a:solidFill>
                  </a:rPr>
                  <a:t>i</a:t>
                </a:r>
                <a:r>
                  <a:rPr lang="en-US" sz="1600" i="1" dirty="0">
                    <a:solidFill>
                      <a:schemeClr val="bg1"/>
                    </a:solidFill>
                  </a:rPr>
                  <a:t> value such that cross product turn is positive or zero.</a:t>
                </a:r>
              </a:p>
              <a:p>
                <a:pPr marL="0" indent="0">
                  <a:buFont typeface="Arial" panose="020B0604020202020204" pitchFamily="34" charset="0"/>
                  <a:buNone/>
                </a:pPr>
                <a:r>
                  <a:rPr lang="en-US" sz="1600" i="1" dirty="0">
                    <a:solidFill>
                      <a:schemeClr val="bg1"/>
                    </a:solidFill>
                  </a:rPr>
                  <a:t>Test triangle </a:t>
                </a:r>
                <a14:m>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to see if point is inside</a:t>
                </a:r>
              </a:p>
              <a:p>
                <a:pPr marL="0" indent="0">
                  <a:buFont typeface="Arial" panose="020B0604020202020204" pitchFamily="34" charset="0"/>
                  <a:buNone/>
                </a:pPr>
                <a:r>
                  <a:rPr lang="en-US" sz="1600" i="1" dirty="0">
                    <a:solidFill>
                      <a:schemeClr val="bg1"/>
                    </a:solidFill>
                  </a:rPr>
                  <a:t>	if so return True</a:t>
                </a:r>
              </a:p>
              <a:p>
                <a:pPr marL="0" indent="0">
                  <a:buFont typeface="Arial" panose="020B0604020202020204" pitchFamily="34" charset="0"/>
                  <a:buNone/>
                </a:pPr>
                <a:r>
                  <a:rPr lang="en-US" sz="1600" i="1" dirty="0">
                    <a:solidFill>
                      <a:schemeClr val="bg1"/>
                    </a:solidFill>
                  </a:rPr>
                  <a:t>return False</a:t>
                </a:r>
              </a:p>
            </p:txBody>
          </p:sp>
        </mc:Choice>
        <mc:Fallback xmlns="">
          <p:sp>
            <p:nvSpPr>
              <p:cNvPr id="116" name="Content Placeholder 2">
                <a:extLst>
                  <a:ext uri="{FF2B5EF4-FFF2-40B4-BE49-F238E27FC236}">
                    <a16:creationId xmlns:a16="http://schemas.microsoft.com/office/drawing/2014/main" id="{A5AEA4C7-C973-DE47-B93D-8291DA599D5B}"/>
                  </a:ext>
                </a:extLst>
              </p:cNvPr>
              <p:cNvSpPr txBox="1">
                <a:spLocks noRot="1" noChangeAspect="1" noMove="1" noResize="1" noEditPoints="1" noAdjustHandles="1" noChangeArrowheads="1" noChangeShapeType="1" noTextEdit="1"/>
              </p:cNvSpPr>
              <p:nvPr/>
            </p:nvSpPr>
            <p:spPr>
              <a:xfrm>
                <a:off x="6157450" y="2008648"/>
                <a:ext cx="5190983" cy="3130549"/>
              </a:xfrm>
              <a:prstGeom prst="rect">
                <a:avLst/>
              </a:prstGeom>
              <a:blipFill>
                <a:blip r:embed="rId2"/>
                <a:stretch>
                  <a:fillRect l="-487" r="-973"/>
                </a:stretch>
              </a:blipFill>
              <a:ln>
                <a:solidFill>
                  <a:schemeClr val="bg1"/>
                </a:solidFill>
              </a:ln>
            </p:spPr>
            <p:txBody>
              <a:bodyPr/>
              <a:lstStyle/>
              <a:p>
                <a:r>
                  <a:rPr lang="en-US">
                    <a:noFill/>
                  </a:rPr>
                  <a:t> </a:t>
                </a:r>
              </a:p>
            </p:txBody>
          </p:sp>
        </mc:Fallback>
      </mc:AlternateContent>
      <p:sp>
        <p:nvSpPr>
          <p:cNvPr id="117" name="Content Placeholder 2">
            <a:extLst>
              <a:ext uri="{FF2B5EF4-FFF2-40B4-BE49-F238E27FC236}">
                <a16:creationId xmlns:a16="http://schemas.microsoft.com/office/drawing/2014/main" id="{35BEA97F-F4DA-6E43-97B2-8C7E0088E3C8}"/>
              </a:ext>
            </a:extLst>
          </p:cNvPr>
          <p:cNvSpPr txBox="1">
            <a:spLocks/>
          </p:cNvSpPr>
          <p:nvPr/>
        </p:nvSpPr>
        <p:spPr>
          <a:xfrm>
            <a:off x="6157449" y="5493318"/>
            <a:ext cx="5190983" cy="781356"/>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Any special cases to consider? What about optimizations that could speed this up a little in practice?</a:t>
            </a:r>
          </a:p>
        </p:txBody>
      </p:sp>
    </p:spTree>
    <p:extLst>
      <p:ext uri="{BB962C8B-B14F-4D97-AF65-F5344CB8AC3E}">
        <p14:creationId xmlns:p14="http://schemas.microsoft.com/office/powerpoint/2010/main" val="3624160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730191" y="187464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pic>
        <p:nvPicPr>
          <p:cNvPr id="18" name="Picture 17">
            <a:extLst>
              <a:ext uri="{FF2B5EF4-FFF2-40B4-BE49-F238E27FC236}">
                <a16:creationId xmlns:a16="http://schemas.microsoft.com/office/drawing/2014/main" id="{8A6454B9-1D4C-834A-B7AE-D7B761C629B9}"/>
              </a:ext>
            </a:extLst>
          </p:cNvPr>
          <p:cNvPicPr>
            <a:picLocks noChangeAspect="1"/>
          </p:cNvPicPr>
          <p:nvPr/>
        </p:nvPicPr>
        <p:blipFill>
          <a:blip r:embed="rId3"/>
          <a:stretch>
            <a:fillRect/>
          </a:stretch>
        </p:blipFill>
        <p:spPr>
          <a:xfrm>
            <a:off x="6692571" y="2039235"/>
            <a:ext cx="5054600" cy="2679700"/>
          </a:xfrm>
          <a:prstGeom prst="rect">
            <a:avLst/>
          </a:prstGeom>
        </p:spPr>
      </p:pic>
    </p:spTree>
    <p:extLst>
      <p:ext uri="{BB962C8B-B14F-4D97-AF65-F5344CB8AC3E}">
        <p14:creationId xmlns:p14="http://schemas.microsoft.com/office/powerpoint/2010/main" val="243450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xmlns="">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1014984"/>
            <a:ext cx="10771436" cy="13807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Common Robotics / AI Problem</a:t>
            </a:r>
            <a:r>
              <a:rPr lang="en-US" sz="2000" i="1" dirty="0"/>
              <a:t>: A robot is operating in the world, and has multiple actions A[] that can be taken. Each action will produce some “reward” (a positive integer) for taking that action. The problem is that the reward received depends on one of two states the robot is in and the robot does not know what state it is currently in.</a:t>
            </a:r>
          </a:p>
        </p:txBody>
      </p:sp>
      <p:sp>
        <p:nvSpPr>
          <p:cNvPr id="22" name="TextBox 21">
            <a:extLst>
              <a:ext uri="{FF2B5EF4-FFF2-40B4-BE49-F238E27FC236}">
                <a16:creationId xmlns:a16="http://schemas.microsoft.com/office/drawing/2014/main" id="{C4EE5DC2-8AC9-9242-BEFC-AF4F7B89F35C}"/>
              </a:ext>
            </a:extLst>
          </p:cNvPr>
          <p:cNvSpPr txBox="1"/>
          <p:nvPr/>
        </p:nvSpPr>
        <p:spPr>
          <a:xfrm>
            <a:off x="4757124" y="6069632"/>
            <a:ext cx="2326862" cy="523220"/>
          </a:xfrm>
          <a:prstGeom prst="rect">
            <a:avLst/>
          </a:prstGeom>
          <a:noFill/>
        </p:spPr>
        <p:txBody>
          <a:bodyPr wrap="square" rtlCol="0">
            <a:spAutoFit/>
          </a:bodyPr>
          <a:lstStyle/>
          <a:p>
            <a:pPr algn="ctr"/>
            <a:r>
              <a:rPr lang="en-US" sz="1400" i="1" dirty="0">
                <a:solidFill>
                  <a:schemeClr val="tx1">
                    <a:lumMod val="95000"/>
                  </a:schemeClr>
                </a:solidFill>
              </a:rPr>
              <a:t>The states the robot can be in (two states for simplicity here)</a:t>
            </a:r>
          </a:p>
        </p:txBody>
      </p:sp>
      <p:cxnSp>
        <p:nvCxnSpPr>
          <p:cNvPr id="23" name="Straight Connector 22">
            <a:extLst>
              <a:ext uri="{FF2B5EF4-FFF2-40B4-BE49-F238E27FC236}">
                <a16:creationId xmlns:a16="http://schemas.microsoft.com/office/drawing/2014/main" id="{A9144A24-8DBB-4645-974F-B7013B19D35A}"/>
              </a:ext>
            </a:extLst>
          </p:cNvPr>
          <p:cNvCxnSpPr>
            <a:cxnSpLocks/>
            <a:stCxn id="22" idx="1"/>
          </p:cNvCxnSpPr>
          <p:nvPr/>
        </p:nvCxnSpPr>
        <p:spPr>
          <a:xfrm flipH="1" flipV="1">
            <a:off x="3947496" y="5876402"/>
            <a:ext cx="809628" cy="4548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1ADC3E-0161-7D47-BC33-C07EA28A35DD}"/>
              </a:ext>
            </a:extLst>
          </p:cNvPr>
          <p:cNvCxnSpPr>
            <a:cxnSpLocks/>
            <a:endCxn id="22" idx="3"/>
          </p:cNvCxnSpPr>
          <p:nvPr/>
        </p:nvCxnSpPr>
        <p:spPr>
          <a:xfrm flipH="1">
            <a:off x="7083986" y="5832235"/>
            <a:ext cx="1104055" cy="499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055533-23BA-814F-95C4-E1D45E272A47}"/>
              </a:ext>
            </a:extLst>
          </p:cNvPr>
          <p:cNvSpPr txBox="1"/>
          <p:nvPr/>
        </p:nvSpPr>
        <p:spPr>
          <a:xfrm>
            <a:off x="318581" y="2942278"/>
            <a:ext cx="2198536" cy="954107"/>
          </a:xfrm>
          <a:prstGeom prst="rect">
            <a:avLst/>
          </a:prstGeom>
          <a:noFill/>
        </p:spPr>
        <p:txBody>
          <a:bodyPr wrap="square" rtlCol="0">
            <a:spAutoFit/>
          </a:bodyPr>
          <a:lstStyle/>
          <a:p>
            <a:pPr algn="ctr"/>
            <a:r>
              <a:rPr lang="en-US" sz="1400" i="1" dirty="0">
                <a:solidFill>
                  <a:schemeClr val="tx1">
                    <a:lumMod val="95000"/>
                  </a:schemeClr>
                </a:solidFill>
              </a:rPr>
              <a:t>Y-axis is the amount of reward robot gets if they are in that state and take that action</a:t>
            </a:r>
          </a:p>
        </p:txBody>
      </p:sp>
      <p:grpSp>
        <p:nvGrpSpPr>
          <p:cNvPr id="38" name="Group 37">
            <a:extLst>
              <a:ext uri="{FF2B5EF4-FFF2-40B4-BE49-F238E27FC236}">
                <a16:creationId xmlns:a16="http://schemas.microsoft.com/office/drawing/2014/main" id="{E14882D3-324A-0646-8B7F-DF323824649C}"/>
              </a:ext>
            </a:extLst>
          </p:cNvPr>
          <p:cNvGrpSpPr/>
          <p:nvPr/>
        </p:nvGrpSpPr>
        <p:grpSpPr>
          <a:xfrm>
            <a:off x="3334670" y="2350735"/>
            <a:ext cx="5486171" cy="3376964"/>
            <a:chOff x="1710813" y="2567559"/>
            <a:chExt cx="5486171"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710813" y="2567559"/>
              <a:ext cx="5486171"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2088468"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785436"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932816" y="551485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629784" y="551485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2088468" y="540312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89471" y="3851448"/>
              <a:ext cx="5348748" cy="48457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877503" y="2810994"/>
              <a:ext cx="5260716" cy="24422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F0B230-4DD0-1B40-9214-AD6959E1162F}"/>
                </a:ext>
              </a:extLst>
            </p:cNvPr>
            <p:cNvSpPr txBox="1"/>
            <p:nvPr/>
          </p:nvSpPr>
          <p:spPr>
            <a:xfrm>
              <a:off x="2299434" y="3554832"/>
              <a:ext cx="1238085" cy="307777"/>
            </a:xfrm>
            <a:prstGeom prst="rect">
              <a:avLst/>
            </a:prstGeom>
            <a:noFill/>
          </p:spPr>
          <p:txBody>
            <a:bodyPr wrap="square" rtlCol="0">
              <a:spAutoFit/>
            </a:bodyPr>
            <a:lstStyle/>
            <a:p>
              <a:pPr algn="ctr"/>
              <a:r>
                <a:rPr lang="en-US" sz="1400" i="1" dirty="0">
                  <a:solidFill>
                    <a:schemeClr val="accent3"/>
                  </a:solidFill>
                </a:rPr>
                <a:t>action 1</a:t>
              </a:r>
            </a:p>
          </p:txBody>
        </p:sp>
        <p:sp>
          <p:nvSpPr>
            <p:cNvPr id="20" name="TextBox 19">
              <a:extLst>
                <a:ext uri="{FF2B5EF4-FFF2-40B4-BE49-F238E27FC236}">
                  <a16:creationId xmlns:a16="http://schemas.microsoft.com/office/drawing/2014/main" id="{AA056D57-58DB-6A49-A4D4-1EAD1AEBCB60}"/>
                </a:ext>
              </a:extLst>
            </p:cNvPr>
            <p:cNvSpPr txBox="1"/>
            <p:nvPr/>
          </p:nvSpPr>
          <p:spPr>
            <a:xfrm>
              <a:off x="5055430" y="3055205"/>
              <a:ext cx="1238085" cy="307777"/>
            </a:xfrm>
            <a:prstGeom prst="rect">
              <a:avLst/>
            </a:prstGeom>
            <a:noFill/>
          </p:spPr>
          <p:txBody>
            <a:bodyPr wrap="square" rtlCol="0">
              <a:spAutoFit/>
            </a:bodyPr>
            <a:lstStyle/>
            <a:p>
              <a:pPr algn="ctr"/>
              <a:r>
                <a:rPr lang="en-US" sz="1400" i="1" dirty="0">
                  <a:solidFill>
                    <a:schemeClr val="accent1"/>
                  </a:solidFill>
                </a:rPr>
                <a:t>action 2</a:t>
              </a:r>
            </a:p>
          </p:txBody>
        </p:sp>
        <p:sp>
          <p:nvSpPr>
            <p:cNvPr id="35" name="Rectangle 34">
              <a:extLst>
                <a:ext uri="{FF2B5EF4-FFF2-40B4-BE49-F238E27FC236}">
                  <a16:creationId xmlns:a16="http://schemas.microsoft.com/office/drawing/2014/main" id="{EA1CCDC6-129D-CE4B-B1D9-F20895B7E6E0}"/>
                </a:ext>
              </a:extLst>
            </p:cNvPr>
            <p:cNvSpPr/>
            <p:nvPr/>
          </p:nvSpPr>
          <p:spPr>
            <a:xfrm>
              <a:off x="2098300" y="5282743"/>
              <a:ext cx="2296719"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4404850" y="5281704"/>
              <a:ext cx="2380585"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F9C0748A-EF9E-8647-AE72-47304D7F9A7C}"/>
              </a:ext>
            </a:extLst>
          </p:cNvPr>
          <p:cNvCxnSpPr>
            <a:cxnSpLocks/>
          </p:cNvCxnSpPr>
          <p:nvPr/>
        </p:nvCxnSpPr>
        <p:spPr>
          <a:xfrm flipH="1" flipV="1">
            <a:off x="2441697" y="3473412"/>
            <a:ext cx="706881" cy="1612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DF25A1-729B-FF4A-BAEC-26032A810BCB}"/>
              </a:ext>
            </a:extLst>
          </p:cNvPr>
          <p:cNvSpPr txBox="1"/>
          <p:nvPr/>
        </p:nvSpPr>
        <p:spPr>
          <a:xfrm>
            <a:off x="9579630" y="3170032"/>
            <a:ext cx="2430363" cy="1413762"/>
          </a:xfrm>
          <a:prstGeom prst="rect">
            <a:avLst/>
          </a:prstGeom>
          <a:noFill/>
        </p:spPr>
        <p:txBody>
          <a:bodyPr wrap="square" rtlCol="0">
            <a:spAutoFit/>
          </a:bodyPr>
          <a:lstStyle/>
          <a:p>
            <a:pPr algn="ctr"/>
            <a:r>
              <a:rPr lang="en-US" sz="1400" i="1" dirty="0">
                <a:solidFill>
                  <a:schemeClr val="tx1">
                    <a:lumMod val="95000"/>
                  </a:schemeClr>
                </a:solidFill>
              </a:rPr>
              <a:t>Since robot does not know if it is in state 0 or 1, it maintains a probability distribution of what state it thinks it is in, and selects the action with the highest expected value.</a:t>
            </a:r>
          </a:p>
        </p:txBody>
      </p:sp>
      <p:cxnSp>
        <p:nvCxnSpPr>
          <p:cNvPr id="42" name="Straight Connector 41">
            <a:extLst>
              <a:ext uri="{FF2B5EF4-FFF2-40B4-BE49-F238E27FC236}">
                <a16:creationId xmlns:a16="http://schemas.microsoft.com/office/drawing/2014/main" id="{9ADBBEAA-4549-D746-95D2-2CDF87BCAF33}"/>
              </a:ext>
            </a:extLst>
          </p:cNvPr>
          <p:cNvCxnSpPr>
            <a:cxnSpLocks/>
          </p:cNvCxnSpPr>
          <p:nvPr/>
        </p:nvCxnSpPr>
        <p:spPr>
          <a:xfrm flipH="1">
            <a:off x="8899499" y="4119202"/>
            <a:ext cx="931928" cy="7674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68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88841"/>
            <a:ext cx="10771436" cy="13807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Looking ahead</a:t>
            </a:r>
            <a:r>
              <a:rPr lang="en-US" sz="2000" i="1" dirty="0"/>
              <a:t>: These robots end up “looking ahead”, and creating multiple lines which model not just one action, but the expected rewards for future actions later (don’t worry about details). We end up with a bunch of lines, and only the ones that are maximized at at least one point should be retained.</a:t>
            </a:r>
          </a:p>
        </p:txBody>
      </p:sp>
      <p:grpSp>
        <p:nvGrpSpPr>
          <p:cNvPr id="47" name="Group 46">
            <a:extLst>
              <a:ext uri="{FF2B5EF4-FFF2-40B4-BE49-F238E27FC236}">
                <a16:creationId xmlns:a16="http://schemas.microsoft.com/office/drawing/2014/main" id="{D473AB77-EF7D-C840-97B0-3495C9F029CD}"/>
              </a:ext>
            </a:extLst>
          </p:cNvPr>
          <p:cNvGrpSpPr/>
          <p:nvPr/>
        </p:nvGrpSpPr>
        <p:grpSpPr>
          <a:xfrm>
            <a:off x="229366" y="2123486"/>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0D52B54-6C71-BA45-8C06-8550BC187483}"/>
              </a:ext>
            </a:extLst>
          </p:cNvPr>
          <p:cNvGrpSpPr/>
          <p:nvPr/>
        </p:nvGrpSpPr>
        <p:grpSpPr>
          <a:xfrm>
            <a:off x="6522215" y="2123486"/>
            <a:ext cx="5438108" cy="3376964"/>
            <a:chOff x="6561544" y="2615100"/>
            <a:chExt cx="5438108" cy="3376964"/>
          </a:xfrm>
        </p:grpSpPr>
        <p:sp>
          <p:nvSpPr>
            <p:cNvPr id="49" name="Rectangle 48">
              <a:extLst>
                <a:ext uri="{FF2B5EF4-FFF2-40B4-BE49-F238E27FC236}">
                  <a16:creationId xmlns:a16="http://schemas.microsoft.com/office/drawing/2014/main" id="{3507B10F-41BC-6448-9791-69145DAA5507}"/>
                </a:ext>
              </a:extLst>
            </p:cNvPr>
            <p:cNvSpPr/>
            <p:nvPr/>
          </p:nvSpPr>
          <p:spPr>
            <a:xfrm>
              <a:off x="6561544" y="261510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F8783E2-8FCD-F74F-BB23-58EB5777A19D}"/>
                </a:ext>
              </a:extLst>
            </p:cNvPr>
            <p:cNvCxnSpPr>
              <a:cxnSpLocks/>
            </p:cNvCxnSpPr>
            <p:nvPr/>
          </p:nvCxnSpPr>
          <p:spPr>
            <a:xfrm>
              <a:off x="6898027"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3B5689-7657-894A-8C65-2BB4BA5C31FC}"/>
                </a:ext>
              </a:extLst>
            </p:cNvPr>
            <p:cNvCxnSpPr>
              <a:cxnSpLocks/>
            </p:cNvCxnSpPr>
            <p:nvPr/>
          </p:nvCxnSpPr>
          <p:spPr>
            <a:xfrm>
              <a:off x="11594995"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D0440D-C141-B340-9963-48DF29A3A6DE}"/>
                </a:ext>
              </a:extLst>
            </p:cNvPr>
            <p:cNvSpPr txBox="1"/>
            <p:nvPr/>
          </p:nvSpPr>
          <p:spPr>
            <a:xfrm>
              <a:off x="6742375" y="561290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53" name="TextBox 52">
              <a:extLst>
                <a:ext uri="{FF2B5EF4-FFF2-40B4-BE49-F238E27FC236}">
                  <a16:creationId xmlns:a16="http://schemas.microsoft.com/office/drawing/2014/main" id="{919D853E-0447-9147-8E38-C98F74115C86}"/>
                </a:ext>
              </a:extLst>
            </p:cNvPr>
            <p:cNvSpPr txBox="1"/>
            <p:nvPr/>
          </p:nvSpPr>
          <p:spPr>
            <a:xfrm>
              <a:off x="11439343" y="561290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54" name="Straight Connector 53">
              <a:extLst>
                <a:ext uri="{FF2B5EF4-FFF2-40B4-BE49-F238E27FC236}">
                  <a16:creationId xmlns:a16="http://schemas.microsoft.com/office/drawing/2014/main" id="{CEA3C1D9-6A8C-8F4A-8999-D386F6FD45F0}"/>
                </a:ext>
              </a:extLst>
            </p:cNvPr>
            <p:cNvCxnSpPr>
              <a:cxnSpLocks/>
            </p:cNvCxnSpPr>
            <p:nvPr/>
          </p:nvCxnSpPr>
          <p:spPr>
            <a:xfrm flipH="1">
              <a:off x="6898027" y="550116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650355-5B2E-1C40-A2B9-9D953CD077A5}"/>
                </a:ext>
              </a:extLst>
            </p:cNvPr>
            <p:cNvCxnSpPr>
              <a:cxnSpLocks/>
            </p:cNvCxnSpPr>
            <p:nvPr/>
          </p:nvCxnSpPr>
          <p:spPr>
            <a:xfrm>
              <a:off x="6788556" y="3253440"/>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B6DDD1-9D34-FC43-8989-E077EA65C65A}"/>
                </a:ext>
              </a:extLst>
            </p:cNvPr>
            <p:cNvCxnSpPr>
              <a:cxnSpLocks/>
            </p:cNvCxnSpPr>
            <p:nvPr/>
          </p:nvCxnSpPr>
          <p:spPr>
            <a:xfrm flipV="1">
              <a:off x="6687062" y="3253440"/>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EF7724-87F8-4F47-975B-A42E92DFFF8D}"/>
                </a:ext>
              </a:extLst>
            </p:cNvPr>
            <p:cNvSpPr/>
            <p:nvPr/>
          </p:nvSpPr>
          <p:spPr>
            <a:xfrm>
              <a:off x="6907860" y="5380785"/>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2125B9-4269-2447-9E92-DE9B67CEF5DE}"/>
                </a:ext>
              </a:extLst>
            </p:cNvPr>
            <p:cNvSpPr/>
            <p:nvPr/>
          </p:nvSpPr>
          <p:spPr>
            <a:xfrm>
              <a:off x="9214409" y="5379746"/>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3EF5076-C512-6640-A37E-4D0E9AEA5176}"/>
                </a:ext>
              </a:extLst>
            </p:cNvPr>
            <p:cNvCxnSpPr>
              <a:cxnSpLocks/>
            </p:cNvCxnSpPr>
            <p:nvPr/>
          </p:nvCxnSpPr>
          <p:spPr>
            <a:xfrm>
              <a:off x="6742375" y="4080388"/>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7D9312-C3E3-DC46-9331-2A00772CFE51}"/>
                </a:ext>
              </a:extLst>
            </p:cNvPr>
            <p:cNvCxnSpPr>
              <a:cxnSpLocks/>
            </p:cNvCxnSpPr>
            <p:nvPr/>
          </p:nvCxnSpPr>
          <p:spPr>
            <a:xfrm flipV="1">
              <a:off x="9690026" y="2803681"/>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7E6CD61-61D7-6F46-9001-5BA4811157FB}"/>
                </a:ext>
              </a:extLst>
            </p:cNvPr>
            <p:cNvSpPr/>
            <p:nvPr/>
          </p:nvSpPr>
          <p:spPr>
            <a:xfrm>
              <a:off x="7983902" y="5382518"/>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AB4E58-5747-1F4A-A84C-DF54FAFE7994}"/>
                </a:ext>
              </a:extLst>
            </p:cNvPr>
            <p:cNvSpPr/>
            <p:nvPr/>
          </p:nvSpPr>
          <p:spPr>
            <a:xfrm>
              <a:off x="10976228" y="5374752"/>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a:extLst>
              <a:ext uri="{FF2B5EF4-FFF2-40B4-BE49-F238E27FC236}">
                <a16:creationId xmlns:a16="http://schemas.microsoft.com/office/drawing/2014/main" id="{D7B9814C-E875-974E-9EFC-B258717466B5}"/>
              </a:ext>
            </a:extLst>
          </p:cNvPr>
          <p:cNvSpPr/>
          <p:nvPr/>
        </p:nvSpPr>
        <p:spPr>
          <a:xfrm>
            <a:off x="5781366" y="3441290"/>
            <a:ext cx="639097" cy="64476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68E8099A-5822-4140-AF33-C0DA13BB2FA7}"/>
              </a:ext>
            </a:extLst>
          </p:cNvPr>
          <p:cNvSpPr txBox="1">
            <a:spLocks/>
          </p:cNvSpPr>
          <p:nvPr/>
        </p:nvSpPr>
        <p:spPr>
          <a:xfrm>
            <a:off x="1967321" y="5612187"/>
            <a:ext cx="8455742" cy="10264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Now we have our problem statement: Given a list of lines L[] in the 2D plane, find the “horizon”. In other words, return the subset of lines H[] for which each line in H[] has the highest output value for some input x.</a:t>
            </a:r>
          </a:p>
        </p:txBody>
      </p:sp>
    </p:spTree>
    <p:extLst>
      <p:ext uri="{BB962C8B-B14F-4D97-AF65-F5344CB8AC3E}">
        <p14:creationId xmlns:p14="http://schemas.microsoft.com/office/powerpoint/2010/main" val="3256752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950997"/>
                <a:ext cx="10771436" cy="1218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Solution</a:t>
                </a:r>
                <a:r>
                  <a:rPr lang="en-US" sz="2000" i="1" dirty="0"/>
                  <a:t>: Find all pair of intersection points I[]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and sort by x-value. For each range between intersection points, test each line to see which has the maximum value in that range (can optimize slightly by only checking intersection points involving the current highest line)</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950997"/>
                <a:ext cx="10771436" cy="1218587"/>
              </a:xfrm>
              <a:prstGeom prst="rect">
                <a:avLst/>
              </a:prstGeom>
              <a:blipFill>
                <a:blip r:embed="rId2"/>
                <a:stretch>
                  <a:fillRect l="-589" b="-3093"/>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D473AB77-EF7D-C840-97B0-3495C9F029CD}"/>
              </a:ext>
            </a:extLst>
          </p:cNvPr>
          <p:cNvGrpSpPr/>
          <p:nvPr/>
        </p:nvGrpSpPr>
        <p:grpSpPr>
          <a:xfrm>
            <a:off x="3375357" y="2595437"/>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FF759269-AE69-9044-BA0B-7693A012BB27}"/>
              </a:ext>
            </a:extLst>
          </p:cNvPr>
          <p:cNvCxnSpPr>
            <a:cxnSpLocks/>
          </p:cNvCxnSpPr>
          <p:nvPr/>
        </p:nvCxnSpPr>
        <p:spPr>
          <a:xfrm>
            <a:off x="4011562" y="2969344"/>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52C825C-26AB-7743-9D48-129B86825F30}"/>
              </a:ext>
            </a:extLst>
          </p:cNvPr>
          <p:cNvCxnSpPr>
            <a:cxnSpLocks/>
          </p:cNvCxnSpPr>
          <p:nvPr/>
        </p:nvCxnSpPr>
        <p:spPr>
          <a:xfrm>
            <a:off x="4508091" y="296443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5B1C977-040E-4F4E-ADA9-4108E862F0C6}"/>
              </a:ext>
            </a:extLst>
          </p:cNvPr>
          <p:cNvCxnSpPr>
            <a:cxnSpLocks/>
          </p:cNvCxnSpPr>
          <p:nvPr/>
        </p:nvCxnSpPr>
        <p:spPr>
          <a:xfrm>
            <a:off x="4817803" y="296935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A395D2-9CCD-E744-9280-2448A5FD0224}"/>
              </a:ext>
            </a:extLst>
          </p:cNvPr>
          <p:cNvCxnSpPr>
            <a:cxnSpLocks/>
          </p:cNvCxnSpPr>
          <p:nvPr/>
        </p:nvCxnSpPr>
        <p:spPr>
          <a:xfrm>
            <a:off x="4950539" y="297427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1DEC9C0-4D81-0E46-8FE4-6CD05DF328CB}"/>
              </a:ext>
            </a:extLst>
          </p:cNvPr>
          <p:cNvCxnSpPr>
            <a:cxnSpLocks/>
          </p:cNvCxnSpPr>
          <p:nvPr/>
        </p:nvCxnSpPr>
        <p:spPr>
          <a:xfrm>
            <a:off x="5171763" y="297919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99A94ED-7D45-E04B-BD7B-88EED972EAF2}"/>
              </a:ext>
            </a:extLst>
          </p:cNvPr>
          <p:cNvCxnSpPr>
            <a:cxnSpLocks/>
          </p:cNvCxnSpPr>
          <p:nvPr/>
        </p:nvCxnSpPr>
        <p:spPr>
          <a:xfrm>
            <a:off x="5530639" y="298411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4911CF-F5ED-D047-9BE1-54A5BF0D31D4}"/>
              </a:ext>
            </a:extLst>
          </p:cNvPr>
          <p:cNvCxnSpPr>
            <a:cxnSpLocks/>
          </p:cNvCxnSpPr>
          <p:nvPr/>
        </p:nvCxnSpPr>
        <p:spPr>
          <a:xfrm>
            <a:off x="5928845" y="297919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56BC245-6350-1343-A39D-59B349D57844}"/>
              </a:ext>
            </a:extLst>
          </p:cNvPr>
          <p:cNvCxnSpPr>
            <a:cxnSpLocks/>
          </p:cNvCxnSpPr>
          <p:nvPr/>
        </p:nvCxnSpPr>
        <p:spPr>
          <a:xfrm>
            <a:off x="6268057" y="298411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1AE07A8-3700-DE4A-9F5E-2B9CA14D4E29}"/>
              </a:ext>
            </a:extLst>
          </p:cNvPr>
          <p:cNvCxnSpPr>
            <a:cxnSpLocks/>
          </p:cNvCxnSpPr>
          <p:nvPr/>
        </p:nvCxnSpPr>
        <p:spPr>
          <a:xfrm>
            <a:off x="6882572" y="297920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4D66FFE-24BB-704B-8266-9ED33197B651}"/>
              </a:ext>
            </a:extLst>
          </p:cNvPr>
          <p:cNvCxnSpPr>
            <a:cxnSpLocks/>
          </p:cNvCxnSpPr>
          <p:nvPr/>
        </p:nvCxnSpPr>
        <p:spPr>
          <a:xfrm>
            <a:off x="7162792" y="298412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DBAD0D8-49B8-4649-8F62-EB582ECCEDD9}"/>
              </a:ext>
            </a:extLst>
          </p:cNvPr>
          <p:cNvCxnSpPr>
            <a:cxnSpLocks/>
          </p:cNvCxnSpPr>
          <p:nvPr/>
        </p:nvCxnSpPr>
        <p:spPr>
          <a:xfrm>
            <a:off x="7570831" y="298904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D824AF9-02AE-C441-B6B0-EFBB0251971B}"/>
              </a:ext>
            </a:extLst>
          </p:cNvPr>
          <p:cNvCxnSpPr>
            <a:cxnSpLocks/>
          </p:cNvCxnSpPr>
          <p:nvPr/>
        </p:nvCxnSpPr>
        <p:spPr>
          <a:xfrm>
            <a:off x="8185348" y="299396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5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20622" y="1318246"/>
            <a:ext cx="1341494"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Initialization</a:t>
            </a:r>
            <a:r>
              <a:rPr lang="en-US" sz="1400" i="1" dirty="0">
                <a:solidFill>
                  <a:schemeClr val="tx1">
                    <a:lumMod val="95000"/>
                  </a:schemeClr>
                </a:solidFill>
              </a:rPr>
              <a:t>: Sort by increasing slope.</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1252" y="1818916"/>
            <a:ext cx="393290" cy="403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F57476-CFB5-9D4B-B639-FDF592AD974C}"/>
              </a:ext>
            </a:extLst>
          </p:cNvPr>
          <p:cNvSpPr txBox="1"/>
          <p:nvPr/>
        </p:nvSpPr>
        <p:spPr>
          <a:xfrm>
            <a:off x="6113711" y="3470805"/>
            <a:ext cx="1341494" cy="954107"/>
          </a:xfrm>
          <a:prstGeom prst="rect">
            <a:avLst/>
          </a:prstGeom>
          <a:noFill/>
        </p:spPr>
        <p:txBody>
          <a:bodyPr wrap="square" rtlCol="0">
            <a:spAutoFit/>
          </a:bodyPr>
          <a:lstStyle/>
          <a:p>
            <a:pPr algn="ctr"/>
            <a:r>
              <a:rPr lang="en-US" sz="1400" b="1" i="1" u="sng" dirty="0">
                <a:solidFill>
                  <a:schemeClr val="tx1">
                    <a:lumMod val="95000"/>
                  </a:schemeClr>
                </a:solidFill>
              </a:rPr>
              <a:t>Divide</a:t>
            </a:r>
            <a:r>
              <a:rPr lang="en-US" sz="1400" i="1" dirty="0">
                <a:solidFill>
                  <a:schemeClr val="tx1">
                    <a:lumMod val="95000"/>
                  </a:schemeClr>
                </a:solidFill>
              </a:rPr>
              <a:t>: Divide the list in half and recursively solve each half</a:t>
            </a:r>
          </a:p>
        </p:txBody>
      </p:sp>
      <p:cxnSp>
        <p:nvCxnSpPr>
          <p:cNvPr id="41" name="Straight Connector 40">
            <a:extLst>
              <a:ext uri="{FF2B5EF4-FFF2-40B4-BE49-F238E27FC236}">
                <a16:creationId xmlns:a16="http://schemas.microsoft.com/office/drawing/2014/main" id="{648D8301-5325-3B45-9D1F-4B739BCD1D9D}"/>
              </a:ext>
            </a:extLst>
          </p:cNvPr>
          <p:cNvCxnSpPr>
            <a:cxnSpLocks/>
          </p:cNvCxnSpPr>
          <p:nvPr/>
        </p:nvCxnSpPr>
        <p:spPr>
          <a:xfrm flipH="1">
            <a:off x="5917703" y="3978223"/>
            <a:ext cx="32419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2666477-46BE-3A46-9D97-246F434EBB81}"/>
              </a:ext>
            </a:extLst>
          </p:cNvPr>
          <p:cNvGrpSpPr/>
          <p:nvPr/>
        </p:nvGrpSpPr>
        <p:grpSpPr>
          <a:xfrm>
            <a:off x="370124" y="2374447"/>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662243" y="2874678"/>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665207" y="2424919"/>
              <a:ext cx="2085611" cy="2359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1614460" y="3544310"/>
              <a:ext cx="2173852" cy="13459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3969226"/>
              <a:ext cx="5213197" cy="10419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B7D49367-A3A8-0546-80ED-1AC2A76750C1}"/>
              </a:ext>
            </a:extLst>
          </p:cNvPr>
          <p:cNvCxnSpPr>
            <a:cxnSpLocks/>
          </p:cNvCxnSpPr>
          <p:nvPr/>
        </p:nvCxnSpPr>
        <p:spPr>
          <a:xfrm flipH="1">
            <a:off x="7367960" y="3492143"/>
            <a:ext cx="284274" cy="22508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874D8C-B44E-C645-B07D-C73374EF149E}"/>
              </a:ext>
            </a:extLst>
          </p:cNvPr>
          <p:cNvCxnSpPr>
            <a:cxnSpLocks/>
          </p:cNvCxnSpPr>
          <p:nvPr/>
        </p:nvCxnSpPr>
        <p:spPr>
          <a:xfrm flipH="1" flipV="1">
            <a:off x="7349409" y="4159435"/>
            <a:ext cx="160688" cy="3048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4F79D6-18D0-704D-950B-AB4F9A727280}"/>
              </a:ext>
            </a:extLst>
          </p:cNvPr>
          <p:cNvGrpSpPr/>
          <p:nvPr/>
        </p:nvGrpSpPr>
        <p:grpSpPr>
          <a:xfrm>
            <a:off x="7817048" y="1586108"/>
            <a:ext cx="3839402" cy="2384197"/>
            <a:chOff x="8033356" y="1586108"/>
            <a:chExt cx="3839402" cy="2384197"/>
          </a:xfrm>
        </p:grpSpPr>
        <p:sp>
          <p:nvSpPr>
            <p:cNvPr id="54" name="Rectangle 53">
              <a:extLst>
                <a:ext uri="{FF2B5EF4-FFF2-40B4-BE49-F238E27FC236}">
                  <a16:creationId xmlns:a16="http://schemas.microsoft.com/office/drawing/2014/main" id="{12A30339-391E-094A-86ED-3602ABF8B9A3}"/>
                </a:ext>
              </a:extLst>
            </p:cNvPr>
            <p:cNvSpPr/>
            <p:nvPr/>
          </p:nvSpPr>
          <p:spPr>
            <a:xfrm>
              <a:off x="8033356" y="1586108"/>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4D2867B-C0B1-924B-91CD-C74BDEE0ACD0}"/>
                </a:ext>
              </a:extLst>
            </p:cNvPr>
            <p:cNvCxnSpPr>
              <a:cxnSpLocks/>
            </p:cNvCxnSpPr>
            <p:nvPr/>
          </p:nvCxnSpPr>
          <p:spPr>
            <a:xfrm>
              <a:off x="8270919"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C2A67-0EAB-6F45-9854-4FE6D876FA1A}"/>
                </a:ext>
              </a:extLst>
            </p:cNvPr>
            <p:cNvCxnSpPr>
              <a:cxnSpLocks/>
            </p:cNvCxnSpPr>
            <p:nvPr/>
          </p:nvCxnSpPr>
          <p:spPr>
            <a:xfrm>
              <a:off x="11587063"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931AAB-0054-C548-B46C-21E243C8745A}"/>
                </a:ext>
              </a:extLst>
            </p:cNvPr>
            <p:cNvSpPr txBox="1"/>
            <p:nvPr/>
          </p:nvSpPr>
          <p:spPr>
            <a:xfrm>
              <a:off x="8170858" y="3584620"/>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58" name="TextBox 57">
              <a:extLst>
                <a:ext uri="{FF2B5EF4-FFF2-40B4-BE49-F238E27FC236}">
                  <a16:creationId xmlns:a16="http://schemas.microsoft.com/office/drawing/2014/main" id="{5F85C6C2-FAB2-D342-AE7E-1B37FF4E8914}"/>
                </a:ext>
              </a:extLst>
            </p:cNvPr>
            <p:cNvSpPr txBox="1"/>
            <p:nvPr/>
          </p:nvSpPr>
          <p:spPr>
            <a:xfrm>
              <a:off x="11477170" y="3574788"/>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59" name="Straight Connector 58">
              <a:extLst>
                <a:ext uri="{FF2B5EF4-FFF2-40B4-BE49-F238E27FC236}">
                  <a16:creationId xmlns:a16="http://schemas.microsoft.com/office/drawing/2014/main" id="{6BDB52A3-A22E-FA4F-932F-B0192DF035A1}"/>
                </a:ext>
              </a:extLst>
            </p:cNvPr>
            <p:cNvCxnSpPr>
              <a:cxnSpLocks/>
            </p:cNvCxnSpPr>
            <p:nvPr/>
          </p:nvCxnSpPr>
          <p:spPr>
            <a:xfrm flipH="1">
              <a:off x="8270919" y="3623719"/>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3C0DF1-DFCB-C74E-97C9-8D9640491715}"/>
                </a:ext>
              </a:extLst>
            </p:cNvPr>
            <p:cNvCxnSpPr>
              <a:cxnSpLocks/>
            </p:cNvCxnSpPr>
            <p:nvPr/>
          </p:nvCxnSpPr>
          <p:spPr>
            <a:xfrm>
              <a:off x="8193631" y="2036787"/>
              <a:ext cx="1644581" cy="1332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F7187F-CDC0-1741-B22C-0FB254ACAAD2}"/>
                </a:ext>
              </a:extLst>
            </p:cNvPr>
            <p:cNvCxnSpPr>
              <a:cxnSpLocks/>
            </p:cNvCxnSpPr>
            <p:nvPr/>
          </p:nvCxnSpPr>
          <p:spPr>
            <a:xfrm>
              <a:off x="8161026" y="2620628"/>
              <a:ext cx="3659778" cy="38873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205E17-295B-1447-85A2-E91C1769C9DD}"/>
                </a:ext>
              </a:extLst>
            </p:cNvPr>
            <p:cNvCxnSpPr>
              <a:cxnSpLocks/>
            </p:cNvCxnSpPr>
            <p:nvPr/>
          </p:nvCxnSpPr>
          <p:spPr>
            <a:xfrm>
              <a:off x="8088238" y="2509560"/>
              <a:ext cx="1534779" cy="9502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FF4806-23DD-5143-9065-00DFA4EE3B6B}"/>
                </a:ext>
              </a:extLst>
            </p:cNvPr>
            <p:cNvCxnSpPr>
              <a:cxnSpLocks/>
            </p:cNvCxnSpPr>
            <p:nvPr/>
          </p:nvCxnSpPr>
          <p:spPr>
            <a:xfrm flipH="1">
              <a:off x="8270919" y="3623719"/>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4A4C894-5F9F-914A-92F6-C49D06E7F9DD}"/>
              </a:ext>
            </a:extLst>
          </p:cNvPr>
          <p:cNvGrpSpPr/>
          <p:nvPr/>
        </p:nvGrpSpPr>
        <p:grpSpPr>
          <a:xfrm>
            <a:off x="7816371" y="4250519"/>
            <a:ext cx="3839402" cy="2384197"/>
            <a:chOff x="8032679" y="4309055"/>
            <a:chExt cx="3839402" cy="2384197"/>
          </a:xfrm>
        </p:grpSpPr>
        <p:sp>
          <p:nvSpPr>
            <p:cNvPr id="74" name="Rectangle 73">
              <a:extLst>
                <a:ext uri="{FF2B5EF4-FFF2-40B4-BE49-F238E27FC236}">
                  <a16:creationId xmlns:a16="http://schemas.microsoft.com/office/drawing/2014/main" id="{1261E6ED-44B4-614F-952A-A1E0BD6B2D47}"/>
                </a:ext>
              </a:extLst>
            </p:cNvPr>
            <p:cNvSpPr/>
            <p:nvPr/>
          </p:nvSpPr>
          <p:spPr>
            <a:xfrm>
              <a:off x="8032679" y="4309055"/>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5E9E15A-3A4D-D047-9C6C-3EF0025B1E7D}"/>
                </a:ext>
              </a:extLst>
            </p:cNvPr>
            <p:cNvCxnSpPr>
              <a:cxnSpLocks/>
            </p:cNvCxnSpPr>
            <p:nvPr/>
          </p:nvCxnSpPr>
          <p:spPr>
            <a:xfrm>
              <a:off x="8270242"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3980E2-C06E-0242-B02D-B50136DB199E}"/>
                </a:ext>
              </a:extLst>
            </p:cNvPr>
            <p:cNvCxnSpPr>
              <a:cxnSpLocks/>
            </p:cNvCxnSpPr>
            <p:nvPr/>
          </p:nvCxnSpPr>
          <p:spPr>
            <a:xfrm>
              <a:off x="11586386"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BF7BF2E-6142-7745-A9E3-C5F49EE33C2E}"/>
                </a:ext>
              </a:extLst>
            </p:cNvPr>
            <p:cNvSpPr txBox="1"/>
            <p:nvPr/>
          </p:nvSpPr>
          <p:spPr>
            <a:xfrm>
              <a:off x="8170181" y="6307567"/>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78" name="TextBox 77">
              <a:extLst>
                <a:ext uri="{FF2B5EF4-FFF2-40B4-BE49-F238E27FC236}">
                  <a16:creationId xmlns:a16="http://schemas.microsoft.com/office/drawing/2014/main" id="{4C661732-F99B-4142-B6F7-5AC1B96037E5}"/>
                </a:ext>
              </a:extLst>
            </p:cNvPr>
            <p:cNvSpPr txBox="1"/>
            <p:nvPr/>
          </p:nvSpPr>
          <p:spPr>
            <a:xfrm>
              <a:off x="11476493" y="6297735"/>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79" name="Straight Connector 78">
              <a:extLst>
                <a:ext uri="{FF2B5EF4-FFF2-40B4-BE49-F238E27FC236}">
                  <a16:creationId xmlns:a16="http://schemas.microsoft.com/office/drawing/2014/main" id="{C31CCEBF-9F6B-3749-BF74-E5850AAC0D90}"/>
                </a:ext>
              </a:extLst>
            </p:cNvPr>
            <p:cNvCxnSpPr>
              <a:cxnSpLocks/>
            </p:cNvCxnSpPr>
            <p:nvPr/>
          </p:nvCxnSpPr>
          <p:spPr>
            <a:xfrm flipH="1">
              <a:off x="8270242" y="6346666"/>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4F25B3-7ED0-6740-BDD8-147665A59892}"/>
                </a:ext>
              </a:extLst>
            </p:cNvPr>
            <p:cNvCxnSpPr>
              <a:cxnSpLocks/>
            </p:cNvCxnSpPr>
            <p:nvPr/>
          </p:nvCxnSpPr>
          <p:spPr>
            <a:xfrm flipV="1">
              <a:off x="8121297" y="4759734"/>
              <a:ext cx="3639716" cy="14811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0F9009-09CA-1A40-B87E-2D005D8EE0C7}"/>
                </a:ext>
              </a:extLst>
            </p:cNvPr>
            <p:cNvCxnSpPr>
              <a:cxnSpLocks/>
            </p:cNvCxnSpPr>
            <p:nvPr/>
          </p:nvCxnSpPr>
          <p:spPr>
            <a:xfrm flipV="1">
              <a:off x="10241444" y="4442197"/>
              <a:ext cx="1472479" cy="166582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814724-0910-4F4E-8ACD-2071F325D1AF}"/>
                </a:ext>
              </a:extLst>
            </p:cNvPr>
            <p:cNvCxnSpPr>
              <a:cxnSpLocks/>
            </p:cNvCxnSpPr>
            <p:nvPr/>
          </p:nvCxnSpPr>
          <p:spPr>
            <a:xfrm flipV="1">
              <a:off x="8139516" y="5532505"/>
              <a:ext cx="3680611" cy="7356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25DB0E-5669-FF4F-9217-E01D233BD87F}"/>
                </a:ext>
              </a:extLst>
            </p:cNvPr>
            <p:cNvCxnSpPr>
              <a:cxnSpLocks/>
            </p:cNvCxnSpPr>
            <p:nvPr/>
          </p:nvCxnSpPr>
          <p:spPr>
            <a:xfrm flipH="1">
              <a:off x="8270242" y="6346666"/>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3569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09474" y="2661352"/>
            <a:ext cx="1341494" cy="954107"/>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Base Case</a:t>
            </a:r>
            <a:r>
              <a:rPr lang="en-US" sz="1400" i="1" dirty="0">
                <a:solidFill>
                  <a:schemeClr val="tx1">
                    <a:lumMod val="95000"/>
                  </a:schemeClr>
                </a:solidFill>
              </a:rPr>
              <a:t>:</a:t>
            </a:r>
          </a:p>
          <a:p>
            <a:pPr algn="ctr"/>
            <a:r>
              <a:rPr lang="en-US" sz="1400" i="1" dirty="0">
                <a:solidFill>
                  <a:schemeClr val="tx1">
                    <a:lumMod val="95000"/>
                  </a:schemeClr>
                </a:solidFill>
              </a:rPr>
              <a:t>If only one line, just return the line itself!</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2645" y="3135937"/>
            <a:ext cx="1069607" cy="403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FD480AB-E47C-3647-A344-15C4132BBA34}"/>
              </a:ext>
            </a:extLst>
          </p:cNvPr>
          <p:cNvSpPr/>
          <p:nvPr/>
        </p:nvSpPr>
        <p:spPr>
          <a:xfrm>
            <a:off x="3476138" y="247277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3812621"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8509589"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3656969" y="547057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8353937" y="547057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3812621" y="535883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601656" y="3111110"/>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3812621" y="5358832"/>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0BFD4D-0A70-BE4D-B3B3-8077018D1CF4}"/>
              </a:ext>
            </a:extLst>
          </p:cNvPr>
          <p:cNvSpPr txBox="1"/>
          <p:nvPr/>
        </p:nvSpPr>
        <p:spPr>
          <a:xfrm>
            <a:off x="9250729" y="2049524"/>
            <a:ext cx="2399223" cy="1815882"/>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Format of return value will be slope and y-intercept of each line (sorted by slope) and a second array that stores the intersection points of the lines in order left to right (in this case, there are none.</a:t>
            </a:r>
          </a:p>
        </p:txBody>
      </p:sp>
      <p:sp>
        <p:nvSpPr>
          <p:cNvPr id="48" name="TextBox 47">
            <a:extLst>
              <a:ext uri="{FF2B5EF4-FFF2-40B4-BE49-F238E27FC236}">
                <a16:creationId xmlns:a16="http://schemas.microsoft.com/office/drawing/2014/main" id="{61E49E2E-269C-D547-8F8F-0DE98CAE0307}"/>
              </a:ext>
            </a:extLst>
          </p:cNvPr>
          <p:cNvSpPr txBox="1"/>
          <p:nvPr/>
        </p:nvSpPr>
        <p:spPr>
          <a:xfrm>
            <a:off x="9250729" y="4450891"/>
            <a:ext cx="2399223"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Lines = [5,1]</a:t>
            </a:r>
            <a:br>
              <a:rPr lang="en-US" sz="1400" i="1" dirty="0">
                <a:solidFill>
                  <a:schemeClr val="tx1">
                    <a:lumMod val="95000"/>
                  </a:schemeClr>
                </a:solidFill>
              </a:rPr>
            </a:br>
            <a:r>
              <a:rPr lang="en-US" sz="1400" i="1" dirty="0">
                <a:solidFill>
                  <a:schemeClr val="tx1">
                    <a:lumMod val="95000"/>
                  </a:schemeClr>
                </a:solidFill>
              </a:rPr>
              <a:t>Intersections = []</a:t>
            </a:r>
          </a:p>
        </p:txBody>
      </p:sp>
    </p:spTree>
    <p:extLst>
      <p:ext uri="{BB962C8B-B14F-4D97-AF65-F5344CB8AC3E}">
        <p14:creationId xmlns:p14="http://schemas.microsoft.com/office/powerpoint/2010/main" val="238652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BF57476-CFB5-9D4B-B639-FDF592AD974C}"/>
              </a:ext>
            </a:extLst>
          </p:cNvPr>
          <p:cNvSpPr txBox="1"/>
          <p:nvPr/>
        </p:nvSpPr>
        <p:spPr>
          <a:xfrm>
            <a:off x="3364540" y="5498832"/>
            <a:ext cx="5742039" cy="954107"/>
          </a:xfrm>
          <a:prstGeom prst="rect">
            <a:avLst/>
          </a:prstGeom>
          <a:noFill/>
        </p:spPr>
        <p:txBody>
          <a:bodyPr wrap="square" rtlCol="0">
            <a:spAutoFit/>
          </a:bodyPr>
          <a:lstStyle/>
          <a:p>
            <a:pPr algn="ctr"/>
            <a:r>
              <a:rPr lang="en-US" sz="1400" b="1" i="1" u="sng" dirty="0">
                <a:solidFill>
                  <a:schemeClr val="tx1">
                    <a:lumMod val="95000"/>
                  </a:schemeClr>
                </a:solidFill>
              </a:rPr>
              <a:t>Merge Step</a:t>
            </a:r>
            <a:r>
              <a:rPr lang="en-US" sz="1400" i="1" dirty="0">
                <a:solidFill>
                  <a:schemeClr val="tx1">
                    <a:lumMod val="95000"/>
                  </a:schemeClr>
                </a:solidFill>
              </a:rPr>
              <a:t>: Given solution to both halves, merge solutions in linear time</a:t>
            </a:r>
          </a:p>
          <a:p>
            <a:pPr algn="ctr"/>
            <a:endParaRPr lang="en-US" sz="1400" i="1" dirty="0">
              <a:solidFill>
                <a:schemeClr val="tx1">
                  <a:lumMod val="95000"/>
                </a:schemeClr>
              </a:solidFill>
            </a:endParaRPr>
          </a:p>
          <a:p>
            <a:pPr algn="ctr"/>
            <a:r>
              <a:rPr lang="en-US" sz="1400" b="1" i="1" u="sng" dirty="0">
                <a:solidFill>
                  <a:schemeClr val="tx1">
                    <a:lumMod val="95000"/>
                  </a:schemeClr>
                </a:solidFill>
              </a:rPr>
              <a:t>Main Idea</a:t>
            </a:r>
            <a:r>
              <a:rPr lang="en-US" sz="1400" i="1" dirty="0">
                <a:solidFill>
                  <a:schemeClr val="tx1">
                    <a:lumMod val="95000"/>
                  </a:schemeClr>
                </a:solidFill>
              </a:rPr>
              <a:t>: Walk the intersection points left to right until the right (green) lines start to dominate.</a:t>
            </a:r>
          </a:p>
        </p:txBody>
      </p:sp>
      <p:grpSp>
        <p:nvGrpSpPr>
          <p:cNvPr id="15" name="Group 14">
            <a:extLst>
              <a:ext uri="{FF2B5EF4-FFF2-40B4-BE49-F238E27FC236}">
                <a16:creationId xmlns:a16="http://schemas.microsoft.com/office/drawing/2014/main" id="{92666477-46BE-3A46-9D97-246F434EBB81}"/>
              </a:ext>
            </a:extLst>
          </p:cNvPr>
          <p:cNvGrpSpPr/>
          <p:nvPr/>
        </p:nvGrpSpPr>
        <p:grpSpPr>
          <a:xfrm>
            <a:off x="3476138" y="1912332"/>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627138"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[(-7,12), (-1,8)]</a:t>
            </a:r>
            <a:br>
              <a:rPr lang="en-US" sz="1400" i="1" dirty="0">
                <a:solidFill>
                  <a:schemeClr val="tx1">
                    <a:lumMod val="95000"/>
                  </a:schemeClr>
                </a:solidFill>
              </a:rPr>
            </a:br>
            <a:r>
              <a:rPr lang="en-US" sz="1400" i="1" dirty="0">
                <a:solidFill>
                  <a:schemeClr val="tx1">
                    <a:lumMod val="95000"/>
                  </a:schemeClr>
                </a:solidFill>
              </a:rPr>
              <a:t>Intersections = [0.24]</a:t>
            </a:r>
          </a:p>
        </p:txBody>
      </p:sp>
      <p:sp>
        <p:nvSpPr>
          <p:cNvPr id="53" name="TextBox 52">
            <a:extLst>
              <a:ext uri="{FF2B5EF4-FFF2-40B4-BE49-F238E27FC236}">
                <a16:creationId xmlns:a16="http://schemas.microsoft.com/office/drawing/2014/main" id="{CE1716F7-C903-9E47-9DF4-55EF9B662C57}"/>
              </a:ext>
            </a:extLst>
          </p:cNvPr>
          <p:cNvSpPr txBox="1"/>
          <p:nvPr/>
        </p:nvSpPr>
        <p:spPr>
          <a:xfrm>
            <a:off x="9125140"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Green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[(0.5,6), (6,2), (8,-13)]</a:t>
            </a:r>
            <a:br>
              <a:rPr lang="en-US" sz="1400" i="1" dirty="0">
                <a:solidFill>
                  <a:schemeClr val="tx1">
                    <a:lumMod val="95000"/>
                  </a:schemeClr>
                </a:solidFill>
              </a:rPr>
            </a:br>
            <a:r>
              <a:rPr lang="en-US" sz="1400" i="1" dirty="0">
                <a:solidFill>
                  <a:schemeClr val="tx1">
                    <a:lumMod val="95000"/>
                  </a:schemeClr>
                </a:solidFill>
              </a:rPr>
              <a:t>Intersections = [0.46, 0.87]</a:t>
            </a:r>
          </a:p>
        </p:txBody>
      </p:sp>
    </p:spTree>
    <p:extLst>
      <p:ext uri="{BB962C8B-B14F-4D97-AF65-F5344CB8AC3E}">
        <p14:creationId xmlns:p14="http://schemas.microsoft.com/office/powerpoint/2010/main" val="1620786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1598452"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1278689"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=0</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4590846" y="2682438"/>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 (right now, purple)</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1227686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3710205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7792869" y="2667429"/>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465006" y="4990348"/>
            <a:ext cx="9478297" cy="1815882"/>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a:t>
            </a:r>
            <a:r>
              <a:rPr lang="en-US" sz="1400" b="1" i="1" dirty="0">
                <a:solidFill>
                  <a:schemeClr val="bg1"/>
                </a:solidFill>
              </a:rPr>
              <a:t>Else</a:t>
            </a:r>
          </a:p>
          <a:p>
            <a:r>
              <a:rPr lang="en-US" sz="1400" b="1" i="1" dirty="0">
                <a:solidFill>
                  <a:schemeClr val="bg1"/>
                </a:solidFill>
              </a:rPr>
              <a:t>		return </a:t>
            </a:r>
            <a:r>
              <a:rPr lang="en-US" sz="1400" b="1" i="1" dirty="0" err="1">
                <a:solidFill>
                  <a:schemeClr val="bg1"/>
                </a:solidFill>
              </a:rPr>
              <a:t>L_Lines</a:t>
            </a:r>
            <a:r>
              <a:rPr lang="en-US" sz="1400" b="1" i="1" dirty="0">
                <a:solidFill>
                  <a:schemeClr val="bg1"/>
                </a:solidFill>
              </a:rPr>
              <a:t>[0:leftIndex] + </a:t>
            </a:r>
            <a:r>
              <a:rPr lang="en-US" sz="1400" b="1" i="1" dirty="0" err="1">
                <a:solidFill>
                  <a:schemeClr val="bg1"/>
                </a:solidFill>
              </a:rPr>
              <a:t>Rlines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br>
              <a:rPr lang="en-US" sz="1400" b="1" i="1" dirty="0">
                <a:solidFill>
                  <a:schemeClr val="bg1"/>
                </a:solidFill>
              </a:rPr>
            </a:br>
            <a:r>
              <a:rPr lang="en-US" sz="1400" b="1" i="1" dirty="0">
                <a:solidFill>
                  <a:schemeClr val="bg1"/>
                </a:solidFill>
              </a:rPr>
              <a:t>		return </a:t>
            </a:r>
            <a:r>
              <a:rPr lang="en-US" sz="1400" b="1" i="1" dirty="0" err="1">
                <a:solidFill>
                  <a:schemeClr val="bg1"/>
                </a:solidFill>
              </a:rPr>
              <a:t>L_int</a:t>
            </a:r>
            <a:r>
              <a:rPr lang="en-US" sz="1400" b="1" i="1" dirty="0">
                <a:solidFill>
                  <a:schemeClr val="bg1"/>
                </a:solidFill>
              </a:rPr>
              <a:t>[0:leftIndex-1] + intersection(</a:t>
            </a:r>
            <a:r>
              <a:rPr lang="en-US" sz="1400" b="1" i="1" dirty="0" err="1">
                <a:solidFill>
                  <a:schemeClr val="bg1"/>
                </a:solidFill>
              </a:rPr>
              <a:t>L_Lines</a:t>
            </a:r>
            <a:r>
              <a:rPr lang="en-US" sz="1400" b="1" i="1" dirty="0">
                <a:solidFill>
                  <a:schemeClr val="bg1"/>
                </a:solidFill>
              </a:rPr>
              <a:t>[</a:t>
            </a:r>
            <a:r>
              <a:rPr lang="en-US" sz="1400" b="1" i="1" dirty="0" err="1">
                <a:solidFill>
                  <a:schemeClr val="bg1"/>
                </a:solidFill>
              </a:rPr>
              <a:t>leftIndex</a:t>
            </a:r>
            <a:r>
              <a:rPr lang="en-US" sz="1400" b="1" i="1" dirty="0">
                <a:solidFill>
                  <a:schemeClr val="bg1"/>
                </a:solidFill>
              </a:rPr>
              <a:t>], </a:t>
            </a:r>
            <a:r>
              <a:rPr lang="en-US" sz="1400" b="1" i="1" dirty="0" err="1">
                <a:solidFill>
                  <a:schemeClr val="bg1"/>
                </a:solidFill>
              </a:rPr>
              <a:t>R_Lines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 + </a:t>
            </a:r>
            <a:r>
              <a:rPr lang="en-US" sz="1400" b="1" i="1" dirty="0" err="1">
                <a:solidFill>
                  <a:schemeClr val="bg1"/>
                </a:solidFill>
              </a:rPr>
              <a:t>R_int</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p>
        </p:txBody>
      </p:sp>
    </p:spTree>
    <p:extLst>
      <p:ext uri="{BB962C8B-B14F-4D97-AF65-F5344CB8AC3E}">
        <p14:creationId xmlns:p14="http://schemas.microsoft.com/office/powerpoint/2010/main" val="268038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4" name="Oval 3">
            <a:extLst>
              <a:ext uri="{FF2B5EF4-FFF2-40B4-BE49-F238E27FC236}">
                <a16:creationId xmlns:a16="http://schemas.microsoft.com/office/drawing/2014/main" id="{3BECBEF8-A7D8-1144-A34D-9D588F5EAF88}"/>
              </a:ext>
            </a:extLst>
          </p:cNvPr>
          <p:cNvSpPr/>
          <p:nvPr/>
        </p:nvSpPr>
        <p:spPr>
          <a:xfrm>
            <a:off x="5881377" y="3137180"/>
            <a:ext cx="167149" cy="1671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D1BA80-EE22-6B40-BFFC-E63219D3C137}"/>
              </a:ext>
            </a:extLst>
          </p:cNvPr>
          <p:cNvSpPr txBox="1"/>
          <p:nvPr/>
        </p:nvSpPr>
        <p:spPr>
          <a:xfrm>
            <a:off x="3762190" y="5212388"/>
            <a:ext cx="4866003" cy="1200329"/>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Final return values</a:t>
            </a:r>
            <a:r>
              <a:rPr lang="en-US" i="1" dirty="0">
                <a:solidFill>
                  <a:schemeClr val="tx1">
                    <a:lumMod val="95000"/>
                  </a:schemeClr>
                </a:solidFill>
              </a:rPr>
              <a:t>:</a:t>
            </a:r>
          </a:p>
          <a:p>
            <a:endParaRPr lang="en-US" i="1" dirty="0">
              <a:solidFill>
                <a:schemeClr val="tx1">
                  <a:lumMod val="95000"/>
                </a:schemeClr>
              </a:solidFill>
            </a:endParaRPr>
          </a:p>
          <a:p>
            <a:r>
              <a:rPr lang="en-US" i="1" dirty="0">
                <a:solidFill>
                  <a:schemeClr val="tx1">
                    <a:lumMod val="95000"/>
                  </a:schemeClr>
                </a:solidFill>
              </a:rPr>
              <a:t>Lines 	= [(-7,12), (-1,8), (6,2), (8,-13)]</a:t>
            </a:r>
            <a:br>
              <a:rPr lang="en-US" i="1" dirty="0">
                <a:solidFill>
                  <a:schemeClr val="tx1">
                    <a:lumMod val="95000"/>
                  </a:schemeClr>
                </a:solidFill>
              </a:rPr>
            </a:br>
            <a:r>
              <a:rPr lang="en-US" i="1" dirty="0" err="1">
                <a:solidFill>
                  <a:schemeClr val="tx1">
                    <a:lumMod val="95000"/>
                  </a:schemeClr>
                </a:solidFill>
              </a:rPr>
              <a:t>Int</a:t>
            </a:r>
            <a:r>
              <a:rPr lang="en-US" i="1" dirty="0">
                <a:solidFill>
                  <a:schemeClr val="tx1">
                    <a:lumMod val="95000"/>
                  </a:schemeClr>
                </a:solidFill>
              </a:rPr>
              <a:t> 	= [0.24, 0.45, 0.87]</a:t>
            </a:r>
          </a:p>
        </p:txBody>
      </p:sp>
    </p:spTree>
    <p:extLst>
      <p:ext uri="{BB962C8B-B14F-4D97-AF65-F5344CB8AC3E}">
        <p14:creationId xmlns:p14="http://schemas.microsoft.com/office/powerpoint/2010/main" val="1440173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133171" y="1890079"/>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ED1BA80-EE22-6B40-BFFC-E63219D3C137}"/>
                  </a:ext>
                </a:extLst>
              </p:cNvPr>
              <p:cNvSpPr txBox="1"/>
              <p:nvPr/>
            </p:nvSpPr>
            <p:spPr>
              <a:xfrm>
                <a:off x="5680750" y="2214545"/>
                <a:ext cx="6088463" cy="2722861"/>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A couple notes about this solution</a:t>
                </a:r>
                <a:r>
                  <a:rPr lang="en-US" i="1" dirty="0">
                    <a:solidFill>
                      <a:schemeClr val="tx1">
                        <a:lumMod val="95000"/>
                      </a:schemeClr>
                    </a:solidFill>
                  </a:rPr>
                  <a:t>:</a:t>
                </a:r>
              </a:p>
              <a:p>
                <a:endParaRPr lang="en-US" i="1" dirty="0">
                  <a:solidFill>
                    <a:schemeClr val="tx1">
                      <a:lumMod val="95000"/>
                    </a:schemeClr>
                  </a:solidFill>
                </a:endParaRPr>
              </a:p>
              <a:p>
                <a:pPr marL="285750" indent="-285750">
                  <a:buFontTx/>
                  <a:buChar char="-"/>
                </a:pPr>
                <a:r>
                  <a:rPr lang="en-US" i="1" dirty="0">
                    <a:solidFill>
                      <a:schemeClr val="tx1">
                        <a:lumMod val="95000"/>
                      </a:schemeClr>
                    </a:solidFill>
                  </a:rPr>
                  <a:t>Has common recurrence </a:t>
                </a:r>
                <a14:m>
                  <m:oMath xmlns:m="http://schemas.openxmlformats.org/officeDocument/2006/math">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=2</m:t>
                    </m:r>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f>
                          <m:fPr>
                            <m:ctrlPr>
                              <a:rPr lang="en-US" b="0" i="1" smtClean="0">
                                <a:solidFill>
                                  <a:schemeClr val="tx1">
                                    <a:lumMod val="95000"/>
                                  </a:schemeClr>
                                </a:solidFill>
                                <a:latin typeface="Cambria Math" panose="02040503050406030204" pitchFamily="18" charset="0"/>
                              </a:rPr>
                            </m:ctrlPr>
                          </m:fPr>
                          <m:num>
                            <m:r>
                              <a:rPr lang="en-US" b="0" i="1" smtClean="0">
                                <a:solidFill>
                                  <a:schemeClr val="tx1">
                                    <a:lumMod val="95000"/>
                                  </a:schemeClr>
                                </a:solidFill>
                                <a:latin typeface="Cambria Math" panose="02040503050406030204" pitchFamily="18" charset="0"/>
                              </a:rPr>
                              <m:t>𝑛</m:t>
                            </m:r>
                          </m:num>
                          <m:den>
                            <m:r>
                              <a:rPr lang="en-US" b="0" i="1" smtClean="0">
                                <a:solidFill>
                                  <a:schemeClr val="tx1">
                                    <a:lumMod val="95000"/>
                                  </a:schemeClr>
                                </a:solidFill>
                                <a:latin typeface="Cambria Math" panose="02040503050406030204" pitchFamily="18" charset="0"/>
                              </a:rPr>
                              <m:t>2</m:t>
                            </m:r>
                          </m:den>
                        </m:f>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func>
                      <m:funcPr>
                        <m:ctrlPr>
                          <a:rPr lang="en-US" b="0" i="1" smtClean="0">
                            <a:solidFill>
                              <a:schemeClr val="tx1">
                                <a:lumMod val="95000"/>
                              </a:schemeClr>
                            </a:solidFill>
                            <a:latin typeface="Cambria Math" panose="02040503050406030204" pitchFamily="18" charset="0"/>
                          </a:rPr>
                        </m:ctrlPr>
                      </m:funcPr>
                      <m:fName>
                        <m:r>
                          <m:rPr>
                            <m:sty m:val="p"/>
                          </m:rPr>
                          <a:rPr lang="en-US" b="0" i="0" smtClean="0">
                            <a:solidFill>
                              <a:schemeClr val="tx1">
                                <a:lumMod val="95000"/>
                              </a:schemeClr>
                            </a:solidFill>
                            <a:latin typeface="Cambria Math" panose="02040503050406030204" pitchFamily="18" charset="0"/>
                          </a:rPr>
                          <m:t>log</m:t>
                        </m:r>
                      </m:fName>
                      <m:e>
                        <m:r>
                          <a:rPr lang="en-US" b="0" i="1" smtClean="0">
                            <a:solidFill>
                              <a:schemeClr val="tx1">
                                <a:lumMod val="95000"/>
                              </a:schemeClr>
                            </a:solidFill>
                            <a:latin typeface="Cambria Math" panose="02040503050406030204" pitchFamily="18" charset="0"/>
                          </a:rPr>
                          <m:t>𝑛</m:t>
                        </m:r>
                      </m:e>
                    </m:func>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a:p>
                <a:pPr marL="285750" indent="-285750">
                  <a:buFontTx/>
                  <a:buChar char="-"/>
                </a:pPr>
                <a:r>
                  <a:rPr lang="en-US" i="1" dirty="0">
                    <a:solidFill>
                      <a:schemeClr val="tx1">
                        <a:lumMod val="95000"/>
                      </a:schemeClr>
                    </a:solidFill>
                  </a:rPr>
                  <a:t>As a preprocessing step, you should remove all lower parallel lines so this is not an issue</a:t>
                </a:r>
              </a:p>
              <a:p>
                <a:pPr marL="285750" indent="-285750">
                  <a:buFontTx/>
                  <a:buChar char="-"/>
                </a:pPr>
                <a:r>
                  <a:rPr lang="en-US" i="1" dirty="0">
                    <a:solidFill>
                      <a:schemeClr val="tx1">
                        <a:lumMod val="95000"/>
                      </a:schemeClr>
                    </a:solidFill>
                  </a:rPr>
                  <a:t>Notice that when merging, the smallest and largest slope lines will always be in the solution because we were not restricting the inputs to be between 0-1 only (though we could update approach to account for that)</a:t>
                </a:r>
              </a:p>
            </p:txBody>
          </p:sp>
        </mc:Choice>
        <mc:Fallback xmlns="">
          <p:sp>
            <p:nvSpPr>
              <p:cNvPr id="30" name="TextBox 29">
                <a:extLst>
                  <a:ext uri="{FF2B5EF4-FFF2-40B4-BE49-F238E27FC236}">
                    <a16:creationId xmlns:a16="http://schemas.microsoft.com/office/drawing/2014/main" id="{EED1BA80-EE22-6B40-BFFC-E63219D3C137}"/>
                  </a:ext>
                </a:extLst>
              </p:cNvPr>
              <p:cNvSpPr txBox="1">
                <a:spLocks noRot="1" noChangeAspect="1" noMove="1" noResize="1" noEditPoints="1" noAdjustHandles="1" noChangeArrowheads="1" noChangeShapeType="1" noTextEdit="1"/>
              </p:cNvSpPr>
              <p:nvPr/>
            </p:nvSpPr>
            <p:spPr>
              <a:xfrm>
                <a:off x="5680750" y="2214545"/>
                <a:ext cx="6088463" cy="2722861"/>
              </a:xfrm>
              <a:prstGeom prst="rect">
                <a:avLst/>
              </a:prstGeom>
              <a:blipFill>
                <a:blip r:embed="rId3"/>
                <a:stretch>
                  <a:fillRect l="-622" t="-461" b="-230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88484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403190"/>
                <a:ext cx="4118744" cy="3266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403190"/>
                <a:ext cx="4118744" cy="3266087"/>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3853078"/>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p2 is counter-clockwise from p1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527241"/>
            <a:ext cx="5844615" cy="224405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138880"/>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1986480"/>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180181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159619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197387"/>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6278252" y="2305454"/>
            <a:ext cx="469389" cy="2450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124011"/>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024476"/>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17869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276987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18251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a:off x="9620655" y="2550491"/>
            <a:ext cx="457200" cy="473985"/>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3837374"/>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p2 is clockwise from p1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638518"/>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Left Turn!!</a:t>
            </a:r>
          </a:p>
        </p:txBody>
      </p:sp>
      <p:grpSp>
        <p:nvGrpSpPr>
          <p:cNvPr id="16" name="Group 15">
            <a:extLst>
              <a:ext uri="{FF2B5EF4-FFF2-40B4-BE49-F238E27FC236}">
                <a16:creationId xmlns:a16="http://schemas.microsoft.com/office/drawing/2014/main" id="{B144E3D9-F727-AE40-95A7-6FA386E037A8}"/>
              </a:ext>
            </a:extLst>
          </p:cNvPr>
          <p:cNvGrpSpPr/>
          <p:nvPr/>
        </p:nvGrpSpPr>
        <p:grpSpPr>
          <a:xfrm>
            <a:off x="1410550" y="1524919"/>
            <a:ext cx="1952187" cy="2359766"/>
            <a:chOff x="1410550" y="1524919"/>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410550"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2045086"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892686"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808487"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663114"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536167"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2059376" y="2454991"/>
              <a:ext cx="451500" cy="113112"/>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746955" y="1698325"/>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819660" y="1524919"/>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18" name="Group 17">
            <a:extLst>
              <a:ext uri="{FF2B5EF4-FFF2-40B4-BE49-F238E27FC236}">
                <a16:creationId xmlns:a16="http://schemas.microsoft.com/office/drawing/2014/main" id="{1F0B11F0-5319-6941-97A0-717495F21827}"/>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a:off x="9506611" y="2524302"/>
              <a:ext cx="371162" cy="194911"/>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Right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11680</TotalTime>
  <Words>4946</Words>
  <Application>Microsoft Macintosh PowerPoint</Application>
  <PresentationFormat>Widescreen</PresentationFormat>
  <Paragraphs>533</Paragraphs>
  <Slides>63</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Intersection</vt:lpstr>
      <vt:lpstr>Line Segments Intersect: Code</vt:lpstr>
      <vt:lpstr>Line Segments Intersect: Code</vt:lpstr>
      <vt:lpstr>Point-Polygon Intersection</vt:lpstr>
      <vt:lpstr>Point-Polygon Intersection</vt:lpstr>
      <vt:lpstr>Point-Polygon Intersection Method 1: Ray-Casting</vt:lpstr>
      <vt:lpstr>Method 1: Ray Casting</vt:lpstr>
      <vt:lpstr>Method 1: Ray Casting</vt:lpstr>
      <vt:lpstr>Method 1: Ray Casting</vt:lpstr>
      <vt:lpstr>Method 1: Ray Casting</vt:lpstr>
      <vt:lpstr>Method 1: Ray Casting</vt:lpstr>
      <vt:lpstr>Method 1: Ray Casting</vt:lpstr>
      <vt:lpstr>Method 1: Ray Casting</vt:lpstr>
      <vt:lpstr>Final Pseudocode</vt:lpstr>
      <vt:lpstr>Final Pseudocode</vt:lpstr>
      <vt:lpstr>Point-Polygon Intersection Method 2: Turns</vt:lpstr>
      <vt:lpstr>Method 2: Turns</vt:lpstr>
      <vt:lpstr>Method 2: Turns</vt:lpstr>
      <vt:lpstr>Method 2: Turns</vt:lpstr>
      <vt:lpstr>Point-Polygon Intersection Method 3: Triangles</vt:lpstr>
      <vt:lpstr>Method 3: Triangles</vt:lpstr>
      <vt:lpstr>Method 3: Triangles</vt:lpstr>
      <vt:lpstr>Method 3: Triangles</vt:lpstr>
      <vt:lpstr>Method 3: Triangles</vt:lpstr>
      <vt:lpstr>Method 3: Triangles</vt:lpstr>
      <vt:lpstr>Method 3: Triangles</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148</cp:revision>
  <dcterms:created xsi:type="dcterms:W3CDTF">2023-02-24T14:15:53Z</dcterms:created>
  <dcterms:modified xsi:type="dcterms:W3CDTF">2025-03-17T12:49:51Z</dcterms:modified>
</cp:coreProperties>
</file>