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43"/>
  </p:notesMasterIdLst>
  <p:sldIdLst>
    <p:sldId id="256" r:id="rId2"/>
    <p:sldId id="286" r:id="rId3"/>
    <p:sldId id="292" r:id="rId4"/>
    <p:sldId id="298" r:id="rId5"/>
    <p:sldId id="334" r:id="rId6"/>
    <p:sldId id="335" r:id="rId7"/>
    <p:sldId id="336" r:id="rId8"/>
    <p:sldId id="338" r:id="rId9"/>
    <p:sldId id="339" r:id="rId10"/>
    <p:sldId id="340" r:id="rId11"/>
    <p:sldId id="341" r:id="rId12"/>
    <p:sldId id="342" r:id="rId13"/>
    <p:sldId id="352" r:id="rId14"/>
    <p:sldId id="343" r:id="rId15"/>
    <p:sldId id="344" r:id="rId16"/>
    <p:sldId id="345" r:id="rId17"/>
    <p:sldId id="353" r:id="rId18"/>
    <p:sldId id="358" r:id="rId19"/>
    <p:sldId id="346" r:id="rId20"/>
    <p:sldId id="337" r:id="rId21"/>
    <p:sldId id="349" r:id="rId22"/>
    <p:sldId id="350" r:id="rId23"/>
    <p:sldId id="351" r:id="rId24"/>
    <p:sldId id="348" r:id="rId25"/>
    <p:sldId id="347" r:id="rId26"/>
    <p:sldId id="354" r:id="rId27"/>
    <p:sldId id="356" r:id="rId28"/>
    <p:sldId id="357" r:id="rId29"/>
    <p:sldId id="293" r:id="rId30"/>
    <p:sldId id="360" r:id="rId31"/>
    <p:sldId id="361" r:id="rId32"/>
    <p:sldId id="362" r:id="rId33"/>
    <p:sldId id="370" r:id="rId34"/>
    <p:sldId id="363" r:id="rId35"/>
    <p:sldId id="364" r:id="rId36"/>
    <p:sldId id="365" r:id="rId37"/>
    <p:sldId id="366" r:id="rId38"/>
    <p:sldId id="367" r:id="rId39"/>
    <p:sldId id="368" r:id="rId40"/>
    <p:sldId id="359" r:id="rId41"/>
    <p:sldId id="3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94"/>
    <p:restoredTop sz="94917"/>
  </p:normalViewPr>
  <p:slideViewPr>
    <p:cSldViewPr snapToGrid="0" snapToObjects="1">
      <p:cViewPr varScale="1">
        <p:scale>
          <a:sx n="141" d="100"/>
          <a:sy n="141" d="100"/>
        </p:scale>
        <p:origin x="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12</a:t>
            </a:fld>
            <a:endParaRPr lang="en-US"/>
          </a:p>
        </p:txBody>
      </p:sp>
    </p:spTree>
    <p:extLst>
      <p:ext uri="{BB962C8B-B14F-4D97-AF65-F5344CB8AC3E}">
        <p14:creationId xmlns:p14="http://schemas.microsoft.com/office/powerpoint/2010/main" val="352787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13</a:t>
            </a:fld>
            <a:endParaRPr lang="en-US"/>
          </a:p>
        </p:txBody>
      </p:sp>
    </p:spTree>
    <p:extLst>
      <p:ext uri="{BB962C8B-B14F-4D97-AF65-F5344CB8AC3E}">
        <p14:creationId xmlns:p14="http://schemas.microsoft.com/office/powerpoint/2010/main" val="55765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16</a:t>
            </a:fld>
            <a:endParaRPr lang="en-US"/>
          </a:p>
        </p:txBody>
      </p:sp>
    </p:spTree>
    <p:extLst>
      <p:ext uri="{BB962C8B-B14F-4D97-AF65-F5344CB8AC3E}">
        <p14:creationId xmlns:p14="http://schemas.microsoft.com/office/powerpoint/2010/main" val="2483696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17</a:t>
            </a:fld>
            <a:endParaRPr lang="en-US"/>
          </a:p>
        </p:txBody>
      </p:sp>
    </p:spTree>
    <p:extLst>
      <p:ext uri="{BB962C8B-B14F-4D97-AF65-F5344CB8AC3E}">
        <p14:creationId xmlns:p14="http://schemas.microsoft.com/office/powerpoint/2010/main" val="3428275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18</a:t>
            </a:fld>
            <a:endParaRPr lang="en-US"/>
          </a:p>
        </p:txBody>
      </p:sp>
    </p:spTree>
    <p:extLst>
      <p:ext uri="{BB962C8B-B14F-4D97-AF65-F5344CB8AC3E}">
        <p14:creationId xmlns:p14="http://schemas.microsoft.com/office/powerpoint/2010/main" val="297328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1/29/25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41.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Fenwick Trees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normAutofit fontScale="92500" lnSpcReduction="20000"/>
          </a:bodyPr>
          <a:lstStyle/>
          <a:p>
            <a:pPr algn="ctr"/>
            <a:r>
              <a:rPr lang="en-US" dirty="0"/>
              <a:t>Advanced Algorithms</a:t>
            </a:r>
            <a:br>
              <a:rPr lang="en-US" dirty="0"/>
            </a:br>
            <a:r>
              <a:rPr lang="en-US" dirty="0"/>
              <a:t>Mark Floryan</a:t>
            </a:r>
            <a:br>
              <a:rPr lang="en-US" dirty="0"/>
            </a:br>
            <a:br>
              <a:rPr lang="en-US" dirty="0"/>
            </a:br>
            <a:r>
              <a:rPr lang="en-US" dirty="0"/>
              <a:t>Material From:</a:t>
            </a:r>
            <a:br>
              <a:rPr lang="en-US" dirty="0"/>
            </a:br>
            <a:r>
              <a:rPr lang="en-US" dirty="0"/>
              <a:t>https://</a:t>
            </a:r>
            <a:r>
              <a:rPr lang="en-US" dirty="0" err="1"/>
              <a:t>cp-algorithms.com</a:t>
            </a:r>
            <a:r>
              <a:rPr lang="en-US" dirty="0"/>
              <a:t>/</a:t>
            </a:r>
            <a:r>
              <a:rPr lang="en-US" dirty="0" err="1"/>
              <a:t>data_structures</a:t>
            </a:r>
            <a:r>
              <a:rPr lang="en-US" dirty="0"/>
              <a:t>/</a:t>
            </a:r>
            <a:r>
              <a:rPr lang="en-US" dirty="0" err="1"/>
              <a:t>fenwick.html</a:t>
            </a: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5107521" y="1776712"/>
                <a:ext cx="1973777" cy="58876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 ??</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5107521" y="1776712"/>
                <a:ext cx="1973777" cy="58876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Needs to be ”reversible” so we can efficiently find, for some </a:t>
                </a:r>
                <a:r>
                  <a:rPr lang="en-US" sz="2000" dirty="0" err="1"/>
                  <a:t>i</a:t>
                </a:r>
                <a:r>
                  <a:rPr lang="en-US" sz="2000" dirty="0"/>
                  <a:t>, the set satisfying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oMath>
                </a14:m>
                <a:r>
                  <a:rPr lang="en-US" sz="2000" dirty="0"/>
                  <a:t> </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929861"/>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112019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613082" y="168870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613082" y="1688707"/>
                <a:ext cx="2962657" cy="69517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1165000" y="2958875"/>
                <a:ext cx="438236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a:t>
                </a:r>
              </a:p>
              <a:p>
                <a:r>
                  <a:rPr lang="en-US" sz="2000" dirty="0"/>
                  <a:t>Extremely fast to compute</a:t>
                </a:r>
              </a:p>
              <a:p>
                <a:r>
                  <a:rPr lang="en-US" sz="2000" dirty="0"/>
                  <a:t>For any </a:t>
                </a:r>
                <a:r>
                  <a:rPr lang="en-US" sz="2000" dirty="0" err="1"/>
                  <a:t>i</a:t>
                </a:r>
                <a:r>
                  <a:rPr lang="en-US" sz="2000" dirty="0"/>
                  <a:t>, takes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Is easily reversible (We will see how in a moment)</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1165000" y="2958875"/>
                <a:ext cx="4382360" cy="2929861"/>
              </a:xfrm>
              <a:prstGeom prst="rect">
                <a:avLst/>
              </a:prstGeom>
              <a:blipFill>
                <a:blip r:embed="rId3"/>
                <a:stretch>
                  <a:fillRect l="-2023" r="-86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B5C38ECF-C8A4-5142-A060-54B639E651C5}"/>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AND</a:t>
            </a:r>
          </a:p>
        </p:txBody>
      </p:sp>
      <p:cxnSp>
        <p:nvCxnSpPr>
          <p:cNvPr id="7" name="Straight Connector 6">
            <a:extLst>
              <a:ext uri="{FF2B5EF4-FFF2-40B4-BE49-F238E27FC236}">
                <a16:creationId xmlns:a16="http://schemas.microsoft.com/office/drawing/2014/main" id="{9264FF47-15FF-AF47-9744-47218F7F16C2}"/>
              </a:ext>
            </a:extLst>
          </p:cNvPr>
          <p:cNvCxnSpPr>
            <a:cxnSpLocks/>
          </p:cNvCxnSpPr>
          <p:nvPr/>
        </p:nvCxnSpPr>
        <p:spPr>
          <a:xfrm flipV="1">
            <a:off x="6278880" y="1365504"/>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6291072" y="2958874"/>
                <a:ext cx="4986528" cy="36735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Intuitively:</a:t>
                </a:r>
              </a:p>
              <a:p>
                <a:r>
                  <a:rPr lang="en-US" sz="2000" dirty="0"/>
                  <a:t>Turns all trailing 1’s in binary representation to 0s</a:t>
                </a:r>
                <a:br>
                  <a:rPr lang="en-US" sz="2000" dirty="0"/>
                </a:br>
                <a:endParaRPr lang="en-US" sz="2000" dirty="0"/>
              </a:p>
              <a:p>
                <a:pPr marL="0" indent="0">
                  <a:buNone/>
                </a:pPr>
                <a:r>
                  <a:rPr lang="en-US" sz="2000" b="1" i="1" u="sng" dirty="0"/>
                  <a:t>Examples: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=8</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12</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6291072" y="2958874"/>
                <a:ext cx="4986528" cy="3673574"/>
              </a:xfrm>
              <a:prstGeom prst="rect">
                <a:avLst/>
              </a:prstGeom>
              <a:blipFill>
                <a:blip r:embed="rId4"/>
                <a:stretch>
                  <a:fillRect l="-1523"/>
                </a:stretch>
              </a:blipFill>
            </p:spPr>
            <p:txBody>
              <a:bodyPr/>
              <a:lstStyle/>
              <a:p>
                <a:r>
                  <a:rPr lang="en-US">
                    <a:noFill/>
                  </a:rPr>
                  <a:t> </a:t>
                </a:r>
              </a:p>
            </p:txBody>
          </p:sp>
        </mc:Fallback>
      </mc:AlternateContent>
    </p:spTree>
    <p:extLst>
      <p:ext uri="{BB962C8B-B14F-4D97-AF65-F5344CB8AC3E}">
        <p14:creationId xmlns:p14="http://schemas.microsoft.com/office/powerpoint/2010/main" val="280275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sum(14)</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2962657" cy="695173"/>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425440" y="5547360"/>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The number of trailing 1’s increases by 1 each time, this is why we will terminate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endParaRPr lang="en-US" sz="2000" b="1" i="1"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425440" y="5547360"/>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B00ABEF-BFC2-F44A-A589-DA52767A074F}"/>
                  </a:ext>
                </a:extLst>
              </p:cNvPr>
              <p:cNvSpPr txBox="1">
                <a:spLocks/>
              </p:cNvSpPr>
              <p:nvPr/>
            </p:nvSpPr>
            <p:spPr>
              <a:xfrm>
                <a:off x="10328844" y="3421999"/>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14</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14</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𝟏𝟒</m:t>
                      </m:r>
                    </m:oMath>
                  </m:oMathPara>
                </a14:m>
                <a:endParaRPr lang="en-US" sz="2000" b="1" dirty="0"/>
              </a:p>
            </p:txBody>
          </p:sp>
        </mc:Choice>
        <mc:Fallback xmlns="">
          <p:sp>
            <p:nvSpPr>
              <p:cNvPr id="10" name="Content Placeholder 2">
                <a:extLst>
                  <a:ext uri="{FF2B5EF4-FFF2-40B4-BE49-F238E27FC236}">
                    <a16:creationId xmlns:a16="http://schemas.microsoft.com/office/drawing/2014/main" id="{BB00ABEF-BFC2-F44A-A589-DA52767A074F}"/>
                  </a:ext>
                </a:extLst>
              </p:cNvPr>
              <p:cNvSpPr txBox="1">
                <a:spLocks noRot="1" noChangeAspect="1" noMove="1" noResize="1" noEditPoints="1" noAdjustHandles="1" noChangeArrowheads="1" noChangeShapeType="1" noTextEdit="1"/>
              </p:cNvSpPr>
              <p:nvPr/>
            </p:nvSpPr>
            <p:spPr>
              <a:xfrm>
                <a:off x="10328844" y="3421999"/>
                <a:ext cx="1688592" cy="1450848"/>
              </a:xfrm>
              <a:prstGeom prst="rect">
                <a:avLst/>
              </a:prstGeom>
              <a:blipFill>
                <a:blip r:embed="rId6"/>
                <a:stretch>
                  <a:fillRect l="-2963" t="-1709"/>
                </a:stretch>
              </a:blipFill>
              <a:ln>
                <a:solidFill>
                  <a:schemeClr val="tx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7"/>
          <a:stretch>
            <a:fillRect/>
          </a:stretch>
        </p:blipFill>
        <p:spPr>
          <a:xfrm>
            <a:off x="1315138" y="4115457"/>
            <a:ext cx="3592386" cy="2476782"/>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7B010F25-0E00-DB4E-9854-1A535B8C7D6F}"/>
                  </a:ext>
                </a:extLst>
              </p:cNvPr>
              <p:cNvSpPr txBox="1">
                <a:spLocks/>
              </p:cNvSpPr>
              <p:nvPr/>
            </p:nvSpPr>
            <p:spPr>
              <a:xfrm>
                <a:off x="8501220" y="3441584"/>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13</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𝟏𝟐</m:t>
                      </m:r>
                    </m:oMath>
                  </m:oMathPara>
                </a14:m>
                <a:endParaRPr lang="en-US" sz="2000" b="1" dirty="0"/>
              </a:p>
            </p:txBody>
          </p:sp>
        </mc:Choice>
        <mc:Fallback xmlns="">
          <p:sp>
            <p:nvSpPr>
              <p:cNvPr id="12" name="Content Placeholder 2">
                <a:extLst>
                  <a:ext uri="{FF2B5EF4-FFF2-40B4-BE49-F238E27FC236}">
                    <a16:creationId xmlns:a16="http://schemas.microsoft.com/office/drawing/2014/main" id="{7B010F25-0E00-DB4E-9854-1A535B8C7D6F}"/>
                  </a:ext>
                </a:extLst>
              </p:cNvPr>
              <p:cNvSpPr txBox="1">
                <a:spLocks noRot="1" noChangeAspect="1" noMove="1" noResize="1" noEditPoints="1" noAdjustHandles="1" noChangeArrowheads="1" noChangeShapeType="1" noTextEdit="1"/>
              </p:cNvSpPr>
              <p:nvPr/>
            </p:nvSpPr>
            <p:spPr>
              <a:xfrm>
                <a:off x="8501220" y="3441584"/>
                <a:ext cx="1688592" cy="1450848"/>
              </a:xfrm>
              <a:prstGeom prst="rect">
                <a:avLst/>
              </a:prstGeom>
              <a:blipFill>
                <a:blip r:embed="rId8"/>
                <a:stretch>
                  <a:fillRect l="-2963"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E78C55B6-BE90-5742-A9A5-EB9F5E5B188F}"/>
                  </a:ext>
                </a:extLst>
              </p:cNvPr>
              <p:cNvSpPr txBox="1">
                <a:spLocks/>
              </p:cNvSpPr>
              <p:nvPr/>
            </p:nvSpPr>
            <p:spPr>
              <a:xfrm>
                <a:off x="678232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11</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𝟖</m:t>
                      </m:r>
                    </m:oMath>
                  </m:oMathPara>
                </a14:m>
                <a:endParaRPr lang="en-US" sz="2000" b="1" dirty="0"/>
              </a:p>
            </p:txBody>
          </p:sp>
        </mc:Choice>
        <mc:Fallback xmlns="">
          <p:sp>
            <p:nvSpPr>
              <p:cNvPr id="13" name="Content Placeholder 2">
                <a:extLst>
                  <a:ext uri="{FF2B5EF4-FFF2-40B4-BE49-F238E27FC236}">
                    <a16:creationId xmlns:a16="http://schemas.microsoft.com/office/drawing/2014/main" id="{E78C55B6-BE90-5742-A9A5-EB9F5E5B188F}"/>
                  </a:ext>
                </a:extLst>
              </p:cNvPr>
              <p:cNvSpPr txBox="1">
                <a:spLocks noRot="1" noChangeAspect="1" noMove="1" noResize="1" noEditPoints="1" noAdjustHandles="1" noChangeArrowheads="1" noChangeShapeType="1" noTextEdit="1"/>
              </p:cNvSpPr>
              <p:nvPr/>
            </p:nvSpPr>
            <p:spPr>
              <a:xfrm>
                <a:off x="6782322" y="3432738"/>
                <a:ext cx="1566672" cy="1450848"/>
              </a:xfrm>
              <a:prstGeom prst="rect">
                <a:avLst/>
              </a:prstGeom>
              <a:blipFill>
                <a:blip r:embed="rId9"/>
                <a:stretch>
                  <a:fillRect l="-3200" t="-170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510100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7</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5101002" y="3432738"/>
                <a:ext cx="1566672" cy="1450848"/>
              </a:xfrm>
              <a:prstGeom prst="rect">
                <a:avLst/>
              </a:prstGeom>
              <a:blipFill>
                <a:blip r:embed="rId10"/>
                <a:stretch>
                  <a:fillRect l="-4000" t="-1709"/>
                </a:stretch>
              </a:blipFill>
              <a:ln>
                <a:solidFill>
                  <a:schemeClr val="tx1"/>
                </a:solidFill>
              </a:ln>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EF100B6E-0FBB-D240-8BF5-29E3FECEC82D}"/>
              </a:ext>
            </a:extLst>
          </p:cNvPr>
          <p:cNvSpPr txBox="1">
            <a:spLocks/>
          </p:cNvSpPr>
          <p:nvPr/>
        </p:nvSpPr>
        <p:spPr>
          <a:xfrm>
            <a:off x="1220122" y="3175350"/>
            <a:ext cx="880898" cy="434953"/>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DONE!</a:t>
            </a:r>
          </a:p>
        </p:txBody>
      </p:sp>
      <p:cxnSp>
        <p:nvCxnSpPr>
          <p:cNvPr id="4" name="Straight Arrow Connector 3">
            <a:extLst>
              <a:ext uri="{FF2B5EF4-FFF2-40B4-BE49-F238E27FC236}">
                <a16:creationId xmlns:a16="http://schemas.microsoft.com/office/drawing/2014/main" id="{8D56C7A1-BDDB-3A47-83E5-57B12EE10B24}"/>
              </a:ext>
            </a:extLst>
          </p:cNvPr>
          <p:cNvCxnSpPr/>
          <p:nvPr/>
        </p:nvCxnSpPr>
        <p:spPr>
          <a:xfrm>
            <a:off x="10692384" y="2801845"/>
            <a:ext cx="499872" cy="5021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058A451-2C18-F24A-BC20-BD267F0B5368}"/>
              </a:ext>
            </a:extLst>
          </p:cNvPr>
          <p:cNvCxnSpPr>
            <a:cxnSpLocks/>
          </p:cNvCxnSpPr>
          <p:nvPr/>
        </p:nvCxnSpPr>
        <p:spPr>
          <a:xfrm flipH="1" flipV="1">
            <a:off x="9985248" y="2776051"/>
            <a:ext cx="1042416" cy="527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7F02ED-0FC0-3541-81B1-3D76DEEE10C4}"/>
              </a:ext>
            </a:extLst>
          </p:cNvPr>
          <p:cNvCxnSpPr>
            <a:cxnSpLocks/>
          </p:cNvCxnSpPr>
          <p:nvPr/>
        </p:nvCxnSpPr>
        <p:spPr>
          <a:xfrm flipH="1">
            <a:off x="9406716" y="2784992"/>
            <a:ext cx="456612" cy="54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79E0A1-A9C7-1E4C-8F34-F1AD1B7DB6CB}"/>
              </a:ext>
            </a:extLst>
          </p:cNvPr>
          <p:cNvCxnSpPr>
            <a:cxnSpLocks/>
          </p:cNvCxnSpPr>
          <p:nvPr/>
        </p:nvCxnSpPr>
        <p:spPr>
          <a:xfrm flipH="1" flipV="1">
            <a:off x="8577660" y="2772096"/>
            <a:ext cx="714408" cy="557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6AE4CEC-AB06-0C48-AD4C-421ACCCA507D}"/>
              </a:ext>
            </a:extLst>
          </p:cNvPr>
          <p:cNvCxnSpPr>
            <a:cxnSpLocks/>
          </p:cNvCxnSpPr>
          <p:nvPr/>
        </p:nvCxnSpPr>
        <p:spPr>
          <a:xfrm flipH="1">
            <a:off x="7737348" y="2801845"/>
            <a:ext cx="733392" cy="52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B39DD43-D5A1-F948-A00F-2EC1A894F974}"/>
              </a:ext>
            </a:extLst>
          </p:cNvPr>
          <p:cNvCxnSpPr>
            <a:cxnSpLocks/>
          </p:cNvCxnSpPr>
          <p:nvPr/>
        </p:nvCxnSpPr>
        <p:spPr>
          <a:xfrm flipH="1" flipV="1">
            <a:off x="6184533" y="2761176"/>
            <a:ext cx="1472283" cy="543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5994066" y="2783437"/>
            <a:ext cx="94803" cy="546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A6128B-86E5-D34D-942D-E5BE9617EF2F}"/>
              </a:ext>
            </a:extLst>
          </p:cNvPr>
          <p:cNvCxnSpPr>
            <a:cxnSpLocks/>
          </p:cNvCxnSpPr>
          <p:nvPr/>
        </p:nvCxnSpPr>
        <p:spPr>
          <a:xfrm flipH="1" flipV="1">
            <a:off x="2081048" y="2761176"/>
            <a:ext cx="3872754" cy="574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F2673A1-09DF-3F43-B755-7D6C8ED4AA5C}"/>
              </a:ext>
            </a:extLst>
          </p:cNvPr>
          <p:cNvCxnSpPr>
            <a:cxnSpLocks/>
          </p:cNvCxnSpPr>
          <p:nvPr/>
        </p:nvCxnSpPr>
        <p:spPr>
          <a:xfrm flipH="1">
            <a:off x="1861566" y="2761176"/>
            <a:ext cx="148537" cy="3110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81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r="-362"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392412"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392412" y="2961396"/>
                <a:ext cx="3321000" cy="3675073"/>
              </a:xfrm>
              <a:prstGeom prst="rect">
                <a:avLst/>
              </a:prstGeom>
              <a:blipFill>
                <a:blip r:embed="rId5"/>
                <a:stretch>
                  <a:fillRect l="-380"/>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sum(3,8)	sum(1,10)	sum(5,6)</a:t>
            </a:r>
          </a:p>
        </p:txBody>
      </p:sp>
    </p:spTree>
    <p:extLst>
      <p:ext uri="{BB962C8B-B14F-4D97-AF65-F5344CB8AC3E}">
        <p14:creationId xmlns:p14="http://schemas.microsoft.com/office/powerpoint/2010/main" val="2826787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560576"/>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m:t>
                          </m:r>
                        </m:e>
                        <m:sub>
                          <m:r>
                            <a:rPr lang="en-US" b="0" i="1" smtClean="0">
                              <a:solidFill>
                                <a:sysClr val="windowText" lastClr="000000"/>
                              </a:solidFill>
                              <a:latin typeface="Cambria Math" panose="02040503050406030204" pitchFamily="18" charset="0"/>
                            </a:rPr>
                            <m:t>𝑗</m:t>
                          </m:r>
                        </m:sub>
                      </m:sSub>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560576"/>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58848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loop over set</a:t>
                </a:r>
              </a:p>
              <a:p>
                <a:r>
                  <a:rPr lang="en-US" sz="2000" dirty="0"/>
                  <a:t>Needs to correctly cover all cells in array that need to be updated</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588485"/>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236981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792224"/>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792224"/>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927920" y="3032027"/>
            <a:ext cx="4619440" cy="35150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 / Notes:</a:t>
            </a:r>
          </a:p>
          <a:p>
            <a:r>
              <a:rPr lang="en-US" sz="2000" dirty="0"/>
              <a:t>Sets the lowest 0 bit to a 1</a:t>
            </a:r>
          </a:p>
          <a:p>
            <a:r>
              <a:rPr lang="en-US" sz="2000" dirty="0"/>
              <a:t>Intuitively, this reverses g() because g() removes ALL trailing 1’s and turns them to 0’s. h() puts those 1’s back (one invocation of h() per digit)</a:t>
            </a:r>
          </a:p>
          <a:p>
            <a:r>
              <a:rPr lang="en-US" sz="2000" dirty="0"/>
              <a:t>Is VERY fast to compute</a:t>
            </a:r>
          </a:p>
        </p:txBody>
      </p:sp>
      <p:sp>
        <p:nvSpPr>
          <p:cNvPr id="6" name="Content Placeholder 2">
            <a:extLst>
              <a:ext uri="{FF2B5EF4-FFF2-40B4-BE49-F238E27FC236}">
                <a16:creationId xmlns:a16="http://schemas.microsoft.com/office/drawing/2014/main" id="{036C4819-9756-824B-8C79-0964E920FBEE}"/>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OR</a:t>
            </a:r>
          </a:p>
        </p:txBody>
      </p:sp>
      <p:cxnSp>
        <p:nvCxnSpPr>
          <p:cNvPr id="7" name="Straight Connector 6">
            <a:extLst>
              <a:ext uri="{FF2B5EF4-FFF2-40B4-BE49-F238E27FC236}">
                <a16:creationId xmlns:a16="http://schemas.microsoft.com/office/drawing/2014/main" id="{7726CF4A-858F-EF4A-B163-AB5D845DA233}"/>
              </a:ext>
            </a:extLst>
          </p:cNvPr>
          <p:cNvCxnSpPr>
            <a:cxnSpLocks/>
          </p:cNvCxnSpPr>
          <p:nvPr/>
        </p:nvCxnSpPr>
        <p:spPr>
          <a:xfrm flipV="1">
            <a:off x="6486144" y="1365504"/>
            <a:ext cx="1089595" cy="257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F2FA3F13-C99A-3447-AC7D-A9475A4A79F7}"/>
                  </a:ext>
                </a:extLst>
              </p:cNvPr>
              <p:cNvSpPr txBox="1">
                <a:spLocks/>
              </p:cNvSpPr>
              <p:nvPr/>
            </p:nvSpPr>
            <p:spPr>
              <a:xfrm>
                <a:off x="6778752" y="3535680"/>
                <a:ext cx="4657343" cy="30114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Examples:</a:t>
                </a:r>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10</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r>
                          <a:rPr lang="en-US" sz="2000" b="0" i="1" smtClean="0">
                            <a:latin typeface="Cambria Math" panose="02040503050406030204" pitchFamily="18" charset="0"/>
                          </a:rPr>
                          <m:t>(1010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=11</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15</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=31</m:t>
                    </m:r>
                  </m:oMath>
                </a14:m>
                <a:endParaRPr lang="en-US" sz="2000" dirty="0"/>
              </a:p>
            </p:txBody>
          </p:sp>
        </mc:Choice>
        <mc:Fallback xmlns="">
          <p:sp>
            <p:nvSpPr>
              <p:cNvPr id="8" name="Content Placeholder 2">
                <a:extLst>
                  <a:ext uri="{FF2B5EF4-FFF2-40B4-BE49-F238E27FC236}">
                    <a16:creationId xmlns:a16="http://schemas.microsoft.com/office/drawing/2014/main" id="{F2FA3F13-C99A-3447-AC7D-A9475A4A79F7}"/>
                  </a:ext>
                </a:extLst>
              </p:cNvPr>
              <p:cNvSpPr txBox="1">
                <a:spLocks noRot="1" noChangeAspect="1" noMove="1" noResize="1" noEditPoints="1" noAdjustHandles="1" noChangeArrowheads="1" noChangeShapeType="1" noTextEdit="1"/>
              </p:cNvSpPr>
              <p:nvPr/>
            </p:nvSpPr>
            <p:spPr>
              <a:xfrm>
                <a:off x="6778752" y="3535680"/>
                <a:ext cx="4657343" cy="3011423"/>
              </a:xfrm>
              <a:prstGeom prst="rect">
                <a:avLst/>
              </a:prstGeom>
              <a:blipFill>
                <a:blip r:embed="rId3"/>
                <a:stretch>
                  <a:fillRect l="-1907"/>
                </a:stretch>
              </a:blipFill>
            </p:spPr>
            <p:txBody>
              <a:bodyPr/>
              <a:lstStyle/>
              <a:p>
                <a:r>
                  <a:rPr lang="en-US">
                    <a:noFill/>
                  </a:rPr>
                  <a:t> </a:t>
                </a:r>
              </a:p>
            </p:txBody>
          </p:sp>
        </mc:Fallback>
      </mc:AlternateContent>
    </p:spTree>
    <p:extLst>
      <p:ext uri="{BB962C8B-B14F-4D97-AF65-F5344CB8AC3E}">
        <p14:creationId xmlns:p14="http://schemas.microsoft.com/office/powerpoint/2010/main" val="66262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Update(4, 2)</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1060704" y="152152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0" dirty="0">
                    <a:solidFill>
                      <a:sysClr val="windowText" lastClr="000000"/>
                    </a:solidFill>
                  </a:rPr>
                  <a:t>h</a:t>
                </a:r>
                <a14:m>
                  <m:oMath xmlns:m="http://schemas.openxmlformats.org/officeDocument/2006/math">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1060704" y="1521527"/>
                <a:ext cx="2962657" cy="695173"/>
              </a:xfrm>
              <a:prstGeom prst="rect">
                <a:avLst/>
              </a:prstGeom>
              <a:blipFill>
                <a:blip r:embed="rId3"/>
                <a:stretch>
                  <a:fillRect l="-3846" b="-357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522976" y="5839968"/>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We change one digit from 0 to 1 on each iteration, so all will be changed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r>
                  <a:rPr lang="en-US" sz="2000" b="1" i="1" dirty="0"/>
                  <a:t> time.</a:t>
                </a:r>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522976" y="5839968"/>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1060704" y="2360461"/>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1060704" y="2360461"/>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6"/>
          <a:stretch>
            <a:fillRect/>
          </a:stretch>
        </p:blipFill>
        <p:spPr>
          <a:xfrm>
            <a:off x="86012" y="5021321"/>
            <a:ext cx="2530790" cy="1744861"/>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2675148"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4</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4</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=5</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2675148" y="3908226"/>
                <a:ext cx="1566672" cy="1450848"/>
              </a:xfrm>
              <a:prstGeom prst="rect">
                <a:avLst/>
              </a:prstGeom>
              <a:blipFill>
                <a:blip r:embed="rId7"/>
                <a:stretch>
                  <a:fillRect l="-4000" t="-1724"/>
                </a:stretch>
              </a:blipFill>
              <a:ln>
                <a:solidFill>
                  <a:schemeClr val="tx1"/>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3706368" y="3236874"/>
            <a:ext cx="944460" cy="533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493CA9A4-6671-0B46-B375-1F8065AD433A}"/>
                  </a:ext>
                </a:extLst>
              </p:cNvPr>
              <p:cNvSpPr txBox="1">
                <a:spLocks/>
              </p:cNvSpPr>
              <p:nvPr/>
            </p:nvSpPr>
            <p:spPr>
              <a:xfrm>
                <a:off x="4546620"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5</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5</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=7</m:t>
                      </m:r>
                    </m:oMath>
                  </m:oMathPara>
                </a14:m>
                <a:endParaRPr lang="en-US" sz="2000" b="1" dirty="0"/>
              </a:p>
            </p:txBody>
          </p:sp>
        </mc:Choice>
        <mc:Fallback xmlns="">
          <p:sp>
            <p:nvSpPr>
              <p:cNvPr id="24" name="Content Placeholder 2">
                <a:extLst>
                  <a:ext uri="{FF2B5EF4-FFF2-40B4-BE49-F238E27FC236}">
                    <a16:creationId xmlns:a16="http://schemas.microsoft.com/office/drawing/2014/main" id="{493CA9A4-6671-0B46-B375-1F8065AD433A}"/>
                  </a:ext>
                </a:extLst>
              </p:cNvPr>
              <p:cNvSpPr txBox="1">
                <a:spLocks noRot="1" noChangeAspect="1" noMove="1" noResize="1" noEditPoints="1" noAdjustHandles="1" noChangeArrowheads="1" noChangeShapeType="1" noTextEdit="1"/>
              </p:cNvSpPr>
              <p:nvPr/>
            </p:nvSpPr>
            <p:spPr>
              <a:xfrm>
                <a:off x="4546620" y="3908226"/>
                <a:ext cx="1566672" cy="1450848"/>
              </a:xfrm>
              <a:prstGeom prst="rect">
                <a:avLst/>
              </a:prstGeom>
              <a:blipFill>
                <a:blip r:embed="rId8"/>
                <a:stretch>
                  <a:fillRect l="-3200"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C03E69B-6C12-0949-A872-DE0164E37523}"/>
                  </a:ext>
                </a:extLst>
              </p:cNvPr>
              <p:cNvSpPr txBox="1">
                <a:spLocks/>
              </p:cNvSpPr>
              <p:nvPr/>
            </p:nvSpPr>
            <p:spPr>
              <a:xfrm>
                <a:off x="6759468" y="3908226"/>
                <a:ext cx="1566672" cy="1450848"/>
              </a:xfrm>
              <a:prstGeom prst="rect">
                <a:avLst/>
              </a:prstGeom>
              <a:ln>
                <a:solidFill>
                  <a:schemeClr val="tx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7</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m:oMathPara>
                </a14:m>
                <a:endParaRPr lang="en-US" sz="2000" b="1" dirty="0"/>
              </a:p>
            </p:txBody>
          </p:sp>
        </mc:Choice>
        <mc:Fallback xmlns="">
          <p:sp>
            <p:nvSpPr>
              <p:cNvPr id="25" name="Content Placeholder 2">
                <a:extLst>
                  <a:ext uri="{FF2B5EF4-FFF2-40B4-BE49-F238E27FC236}">
                    <a16:creationId xmlns:a16="http://schemas.microsoft.com/office/drawing/2014/main" id="{BC03E69B-6C12-0949-A872-DE0164E37523}"/>
                  </a:ext>
                </a:extLst>
              </p:cNvPr>
              <p:cNvSpPr txBox="1">
                <a:spLocks noRot="1" noChangeAspect="1" noMove="1" noResize="1" noEditPoints="1" noAdjustHandles="1" noChangeArrowheads="1" noChangeShapeType="1" noTextEdit="1"/>
              </p:cNvSpPr>
              <p:nvPr/>
            </p:nvSpPr>
            <p:spPr>
              <a:xfrm>
                <a:off x="6759468" y="3908226"/>
                <a:ext cx="1566672" cy="1450848"/>
              </a:xfrm>
              <a:prstGeom prst="rect">
                <a:avLst/>
              </a:prstGeom>
              <a:blipFill>
                <a:blip r:embed="rId9"/>
                <a:stretch>
                  <a:fillRect l="-1587"/>
                </a:stretch>
              </a:blipFill>
              <a:ln>
                <a:solidFill>
                  <a:schemeClr val="tx1"/>
                </a:solidFill>
              </a:ln>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1DF0C03D-987A-E94D-B513-9C928EFA9C67}"/>
              </a:ext>
            </a:extLst>
          </p:cNvPr>
          <p:cNvSpPr txBox="1">
            <a:spLocks/>
          </p:cNvSpPr>
          <p:nvPr/>
        </p:nvSpPr>
        <p:spPr>
          <a:xfrm>
            <a:off x="9029634" y="3908226"/>
            <a:ext cx="2382078" cy="980766"/>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15 is out of bounds.</a:t>
            </a:r>
          </a:p>
          <a:p>
            <a:pPr marL="0" indent="0">
              <a:buFont typeface="Arial" panose="020B0604020202020204" pitchFamily="34" charset="0"/>
              <a:buNone/>
            </a:pPr>
            <a:r>
              <a:rPr lang="en-US" sz="2000" b="1" dirty="0"/>
              <a:t>DONE!</a:t>
            </a:r>
          </a:p>
        </p:txBody>
      </p:sp>
      <p:cxnSp>
        <p:nvCxnSpPr>
          <p:cNvPr id="28" name="Straight Arrow Connector 27">
            <a:extLst>
              <a:ext uri="{FF2B5EF4-FFF2-40B4-BE49-F238E27FC236}">
                <a16:creationId xmlns:a16="http://schemas.microsoft.com/office/drawing/2014/main" id="{9B475607-6E5E-5447-AAA1-FACCE66624D0}"/>
              </a:ext>
            </a:extLst>
          </p:cNvPr>
          <p:cNvCxnSpPr>
            <a:cxnSpLocks/>
          </p:cNvCxnSpPr>
          <p:nvPr/>
        </p:nvCxnSpPr>
        <p:spPr>
          <a:xfrm flipV="1">
            <a:off x="3877056" y="3271308"/>
            <a:ext cx="1315740" cy="499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F2B3CB0-7390-C346-B049-233C5B112FF0}"/>
              </a:ext>
            </a:extLst>
          </p:cNvPr>
          <p:cNvCxnSpPr>
            <a:cxnSpLocks/>
          </p:cNvCxnSpPr>
          <p:nvPr/>
        </p:nvCxnSpPr>
        <p:spPr>
          <a:xfrm>
            <a:off x="5260878" y="3274320"/>
            <a:ext cx="0" cy="553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3128CDB-D575-444E-88FD-EBA08A7B397B}"/>
              </a:ext>
            </a:extLst>
          </p:cNvPr>
          <p:cNvCxnSpPr>
            <a:cxnSpLocks/>
          </p:cNvCxnSpPr>
          <p:nvPr/>
        </p:nvCxnSpPr>
        <p:spPr>
          <a:xfrm flipV="1">
            <a:off x="5318262" y="3271308"/>
            <a:ext cx="794035" cy="568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11687A-1F44-3B47-82C8-C5DDB31AD1F4}"/>
              </a:ext>
            </a:extLst>
          </p:cNvPr>
          <p:cNvCxnSpPr>
            <a:cxnSpLocks/>
          </p:cNvCxnSpPr>
          <p:nvPr/>
        </p:nvCxnSpPr>
        <p:spPr>
          <a:xfrm>
            <a:off x="6197671" y="3285455"/>
            <a:ext cx="1345133" cy="542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6481054-E482-EC4E-AF07-8FF4925C8033}"/>
              </a:ext>
            </a:extLst>
          </p:cNvPr>
          <p:cNvCxnSpPr>
            <a:cxnSpLocks/>
          </p:cNvCxnSpPr>
          <p:nvPr/>
        </p:nvCxnSpPr>
        <p:spPr>
          <a:xfrm flipV="1">
            <a:off x="7628178" y="3236874"/>
            <a:ext cx="3807918" cy="590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5A84F72-1280-4345-81DC-1B0C6EC449FF}"/>
              </a:ext>
            </a:extLst>
          </p:cNvPr>
          <p:cNvCxnSpPr>
            <a:cxnSpLocks/>
          </p:cNvCxnSpPr>
          <p:nvPr/>
        </p:nvCxnSpPr>
        <p:spPr>
          <a:xfrm flipH="1">
            <a:off x="9765792" y="3285455"/>
            <a:ext cx="1755679" cy="51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0E041D3D-F405-AB46-A14A-4920576AF614}"/>
                  </a:ext>
                </a:extLst>
              </p:cNvPr>
              <p:cNvSpPr txBox="1">
                <a:spLocks/>
              </p:cNvSpPr>
              <p:nvPr/>
            </p:nvSpPr>
            <p:spPr>
              <a:xfrm>
                <a:off x="6783258" y="1230716"/>
                <a:ext cx="4492752" cy="757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 Example: t9 does not need to be updated because:</a:t>
                </a:r>
                <a:br>
                  <a:rPr lang="en-US" sz="1600" i="1"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1</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0</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=8&gt;4</m:t>
                      </m:r>
                    </m:oMath>
                  </m:oMathPara>
                </a14:m>
                <a:endParaRPr lang="en-US" sz="1600" i="1" dirty="0"/>
              </a:p>
            </p:txBody>
          </p:sp>
        </mc:Choice>
        <mc:Fallback xmlns="">
          <p:sp>
            <p:nvSpPr>
              <p:cNvPr id="43" name="Content Placeholder 2">
                <a:extLst>
                  <a:ext uri="{FF2B5EF4-FFF2-40B4-BE49-F238E27FC236}">
                    <a16:creationId xmlns:a16="http://schemas.microsoft.com/office/drawing/2014/main" id="{0E041D3D-F405-AB46-A14A-4920576AF614}"/>
                  </a:ext>
                </a:extLst>
              </p:cNvPr>
              <p:cNvSpPr txBox="1">
                <a:spLocks noRot="1" noChangeAspect="1" noMove="1" noResize="1" noEditPoints="1" noAdjustHandles="1" noChangeArrowheads="1" noChangeShapeType="1" noTextEdit="1"/>
              </p:cNvSpPr>
              <p:nvPr/>
            </p:nvSpPr>
            <p:spPr>
              <a:xfrm>
                <a:off x="6783258" y="1230716"/>
                <a:ext cx="4492752" cy="757155"/>
              </a:xfrm>
              <a:prstGeom prst="rect">
                <a:avLst/>
              </a:prstGeom>
              <a:blipFill>
                <a:blip r:embed="rId10"/>
                <a:stretch>
                  <a:fillRect l="-563"/>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07C84D5D-7475-F44B-A150-2E83F55C367E}"/>
              </a:ext>
            </a:extLst>
          </p:cNvPr>
          <p:cNvCxnSpPr>
            <a:cxnSpLocks/>
          </p:cNvCxnSpPr>
          <p:nvPr/>
        </p:nvCxnSpPr>
        <p:spPr>
          <a:xfrm>
            <a:off x="7205472" y="1972037"/>
            <a:ext cx="97536" cy="350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1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260434"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260434" y="2961396"/>
                <a:ext cx="3321000" cy="3675073"/>
              </a:xfrm>
              <a:prstGeom prst="rect">
                <a:avLst/>
              </a:prstGeom>
              <a:blipFill>
                <a:blip r:embed="rId5"/>
                <a:stretch>
                  <a:fillRect l="-379"/>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update(3,5)	update(0,10)	</a:t>
            </a:r>
          </a:p>
        </p:txBody>
      </p:sp>
    </p:spTree>
    <p:extLst>
      <p:ext uri="{BB962C8B-B14F-4D97-AF65-F5344CB8AC3E}">
        <p14:creationId xmlns:p14="http://schemas.microsoft.com/office/powerpoint/2010/main" val="232781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Update Code</a:t>
            </a:r>
          </a:p>
        </p:txBody>
      </p:sp>
      <p:pic>
        <p:nvPicPr>
          <p:cNvPr id="7" name="Picture 6">
            <a:extLst>
              <a:ext uri="{FF2B5EF4-FFF2-40B4-BE49-F238E27FC236}">
                <a16:creationId xmlns:a16="http://schemas.microsoft.com/office/drawing/2014/main" id="{F2B3FCD7-9C5C-FD41-BECB-3DE6E4C6D24E}"/>
              </a:ext>
            </a:extLst>
          </p:cNvPr>
          <p:cNvPicPr>
            <a:picLocks noChangeAspect="1"/>
          </p:cNvPicPr>
          <p:nvPr/>
        </p:nvPicPr>
        <p:blipFill>
          <a:blip r:embed="rId3"/>
          <a:stretch>
            <a:fillRect/>
          </a:stretch>
        </p:blipFill>
        <p:spPr>
          <a:xfrm>
            <a:off x="3595051" y="1089328"/>
            <a:ext cx="4998720" cy="5404519"/>
          </a:xfrm>
          <a:prstGeom prst="rect">
            <a:avLst/>
          </a:prstGeom>
        </p:spPr>
      </p:pic>
      <p:sp>
        <p:nvSpPr>
          <p:cNvPr id="3" name="Rectangle 2">
            <a:extLst>
              <a:ext uri="{FF2B5EF4-FFF2-40B4-BE49-F238E27FC236}">
                <a16:creationId xmlns:a16="http://schemas.microsoft.com/office/drawing/2014/main" id="{770E04DE-785D-504A-B479-FD4C8944D420}"/>
              </a:ext>
            </a:extLst>
          </p:cNvPr>
          <p:cNvSpPr/>
          <p:nvPr/>
        </p:nvSpPr>
        <p:spPr>
          <a:xfrm>
            <a:off x="3866322" y="5466522"/>
            <a:ext cx="3528392" cy="844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296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416640"/>
            <a:ext cx="2593019" cy="13355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What is the runtime of this constructor? Can we make it faster?</a:t>
            </a:r>
            <a:endParaRPr lang="en-US" sz="2000" b="1" i="1" u="sng" dirty="0"/>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80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Advanced Array Structures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2856488" y="1310910"/>
            <a:ext cx="6538365" cy="47638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In this deck we will look at</a:t>
            </a:r>
            <a:r>
              <a:rPr lang="en-US" sz="2000" i="1" dirty="0"/>
              <a:t>:</a:t>
            </a:r>
          </a:p>
          <a:p>
            <a:pPr marL="0" indent="0">
              <a:buFont typeface="Arial" panose="020B0604020202020204" pitchFamily="34" charset="0"/>
              <a:buNone/>
            </a:pPr>
            <a:r>
              <a:rPr lang="en-US" sz="2000" i="1" dirty="0"/>
              <a:t>	- </a:t>
            </a:r>
            <a:r>
              <a:rPr lang="en-US" sz="2000" b="1" i="1" dirty="0"/>
              <a:t>Fenwick Trees</a:t>
            </a:r>
          </a:p>
        </p:txBody>
      </p:sp>
    </p:spTree>
    <p:extLst>
      <p:ext uri="{BB962C8B-B14F-4D97-AF65-F5344CB8AC3E}">
        <p14:creationId xmlns:p14="http://schemas.microsoft.com/office/powerpoint/2010/main" val="1922674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Linear Time Constructor</a:t>
            </a:r>
          </a:p>
        </p:txBody>
      </p:sp>
    </p:spTree>
    <p:extLst>
      <p:ext uri="{BB962C8B-B14F-4D97-AF65-F5344CB8AC3E}">
        <p14:creationId xmlns:p14="http://schemas.microsoft.com/office/powerpoint/2010/main" val="196392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2593019" cy="13355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This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e>
                    </m:func>
                    <m:r>
                      <a:rPr lang="en-US" sz="2000" b="0" i="1" smtClean="0">
                        <a:latin typeface="Cambria Math" panose="02040503050406030204" pitchFamily="18" charset="0"/>
                      </a:rPr>
                      <m:t>)</m:t>
                    </m:r>
                  </m:oMath>
                </a14:m>
                <a:endParaRPr lang="en-US" sz="2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Can we make this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i="1" dirty="0"/>
              </a:p>
            </p:txBody>
          </p:sp>
        </mc:Choice>
        <mc:Fallback xmlns="">
          <p:sp>
            <p:nvSpPr>
              <p:cNvPr id="6" name="Content Placeholder 2">
                <a:extLst>
                  <a:ext uri="{FF2B5EF4-FFF2-40B4-BE49-F238E27FC236}">
                    <a16:creationId xmlns:a16="http://schemas.microsoft.com/office/drawing/2014/main" id="{6F43AF12-7448-F840-9235-FE9827A02A0E}"/>
                  </a:ext>
                </a:extLst>
              </p:cNvPr>
              <p:cNvSpPr txBox="1">
                <a:spLocks noRot="1" noChangeAspect="1" noMove="1" noResize="1" noEditPoints="1" noAdjustHandles="1" noChangeArrowheads="1" noChangeShapeType="1" noTextEdit="1"/>
              </p:cNvSpPr>
              <p:nvPr/>
            </p:nvSpPr>
            <p:spPr>
              <a:xfrm>
                <a:off x="8159064" y="2313064"/>
                <a:ext cx="2593019" cy="1335549"/>
              </a:xfrm>
              <a:prstGeom prst="rect">
                <a:avLst/>
              </a:prstGeom>
              <a:blipFill>
                <a:blip r:embed="rId3"/>
                <a:stretch>
                  <a:fillRect l="-1942" t="-943" b="-3774"/>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467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Key Observation</a:t>
            </a:r>
            <a:endParaRPr lang="en-US" sz="2000" dirty="0"/>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3231522" cy="31102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Observation</a:t>
            </a:r>
            <a:r>
              <a:rPr lang="en-US" sz="2000" dirty="0"/>
              <a:t>:</a:t>
            </a:r>
          </a:p>
          <a:p>
            <a:pPr marL="0" indent="0">
              <a:buFont typeface="Arial" panose="020B0604020202020204" pitchFamily="34" charset="0"/>
              <a:buNone/>
            </a:pPr>
            <a:r>
              <a:rPr lang="en-US" sz="2000" i="1" dirty="0"/>
              <a:t>Each element a[</a:t>
            </a:r>
            <a:r>
              <a:rPr lang="en-US" sz="2000" i="1" dirty="0" err="1"/>
              <a:t>i</a:t>
            </a:r>
            <a:r>
              <a:rPr lang="en-US" sz="2000" i="1" dirty="0"/>
              <a:t>] contributes to bit[</a:t>
            </a:r>
            <a:r>
              <a:rPr lang="en-US" sz="2000" i="1" dirty="0" err="1"/>
              <a:t>i</a:t>
            </a:r>
            <a:r>
              <a:rPr lang="en-US" sz="2000" i="1" dirty="0"/>
              <a:t>] and everything bit[</a:t>
            </a:r>
            <a:r>
              <a:rPr lang="en-US" sz="2000" i="1" dirty="0" err="1"/>
              <a:t>i</a:t>
            </a:r>
            <a:r>
              <a:rPr lang="en-US" sz="2000" i="1" dirty="0"/>
              <a:t>|(i+1)]. So, if we push the change up one “level”, we can then push it up again eventually when we each index </a:t>
            </a:r>
            <a:r>
              <a:rPr lang="en-US" sz="2000" i="1" dirty="0" err="1"/>
              <a:t>i</a:t>
            </a:r>
            <a:r>
              <a:rPr lang="en-US" sz="2000" i="1" dirty="0"/>
              <a:t>|(i+1)</a:t>
            </a:r>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943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Fast Construction</a:t>
            </a:r>
          </a:p>
        </p:txBody>
      </p:sp>
      <p:pic>
        <p:nvPicPr>
          <p:cNvPr id="4" name="Picture 3">
            <a:extLst>
              <a:ext uri="{FF2B5EF4-FFF2-40B4-BE49-F238E27FC236}">
                <a16:creationId xmlns:a16="http://schemas.microsoft.com/office/drawing/2014/main" id="{069342FE-F988-5B43-973C-EED91608192C}"/>
              </a:ext>
            </a:extLst>
          </p:cNvPr>
          <p:cNvPicPr>
            <a:picLocks noChangeAspect="1"/>
          </p:cNvPicPr>
          <p:nvPr/>
        </p:nvPicPr>
        <p:blipFill>
          <a:blip r:embed="rId2"/>
          <a:stretch>
            <a:fillRect/>
          </a:stretch>
        </p:blipFill>
        <p:spPr>
          <a:xfrm>
            <a:off x="3591666" y="1089328"/>
            <a:ext cx="7323027" cy="209750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F9E5C0-6729-FA42-9920-B72E6D1FF9FC}"/>
                  </a:ext>
                </a:extLst>
              </p:cNvPr>
              <p:cNvSpPr txBox="1">
                <a:spLocks/>
              </p:cNvSpPr>
              <p:nvPr/>
            </p:nvSpPr>
            <p:spPr>
              <a:xfrm>
                <a:off x="851850" y="3306389"/>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9" name="Content Placeholder 2">
                <a:extLst>
                  <a:ext uri="{FF2B5EF4-FFF2-40B4-BE49-F238E27FC236}">
                    <a16:creationId xmlns:a16="http://schemas.microsoft.com/office/drawing/2014/main" id="{B4F9E5C0-6729-FA42-9920-B72E6D1FF9FC}"/>
                  </a:ext>
                </a:extLst>
              </p:cNvPr>
              <p:cNvSpPr txBox="1">
                <a:spLocks noRot="1" noChangeAspect="1" noMove="1" noResize="1" noEditPoints="1" noAdjustHandles="1" noChangeArrowheads="1" noChangeShapeType="1" noTextEdit="1"/>
              </p:cNvSpPr>
              <p:nvPr/>
            </p:nvSpPr>
            <p:spPr>
              <a:xfrm>
                <a:off x="851850" y="3306389"/>
                <a:ext cx="10485119" cy="526363"/>
              </a:xfrm>
              <a:prstGeom prst="rect">
                <a:avLst/>
              </a:prstGeom>
              <a:blipFill>
                <a:blip r:embed="rId3"/>
                <a:stretch>
                  <a:fillRect b="-1136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8CB78A54-B6F7-F449-947D-781296D44C1E}"/>
                  </a:ext>
                </a:extLst>
              </p:cNvPr>
              <p:cNvSpPr txBox="1">
                <a:spLocks/>
              </p:cNvSpPr>
              <p:nvPr/>
            </p:nvSpPr>
            <p:spPr>
              <a:xfrm>
                <a:off x="465086" y="2100682"/>
                <a:ext cx="2136227" cy="7207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Recall that </a:t>
                </a:r>
                <a14:m>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 | (</m:t>
                    </m:r>
                    <m:r>
                      <a:rPr lang="en-US" sz="1600" b="0" i="1" smtClean="0">
                        <a:latin typeface="Cambria Math" panose="02040503050406030204" pitchFamily="18" charset="0"/>
                      </a:rPr>
                      <m:t>𝑖</m:t>
                    </m:r>
                    <m:r>
                      <a:rPr lang="en-US" sz="1600" b="0" i="1" smtClean="0">
                        <a:latin typeface="Cambria Math" panose="02040503050406030204" pitchFamily="18" charset="0"/>
                      </a:rPr>
                      <m:t>+1)</m:t>
                    </m:r>
                  </m:oMath>
                </a14:m>
                <a:r>
                  <a:rPr lang="en-US" sz="1600" dirty="0"/>
                  <a:t> is the function </a:t>
                </a:r>
                <a14:m>
                  <m:oMath xmlns:m="http://schemas.openxmlformats.org/officeDocument/2006/math">
                    <m:r>
                      <a:rPr lang="en-US" sz="1600" b="0" i="1" smtClean="0">
                        <a:latin typeface="Cambria Math" panose="02040503050406030204" pitchFamily="18" charset="0"/>
                      </a:rPr>
                      <m:t>h</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oMath>
                </a14:m>
                <a:endParaRPr lang="en-US" sz="1600" i="1" dirty="0"/>
              </a:p>
            </p:txBody>
          </p:sp>
        </mc:Choice>
        <mc:Fallback xmlns="">
          <p:sp>
            <p:nvSpPr>
              <p:cNvPr id="10" name="Content Placeholder 2">
                <a:extLst>
                  <a:ext uri="{FF2B5EF4-FFF2-40B4-BE49-F238E27FC236}">
                    <a16:creationId xmlns:a16="http://schemas.microsoft.com/office/drawing/2014/main" id="{8CB78A54-B6F7-F449-947D-781296D44C1E}"/>
                  </a:ext>
                </a:extLst>
              </p:cNvPr>
              <p:cNvSpPr txBox="1">
                <a:spLocks noRot="1" noChangeAspect="1" noMove="1" noResize="1" noEditPoints="1" noAdjustHandles="1" noChangeArrowheads="1" noChangeShapeType="1" noTextEdit="1"/>
              </p:cNvSpPr>
              <p:nvPr/>
            </p:nvSpPr>
            <p:spPr>
              <a:xfrm>
                <a:off x="465086" y="2100682"/>
                <a:ext cx="2136227" cy="720716"/>
              </a:xfrm>
              <a:prstGeom prst="rect">
                <a:avLst/>
              </a:prstGeom>
              <a:blipFill>
                <a:blip r:embed="rId4"/>
                <a:stretch>
                  <a:fillRect l="-1183" r="-592"/>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02F4A635-A4B4-A546-B3A6-2BA27E2F4973}"/>
              </a:ext>
            </a:extLst>
          </p:cNvPr>
          <p:cNvCxnSpPr>
            <a:cxnSpLocks/>
          </p:cNvCxnSpPr>
          <p:nvPr/>
        </p:nvCxnSpPr>
        <p:spPr>
          <a:xfrm flipV="1">
            <a:off x="2554015" y="2241584"/>
            <a:ext cx="904934" cy="68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03981D8-3DD5-694C-A7BD-B1ABFDDE3011}"/>
                  </a:ext>
                </a:extLst>
              </p:cNvPr>
              <p:cNvSpPr txBox="1">
                <a:spLocks/>
              </p:cNvSpPr>
              <p:nvPr/>
            </p:nvSpPr>
            <p:spPr>
              <a:xfrm>
                <a:off x="4867204" y="5243413"/>
                <a:ext cx="2454409" cy="12756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Consider t</a:t>
                </a:r>
                <a:r>
                  <a:rPr lang="en-US" sz="1600" b="1" i="1" u="sng" baseline="-25000" dirty="0"/>
                  <a:t>9</a:t>
                </a:r>
                <a:r>
                  <a:rPr lang="en-US" sz="1600" dirty="0"/>
                  <a:t>:</a:t>
                </a:r>
                <a:br>
                  <a:rPr lang="en-US" sz="1600" dirty="0"/>
                </a:br>
                <a14:m>
                  <m:oMathPara xmlns:m="http://schemas.openxmlformats.org/officeDocument/2006/math">
                    <m:oMathParaPr>
                      <m:jc m:val="left"/>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9</m:t>
                          </m:r>
                        </m:e>
                        <m:sub>
                          <m:r>
                            <a:rPr lang="en-US" sz="1600" b="0" i="1" smtClean="0">
                              <a:latin typeface="Cambria Math" panose="02040503050406030204" pitchFamily="18" charset="0"/>
                            </a:rPr>
                            <m:t>10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1001</m:t>
                          </m:r>
                        </m:e>
                        <m:sub>
                          <m:r>
                            <a:rPr lang="en-US" sz="1600" b="0" i="1" smtClean="0">
                              <a:latin typeface="Cambria Math" panose="02040503050406030204" pitchFamily="18" charset="0"/>
                            </a:rPr>
                            <m:t>2</m:t>
                          </m:r>
                        </m:sub>
                      </m:sSub>
                    </m:oMath>
                  </m:oMathPara>
                </a14:m>
                <a:br>
                  <a:rPr lang="en-US" sz="1600" b="0" i="1" dirty="0">
                    <a:latin typeface="Cambria Math" panose="02040503050406030204" pitchFamily="18" charset="0"/>
                  </a:rPr>
                </a:b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9</m:t>
                        </m:r>
                      </m:sub>
                    </m:sSub>
                    <m:r>
                      <a:rPr lang="en-US" sz="1600" b="0" i="1" smtClean="0">
                        <a:latin typeface="Cambria Math" panose="02040503050406030204" pitchFamily="18" charset="0"/>
                      </a:rPr>
                      <m:t>=36</m:t>
                    </m:r>
                  </m:oMath>
                </a14:m>
                <a:r>
                  <a:rPr lang="en-US" sz="1600" i="1" dirty="0"/>
                  <a:t> //sum from 0 to 8</a:t>
                </a:r>
              </a:p>
            </p:txBody>
          </p:sp>
        </mc:Choice>
        <mc:Fallback xmlns="">
          <p:sp>
            <p:nvSpPr>
              <p:cNvPr id="13" name="Content Placeholder 2">
                <a:extLst>
                  <a:ext uri="{FF2B5EF4-FFF2-40B4-BE49-F238E27FC236}">
                    <a16:creationId xmlns:a16="http://schemas.microsoft.com/office/drawing/2014/main" id="{103981D8-3DD5-694C-A7BD-B1ABFDDE3011}"/>
                  </a:ext>
                </a:extLst>
              </p:cNvPr>
              <p:cNvSpPr txBox="1">
                <a:spLocks noRot="1" noChangeAspect="1" noMove="1" noResize="1" noEditPoints="1" noAdjustHandles="1" noChangeArrowheads="1" noChangeShapeType="1" noTextEdit="1"/>
              </p:cNvSpPr>
              <p:nvPr/>
            </p:nvSpPr>
            <p:spPr>
              <a:xfrm>
                <a:off x="4867204" y="5243413"/>
                <a:ext cx="2454409" cy="1275628"/>
              </a:xfrm>
              <a:prstGeom prst="rect">
                <a:avLst/>
              </a:prstGeom>
              <a:blipFill>
                <a:blip r:embed="rId5"/>
                <a:stretch>
                  <a:fillRect l="-10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BA6CFDD6-719A-2E4D-A166-807E0ED573AF}"/>
                  </a:ext>
                </a:extLst>
              </p:cNvPr>
              <p:cNvSpPr txBox="1">
                <a:spLocks/>
              </p:cNvSpPr>
              <p:nvPr/>
            </p:nvSpPr>
            <p:spPr>
              <a:xfrm>
                <a:off x="851850" y="3896743"/>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sz="3400" b="0" i="0" smtClean="0">
                          <a:solidFill>
                            <a:sysClr val="windowText" lastClr="000000"/>
                          </a:solidFill>
                          <a:latin typeface="Cambria Math" panose="02040503050406030204" pitchFamily="18" charset="0"/>
                        </a:rPr>
                        <m:t>A</m:t>
                      </m:r>
                      <m:r>
                        <a:rPr lang="en-US" sz="3400" b="0" i="1" smtClean="0">
                          <a:solidFill>
                            <a:sysClr val="windowText" lastClr="000000"/>
                          </a:solidFill>
                          <a:latin typeface="Cambria Math" panose="02040503050406030204" pitchFamily="18" charset="0"/>
                        </a:rPr>
                        <m:t>={0, 1, 2, 3, 4, 5, 6, 7, 8, 9, 10, 11, 12, 13, 14}</m:t>
                      </m:r>
                    </m:oMath>
                  </m:oMathPara>
                </a14:m>
                <a:endParaRPr lang="en-US" sz="3400" i="1" dirty="0">
                  <a:solidFill>
                    <a:sysClr val="windowText" lastClr="000000"/>
                  </a:solidFill>
                </a:endParaRPr>
              </a:p>
            </p:txBody>
          </p:sp>
        </mc:Choice>
        <mc:Fallback xmlns="">
          <p:sp>
            <p:nvSpPr>
              <p:cNvPr id="14" name="Content Placeholder 2">
                <a:extLst>
                  <a:ext uri="{FF2B5EF4-FFF2-40B4-BE49-F238E27FC236}">
                    <a16:creationId xmlns:a16="http://schemas.microsoft.com/office/drawing/2014/main" id="{BA6CFDD6-719A-2E4D-A166-807E0ED573AF}"/>
                  </a:ext>
                </a:extLst>
              </p:cNvPr>
              <p:cNvSpPr txBox="1">
                <a:spLocks noRot="1" noChangeAspect="1" noMove="1" noResize="1" noEditPoints="1" noAdjustHandles="1" noChangeArrowheads="1" noChangeShapeType="1" noTextEdit="1"/>
              </p:cNvSpPr>
              <p:nvPr/>
            </p:nvSpPr>
            <p:spPr>
              <a:xfrm>
                <a:off x="851850" y="3896743"/>
                <a:ext cx="10485119" cy="526363"/>
              </a:xfrm>
              <a:prstGeom prst="rect">
                <a:avLst/>
              </a:prstGeom>
              <a:blipFill>
                <a:blip r:embed="rId6"/>
                <a:stretch>
                  <a:fillRect b="-1395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640BB353-4630-C849-801B-084B2341D645}"/>
                  </a:ext>
                </a:extLst>
              </p:cNvPr>
              <p:cNvSpPr txBox="1">
                <a:spLocks/>
              </p:cNvSpPr>
              <p:nvPr/>
            </p:nvSpPr>
            <p:spPr>
              <a:xfrm>
                <a:off x="1779277" y="5243413"/>
                <a:ext cx="2454409" cy="11587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=8</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𝑟</m:t>
                      </m:r>
                      <m:r>
                        <a:rPr lang="en-US" sz="1600" b="0" i="1" smtClean="0">
                          <a:latin typeface="Cambria Math" panose="02040503050406030204" pitchFamily="18" charset="0"/>
                        </a:rPr>
                        <m:t>=</m:t>
                      </m:r>
                      <m:r>
                        <a:rPr lang="en-US" sz="1600" b="0" i="1" smtClean="0">
                          <a:latin typeface="Cambria Math" panose="02040503050406030204" pitchFamily="18" charset="0"/>
                        </a:rPr>
                        <m:t>𝑖</m:t>
                      </m:r>
                      <m:d>
                        <m:dPr>
                          <m:begChr m:val="|"/>
                          <m:endChr m:val="|"/>
                          <m:ctrlPr>
                            <a:rPr lang="en-US" sz="1600" b="0" i="1" smtClean="0">
                              <a:latin typeface="Cambria Math" panose="02040503050406030204" pitchFamily="18" charset="0"/>
                            </a:rPr>
                          </m:ctrlPr>
                        </m:d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smtClean="0">
                              <a:latin typeface="Cambria Math" panose="02040503050406030204" pitchFamily="18" charset="0"/>
                            </a:rPr>
                            <m:t>=8</m:t>
                          </m:r>
                        </m:e>
                      </m:d>
                      <m:r>
                        <a:rPr lang="en-US" sz="1600" b="0" i="1" smtClean="0">
                          <a:latin typeface="Cambria Math" panose="02040503050406030204" pitchFamily="18" charset="0"/>
                        </a:rPr>
                        <m:t>9=9</m:t>
                      </m:r>
                    </m:oMath>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8</m:t>
                          </m:r>
                        </m:e>
                      </m:d>
                      <m:r>
                        <a:rPr lang="en-US" sz="1600" b="0" i="1" smtClean="0">
                          <a:latin typeface="Cambria Math" panose="02040503050406030204" pitchFamily="18" charset="0"/>
                        </a:rPr>
                        <m:t>=36</m:t>
                      </m:r>
                    </m:oMath>
                  </m:oMathPara>
                </a14:m>
                <a:endParaRPr lang="en-US" sz="1600" i="1" dirty="0"/>
              </a:p>
              <a:p>
                <a:pPr marL="0" indent="0">
                  <a:buFont typeface="Arial" panose="020B0604020202020204" pitchFamily="34" charset="0"/>
                  <a:buNone/>
                </a:pPr>
                <a:endParaRPr lang="en-US" sz="1600" i="1" dirty="0"/>
              </a:p>
            </p:txBody>
          </p:sp>
        </mc:Choice>
        <mc:Fallback xmlns="">
          <p:sp>
            <p:nvSpPr>
              <p:cNvPr id="15" name="Content Placeholder 2">
                <a:extLst>
                  <a:ext uri="{FF2B5EF4-FFF2-40B4-BE49-F238E27FC236}">
                    <a16:creationId xmlns:a16="http://schemas.microsoft.com/office/drawing/2014/main" id="{640BB353-4630-C849-801B-084B2341D645}"/>
                  </a:ext>
                </a:extLst>
              </p:cNvPr>
              <p:cNvSpPr txBox="1">
                <a:spLocks noRot="1" noChangeAspect="1" noMove="1" noResize="1" noEditPoints="1" noAdjustHandles="1" noChangeArrowheads="1" noChangeShapeType="1" noTextEdit="1"/>
              </p:cNvSpPr>
              <p:nvPr/>
            </p:nvSpPr>
            <p:spPr>
              <a:xfrm>
                <a:off x="1779277" y="5243413"/>
                <a:ext cx="2454409" cy="1158765"/>
              </a:xfrm>
              <a:prstGeom prst="rect">
                <a:avLst/>
              </a:prstGeom>
              <a:blipFill>
                <a:blip r:embed="rId7"/>
                <a:stretch>
                  <a:fillRect l="-1031"/>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AC61636C-4866-394B-BAE9-D459DB38F98E}"/>
              </a:ext>
            </a:extLst>
          </p:cNvPr>
          <p:cNvCxnSpPr>
            <a:cxnSpLocks/>
          </p:cNvCxnSpPr>
          <p:nvPr/>
        </p:nvCxnSpPr>
        <p:spPr>
          <a:xfrm flipV="1">
            <a:off x="3342290" y="4487097"/>
            <a:ext cx="2841227" cy="75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8C06D7D-413D-AC4B-8C26-42ADEF48D89F}"/>
              </a:ext>
            </a:extLst>
          </p:cNvPr>
          <p:cNvCxnSpPr>
            <a:cxnSpLocks/>
          </p:cNvCxnSpPr>
          <p:nvPr/>
        </p:nvCxnSpPr>
        <p:spPr>
          <a:xfrm flipH="1" flipV="1">
            <a:off x="6692462" y="4487097"/>
            <a:ext cx="1213945" cy="709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51730A2A-9A29-8D45-A0DC-030B9590C6CA}"/>
                  </a:ext>
                </a:extLst>
              </p:cNvPr>
              <p:cNvSpPr txBox="1">
                <a:spLocks/>
              </p:cNvSpPr>
              <p:nvPr/>
            </p:nvSpPr>
            <p:spPr>
              <a:xfrm>
                <a:off x="7705397" y="5196116"/>
                <a:ext cx="3007271" cy="8536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=9</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𝑎</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=36+9=45</m:t>
                      </m:r>
                    </m:oMath>
                  </m:oMathPara>
                </a14:m>
                <a:br>
                  <a:rPr lang="en-US" sz="1600" b="0" dirty="0"/>
                </a:br>
                <a:endParaRPr lang="en-US" sz="1600" b="0" dirty="0"/>
              </a:p>
            </p:txBody>
          </p:sp>
        </mc:Choice>
        <mc:Fallback xmlns="">
          <p:sp>
            <p:nvSpPr>
              <p:cNvPr id="22" name="Content Placeholder 2">
                <a:extLst>
                  <a:ext uri="{FF2B5EF4-FFF2-40B4-BE49-F238E27FC236}">
                    <a16:creationId xmlns:a16="http://schemas.microsoft.com/office/drawing/2014/main" id="{51730A2A-9A29-8D45-A0DC-030B9590C6CA}"/>
                  </a:ext>
                </a:extLst>
              </p:cNvPr>
              <p:cNvSpPr txBox="1">
                <a:spLocks noRot="1" noChangeAspect="1" noMove="1" noResize="1" noEditPoints="1" noAdjustHandles="1" noChangeArrowheads="1" noChangeShapeType="1" noTextEdit="1"/>
              </p:cNvSpPr>
              <p:nvPr/>
            </p:nvSpPr>
            <p:spPr>
              <a:xfrm>
                <a:off x="7705397" y="5196116"/>
                <a:ext cx="3007271" cy="853697"/>
              </a:xfrm>
              <a:prstGeom prst="rect">
                <a:avLst/>
              </a:prstGeom>
              <a:blipFill>
                <a:blip r:embed="rId8"/>
                <a:stretch>
                  <a:fillRect l="-840"/>
                </a:stretch>
              </a:blipFill>
            </p:spPr>
            <p:txBody>
              <a:bodyPr/>
              <a:lstStyle/>
              <a:p>
                <a:r>
                  <a:rPr lang="en-US">
                    <a:noFill/>
                  </a:rPr>
                  <a:t> </a:t>
                </a:r>
              </a:p>
            </p:txBody>
          </p:sp>
        </mc:Fallback>
      </mc:AlternateContent>
    </p:spTree>
    <p:extLst>
      <p:ext uri="{BB962C8B-B14F-4D97-AF65-F5344CB8AC3E}">
        <p14:creationId xmlns:p14="http://schemas.microsoft.com/office/powerpoint/2010/main" val="3129032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for min Function</a:t>
            </a:r>
          </a:p>
        </p:txBody>
      </p:sp>
    </p:spTree>
    <p:extLst>
      <p:ext uri="{BB962C8B-B14F-4D97-AF65-F5344CB8AC3E}">
        <p14:creationId xmlns:p14="http://schemas.microsoft.com/office/powerpoint/2010/main" val="4177412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Partial implementation with f() = min()</a:t>
            </a:r>
          </a:p>
        </p:txBody>
      </p:sp>
      <p:pic>
        <p:nvPicPr>
          <p:cNvPr id="4" name="Picture 3">
            <a:extLst>
              <a:ext uri="{FF2B5EF4-FFF2-40B4-BE49-F238E27FC236}">
                <a16:creationId xmlns:a16="http://schemas.microsoft.com/office/drawing/2014/main" id="{47A65649-A339-D24F-86CE-341B25726E05}"/>
              </a:ext>
            </a:extLst>
          </p:cNvPr>
          <p:cNvPicPr>
            <a:picLocks noChangeAspect="1"/>
          </p:cNvPicPr>
          <p:nvPr/>
        </p:nvPicPr>
        <p:blipFill>
          <a:blip r:embed="rId2"/>
          <a:stretch>
            <a:fillRect/>
          </a:stretch>
        </p:blipFill>
        <p:spPr>
          <a:xfrm>
            <a:off x="1739426" y="1360651"/>
            <a:ext cx="5464679" cy="5382811"/>
          </a:xfrm>
          <a:prstGeom prst="rect">
            <a:avLst/>
          </a:prstGeom>
        </p:spPr>
      </p:pic>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8129837" y="3140313"/>
            <a:ext cx="3295891" cy="26929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err="1"/>
              <a:t>getmin</a:t>
            </a:r>
            <a:r>
              <a:rPr lang="en-US" sz="1600" dirty="0"/>
              <a:t>() returns min from index 0 to r</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Can you adapt to return min from a given left and right index? Why or why not?</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What about update(</a:t>
            </a:r>
            <a:r>
              <a:rPr lang="en-US" sz="1600" dirty="0" err="1"/>
              <a:t>int</a:t>
            </a:r>
            <a:r>
              <a:rPr lang="en-US" sz="1600" dirty="0"/>
              <a:t> </a:t>
            </a:r>
            <a:r>
              <a:rPr lang="en-US" sz="1600" dirty="0" err="1"/>
              <a:t>idx</a:t>
            </a:r>
            <a:r>
              <a:rPr lang="en-US" sz="1600" dirty="0"/>
              <a:t>, </a:t>
            </a:r>
            <a:r>
              <a:rPr lang="en-US" sz="1600" dirty="0" err="1"/>
              <a:t>int</a:t>
            </a:r>
            <a:r>
              <a:rPr lang="en-US" sz="1600" dirty="0"/>
              <a:t> </a:t>
            </a:r>
            <a:r>
              <a:rPr lang="en-US" sz="1600" dirty="0" err="1"/>
              <a:t>val</a:t>
            </a:r>
            <a:r>
              <a:rPr lang="en-US" sz="1600" dirty="0"/>
              <a:t>), does this method have any restrictions?</a:t>
            </a:r>
          </a:p>
        </p:txBody>
      </p:sp>
      <p:cxnSp>
        <p:nvCxnSpPr>
          <p:cNvPr id="8" name="Straight Connector 7">
            <a:extLst>
              <a:ext uri="{FF2B5EF4-FFF2-40B4-BE49-F238E27FC236}">
                <a16:creationId xmlns:a16="http://schemas.microsoft.com/office/drawing/2014/main" id="{664D6D5D-578D-6A40-9B11-7DAFBCBF4C16}"/>
              </a:ext>
            </a:extLst>
          </p:cNvPr>
          <p:cNvCxnSpPr>
            <a:cxnSpLocks/>
          </p:cNvCxnSpPr>
          <p:nvPr/>
        </p:nvCxnSpPr>
        <p:spPr>
          <a:xfrm flipV="1">
            <a:off x="7307008" y="3610303"/>
            <a:ext cx="1048716" cy="743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139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218156"/>
            <a:ext cx="9396247"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sp>
        <p:nvSpPr>
          <p:cNvPr id="3" name="Rectangle 2">
            <a:extLst>
              <a:ext uri="{FF2B5EF4-FFF2-40B4-BE49-F238E27FC236}">
                <a16:creationId xmlns:a16="http://schemas.microsoft.com/office/drawing/2014/main" id="{DCD1950C-223F-B64D-A69C-C3F08F1B7286}"/>
              </a:ext>
            </a:extLst>
          </p:cNvPr>
          <p:cNvSpPr/>
          <p:nvPr/>
        </p:nvSpPr>
        <p:spPr>
          <a:xfrm>
            <a:off x="312157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6" name="Straight Arrow Connector 5">
            <a:extLst>
              <a:ext uri="{FF2B5EF4-FFF2-40B4-BE49-F238E27FC236}">
                <a16:creationId xmlns:a16="http://schemas.microsoft.com/office/drawing/2014/main" id="{CD04FECA-F204-164C-991E-616D8447A07D}"/>
              </a:ext>
            </a:extLst>
          </p:cNvPr>
          <p:cNvCxnSpPr/>
          <p:nvPr/>
        </p:nvCxnSpPr>
        <p:spPr>
          <a:xfrm>
            <a:off x="348417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46E8E55-1159-DC40-9814-EA4F39C95172}"/>
              </a:ext>
            </a:extLst>
          </p:cNvPr>
          <p:cNvCxnSpPr/>
          <p:nvPr/>
        </p:nvCxnSpPr>
        <p:spPr>
          <a:xfrm>
            <a:off x="409377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7313B7C-7AB8-E147-86E9-AF12332C67E1}"/>
              </a:ext>
            </a:extLst>
          </p:cNvPr>
          <p:cNvCxnSpPr/>
          <p:nvPr/>
        </p:nvCxnSpPr>
        <p:spPr>
          <a:xfrm>
            <a:off x="375744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17D87879-2510-7447-8654-30D44AB30209}"/>
              </a:ext>
            </a:extLst>
          </p:cNvPr>
          <p:cNvSpPr txBox="1">
            <a:spLocks/>
          </p:cNvSpPr>
          <p:nvPr/>
        </p:nvSpPr>
        <p:spPr>
          <a:xfrm>
            <a:off x="333623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a:t>
            </a:r>
          </a:p>
        </p:txBody>
      </p:sp>
      <p:sp>
        <p:nvSpPr>
          <p:cNvPr id="13" name="Content Placeholder 2">
            <a:extLst>
              <a:ext uri="{FF2B5EF4-FFF2-40B4-BE49-F238E27FC236}">
                <a16:creationId xmlns:a16="http://schemas.microsoft.com/office/drawing/2014/main" id="{E1620E2F-E34D-4148-BB36-CF10E7E06F09}"/>
              </a:ext>
            </a:extLst>
          </p:cNvPr>
          <p:cNvSpPr txBox="1">
            <a:spLocks/>
          </p:cNvSpPr>
          <p:nvPr/>
        </p:nvSpPr>
        <p:spPr>
          <a:xfrm>
            <a:off x="394138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14" name="Content Placeholder 2">
            <a:extLst>
              <a:ext uri="{FF2B5EF4-FFF2-40B4-BE49-F238E27FC236}">
                <a16:creationId xmlns:a16="http://schemas.microsoft.com/office/drawing/2014/main" id="{50C267EB-2A3A-814C-9F9A-506415ECC8A8}"/>
              </a:ext>
            </a:extLst>
          </p:cNvPr>
          <p:cNvSpPr txBox="1">
            <a:spLocks/>
          </p:cNvSpPr>
          <p:nvPr/>
        </p:nvSpPr>
        <p:spPr>
          <a:xfrm>
            <a:off x="3356224" y="5277201"/>
            <a:ext cx="813754" cy="4026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 = </a:t>
            </a:r>
            <a:r>
              <a:rPr lang="en-US" sz="1600" dirty="0" err="1"/>
              <a:t>a+b</a:t>
            </a:r>
            <a:endParaRPr lang="en-US" sz="1600" dirty="0"/>
          </a:p>
        </p:txBody>
      </p:sp>
      <p:sp>
        <p:nvSpPr>
          <p:cNvPr id="9" name="Rectangle 8">
            <a:extLst>
              <a:ext uri="{FF2B5EF4-FFF2-40B4-BE49-F238E27FC236}">
                <a16:creationId xmlns:a16="http://schemas.microsoft.com/office/drawing/2014/main" id="{335445AE-7266-0948-90BE-50236A764561}"/>
              </a:ext>
            </a:extLst>
          </p:cNvPr>
          <p:cNvSpPr/>
          <p:nvPr/>
        </p:nvSpPr>
        <p:spPr>
          <a:xfrm>
            <a:off x="266437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6136542-0AFA-3F41-B242-A2F693214D03}"/>
              </a:ext>
            </a:extLst>
          </p:cNvPr>
          <p:cNvSpPr/>
          <p:nvPr/>
        </p:nvSpPr>
        <p:spPr>
          <a:xfrm>
            <a:off x="679756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716016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776976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743343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01222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761737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300229" y="5277201"/>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634036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3135296B-0F62-A24E-8A9B-0D5163878591}"/>
              </a:ext>
            </a:extLst>
          </p:cNvPr>
          <p:cNvSpPr txBox="1">
            <a:spLocks/>
          </p:cNvSpPr>
          <p:nvPr/>
        </p:nvSpPr>
        <p:spPr>
          <a:xfrm>
            <a:off x="165241" y="2640722"/>
            <a:ext cx="1757616"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“Normal”, “Forward” use of a function like sum()</a:t>
            </a:r>
          </a:p>
        </p:txBody>
      </p:sp>
      <p:cxnSp>
        <p:nvCxnSpPr>
          <p:cNvPr id="26" name="Straight Connector 25">
            <a:extLst>
              <a:ext uri="{FF2B5EF4-FFF2-40B4-BE49-F238E27FC236}">
                <a16:creationId xmlns:a16="http://schemas.microsoft.com/office/drawing/2014/main" id="{813ADF48-951F-F742-BF87-26AFB90A7083}"/>
              </a:ext>
            </a:extLst>
          </p:cNvPr>
          <p:cNvCxnSpPr>
            <a:cxnSpLocks/>
          </p:cNvCxnSpPr>
          <p:nvPr/>
        </p:nvCxnSpPr>
        <p:spPr>
          <a:xfrm flipH="1" flipV="1">
            <a:off x="1658626" y="3697013"/>
            <a:ext cx="757285" cy="463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2910AE88-AB59-1341-AEFB-797CDFFEE3D5}"/>
              </a:ext>
            </a:extLst>
          </p:cNvPr>
          <p:cNvSpPr txBox="1">
            <a:spLocks/>
          </p:cNvSpPr>
          <p:nvPr/>
        </p:nvSpPr>
        <p:spPr>
          <a:xfrm>
            <a:off x="9892852" y="2657188"/>
            <a:ext cx="1799361" cy="123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Given one input (b) and the output (c), can you compute the second original input?</a:t>
            </a:r>
          </a:p>
        </p:txBody>
      </p:sp>
      <p:cxnSp>
        <p:nvCxnSpPr>
          <p:cNvPr id="29" name="Straight Connector 28">
            <a:extLst>
              <a:ext uri="{FF2B5EF4-FFF2-40B4-BE49-F238E27FC236}">
                <a16:creationId xmlns:a16="http://schemas.microsoft.com/office/drawing/2014/main" id="{D44CEDFD-13C4-6942-BF0E-4BBBDA8762D2}"/>
              </a:ext>
            </a:extLst>
          </p:cNvPr>
          <p:cNvCxnSpPr>
            <a:cxnSpLocks/>
          </p:cNvCxnSpPr>
          <p:nvPr/>
        </p:nvCxnSpPr>
        <p:spPr>
          <a:xfrm flipV="1">
            <a:off x="8799262" y="3495703"/>
            <a:ext cx="1030538" cy="80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345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186625"/>
            <a:ext cx="9396247" cy="8483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481572" y="2609192"/>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8592202" y="4713187"/>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8170994" y="3045088"/>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776137" y="3050251"/>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8458994" y="5229205"/>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C6BDDD2-BC0A-2841-84D7-F177A9A706CC}"/>
              </a:ext>
            </a:extLst>
          </p:cNvPr>
          <p:cNvSpPr/>
          <p:nvPr/>
        </p:nvSpPr>
        <p:spPr>
          <a:xfrm>
            <a:off x="899676" y="3933293"/>
            <a:ext cx="2813107"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l-1)  (b in diagram)</a:t>
            </a:r>
          </a:p>
        </p:txBody>
      </p:sp>
      <p:sp>
        <p:nvSpPr>
          <p:cNvPr id="30" name="Rectangle 29">
            <a:extLst>
              <a:ext uri="{FF2B5EF4-FFF2-40B4-BE49-F238E27FC236}">
                <a16:creationId xmlns:a16="http://schemas.microsoft.com/office/drawing/2014/main" id="{0DB0F1A9-D436-614F-9A25-FDDF2C024ECF}"/>
              </a:ext>
            </a:extLst>
          </p:cNvPr>
          <p:cNvSpPr/>
          <p:nvPr/>
        </p:nvSpPr>
        <p:spPr>
          <a:xfrm>
            <a:off x="899675" y="336047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r)	(c in diagram)</a:t>
            </a:r>
          </a:p>
        </p:txBody>
      </p:sp>
      <p:sp>
        <p:nvSpPr>
          <p:cNvPr id="31" name="Rectangle 30">
            <a:extLst>
              <a:ext uri="{FF2B5EF4-FFF2-40B4-BE49-F238E27FC236}">
                <a16:creationId xmlns:a16="http://schemas.microsoft.com/office/drawing/2014/main" id="{E6456457-5290-3542-B7FF-D73A1D7C776D}"/>
              </a:ext>
            </a:extLst>
          </p:cNvPr>
          <p:cNvSpPr/>
          <p:nvPr/>
        </p:nvSpPr>
        <p:spPr>
          <a:xfrm>
            <a:off x="3771628" y="3933292"/>
            <a:ext cx="3504161"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Sum(l, r)	(? in diagram)</a:t>
            </a:r>
          </a:p>
        </p:txBody>
      </p:sp>
      <p:sp>
        <p:nvSpPr>
          <p:cNvPr id="32" name="Content Placeholder 2">
            <a:extLst>
              <a:ext uri="{FF2B5EF4-FFF2-40B4-BE49-F238E27FC236}">
                <a16:creationId xmlns:a16="http://schemas.microsoft.com/office/drawing/2014/main" id="{BBC57D99-FDB4-B04C-A38F-3128B5DB92D3}"/>
              </a:ext>
            </a:extLst>
          </p:cNvPr>
          <p:cNvSpPr txBox="1">
            <a:spLocks/>
          </p:cNvSpPr>
          <p:nvPr/>
        </p:nvSpPr>
        <p:spPr>
          <a:xfrm>
            <a:off x="3976576" y="5639706"/>
            <a:ext cx="3661817" cy="9665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For Sum(), this is fine, but consider min(</a:t>
            </a:r>
            <a:r>
              <a:rPr lang="en-US" sz="1600" dirty="0" err="1"/>
              <a:t>a,b</a:t>
            </a:r>
            <a:r>
              <a:rPr lang="en-US" sz="1600" dirty="0"/>
              <a:t>) and you’ll notice that it cannot be inverted unless c is not equal to b</a:t>
            </a:r>
          </a:p>
        </p:txBody>
      </p:sp>
      <p:cxnSp>
        <p:nvCxnSpPr>
          <p:cNvPr id="33" name="Straight Connector 32">
            <a:extLst>
              <a:ext uri="{FF2B5EF4-FFF2-40B4-BE49-F238E27FC236}">
                <a16:creationId xmlns:a16="http://schemas.microsoft.com/office/drawing/2014/main" id="{96326B0F-9987-E847-8AB1-846435124CD3}"/>
              </a:ext>
            </a:extLst>
          </p:cNvPr>
          <p:cNvCxnSpPr>
            <a:cxnSpLocks/>
          </p:cNvCxnSpPr>
          <p:nvPr/>
        </p:nvCxnSpPr>
        <p:spPr>
          <a:xfrm flipH="1" flipV="1">
            <a:off x="5050200" y="4568603"/>
            <a:ext cx="530793" cy="1071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2925265" y="1166929"/>
            <a:ext cx="6376114" cy="4241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A similar relationship occurs with updates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623461" y="2444450"/>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a:cxnSpLocks/>
            </p:cNvCxnSpPr>
            <p:nvPr/>
          </p:nvCxnSpPr>
          <p:spPr>
            <a:xfrm>
              <a:off x="8592202" y="4713187"/>
              <a:ext cx="0" cy="30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791065" y="3045907"/>
              <a:ext cx="860386"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(A+C)</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689424" y="3044284"/>
              <a:ext cx="1040800"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B</a:t>
              </a:r>
              <a:r>
                <a:rPr lang="en-US" sz="1600" dirty="0"/>
                <a:t> </a:t>
              </a:r>
              <a:r>
                <a:rPr lang="en-US" sz="1600" dirty="0">
                  <a:solidFill>
                    <a:schemeClr val="accent1"/>
                  </a:solidFill>
                </a:rPr>
                <a:t>+ delta</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696475" y="5073078"/>
              <a:ext cx="2073166" cy="62507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chemeClr val="accent1"/>
                  </a:solidFill>
                </a:rPr>
                <a:t>D’</a:t>
              </a:r>
              <a:r>
                <a:rPr lang="en-US" sz="1400" dirty="0"/>
                <a:t> = </a:t>
              </a:r>
              <a:r>
                <a:rPr lang="en-US" sz="1400" dirty="0">
                  <a:solidFill>
                    <a:schemeClr val="tx1">
                      <a:lumMod val="95000"/>
                    </a:schemeClr>
                  </a:solidFill>
                </a:rPr>
                <a:t>(</a:t>
              </a:r>
              <a:r>
                <a:rPr lang="en-US" sz="1400" dirty="0">
                  <a:solidFill>
                    <a:schemeClr val="accent3"/>
                  </a:solidFill>
                </a:rPr>
                <a:t>A </a:t>
              </a:r>
              <a:r>
                <a:rPr lang="en-US" sz="1400" dirty="0">
                  <a:solidFill>
                    <a:schemeClr val="tx1">
                      <a:lumMod val="95000"/>
                    </a:schemeClr>
                  </a:solidFill>
                </a:rPr>
                <a:t>+ </a:t>
              </a:r>
              <a:r>
                <a:rPr lang="en-US" sz="1400" dirty="0">
                  <a:solidFill>
                    <a:schemeClr val="accent3"/>
                  </a:solidFill>
                </a:rPr>
                <a:t>B </a:t>
              </a:r>
              <a:r>
                <a:rPr lang="en-US" sz="1400" dirty="0">
                  <a:solidFill>
                    <a:schemeClr val="tx1">
                      <a:lumMod val="95000"/>
                    </a:schemeClr>
                  </a:solidFill>
                </a:rPr>
                <a:t>+ </a:t>
              </a:r>
              <a:r>
                <a:rPr lang="en-US" sz="1400" dirty="0">
                  <a:solidFill>
                    <a:schemeClr val="accent3"/>
                  </a:solidFill>
                </a:rPr>
                <a:t>C</a:t>
              </a:r>
              <a:r>
                <a:rPr lang="en-US" sz="1400" dirty="0">
                  <a:solidFill>
                    <a:schemeClr val="tx1">
                      <a:lumMod val="95000"/>
                    </a:schemeClr>
                  </a:solidFill>
                </a:rPr>
                <a:t>)</a:t>
              </a:r>
              <a:r>
                <a:rPr lang="en-US" sz="1400" dirty="0"/>
                <a:t> + </a:t>
              </a:r>
              <a:r>
                <a:rPr lang="en-US" sz="1400" dirty="0">
                  <a:solidFill>
                    <a:schemeClr val="accent1"/>
                  </a:solidFill>
                </a:rPr>
                <a:t>delta</a:t>
              </a:r>
              <a:br>
                <a:rPr lang="en-US" sz="1400" dirty="0"/>
              </a:br>
              <a:r>
                <a:rPr lang="en-US" sz="1400" dirty="0"/>
                <a:t>    =         </a:t>
              </a:r>
              <a:r>
                <a:rPr lang="en-US" sz="1400" dirty="0">
                  <a:solidFill>
                    <a:schemeClr val="accent1"/>
                  </a:solidFill>
                </a:rPr>
                <a:t>D</a:t>
              </a:r>
              <a:r>
                <a:rPr lang="en-US" sz="1400" dirty="0"/>
                <a:t>        + </a:t>
              </a:r>
              <a:r>
                <a:rPr lang="en-US" sz="1400" dirty="0">
                  <a:solidFill>
                    <a:schemeClr val="accent1"/>
                  </a:solidFill>
                </a:rPr>
                <a:t>delta</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0DB0F1A9-D436-614F-9A25-FDDF2C024ECF}"/>
              </a:ext>
            </a:extLst>
          </p:cNvPr>
          <p:cNvSpPr/>
          <p:nvPr/>
        </p:nvSpPr>
        <p:spPr>
          <a:xfrm>
            <a:off x="1077036" y="2368043"/>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Total Sum D</a:t>
            </a:r>
          </a:p>
        </p:txBody>
      </p:sp>
      <p:sp>
        <p:nvSpPr>
          <p:cNvPr id="31" name="Rectangle 30">
            <a:extLst>
              <a:ext uri="{FF2B5EF4-FFF2-40B4-BE49-F238E27FC236}">
                <a16:creationId xmlns:a16="http://schemas.microsoft.com/office/drawing/2014/main" id="{E6456457-5290-3542-B7FF-D73A1D7C776D}"/>
              </a:ext>
            </a:extLst>
          </p:cNvPr>
          <p:cNvSpPr/>
          <p:nvPr/>
        </p:nvSpPr>
        <p:spPr>
          <a:xfrm>
            <a:off x="3936372" y="2947797"/>
            <a:ext cx="776724"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5" name="Rectangle 24">
            <a:extLst>
              <a:ext uri="{FF2B5EF4-FFF2-40B4-BE49-F238E27FC236}">
                <a16:creationId xmlns:a16="http://schemas.microsoft.com/office/drawing/2014/main" id="{792B1BBD-C5CB-B140-A123-98E93814F75E}"/>
              </a:ext>
            </a:extLst>
          </p:cNvPr>
          <p:cNvSpPr/>
          <p:nvPr/>
        </p:nvSpPr>
        <p:spPr>
          <a:xfrm>
            <a:off x="4784559" y="2940860"/>
            <a:ext cx="2668592"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26" name="Rectangle 25">
            <a:extLst>
              <a:ext uri="{FF2B5EF4-FFF2-40B4-BE49-F238E27FC236}">
                <a16:creationId xmlns:a16="http://schemas.microsoft.com/office/drawing/2014/main" id="{43D7BD84-CCAD-C147-B484-35BE2AF4DD77}"/>
              </a:ext>
            </a:extLst>
          </p:cNvPr>
          <p:cNvSpPr/>
          <p:nvPr/>
        </p:nvSpPr>
        <p:spPr>
          <a:xfrm>
            <a:off x="1077035" y="2940859"/>
            <a:ext cx="2787873"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32" name="Rectangle 31">
            <a:extLst>
              <a:ext uri="{FF2B5EF4-FFF2-40B4-BE49-F238E27FC236}">
                <a16:creationId xmlns:a16="http://schemas.microsoft.com/office/drawing/2014/main" id="{69EB775D-4912-AB48-95B1-9CAC4ECE5500}"/>
              </a:ext>
            </a:extLst>
          </p:cNvPr>
          <p:cNvSpPr/>
          <p:nvPr/>
        </p:nvSpPr>
        <p:spPr>
          <a:xfrm>
            <a:off x="3936371" y="3537373"/>
            <a:ext cx="776724" cy="49135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delta</a:t>
            </a:r>
          </a:p>
        </p:txBody>
      </p:sp>
      <p:sp>
        <p:nvSpPr>
          <p:cNvPr id="35" name="Rectangle 34">
            <a:extLst>
              <a:ext uri="{FF2B5EF4-FFF2-40B4-BE49-F238E27FC236}">
                <a16:creationId xmlns:a16="http://schemas.microsoft.com/office/drawing/2014/main" id="{DE0982EF-E645-B34A-B351-C09961F3394E}"/>
              </a:ext>
            </a:extLst>
          </p:cNvPr>
          <p:cNvSpPr/>
          <p:nvPr/>
        </p:nvSpPr>
        <p:spPr>
          <a:xfrm>
            <a:off x="1077036" y="526013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New Sum D’ = D + delta</a:t>
            </a:r>
          </a:p>
        </p:txBody>
      </p:sp>
      <p:sp>
        <p:nvSpPr>
          <p:cNvPr id="6" name="Right Arrow 5">
            <a:extLst>
              <a:ext uri="{FF2B5EF4-FFF2-40B4-BE49-F238E27FC236}">
                <a16:creationId xmlns:a16="http://schemas.microsoft.com/office/drawing/2014/main" id="{743D27BE-8FAF-ED4C-B9AA-3E3E5CEA09B6}"/>
              </a:ext>
            </a:extLst>
          </p:cNvPr>
          <p:cNvSpPr/>
          <p:nvPr/>
        </p:nvSpPr>
        <p:spPr>
          <a:xfrm rot="5400000">
            <a:off x="3781082" y="4513422"/>
            <a:ext cx="1087300" cy="268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572D1244-A44D-7F46-81CD-3C4F61E9302D}"/>
              </a:ext>
            </a:extLst>
          </p:cNvPr>
          <p:cNvSpPr txBox="1">
            <a:spLocks/>
          </p:cNvSpPr>
          <p:nvPr/>
        </p:nvSpPr>
        <p:spPr>
          <a:xfrm>
            <a:off x="5003382" y="3706149"/>
            <a:ext cx="1199522" cy="8553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Update element B by delta</a:t>
            </a:r>
          </a:p>
        </p:txBody>
      </p:sp>
      <p:cxnSp>
        <p:nvCxnSpPr>
          <p:cNvPr id="37" name="Straight Connector 36">
            <a:extLst>
              <a:ext uri="{FF2B5EF4-FFF2-40B4-BE49-F238E27FC236}">
                <a16:creationId xmlns:a16="http://schemas.microsoft.com/office/drawing/2014/main" id="{C569990A-0864-C443-9831-A54EC7AF8F52}"/>
              </a:ext>
            </a:extLst>
          </p:cNvPr>
          <p:cNvCxnSpPr>
            <a:cxnSpLocks/>
          </p:cNvCxnSpPr>
          <p:nvPr/>
        </p:nvCxnSpPr>
        <p:spPr>
          <a:xfrm flipH="1" flipV="1">
            <a:off x="4802454" y="3724353"/>
            <a:ext cx="254186" cy="74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445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One More Operation:</a:t>
            </a:r>
            <a:br>
              <a:rPr lang="en-US" dirty="0"/>
            </a:br>
            <a:r>
              <a:rPr lang="en-US" dirty="0"/>
              <a:t>Sums that Exceed Given Threshold</a:t>
            </a:r>
          </a:p>
        </p:txBody>
      </p:sp>
    </p:spTree>
    <p:extLst>
      <p:ext uri="{BB962C8B-B14F-4D97-AF65-F5344CB8AC3E}">
        <p14:creationId xmlns:p14="http://schemas.microsoft.com/office/powerpoint/2010/main" val="80699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Trees</a:t>
            </a:r>
          </a:p>
        </p:txBody>
      </p:sp>
    </p:spTree>
    <p:extLst>
      <p:ext uri="{BB962C8B-B14F-4D97-AF65-F5344CB8AC3E}">
        <p14:creationId xmlns:p14="http://schemas.microsoft.com/office/powerpoint/2010/main" val="3558387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845824" y="2398907"/>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7051582" y="4280242"/>
                <a:ext cx="3387045" cy="19246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u="sng" dirty="0"/>
                  <a:t>Example</a:t>
                </a:r>
                <a:r>
                  <a:rPr lang="en-US" sz="1600" i="1" dirty="0"/>
                  <a:t>:</a:t>
                </a:r>
                <a:br>
                  <a:rPr lang="en-US" sz="1600" i="1" dirty="0"/>
                </a:br>
                <a:r>
                  <a:rPr lang="en-US" sz="1600" i="1" dirty="0"/>
                  <a:t>Consider </a:t>
                </a:r>
                <a:r>
                  <a:rPr lang="en-US" sz="1600" i="1" dirty="0" err="1"/>
                  <a:t>thresholdSearch</a:t>
                </a:r>
                <a:r>
                  <a:rPr lang="en-US" sz="1600" i="1" dirty="0"/>
                  <a:t>(14)</a:t>
                </a:r>
              </a:p>
              <a:p>
                <a:pPr marL="0" indent="0" algn="ctr">
                  <a:buFont typeface="Arial" panose="020B0604020202020204" pitchFamily="34" charset="0"/>
                  <a:buNone/>
                </a:pPr>
                <a:r>
                  <a:rPr lang="en-US" sz="1600" i="1" dirty="0"/>
                  <a:t>This call should return index 3 because:</a:t>
                </a:r>
              </a:p>
              <a:p>
                <a:pPr marL="0" indent="0" algn="ctr">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0,3</m:t>
                        </m:r>
                      </m:e>
                    </m:d>
                    <m:r>
                      <a:rPr lang="en-US" sz="1600" b="0" i="1" smtClean="0">
                        <a:latin typeface="Cambria Math" panose="02040503050406030204" pitchFamily="18" charset="0"/>
                      </a:rPr>
                      <m:t>=15≥14</m:t>
                    </m:r>
                  </m:oMath>
                </a14:m>
                <a:r>
                  <a:rPr lang="en-US" sz="1600" dirty="0"/>
                  <a:t> and 3 is the smallest given this constraint.</a:t>
                </a: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7051582" y="4280242"/>
                <a:ext cx="3387045" cy="1924616"/>
              </a:xfrm>
              <a:prstGeom prst="rect">
                <a:avLst/>
              </a:prstGeom>
              <a:blipFill>
                <a:blip r:embed="rId3"/>
                <a:stretch>
                  <a:fillRect/>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2842389" y="239890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cxnSp>
        <p:nvCxnSpPr>
          <p:cNvPr id="44" name="Straight Connector 43">
            <a:extLst>
              <a:ext uri="{FF2B5EF4-FFF2-40B4-BE49-F238E27FC236}">
                <a16:creationId xmlns:a16="http://schemas.microsoft.com/office/drawing/2014/main" id="{ED39AE35-4F77-414F-A268-EFB7F921D8C6}"/>
              </a:ext>
            </a:extLst>
          </p:cNvPr>
          <p:cNvCxnSpPr>
            <a:cxnSpLocks/>
          </p:cNvCxnSpPr>
          <p:nvPr/>
        </p:nvCxnSpPr>
        <p:spPr>
          <a:xfrm flipH="1" flipV="1">
            <a:off x="5808502" y="3181109"/>
            <a:ext cx="2283189" cy="1300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946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1057360" y="2145410"/>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642473" y="4504566"/>
            <a:ext cx="2209374" cy="16427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Here is the T array (Fenwick Tree). How might we search this efficiently to implement </a:t>
            </a:r>
            <a:r>
              <a:rPr lang="en-US" sz="1600" i="1" dirty="0" err="1"/>
              <a:t>thresholdSearch</a:t>
            </a:r>
            <a:r>
              <a:rPr lang="en-US" sz="1600" i="1" dirty="0"/>
              <a:t>(</a:t>
            </a:r>
            <a:r>
              <a:rPr lang="en-US" sz="1600" i="1" dirty="0" err="1"/>
              <a:t>int</a:t>
            </a:r>
            <a:r>
              <a:rPr lang="en-US" sz="1600" i="1" dirty="0"/>
              <a:t> t)?</a:t>
            </a:r>
          </a:p>
        </p:txBody>
      </p:sp>
      <p:sp>
        <p:nvSpPr>
          <p:cNvPr id="43" name="Rectangle 42">
            <a:extLst>
              <a:ext uri="{FF2B5EF4-FFF2-40B4-BE49-F238E27FC236}">
                <a16:creationId xmlns:a16="http://schemas.microsoft.com/office/drawing/2014/main" id="{D6E4E234-6462-0444-B432-3E9B7D4C8F51}"/>
              </a:ext>
            </a:extLst>
          </p:cNvPr>
          <p:cNvSpPr/>
          <p:nvPr/>
        </p:nvSpPr>
        <p:spPr>
          <a:xfrm>
            <a:off x="262152" y="2145410"/>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1066296" y="3339084"/>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271088" y="3339084"/>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37" name="Straight Connector 36">
            <a:extLst>
              <a:ext uri="{FF2B5EF4-FFF2-40B4-BE49-F238E27FC236}">
                <a16:creationId xmlns:a16="http://schemas.microsoft.com/office/drawing/2014/main" id="{EBF2948F-9EF0-A740-8A18-A4311861C4E1}"/>
              </a:ext>
            </a:extLst>
          </p:cNvPr>
          <p:cNvCxnSpPr>
            <a:cxnSpLocks/>
          </p:cNvCxnSpPr>
          <p:nvPr/>
        </p:nvCxnSpPr>
        <p:spPr>
          <a:xfrm flipH="1">
            <a:off x="2353901" y="3965418"/>
            <a:ext cx="416460" cy="567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5AAF1627-3B1A-BB49-8327-280DEABB4D6D}"/>
              </a:ext>
            </a:extLst>
          </p:cNvPr>
          <p:cNvSpPr txBox="1">
            <a:spLocks/>
          </p:cNvSpPr>
          <p:nvPr/>
        </p:nvSpPr>
        <p:spPr>
          <a:xfrm>
            <a:off x="6286173" y="2145411"/>
            <a:ext cx="5655348" cy="353346"/>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Option 1: Binary Search</a:t>
            </a:r>
          </a:p>
        </p:txBody>
      </p:sp>
      <p:sp>
        <p:nvSpPr>
          <p:cNvPr id="46" name="Content Placeholder 2">
            <a:extLst>
              <a:ext uri="{FF2B5EF4-FFF2-40B4-BE49-F238E27FC236}">
                <a16:creationId xmlns:a16="http://schemas.microsoft.com/office/drawing/2014/main" id="{8F816E8F-77B9-BD45-8104-971795D9A29B}"/>
              </a:ext>
            </a:extLst>
          </p:cNvPr>
          <p:cNvSpPr txBox="1">
            <a:spLocks/>
          </p:cNvSpPr>
          <p:nvPr/>
        </p:nvSpPr>
        <p:spPr>
          <a:xfrm>
            <a:off x="6286173" y="2594235"/>
            <a:ext cx="5655348" cy="28287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err="1">
                <a:solidFill>
                  <a:schemeClr val="bg1"/>
                </a:solidFill>
              </a:rPr>
              <a:t>thresholdSearch</a:t>
            </a:r>
            <a:r>
              <a:rPr lang="en-US" sz="1600" i="1" dirty="0">
                <a:solidFill>
                  <a:schemeClr val="bg1"/>
                </a:solidFill>
              </a:rPr>
              <a:t>(</a:t>
            </a:r>
            <a:r>
              <a:rPr lang="en-US" sz="1600" i="1" dirty="0" err="1">
                <a:solidFill>
                  <a:schemeClr val="bg1"/>
                </a:solidFill>
              </a:rPr>
              <a:t>int</a:t>
            </a:r>
            <a:r>
              <a:rPr lang="en-US" sz="1600" i="1" dirty="0">
                <a:solidFill>
                  <a:schemeClr val="bg1"/>
                </a:solidFill>
              </a:rPr>
              <a:t> t):</a:t>
            </a:r>
            <a:br>
              <a:rPr lang="en-US" sz="1600" i="1" dirty="0">
                <a:solidFill>
                  <a:schemeClr val="bg1"/>
                </a:solidFill>
              </a:rPr>
            </a:br>
            <a:r>
              <a:rPr lang="en-US" sz="1600" i="1" dirty="0">
                <a:solidFill>
                  <a:schemeClr val="bg1"/>
                </a:solidFill>
              </a:rPr>
              <a:t>      l = 0; r=</a:t>
            </a:r>
            <a:r>
              <a:rPr lang="en-US" sz="1600" i="1" dirty="0" err="1">
                <a:solidFill>
                  <a:schemeClr val="bg1"/>
                </a:solidFill>
              </a:rPr>
              <a:t>T.size</a:t>
            </a:r>
            <a:r>
              <a:rPr lang="en-US" sz="1600" i="1" dirty="0">
                <a:solidFill>
                  <a:schemeClr val="bg1"/>
                </a:solidFill>
              </a:rPr>
              <a:t>()-1</a:t>
            </a:r>
            <a:br>
              <a:rPr lang="en-US" sz="1600" i="1" dirty="0">
                <a:solidFill>
                  <a:schemeClr val="bg1"/>
                </a:solidFill>
              </a:rPr>
            </a:br>
            <a:r>
              <a:rPr lang="en-US" sz="1600" i="1" dirty="0">
                <a:solidFill>
                  <a:schemeClr val="bg1"/>
                </a:solidFill>
              </a:rPr>
              <a:t>      while(l&lt;r):</a:t>
            </a:r>
            <a:br>
              <a:rPr lang="en-US" sz="1600" i="1" dirty="0">
                <a:solidFill>
                  <a:schemeClr val="bg1"/>
                </a:solidFill>
              </a:rPr>
            </a:br>
            <a:r>
              <a:rPr lang="en-US" sz="1600" i="1" dirty="0">
                <a:solidFill>
                  <a:schemeClr val="bg1"/>
                </a:solidFill>
              </a:rPr>
              <a:t>            mid = Floor(</a:t>
            </a:r>
            <a:r>
              <a:rPr lang="en-US" sz="1600" i="1" dirty="0" err="1">
                <a:solidFill>
                  <a:schemeClr val="bg1"/>
                </a:solidFill>
              </a:rPr>
              <a:t>T.size</a:t>
            </a:r>
            <a:r>
              <a:rPr lang="en-US" sz="1600" i="1" dirty="0">
                <a:solidFill>
                  <a:schemeClr val="bg1"/>
                </a:solidFill>
              </a:rPr>
              <a:t>() / 2)</a:t>
            </a:r>
            <a:br>
              <a:rPr lang="en-US" sz="1600" i="1" dirty="0">
                <a:solidFill>
                  <a:schemeClr val="bg1"/>
                </a:solidFill>
              </a:rPr>
            </a:br>
            <a:r>
              <a:rPr lang="en-US" sz="1600" i="1" dirty="0">
                <a:solidFill>
                  <a:schemeClr val="bg1"/>
                </a:solidFill>
              </a:rPr>
              <a:t>            </a:t>
            </a:r>
            <a:r>
              <a:rPr lang="en-US" sz="1600" i="1" dirty="0" err="1">
                <a:solidFill>
                  <a:schemeClr val="bg1"/>
                </a:solidFill>
              </a:rPr>
              <a:t>val</a:t>
            </a:r>
            <a:r>
              <a:rPr lang="en-US" sz="1600" i="1" dirty="0">
                <a:solidFill>
                  <a:schemeClr val="bg1"/>
                </a:solidFill>
              </a:rPr>
              <a:t> = Sum(mid)	//</a:t>
            </a:r>
            <a:r>
              <a:rPr lang="en-US" sz="1600" i="1" dirty="0" err="1">
                <a:solidFill>
                  <a:schemeClr val="bg1"/>
                </a:solidFill>
              </a:rPr>
              <a:t>fenwick</a:t>
            </a:r>
            <a:r>
              <a:rPr lang="en-US" sz="1600" i="1" dirty="0">
                <a:solidFill>
                  <a:schemeClr val="bg1"/>
                </a:solidFill>
              </a:rPr>
              <a:t> tree sum query</a:t>
            </a:r>
            <a:br>
              <a:rPr lang="en-US" sz="1600" i="1" dirty="0">
                <a:solidFill>
                  <a:schemeClr val="bg1"/>
                </a:solidFill>
              </a:rPr>
            </a:br>
            <a:r>
              <a:rPr lang="en-US" sz="1600" i="1" dirty="0">
                <a:solidFill>
                  <a:schemeClr val="bg1"/>
                </a:solidFill>
              </a:rPr>
              <a:t>            if(</a:t>
            </a:r>
            <a:r>
              <a:rPr lang="en-US" sz="1600" i="1" dirty="0" err="1">
                <a:solidFill>
                  <a:schemeClr val="bg1"/>
                </a:solidFill>
              </a:rPr>
              <a:t>val</a:t>
            </a:r>
            <a:r>
              <a:rPr lang="en-US" sz="1600" i="1" dirty="0">
                <a:solidFill>
                  <a:schemeClr val="bg1"/>
                </a:solidFill>
              </a:rPr>
              <a:t> &lt; threshold) then l=mid+1</a:t>
            </a:r>
            <a:br>
              <a:rPr lang="en-US" sz="1600" i="1" dirty="0">
                <a:solidFill>
                  <a:schemeClr val="bg1"/>
                </a:solidFill>
              </a:rPr>
            </a:br>
            <a:r>
              <a:rPr lang="en-US" sz="1600" i="1" dirty="0">
                <a:solidFill>
                  <a:schemeClr val="bg1"/>
                </a:solidFill>
              </a:rPr>
              <a:t>            else r = mid</a:t>
            </a:r>
          </a:p>
          <a:p>
            <a:pPr marL="0" indent="0">
              <a:buNone/>
            </a:pPr>
            <a:r>
              <a:rPr lang="en-US" sz="1600" i="1" dirty="0">
                <a:solidFill>
                  <a:schemeClr val="bg1"/>
                </a:solidFill>
              </a:rPr>
              <a:t>      return l		//l should equal r here</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B9C3BFF0-BAED-9B4F-BB8B-1C2C9E20BA9D}"/>
                  </a:ext>
                </a:extLst>
              </p:cNvPr>
              <p:cNvSpPr txBox="1">
                <a:spLocks/>
              </p:cNvSpPr>
              <p:nvPr/>
            </p:nvSpPr>
            <p:spPr>
              <a:xfrm>
                <a:off x="6286174" y="5667469"/>
                <a:ext cx="5012552" cy="10230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What is the runtime of this?</a:t>
                </a:r>
              </a:p>
              <a:p>
                <a:pPr marL="0" indent="0" algn="ctr">
                  <a:buFont typeface="Arial" panose="020B0604020202020204" pitchFamily="34" charset="0"/>
                  <a:buNone/>
                </a:pPr>
                <a:r>
                  <a:rPr lang="en-US" sz="1600" i="1" dirty="0"/>
                  <a:t>log(n) binary search with a log(n) call to Sum() = </a:t>
                </a:r>
                <a14:m>
                  <m:oMath xmlns:m="http://schemas.openxmlformats.org/officeDocument/2006/math">
                    <m:r>
                      <m:rPr>
                        <m:sty m:val="p"/>
                      </m:rPr>
                      <a:rPr lang="en-US" sz="1600" b="0" i="0" smtClean="0">
                        <a:latin typeface="Cambria Math" panose="02040503050406030204" pitchFamily="18" charset="0"/>
                      </a:rPr>
                      <m:t>Θ</m:t>
                    </m:r>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sSup>
                          <m:sSupPr>
                            <m:ctrlPr>
                              <a:rPr lang="en-US" sz="1600" b="0" i="1" smtClean="0">
                                <a:latin typeface="Cambria Math" panose="02040503050406030204" pitchFamily="18" charset="0"/>
                              </a:rPr>
                            </m:ctrlPr>
                          </m:sSupPr>
                          <m:e>
                            <m:r>
                              <m:rPr>
                                <m:sty m:val="p"/>
                              </m:rPr>
                              <a:rPr lang="en-US" sz="1600" b="0" i="0" smtClean="0">
                                <a:latin typeface="Cambria Math" panose="02040503050406030204" pitchFamily="18" charset="0"/>
                              </a:rPr>
                              <m:t>log</m:t>
                            </m:r>
                          </m:e>
                          <m:sup>
                            <m:r>
                              <a:rPr lang="en-US" sz="1600" b="0" i="1" smtClean="0">
                                <a:latin typeface="Cambria Math" panose="02040503050406030204" pitchFamily="18" charset="0"/>
                              </a:rPr>
                              <m:t>2</m:t>
                            </m:r>
                          </m:sup>
                        </m:sSup>
                      </m:fName>
                      <m:e>
                        <m:r>
                          <a:rPr lang="en-US" sz="1600" b="0" i="1" smtClean="0">
                            <a:latin typeface="Cambria Math" panose="02040503050406030204" pitchFamily="18" charset="0"/>
                          </a:rPr>
                          <m:t>𝑛</m:t>
                        </m:r>
                      </m:e>
                    </m:func>
                    <m:r>
                      <a:rPr lang="en-US" sz="1600" b="0" i="1" smtClean="0">
                        <a:latin typeface="Cambria Math" panose="02040503050406030204" pitchFamily="18" charset="0"/>
                      </a:rPr>
                      <m:t>)</m:t>
                    </m:r>
                  </m:oMath>
                </a14:m>
                <a:endParaRPr lang="en-US" sz="1600" i="1" dirty="0"/>
              </a:p>
            </p:txBody>
          </p:sp>
        </mc:Choice>
        <mc:Fallback xmlns="">
          <p:sp>
            <p:nvSpPr>
              <p:cNvPr id="47" name="Content Placeholder 2">
                <a:extLst>
                  <a:ext uri="{FF2B5EF4-FFF2-40B4-BE49-F238E27FC236}">
                    <a16:creationId xmlns:a16="http://schemas.microsoft.com/office/drawing/2014/main" id="{B9C3BFF0-BAED-9B4F-BB8B-1C2C9E20BA9D}"/>
                  </a:ext>
                </a:extLst>
              </p:cNvPr>
              <p:cNvSpPr txBox="1">
                <a:spLocks noRot="1" noChangeAspect="1" noMove="1" noResize="1" noEditPoints="1" noAdjustHandles="1" noChangeArrowheads="1" noChangeShapeType="1" noTextEdit="1"/>
              </p:cNvSpPr>
              <p:nvPr/>
            </p:nvSpPr>
            <p:spPr>
              <a:xfrm>
                <a:off x="6286174" y="5667469"/>
                <a:ext cx="5012552" cy="102304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57586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1252349" y="4128380"/>
                <a:ext cx="5881777" cy="219093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Notice that some indices store full prefixes (g() function takes them to 0:</a:t>
                </a:r>
              </a:p>
              <a:p>
                <a:pPr marL="0" indent="0">
                  <a:buFont typeface="Arial" panose="020B0604020202020204" pitchFamily="34" charset="0"/>
                  <a:buNone/>
                </a:pPr>
                <a:r>
                  <a:rPr lang="en-US" sz="1600" i="1" dirty="0"/>
                  <a:t>0	</a:t>
                </a:r>
                <a14:m>
                  <m:oMath xmlns:m="http://schemas.openxmlformats.org/officeDocument/2006/math">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0</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0000</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0000</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=0</m:t>
                    </m:r>
                  </m:oMath>
                </a14:m>
                <a:endParaRPr lang="en-US" sz="1600" i="1" dirty="0"/>
              </a:p>
              <a:p>
                <a:pPr marL="0" indent="0">
                  <a:buNone/>
                </a:pPr>
                <a:r>
                  <a:rPr lang="en-US" sz="1600" i="1" dirty="0"/>
                  <a:t>1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1</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000</m:t>
                            </m:r>
                            <m:r>
                              <a:rPr lang="en-US" sz="1600" b="0" i="1" smtClean="0">
                                <a:latin typeface="Cambria Math" panose="02040503050406030204" pitchFamily="18" charset="0"/>
                              </a:rPr>
                              <m:t>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m:t>
                        </m:r>
                        <m:r>
                          <a:rPr lang="en-US" sz="1600" i="1" smtClean="0">
                            <a:latin typeface="Cambria Math" panose="02040503050406030204" pitchFamily="18" charset="0"/>
                          </a:rPr>
                          <m:t>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a:p>
                <a:pPr marL="0" indent="0">
                  <a:buNone/>
                </a:pPr>
                <a:r>
                  <a:rPr lang="en-US" sz="1600" i="1" dirty="0"/>
                  <a:t>3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3</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00</m:t>
                            </m:r>
                            <m:r>
                              <a:rPr lang="en-US" sz="1600" b="0" i="1" smtClean="0">
                                <a:latin typeface="Cambria Math" panose="02040503050406030204" pitchFamily="18" charset="0"/>
                              </a:rPr>
                              <m:t>11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a:p>
                <a:pPr marL="0" indent="0">
                  <a:buNone/>
                </a:pPr>
                <a:r>
                  <a:rPr lang="en-US" sz="1600" i="1" dirty="0"/>
                  <a:t>7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7</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m:t>
                            </m:r>
                            <m:r>
                              <a:rPr lang="en-US" sz="1600" b="0" i="1" smtClean="0">
                                <a:latin typeface="Cambria Math" panose="02040503050406030204" pitchFamily="18" charset="0"/>
                              </a:rPr>
                              <m:t>111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1252349" y="4128380"/>
                <a:ext cx="5881777" cy="2190939"/>
              </a:xfrm>
              <a:prstGeom prst="rect">
                <a:avLst/>
              </a:prstGeom>
              <a:blipFill>
                <a:blip r:embed="rId3"/>
                <a:stretch>
                  <a:fillRect l="-430"/>
                </a:stretch>
              </a:blipFill>
              <a:ln>
                <a:solidFill>
                  <a:schemeClr val="tx1">
                    <a:lumMod val="95000"/>
                  </a:schemeClr>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37" name="Straight Connector 36">
            <a:extLst>
              <a:ext uri="{FF2B5EF4-FFF2-40B4-BE49-F238E27FC236}">
                <a16:creationId xmlns:a16="http://schemas.microsoft.com/office/drawing/2014/main" id="{EBF2948F-9EF0-A740-8A18-A4311861C4E1}"/>
              </a:ext>
            </a:extLst>
          </p:cNvPr>
          <p:cNvCxnSpPr>
            <a:cxnSpLocks/>
            <a:endCxn id="42" idx="0"/>
          </p:cNvCxnSpPr>
          <p:nvPr/>
        </p:nvCxnSpPr>
        <p:spPr>
          <a:xfrm flipH="1">
            <a:off x="4193238" y="2861306"/>
            <a:ext cx="79998" cy="126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5AAF1627-3B1A-BB49-8327-280DEABB4D6D}"/>
              </a:ext>
            </a:extLst>
          </p:cNvPr>
          <p:cNvSpPr txBox="1">
            <a:spLocks/>
          </p:cNvSpPr>
          <p:nvPr/>
        </p:nvSpPr>
        <p:spPr>
          <a:xfrm>
            <a:off x="8411582" y="2856123"/>
            <a:ext cx="3527783" cy="166180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is great for a first check because we quickly check an entire prefix sum and know if the answer index is to the right or to the left (feels like binary search) without calling the sum() function</a:t>
            </a:r>
          </a:p>
        </p:txBody>
      </p:sp>
      <p:cxnSp>
        <p:nvCxnSpPr>
          <p:cNvPr id="44" name="Straight Connector 43">
            <a:extLst>
              <a:ext uri="{FF2B5EF4-FFF2-40B4-BE49-F238E27FC236}">
                <a16:creationId xmlns:a16="http://schemas.microsoft.com/office/drawing/2014/main" id="{BA76FF1A-68CF-1141-A19A-C8EFC7053DB1}"/>
              </a:ext>
            </a:extLst>
          </p:cNvPr>
          <p:cNvCxnSpPr>
            <a:cxnSpLocks/>
            <a:endCxn id="42" idx="0"/>
          </p:cNvCxnSpPr>
          <p:nvPr/>
        </p:nvCxnSpPr>
        <p:spPr>
          <a:xfrm flipH="1">
            <a:off x="4193238" y="2861305"/>
            <a:ext cx="532672" cy="1267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CB00D47-A4F3-4446-A9DE-61801591527B}"/>
              </a:ext>
            </a:extLst>
          </p:cNvPr>
          <p:cNvCxnSpPr>
            <a:cxnSpLocks/>
            <a:endCxn id="42" idx="0"/>
          </p:cNvCxnSpPr>
          <p:nvPr/>
        </p:nvCxnSpPr>
        <p:spPr>
          <a:xfrm flipH="1">
            <a:off x="4193238" y="2861299"/>
            <a:ext cx="1510446" cy="1267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5DD4500-F3AD-974A-8C43-8382D9075676}"/>
              </a:ext>
            </a:extLst>
          </p:cNvPr>
          <p:cNvCxnSpPr>
            <a:cxnSpLocks/>
            <a:endCxn id="42" idx="0"/>
          </p:cNvCxnSpPr>
          <p:nvPr/>
        </p:nvCxnSpPr>
        <p:spPr>
          <a:xfrm flipH="1">
            <a:off x="4193238" y="2861301"/>
            <a:ext cx="3447888" cy="1267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Content Placeholder 2">
                <a:extLst>
                  <a:ext uri="{FF2B5EF4-FFF2-40B4-BE49-F238E27FC236}">
                    <a16:creationId xmlns:a16="http://schemas.microsoft.com/office/drawing/2014/main" id="{488D2B77-7C1A-B446-B583-8613C06A8E5B}"/>
                  </a:ext>
                </a:extLst>
              </p:cNvPr>
              <p:cNvSpPr txBox="1">
                <a:spLocks/>
              </p:cNvSpPr>
              <p:nvPr/>
            </p:nvSpPr>
            <p:spPr>
              <a:xfrm>
                <a:off x="7691700" y="4682359"/>
                <a:ext cx="3911721" cy="1914302"/>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First index we check should be highest value such that g() = 0:</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sz="1600" b="1" i="1" smtClean="0">
                              <a:solidFill>
                                <a:schemeClr val="bg1"/>
                              </a:solidFill>
                              <a:latin typeface="Cambria Math" panose="02040503050406030204" pitchFamily="18" charset="0"/>
                            </a:rPr>
                          </m:ctrlPr>
                        </m:funcPr>
                        <m:fName>
                          <m:r>
                            <a:rPr lang="en-US" sz="1600" b="1" i="1" smtClean="0">
                              <a:solidFill>
                                <a:schemeClr val="bg1"/>
                              </a:solidFill>
                              <a:latin typeface="Cambria Math" panose="02040503050406030204" pitchFamily="18" charset="0"/>
                            </a:rPr>
                            <m:t>𝒊𝒅𝒙</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r>
                                <a:rPr lang="en-US" sz="1600" b="1" i="0" smtClean="0">
                                  <a:solidFill>
                                    <a:schemeClr val="bg1"/>
                                  </a:solidFill>
                                  <a:latin typeface="Cambria Math" panose="02040503050406030204" pitchFamily="18" charset="0"/>
                                </a:rPr>
                                <m:t>𝐥𝐨𝐠</m:t>
                              </m:r>
                            </m:e>
                            <m:sub>
                              <m:r>
                                <a:rPr lang="en-US" sz="1600" b="1" i="1" smtClean="0">
                                  <a:solidFill>
                                    <a:schemeClr val="bg1"/>
                                  </a:solidFill>
                                  <a:latin typeface="Cambria Math" panose="02040503050406030204" pitchFamily="18" charset="0"/>
                                </a:rPr>
                                <m:t>𝟐</m:t>
                              </m:r>
                            </m:sub>
                          </m:sSub>
                        </m:fName>
                        <m:e>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𝑻</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𝒔𝒊𝒛𝒆</m:t>
                          </m:r>
                          <m:r>
                            <a:rPr lang="en-US" sz="1600" b="1" i="1" smtClean="0">
                              <a:solidFill>
                                <a:schemeClr val="bg1"/>
                              </a:solidFill>
                              <a:latin typeface="Cambria Math" panose="02040503050406030204" pitchFamily="18" charset="0"/>
                            </a:rPr>
                            <m:t>)</m:t>
                          </m:r>
                        </m:e>
                      </m:func>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oMath>
                  </m:oMathPara>
                </a14:m>
                <a:endParaRPr lang="en-US" sz="1600" b="1" i="1" dirty="0">
                  <a:solidFill>
                    <a:schemeClr val="bg1"/>
                  </a:solidFill>
                </a:endParaRPr>
              </a:p>
              <a:p>
                <a:pPr marL="0" indent="0" algn="ctr">
                  <a:buFont typeface="Arial" panose="020B0604020202020204" pitchFamily="34" charset="0"/>
                  <a:buNone/>
                </a:pPr>
                <a:r>
                  <a:rPr lang="en-US" sz="1600" i="1" dirty="0">
                    <a:solidFill>
                      <a:schemeClr val="bg1"/>
                    </a:solidFill>
                  </a:rPr>
                  <a:t>e.g.,: </a:t>
                </a:r>
                <a14:m>
                  <m:oMath xmlns:m="http://schemas.openxmlformats.org/officeDocument/2006/math">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1≪</m:t>
                        </m:r>
                        <m:d>
                          <m:dPr>
                            <m:begChr m:val="⌊"/>
                            <m:endChr m:val="⌋"/>
                            <m:ctrlPr>
                              <a:rPr lang="en-US" sz="1600" b="0" i="1" smtClean="0">
                                <a:solidFill>
                                  <a:schemeClr val="bg1"/>
                                </a:solidFill>
                                <a:latin typeface="Cambria Math" panose="02040503050406030204" pitchFamily="18" charset="0"/>
                              </a:rPr>
                            </m:ctrlPr>
                          </m:dPr>
                          <m:e>
                            <m:func>
                              <m:funcPr>
                                <m:ctrlPr>
                                  <a:rPr lang="en-US" sz="1600" b="0" i="1" smtClean="0">
                                    <a:solidFill>
                                      <a:schemeClr val="bg1"/>
                                    </a:solidFill>
                                    <a:latin typeface="Cambria Math" panose="02040503050406030204" pitchFamily="18" charset="0"/>
                                  </a:rPr>
                                </m:ctrlPr>
                              </m:funcPr>
                              <m:fName>
                                <m:sSub>
                                  <m:sSubPr>
                                    <m:ctrlPr>
                                      <a:rPr lang="en-US" sz="1600" b="0" i="1" smtClean="0">
                                        <a:solidFill>
                                          <a:schemeClr val="bg1"/>
                                        </a:solidFill>
                                        <a:latin typeface="Cambria Math" panose="02040503050406030204" pitchFamily="18" charset="0"/>
                                      </a:rPr>
                                    </m:ctrlPr>
                                  </m:sSubPr>
                                  <m:e>
                                    <m:r>
                                      <m:rPr>
                                        <m:sty m:val="p"/>
                                      </m:rPr>
                                      <a:rPr lang="en-US" sz="1600" b="0" i="0" smtClean="0">
                                        <a:solidFill>
                                          <a:schemeClr val="bg1"/>
                                        </a:solidFill>
                                        <a:latin typeface="Cambria Math" panose="02040503050406030204" pitchFamily="18" charset="0"/>
                                      </a:rPr>
                                      <m:t>log</m:t>
                                    </m:r>
                                  </m:e>
                                  <m:sub>
                                    <m:r>
                                      <a:rPr lang="en-US" sz="1600" b="0" i="1" smtClean="0">
                                        <a:solidFill>
                                          <a:schemeClr val="bg1"/>
                                        </a:solidFill>
                                        <a:latin typeface="Cambria Math" panose="02040503050406030204" pitchFamily="18" charset="0"/>
                                      </a:rPr>
                                      <m:t>2</m:t>
                                    </m:r>
                                  </m:sub>
                                </m:sSub>
                              </m:fName>
                              <m:e>
                                <m:r>
                                  <a:rPr lang="en-US" sz="1600" b="0" i="1" smtClean="0">
                                    <a:solidFill>
                                      <a:schemeClr val="bg1"/>
                                    </a:solidFill>
                                    <a:latin typeface="Cambria Math" panose="02040503050406030204" pitchFamily="18" charset="0"/>
                                  </a:rPr>
                                  <m:t>10</m:t>
                                </m:r>
                              </m:e>
                            </m:func>
                          </m:e>
                        </m:d>
                        <m:r>
                          <a:rPr lang="en-US" sz="1600" b="0" i="1" smtClean="0">
                            <a:solidFill>
                              <a:schemeClr val="bg1"/>
                            </a:solidFill>
                            <a:latin typeface="Cambria Math" panose="02040503050406030204" pitchFamily="18" charset="0"/>
                          </a:rPr>
                          <m:t>+1</m:t>
                        </m:r>
                      </m:e>
                    </m:d>
                    <m:r>
                      <a:rPr lang="en-US" sz="1600" b="0" i="1" smtClean="0">
                        <a:solidFill>
                          <a:schemeClr val="bg1"/>
                        </a:solidFill>
                        <a:latin typeface="Cambria Math" panose="02040503050406030204" pitchFamily="18" charset="0"/>
                      </a:rPr>
                      <m:t>−1</m:t>
                    </m:r>
                  </m:oMath>
                </a14:m>
                <a:br>
                  <a:rPr lang="en-US" sz="16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1≪4</m:t>
                          </m:r>
                        </m:e>
                      </m:d>
                      <m:r>
                        <a:rPr lang="en-US" sz="1600" b="0" i="1" smtClean="0">
                          <a:solidFill>
                            <a:schemeClr val="bg1"/>
                          </a:solidFill>
                          <a:latin typeface="Cambria Math" panose="02040503050406030204" pitchFamily="18" charset="0"/>
                        </a:rPr>
                        <m:t>−1</m:t>
                      </m:r>
                    </m:oMath>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−1</m:t>
                      </m:r>
                    </m:oMath>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0111</m:t>
                          </m:r>
                        </m:e>
                        <m:sub>
                          <m:r>
                            <a:rPr lang="en-US" sz="1600" b="0" i="1" smtClean="0">
                              <a:solidFill>
                                <a:schemeClr val="bg1"/>
                              </a:solidFill>
                              <a:latin typeface="Cambria Math" panose="02040503050406030204" pitchFamily="18" charset="0"/>
                            </a:rPr>
                            <m:t>2</m:t>
                          </m:r>
                        </m:sub>
                      </m:sSub>
                    </m:oMath>
                  </m:oMathPara>
                </a14:m>
                <a:endParaRPr lang="en-US" sz="1600" i="1" dirty="0">
                  <a:solidFill>
                    <a:schemeClr val="bg1"/>
                  </a:solidFill>
                </a:endParaRPr>
              </a:p>
            </p:txBody>
          </p:sp>
        </mc:Choice>
        <mc:Fallback xmlns="">
          <p:sp>
            <p:nvSpPr>
              <p:cNvPr id="58" name="Content Placeholder 2">
                <a:extLst>
                  <a:ext uri="{FF2B5EF4-FFF2-40B4-BE49-F238E27FC236}">
                    <a16:creationId xmlns:a16="http://schemas.microsoft.com/office/drawing/2014/main" id="{488D2B77-7C1A-B446-B583-8613C06A8E5B}"/>
                  </a:ext>
                </a:extLst>
              </p:cNvPr>
              <p:cNvSpPr txBox="1">
                <a:spLocks noRot="1" noChangeAspect="1" noMove="1" noResize="1" noEditPoints="1" noAdjustHandles="1" noChangeArrowheads="1" noChangeShapeType="1" noTextEdit="1"/>
              </p:cNvSpPr>
              <p:nvPr/>
            </p:nvSpPr>
            <p:spPr>
              <a:xfrm>
                <a:off x="7691700" y="4682359"/>
                <a:ext cx="3911721" cy="1914302"/>
              </a:xfrm>
              <a:prstGeom prst="rect">
                <a:avLst/>
              </a:prstGeom>
              <a:blipFill>
                <a:blip r:embed="rId4"/>
                <a:stretch>
                  <a:fillRect t="-658"/>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147875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mc:AlternateContent xmlns:mc="http://schemas.openxmlformats.org/markup-compatibility/2006" xmlns:a14="http://schemas.microsoft.com/office/drawing/2010/main">
        <mc:Choice Requires="a14">
          <p:sp>
            <p:nvSpPr>
              <p:cNvPr id="58" name="Content Placeholder 2">
                <a:extLst>
                  <a:ext uri="{FF2B5EF4-FFF2-40B4-BE49-F238E27FC236}">
                    <a16:creationId xmlns:a16="http://schemas.microsoft.com/office/drawing/2014/main" id="{488D2B77-7C1A-B446-B583-8613C06A8E5B}"/>
                  </a:ext>
                </a:extLst>
              </p:cNvPr>
              <p:cNvSpPr txBox="1">
                <a:spLocks/>
              </p:cNvSpPr>
              <p:nvPr/>
            </p:nvSpPr>
            <p:spPr>
              <a:xfrm>
                <a:off x="3621415" y="3610304"/>
                <a:ext cx="5132625" cy="141889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Some variables we need / will use:</a:t>
                </a:r>
              </a:p>
              <a:p>
                <a:pPr marL="0" indent="0">
                  <a:buFont typeface="Arial" panose="020B0604020202020204" pitchFamily="34" charset="0"/>
                  <a:buNone/>
                </a:pPr>
                <a:r>
                  <a:rPr lang="en-US" sz="1600" i="1" dirty="0">
                    <a:solidFill>
                      <a:schemeClr val="bg1"/>
                    </a:solidFill>
                  </a:rPr>
                  <a:t>sum = 0		Will update as we go and build off this</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r>
                  <a:rPr lang="en-US" sz="1600" i="1" dirty="0">
                    <a:solidFill>
                      <a:schemeClr val="bg1"/>
                    </a:solidFill>
                  </a:rPr>
                  <a:t>	Search values </a:t>
                </a:r>
                <a:r>
                  <a:rPr lang="en-US" sz="1600" i="1" dirty="0" err="1">
                    <a:solidFill>
                      <a:schemeClr val="bg1"/>
                    </a:solidFill>
                  </a:rPr>
                  <a:t>i</a:t>
                </a:r>
                <a:r>
                  <a:rPr lang="en-US" sz="1600" i="1" dirty="0">
                    <a:solidFill>
                      <a:schemeClr val="bg1"/>
                    </a:solidFill>
                  </a:rPr>
                  <a:t> such that g(</a:t>
                </a:r>
                <a:r>
                  <a:rPr lang="en-US" sz="1600" i="1" dirty="0" err="1">
                    <a:solidFill>
                      <a:schemeClr val="bg1"/>
                    </a:solidFill>
                  </a:rPr>
                  <a:t>i</a:t>
                </a:r>
                <a:r>
                  <a:rPr lang="en-US" sz="1600" i="1" dirty="0">
                    <a:solidFill>
                      <a:schemeClr val="bg1"/>
                    </a:solidFill>
                  </a:rPr>
                  <a:t>) = </a:t>
                </a:r>
                <a:r>
                  <a:rPr lang="en-US" sz="1600" i="1" dirty="0" err="1">
                    <a:solidFill>
                      <a:schemeClr val="bg1"/>
                    </a:solidFill>
                  </a:rPr>
                  <a:t>idx</a:t>
                </a:r>
                <a:br>
                  <a:rPr lang="en-US" sz="1600" i="1" dirty="0">
                    <a:solidFill>
                      <a:schemeClr val="bg1"/>
                    </a:solidFill>
                  </a:rPr>
                </a:br>
                <a:r>
                  <a:rPr lang="en-US" sz="1600" i="1" dirty="0">
                    <a:solidFill>
                      <a:schemeClr val="bg1"/>
                    </a:solidFill>
                  </a:rPr>
                  <a:t>mask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oMath>
                </a14:m>
                <a:r>
                  <a:rPr lang="en-US" sz="1600" i="1" dirty="0">
                    <a:solidFill>
                      <a:schemeClr val="bg1"/>
                    </a:solidFill>
                  </a:rPr>
                  <a:t>	Initial value as per previous slide</a:t>
                </a:r>
              </a:p>
            </p:txBody>
          </p:sp>
        </mc:Choice>
        <mc:Fallback xmlns="">
          <p:sp>
            <p:nvSpPr>
              <p:cNvPr id="58" name="Content Placeholder 2">
                <a:extLst>
                  <a:ext uri="{FF2B5EF4-FFF2-40B4-BE49-F238E27FC236}">
                    <a16:creationId xmlns:a16="http://schemas.microsoft.com/office/drawing/2014/main" id="{488D2B77-7C1A-B446-B583-8613C06A8E5B}"/>
                  </a:ext>
                </a:extLst>
              </p:cNvPr>
              <p:cNvSpPr txBox="1">
                <a:spLocks noRot="1" noChangeAspect="1" noMove="1" noResize="1" noEditPoints="1" noAdjustHandles="1" noChangeArrowheads="1" noChangeShapeType="1" noTextEdit="1"/>
              </p:cNvSpPr>
              <p:nvPr/>
            </p:nvSpPr>
            <p:spPr>
              <a:xfrm>
                <a:off x="3621415" y="3610304"/>
                <a:ext cx="5132625" cy="1418896"/>
              </a:xfrm>
              <a:prstGeom prst="rect">
                <a:avLst/>
              </a:prstGeom>
              <a:blipFill>
                <a:blip r:embed="rId3"/>
                <a:stretch>
                  <a:fillRect l="-493" r="-24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30893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1185833" y="4142984"/>
                <a:ext cx="10200680"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Font typeface="Arial" panose="020B0604020202020204" pitchFamily="34" charse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7</m:t>
                        </m:r>
                      </m:e>
                      <m:sub>
                        <m:r>
                          <a:rPr lang="en-US" sz="1600" b="0" i="1" smtClean="0">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b="0" i="1" smtClean="0">
                        <a:solidFill>
                          <a:schemeClr val="bg1"/>
                        </a:solidFill>
                        <a:latin typeface="Cambria Math" panose="02040503050406030204" pitchFamily="18" charset="0"/>
                      </a:rPr>
                      <m:t>28&gt;22</m:t>
                    </m:r>
                  </m:oMath>
                </a14:m>
                <a:r>
                  <a:rPr lang="en-US" sz="1600" i="1" dirty="0">
                    <a:solidFill>
                      <a:schemeClr val="bg1"/>
                    </a:solidFill>
                  </a:rPr>
                  <a:t>		</a:t>
                </a:r>
                <a:r>
                  <a:rPr lang="en-US" sz="1600" b="1" i="1" dirty="0">
                    <a:solidFill>
                      <a:schemeClr val="bg1"/>
                    </a:solidFill>
                  </a:rPr>
                  <a:t>Go Left (mask &gt;&gt; 1)</a:t>
                </a:r>
              </a:p>
              <a:p>
                <a:pPr marL="0" indent="0">
                  <a:buFont typeface="Arial" panose="020B0604020202020204" pitchFamily="34" charset="0"/>
                  <a:buNone/>
                </a:pPr>
                <a:endParaRPr lang="en-US" sz="1600" i="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1185833" y="4142984"/>
                <a:ext cx="10200680" cy="2190939"/>
              </a:xfrm>
              <a:prstGeom prst="rect">
                <a:avLst/>
              </a:prstGeom>
              <a:blipFill>
                <a:blip r:embed="rId3"/>
                <a:stretch>
                  <a:fillRect l="-248"/>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47303" y="2869949"/>
            <a:ext cx="1475715" cy="1113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Content Placeholder 2">
                <a:extLst>
                  <a:ext uri="{FF2B5EF4-FFF2-40B4-BE49-F238E27FC236}">
                    <a16:creationId xmlns:a16="http://schemas.microsoft.com/office/drawing/2014/main" id="{CC843B02-4CC5-3549-88CC-3A8D18374551}"/>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sum = 0</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br>
                  <a:rPr lang="en-US" sz="1600" i="1" dirty="0">
                    <a:solidFill>
                      <a:schemeClr val="bg1"/>
                    </a:solidFill>
                  </a:rPr>
                </a:br>
                <a:r>
                  <a:rPr lang="en-US" sz="1600" i="1" dirty="0">
                    <a:solidFill>
                      <a:schemeClr val="bg1"/>
                    </a:solidFill>
                  </a:rPr>
                  <a:t>mask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oMath>
                </a14:m>
                <a:endParaRPr lang="en-US" sz="1600" i="1" dirty="0">
                  <a:solidFill>
                    <a:schemeClr val="bg1"/>
                  </a:solidFill>
                </a:endParaRPr>
              </a:p>
            </p:txBody>
          </p:sp>
        </mc:Choice>
        <mc:Fallback xmlns="">
          <p:sp>
            <p:nvSpPr>
              <p:cNvPr id="46" name="Content Placeholder 2">
                <a:extLst>
                  <a:ext uri="{FF2B5EF4-FFF2-40B4-BE49-F238E27FC236}">
                    <a16:creationId xmlns:a16="http://schemas.microsoft.com/office/drawing/2014/main" id="{CC843B02-4CC5-3549-88CC-3A8D18374551}"/>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635510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322778" y="4135101"/>
                <a:ext cx="11543263"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Font typeface="Arial" panose="020B0604020202020204" pitchFamily="34" charse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3</m:t>
                        </m:r>
                      </m:e>
                      <m:sub>
                        <m:r>
                          <a:rPr lang="en-US" sz="1600" b="0" i="1" smtClean="0">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a:t>
                </a:r>
                <a:r>
                  <a:rPr lang="en-US" sz="1600" b="1" i="1" dirty="0">
                    <a:solidFill>
                      <a:schemeClr val="bg1"/>
                    </a:solidFill>
                  </a:rPr>
                  <a:t>Go Right (</a:t>
                </a:r>
                <a:r>
                  <a:rPr lang="en-US" sz="1200" b="1" i="1" dirty="0" err="1">
                    <a:solidFill>
                      <a:schemeClr val="bg1"/>
                    </a:solidFill>
                  </a:rPr>
                  <a:t>idx</a:t>
                </a:r>
                <a:r>
                  <a:rPr lang="en-US" sz="1200" b="1" i="1" dirty="0">
                    <a:solidFill>
                      <a:schemeClr val="bg1"/>
                    </a:solidFill>
                  </a:rPr>
                  <a:t>=mask+1; mask&gt;&gt;1; sum+=T[3]</a:t>
                </a:r>
                <a:r>
                  <a:rPr lang="en-US" sz="1600" b="1" i="1" dirty="0">
                    <a:solidFill>
                      <a:schemeClr val="bg1"/>
                    </a:solidFill>
                  </a:rPr>
                  <a:t>)</a:t>
                </a:r>
                <a:br>
                  <a:rPr lang="en-US" sz="1600" b="1" i="1" dirty="0">
                    <a:solidFill>
                      <a:schemeClr val="bg1"/>
                    </a:solidFill>
                  </a:rPr>
                </a:br>
                <a:endParaRPr lang="en-US" sz="1600" b="1" i="1" dirty="0">
                  <a:solidFill>
                    <a:schemeClr val="bg1"/>
                  </a:solidFill>
                </a:endParaRPr>
              </a:p>
              <a:p>
                <a:pPr marL="0" indent="0">
                  <a:buFont typeface="Arial" panose="020B0604020202020204" pitchFamily="34" charset="0"/>
                  <a:buNone/>
                </a:pPr>
                <a:endParaRPr lang="en-US" sz="1600" i="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322778" y="4135101"/>
                <a:ext cx="11543263" cy="2190939"/>
              </a:xfrm>
              <a:prstGeom prst="rect">
                <a:avLst/>
              </a:prstGeom>
              <a:blipFill>
                <a:blip r:embed="rId3"/>
                <a:stretch>
                  <a:fillRect l="-110"/>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a:off x="5721790" y="2888055"/>
            <a:ext cx="380246" cy="1059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0A9CFBCA-916F-E64B-B141-7F17C86B95F6}"/>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sum = 0</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br>
                  <a:rPr lang="en-US" sz="1600"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0A9CFBCA-916F-E64B-B141-7F17C86B95F6}"/>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572024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516755" y="4133408"/>
                <a:ext cx="11282479" cy="2190939"/>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lgn="ctr">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i="1" dirty="0">
                    <a:solidFill>
                      <a:schemeClr val="bg1"/>
                    </a:solidFill>
                  </a:rPr>
                </a:br>
                <a:br>
                  <a:rPr lang="en-US" sz="1600" i="1" dirty="0">
                    <a:solidFill>
                      <a:schemeClr val="bg1"/>
                    </a:solidFill>
                  </a:rPr>
                </a:br>
                <a:r>
                  <a:rPr lang="en-US" sz="1600" b="1" i="1" dirty="0">
                    <a:solidFill>
                      <a:schemeClr val="bg1"/>
                    </a:solidFill>
                  </a:rPr>
                  <a:t>Now we know answer index is between 3 and 7, we also know prefix sum to index 3 is 15!</a:t>
                </a:r>
                <a:br>
                  <a:rPr lang="en-US" sz="1600" b="1" i="1" dirty="0">
                    <a:solidFill>
                      <a:schemeClr val="bg1"/>
                    </a:solidFill>
                  </a:rPr>
                </a:br>
                <a:r>
                  <a:rPr lang="en-US" sz="1600" b="1" i="1" dirty="0">
                    <a:solidFill>
                      <a:schemeClr val="bg1"/>
                    </a:solidFill>
                  </a:rPr>
                  <a:t>IDEA: Search across indices between 3 and 7 whose g() function maps to </a:t>
                </a:r>
                <a14:m>
                  <m:oMath xmlns:m="http://schemas.openxmlformats.org/officeDocument/2006/math">
                    <m:r>
                      <a:rPr lang="en-US" sz="1600" b="1" i="1" smtClean="0">
                        <a:solidFill>
                          <a:schemeClr val="bg1"/>
                        </a:solidFill>
                        <a:latin typeface="Cambria Math" panose="02040503050406030204" pitchFamily="18" charset="0"/>
                      </a:rPr>
                      <m:t>𝟑</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𝟒</m:t>
                    </m:r>
                    <m:r>
                      <a:rPr lang="en-US" sz="1600" b="1" i="1" smtClean="0">
                        <a:solidFill>
                          <a:schemeClr val="bg1"/>
                        </a:solidFill>
                        <a:latin typeface="Cambria Math" panose="02040503050406030204" pitchFamily="18" charset="0"/>
                      </a:rPr>
                      <m:t>=</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a:p>
                <a:pPr marL="0" indent="0">
                  <a:buFont typeface="Arial" panose="020B0604020202020204" pitchFamily="34" charset="0"/>
                  <a:buNone/>
                </a:pPr>
                <a:endParaRPr lang="en-US" sz="1600" i="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516755" y="4133408"/>
                <a:ext cx="11282479" cy="2190939"/>
              </a:xfrm>
              <a:prstGeom prst="rect">
                <a:avLst/>
              </a:prstGeom>
              <a:blipFill>
                <a:blip r:embed="rId3"/>
                <a:stretch>
                  <a:fillRect l="-225"/>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20143" y="2924503"/>
            <a:ext cx="75705" cy="10590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1DFCFC6F-2CAB-6F42-92C8-62305FFA6AC4}"/>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1DFCFC6F-2CAB-6F42-92C8-62305FFA6AC4}"/>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91938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419475" y="4106012"/>
                <a:ext cx="11536506"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b="1" i="1" dirty="0">
                    <a:solidFill>
                      <a:schemeClr val="bg1"/>
                    </a:solidFill>
                  </a:rPr>
                </a:br>
                <a:r>
                  <a:rPr lang="en-US" sz="1600" dirty="0">
                    <a:solidFill>
                      <a:schemeClr val="bg1"/>
                    </a:solidFill>
                  </a:rPr>
                  <a:t>3)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100</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001</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5</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[5] = 15+9 = 24 &gt; 22	</a:t>
                </a:r>
                <a:r>
                  <a:rPr lang="en-US" sz="1600" b="1" dirty="0">
                    <a:solidFill>
                      <a:schemeClr val="bg1"/>
                    </a:solidFill>
                  </a:rPr>
                  <a:t>Go Left (mask &gt;&gt; 1)</a:t>
                </a:r>
                <a:br>
                  <a:rPr lang="en-US" sz="1600" b="1" dirty="0">
                    <a:solidFill>
                      <a:schemeClr val="bg1"/>
                    </a:solidFill>
                  </a:rPr>
                </a:br>
                <a:endParaRPr lang="en-US" sz="1600" b="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419475" y="4106012"/>
                <a:ext cx="11536506" cy="2190939"/>
              </a:xfrm>
              <a:prstGeom prst="rect">
                <a:avLst/>
              </a:prstGeom>
              <a:blipFill>
                <a:blip r:embed="rId3"/>
                <a:stretch>
                  <a:fillRect l="-220"/>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56356" y="2897109"/>
            <a:ext cx="534156" cy="10864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C0BE74CE-B0B9-FA42-9096-1895BF237F61}"/>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C0BE74CE-B0B9-FA42-9096-1895BF237F61}"/>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67039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20143" y="2906162"/>
            <a:ext cx="81481" cy="1032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5063C584-EE19-FD4D-9DD9-68535AAD9F6B}"/>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5063C584-EE19-FD4D-9DD9-68535AAD9F6B}"/>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3"/>
                <a:stretch>
                  <a:fillRect l="-94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Content Placeholder 2">
                <a:extLst>
                  <a:ext uri="{FF2B5EF4-FFF2-40B4-BE49-F238E27FC236}">
                    <a16:creationId xmlns:a16="http://schemas.microsoft.com/office/drawing/2014/main" id="{A449A8F0-8086-844F-8F72-0EEE29905F1A}"/>
                  </a:ext>
                </a:extLst>
              </p:cNvPr>
              <p:cNvSpPr txBox="1">
                <a:spLocks/>
              </p:cNvSpPr>
              <p:nvPr/>
            </p:nvSpPr>
            <p:spPr>
              <a:xfrm>
                <a:off x="323193" y="4106012"/>
                <a:ext cx="11632788" cy="219093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b="1" i="1" dirty="0">
                    <a:solidFill>
                      <a:schemeClr val="bg1"/>
                    </a:solidFill>
                  </a:rPr>
                </a:br>
                <a:r>
                  <a:rPr lang="en-US" sz="1600" dirty="0">
                    <a:solidFill>
                      <a:schemeClr val="bg1"/>
                    </a:solidFill>
                  </a:rPr>
                  <a:t>3)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100</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001</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5</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[5] = 15+9 = 24 &gt; 22	Go Left (mask &gt;&gt; 1)</a:t>
                </a:r>
                <a:br>
                  <a:rPr lang="en-US" sz="1600" dirty="0">
                    <a:solidFill>
                      <a:schemeClr val="bg1"/>
                    </a:solidFill>
                  </a:rPr>
                </a:br>
                <a:r>
                  <a:rPr lang="en-US" sz="1600" dirty="0">
                    <a:solidFill>
                      <a:schemeClr val="bg1"/>
                    </a:solidFill>
                  </a:rPr>
                  <a:t>4)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4</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[4] = 15+5 = 20 &lt; 22	</a:t>
                </a:r>
                <a:r>
                  <a:rPr lang="en-US" sz="1600" b="1" dirty="0">
                    <a:solidFill>
                      <a:schemeClr val="bg1"/>
                    </a:solidFill>
                  </a:rPr>
                  <a:t>Go Right (</a:t>
                </a:r>
                <a:r>
                  <a:rPr lang="en-US" sz="1200" b="1" dirty="0" err="1">
                    <a:solidFill>
                      <a:schemeClr val="bg1"/>
                    </a:solidFill>
                  </a:rPr>
                  <a:t>idx</a:t>
                </a:r>
                <a:r>
                  <a:rPr lang="en-US" sz="1200" b="1" dirty="0">
                    <a:solidFill>
                      <a:schemeClr val="bg1"/>
                    </a:solidFill>
                  </a:rPr>
                  <a:t>+=(mask+1); mask&gt;&gt;1; Sum+=T[4]</a:t>
                </a:r>
                <a:r>
                  <a:rPr lang="en-US" sz="1600" b="1" dirty="0">
                    <a:solidFill>
                      <a:schemeClr val="bg1"/>
                    </a:solidFill>
                  </a:rPr>
                  <a:t>)</a:t>
                </a:r>
              </a:p>
            </p:txBody>
          </p:sp>
        </mc:Choice>
        <mc:Fallback xmlns="">
          <p:sp>
            <p:nvSpPr>
              <p:cNvPr id="44" name="Content Placeholder 2">
                <a:extLst>
                  <a:ext uri="{FF2B5EF4-FFF2-40B4-BE49-F238E27FC236}">
                    <a16:creationId xmlns:a16="http://schemas.microsoft.com/office/drawing/2014/main" id="{A449A8F0-8086-844F-8F72-0EEE29905F1A}"/>
                  </a:ext>
                </a:extLst>
              </p:cNvPr>
              <p:cNvSpPr txBox="1">
                <a:spLocks noRot="1" noChangeAspect="1" noMove="1" noResize="1" noEditPoints="1" noAdjustHandles="1" noChangeArrowheads="1" noChangeShapeType="1" noTextEdit="1"/>
              </p:cNvSpPr>
              <p:nvPr/>
            </p:nvSpPr>
            <p:spPr>
              <a:xfrm>
                <a:off x="323193" y="4106012"/>
                <a:ext cx="11632788" cy="2190939"/>
              </a:xfrm>
              <a:prstGeom prst="rect">
                <a:avLst/>
              </a:prstGeom>
              <a:blipFill>
                <a:blip r:embed="rId4"/>
                <a:stretch>
                  <a:fillRect l="-109"/>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783848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A3C52BE3-B937-5648-85F7-5030B0DF572C}"/>
                  </a:ext>
                </a:extLst>
              </p:cNvPr>
              <p:cNvSpPr txBox="1">
                <a:spLocks/>
              </p:cNvSpPr>
              <p:nvPr/>
            </p:nvSpPr>
            <p:spPr>
              <a:xfrm>
                <a:off x="927513" y="3333016"/>
                <a:ext cx="7943868" cy="314156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Some notes to consider for this:</a:t>
                </a:r>
              </a:p>
              <a:p>
                <a:pPr marL="342900" indent="-342900">
                  <a:buFont typeface="Arial" panose="020B0604020202020204" pitchFamily="34" charset="0"/>
                  <a:buAutoNum type="arabicPeriod"/>
                </a:pPr>
                <a:r>
                  <a:rPr lang="en-US" sz="1600" b="1" i="1" dirty="0" err="1">
                    <a:solidFill>
                      <a:schemeClr val="bg1"/>
                    </a:solidFill>
                  </a:rPr>
                  <a:t>idx</a:t>
                </a:r>
                <a:r>
                  <a:rPr lang="en-US" sz="1600" b="1" i="1" dirty="0">
                    <a:solidFill>
                      <a:schemeClr val="bg1"/>
                    </a:solidFill>
                  </a:rPr>
                  <a:t> is your answer at the end, but notice that there is no answer (no index works) if you never “go left”. Make sure to keep track of that</a:t>
                </a:r>
              </a:p>
              <a:p>
                <a:pPr marL="342900" indent="-342900">
                  <a:buFont typeface="Arial" panose="020B0604020202020204" pitchFamily="34" charset="0"/>
                  <a:buAutoNum type="arabicPeriod"/>
                </a:pPr>
                <a:r>
                  <a:rPr lang="en-US" sz="1600" b="1" i="1" dirty="0">
                    <a:solidFill>
                      <a:schemeClr val="bg1"/>
                    </a:solidFill>
                  </a:rPr>
                  <a:t>Think through your termination conditions to ensure you don’t have out of bounds or off by one errors. Algorithm terminates when the mask hits 0 (make sure to check with mask=0 once before terminating)</a:t>
                </a:r>
              </a:p>
              <a:p>
                <a:pPr marL="342900" indent="-342900">
                  <a:buFont typeface="Arial" panose="020B0604020202020204" pitchFamily="34" charset="0"/>
                  <a:buAutoNum type="arabicPeriod"/>
                </a:pPr>
                <a:r>
                  <a:rPr lang="en-US" sz="1600" b="1" i="1" dirty="0">
                    <a:solidFill>
                      <a:schemeClr val="bg1"/>
                    </a:solidFill>
                  </a:rPr>
                  <a:t>Runtime is clearly </a:t>
                </a:r>
                <a14:m>
                  <m:oMath xmlns:m="http://schemas.openxmlformats.org/officeDocument/2006/math">
                    <m:r>
                      <a:rPr lang="en-US" sz="1600" b="1" i="0" smtClean="0">
                        <a:solidFill>
                          <a:schemeClr val="bg1"/>
                        </a:solidFill>
                        <a:latin typeface="Cambria Math" panose="02040503050406030204" pitchFamily="18" charset="0"/>
                      </a:rPr>
                      <m:t>𝚯</m:t>
                    </m:r>
                    <m:r>
                      <a:rPr lang="en-US" sz="1600" b="1" i="0" smtClean="0">
                        <a:solidFill>
                          <a:schemeClr val="bg1"/>
                        </a:solidFill>
                        <a:latin typeface="Cambria Math" panose="02040503050406030204" pitchFamily="18" charset="0"/>
                      </a:rPr>
                      <m:t>(</m:t>
                    </m:r>
                    <m:r>
                      <a:rPr lang="en-US" sz="1600" b="1" i="0" smtClean="0">
                        <a:solidFill>
                          <a:schemeClr val="bg1"/>
                        </a:solidFill>
                        <a:latin typeface="Cambria Math" panose="02040503050406030204" pitchFamily="18" charset="0"/>
                      </a:rPr>
                      <m:t>𝐥𝐨𝐠</m:t>
                    </m:r>
                    <m:r>
                      <a:rPr lang="en-US" sz="1600" b="1" i="0" smtClean="0">
                        <a:solidFill>
                          <a:schemeClr val="bg1"/>
                        </a:solidFill>
                        <a:latin typeface="Cambria Math" panose="02040503050406030204" pitchFamily="18" charset="0"/>
                      </a:rPr>
                      <m:t> </m:t>
                    </m:r>
                    <m:r>
                      <a:rPr lang="en-US" sz="1600" b="1" i="0" smtClean="0">
                        <a:solidFill>
                          <a:schemeClr val="bg1"/>
                        </a:solidFill>
                        <a:latin typeface="Cambria Math" panose="02040503050406030204" pitchFamily="18" charset="0"/>
                      </a:rPr>
                      <m:t>𝐧</m:t>
                    </m:r>
                    <m:r>
                      <a:rPr lang="en-US" sz="1600" b="1" i="0" smtClean="0">
                        <a:solidFill>
                          <a:schemeClr val="bg1"/>
                        </a:solidFill>
                        <a:latin typeface="Cambria Math" panose="02040503050406030204" pitchFamily="18" charset="0"/>
                      </a:rPr>
                      <m:t>)</m:t>
                    </m:r>
                  </m:oMath>
                </a14:m>
                <a:r>
                  <a:rPr lang="en-US" sz="1600" b="1" i="1" dirty="0">
                    <a:solidFill>
                      <a:schemeClr val="bg1"/>
                    </a:solidFill>
                  </a:rPr>
                  <a:t> because mask reduces by one bit each time and we terminate after it hits 0</a:t>
                </a:r>
                <a:endParaRPr lang="en-US" sz="1600" b="1" dirty="0">
                  <a:solidFill>
                    <a:schemeClr val="bg1"/>
                  </a:solidFill>
                </a:endParaRPr>
              </a:p>
            </p:txBody>
          </p:sp>
        </mc:Choice>
        <mc:Fallback xmlns="">
          <p:sp>
            <p:nvSpPr>
              <p:cNvPr id="37" name="Content Placeholder 2">
                <a:extLst>
                  <a:ext uri="{FF2B5EF4-FFF2-40B4-BE49-F238E27FC236}">
                    <a16:creationId xmlns:a16="http://schemas.microsoft.com/office/drawing/2014/main" id="{A3C52BE3-B937-5648-85F7-5030B0DF572C}"/>
                  </a:ext>
                </a:extLst>
              </p:cNvPr>
              <p:cNvSpPr txBox="1">
                <a:spLocks noRot="1" noChangeAspect="1" noMove="1" noResize="1" noEditPoints="1" noAdjustHandles="1" noChangeArrowheads="1" noChangeShapeType="1" noTextEdit="1"/>
              </p:cNvSpPr>
              <p:nvPr/>
            </p:nvSpPr>
            <p:spPr>
              <a:xfrm>
                <a:off x="927513" y="3333016"/>
                <a:ext cx="7943868" cy="3141561"/>
              </a:xfrm>
              <a:prstGeom prst="rect">
                <a:avLst/>
              </a:prstGeom>
              <a:blipFill>
                <a:blip r:embed="rId3"/>
                <a:stretch>
                  <a:fillRect l="-478"/>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Content Placeholder 2">
                <a:extLst>
                  <a:ext uri="{FF2B5EF4-FFF2-40B4-BE49-F238E27FC236}">
                    <a16:creationId xmlns:a16="http://schemas.microsoft.com/office/drawing/2014/main" id="{3239E87F-C9FD-9040-9133-7C481D0E978D}"/>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44" name="Content Placeholder 2">
                <a:extLst>
                  <a:ext uri="{FF2B5EF4-FFF2-40B4-BE49-F238E27FC236}">
                    <a16:creationId xmlns:a16="http://schemas.microsoft.com/office/drawing/2014/main" id="{3239E87F-C9FD-9040-9133-7C481D0E978D}"/>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86173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Motivation</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481559" y="1137590"/>
                <a:ext cx="9664860"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Goal</a:t>
                </a:r>
                <a:r>
                  <a:rPr lang="en-US" sz="2000" b="1" u="sng" dirty="0"/>
                  <a:t>:</a:t>
                </a:r>
                <a:r>
                  <a:rPr lang="en-US" sz="2000" dirty="0"/>
                  <a:t> Given a list of integers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and a function that operates on continuous ranges in A, called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oMath>
                </a14:m>
                <a:r>
                  <a:rPr lang="en-US" sz="2000" dirty="0"/>
                  <a:t> where </a:t>
                </a:r>
                <a14:m>
                  <m:oMath xmlns:m="http://schemas.openxmlformats.org/officeDocument/2006/math">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oMath>
                </a14:m>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i="1" u="sng" dirty="0"/>
                  <a:t>Support the following operations</a:t>
                </a:r>
                <a:r>
                  <a:rPr lang="en-US" sz="2000" dirty="0"/>
                  <a:t>:</a:t>
                </a:r>
              </a:p>
              <a:p>
                <a:pPr marL="0" indent="0">
                  <a:buFont typeface="Arial" panose="020B0604020202020204" pitchFamily="34" charset="0"/>
                  <a:buNone/>
                </a:pPr>
                <a:r>
                  <a:rPr lang="en-US" sz="2000" dirty="0"/>
                  <a:t>1. Calculate (for any </a:t>
                </a:r>
                <a:r>
                  <a:rPr lang="en-US" sz="2000" dirty="0" err="1"/>
                  <a:t>l,r</a:t>
                </a:r>
                <a:r>
                  <a:rPr lang="en-US" sz="2000" dirty="0"/>
                  <a:t>) the value of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𝑙</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oMath>
                </a14:m>
                <a:r>
                  <a:rPr lang="en-US" sz="2000" dirty="0"/>
                  <a:t>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a:t>
                </a:r>
              </a:p>
              <a:p>
                <a:pPr marL="0" indent="0">
                  <a:buFont typeface="Arial" panose="020B0604020202020204" pitchFamily="34" charset="0"/>
                  <a:buNone/>
                </a:pPr>
                <a:r>
                  <a:rPr lang="en-US" sz="2000" dirty="0"/>
                  <a:t>2. Update the value of an element of A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 </a:t>
                </a:r>
              </a:p>
              <a:p>
                <a:pPr marL="0" indent="0">
                  <a:buFont typeface="Arial" panose="020B0604020202020204" pitchFamily="34" charset="0"/>
                  <a:buNone/>
                </a:pPr>
                <a:r>
                  <a:rPr lang="en-US" sz="2000" dirty="0"/>
                  <a:t>3. Use no more than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t> memory (so no more than list A itself)</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i="1" dirty="0"/>
                  <a:t>**Note: This will work for any function f(), but sum(l, r) is a common first one to start with</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481559" y="1137590"/>
                <a:ext cx="9664860" cy="5404612"/>
              </a:xfrm>
              <a:prstGeom prst="rect">
                <a:avLst/>
              </a:prstGeom>
              <a:blipFill>
                <a:blip r:embed="rId2"/>
                <a:stretch>
                  <a:fillRect l="-656"/>
                </a:stretch>
              </a:blipFill>
            </p:spPr>
            <p:txBody>
              <a:bodyPr/>
              <a:lstStyle/>
              <a:p>
                <a:r>
                  <a:rPr lang="en-US">
                    <a:noFill/>
                  </a:rPr>
                  <a:t> </a:t>
                </a:r>
              </a:p>
            </p:txBody>
          </p:sp>
        </mc:Fallback>
      </mc:AlternateContent>
    </p:spTree>
    <p:extLst>
      <p:ext uri="{BB962C8B-B14F-4D97-AF65-F5344CB8AC3E}">
        <p14:creationId xmlns:p14="http://schemas.microsoft.com/office/powerpoint/2010/main" val="3908910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4287054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5" name="Content Placeholder 2">
            <a:extLst>
              <a:ext uri="{FF2B5EF4-FFF2-40B4-BE49-F238E27FC236}">
                <a16:creationId xmlns:a16="http://schemas.microsoft.com/office/drawing/2014/main" id="{A36B35A7-33B4-2246-9592-F0BBDFD568CC}"/>
              </a:ext>
            </a:extLst>
          </p:cNvPr>
          <p:cNvSpPr txBox="1">
            <a:spLocks/>
          </p:cNvSpPr>
          <p:nvPr/>
        </p:nvSpPr>
        <p:spPr>
          <a:xfrm>
            <a:off x="1371680" y="1253359"/>
            <a:ext cx="9445461" cy="52967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Strengths:</a:t>
            </a:r>
          </a:p>
          <a:p>
            <a:pPr lvl="1">
              <a:buFontTx/>
              <a:buChar char="-"/>
            </a:pPr>
            <a:r>
              <a:rPr lang="en-US" sz="1600" dirty="0"/>
              <a:t>Works great for simple f(), but complicated for some functions (min over </a:t>
            </a:r>
            <a:r>
              <a:rPr lang="en-US" sz="1600" dirty="0" err="1"/>
              <a:t>l,r</a:t>
            </a:r>
            <a:r>
              <a:rPr lang="en-US" sz="1600" dirty="0"/>
              <a:t> is not trivial)</a:t>
            </a:r>
          </a:p>
          <a:p>
            <a:pPr lvl="1">
              <a:buFontTx/>
              <a:buChar char="-"/>
            </a:pPr>
            <a:r>
              <a:rPr lang="en-US" sz="1600" dirty="0"/>
              <a:t>Logarithmic time complexity for both queries and updates</a:t>
            </a:r>
          </a:p>
          <a:p>
            <a:pPr lvl="1">
              <a:buFontTx/>
              <a:buChar char="-"/>
            </a:pPr>
            <a:r>
              <a:rPr lang="en-US" sz="1600" dirty="0"/>
              <a:t>Once understood conceptually, very easy implementation</a:t>
            </a:r>
          </a:p>
          <a:p>
            <a:pPr lvl="1">
              <a:buFontTx/>
              <a:buChar char="-"/>
            </a:pPr>
            <a:r>
              <a:rPr lang="en-US" sz="1600" dirty="0"/>
              <a:t>Easy to extend to 2D arrays (see reading for details)</a:t>
            </a:r>
          </a:p>
          <a:p>
            <a:pPr marL="0" indent="0">
              <a:buNone/>
            </a:pPr>
            <a:endParaRPr lang="en-US" sz="2000" b="1" i="1" u="sng" dirty="0"/>
          </a:p>
          <a:p>
            <a:pPr marL="0" indent="0">
              <a:buNone/>
            </a:pPr>
            <a:r>
              <a:rPr lang="en-US" sz="2000" b="1" i="1" u="sng" dirty="0"/>
              <a:t>Weaknesses</a:t>
            </a:r>
            <a:r>
              <a:rPr lang="en-US" sz="2000" dirty="0"/>
              <a:t>:</a:t>
            </a:r>
          </a:p>
          <a:p>
            <a:pPr lvl="1">
              <a:buFontTx/>
              <a:buChar char="-"/>
            </a:pPr>
            <a:r>
              <a:rPr lang="en-US" sz="1600" dirty="0"/>
              <a:t>Some functions aren’t natural to implement because you can’t build off smaller solutions (e.g., min…which section of the array is the min actually in!?)</a:t>
            </a:r>
          </a:p>
          <a:p>
            <a:pPr lvl="1">
              <a:buFontTx/>
              <a:buChar char="-"/>
            </a:pPr>
            <a:endParaRPr lang="en-US" sz="1600" dirty="0"/>
          </a:p>
          <a:p>
            <a:pPr marL="0" indent="0">
              <a:buNone/>
            </a:pPr>
            <a:r>
              <a:rPr lang="en-US" sz="2000" b="1" i="1" u="sng" dirty="0"/>
              <a:t>Other cool things</a:t>
            </a:r>
            <a:r>
              <a:rPr lang="en-US" sz="2000" dirty="0"/>
              <a:t>:</a:t>
            </a:r>
          </a:p>
          <a:p>
            <a:pPr lvl="1">
              <a:buFontTx/>
              <a:buChar char="-"/>
            </a:pPr>
            <a:r>
              <a:rPr lang="en-US" sz="1600" dirty="0"/>
              <a:t>There is a variation that indexes from 1 in the array (see reading if you want to use this version)</a:t>
            </a:r>
          </a:p>
          <a:p>
            <a:pPr lvl="1">
              <a:buFontTx/>
              <a:buChar char="-"/>
            </a:pPr>
            <a:r>
              <a:rPr lang="en-US" sz="1600" dirty="0"/>
              <a:t>2D summation Fenwick tree is not too difficult to do (check out reading for details)</a:t>
            </a:r>
          </a:p>
          <a:p>
            <a:pPr lvl="1">
              <a:buFontTx/>
              <a:buChar char="-"/>
            </a:pPr>
            <a:r>
              <a:rPr lang="en-US" sz="1600" dirty="0"/>
              <a:t>Can also support range updates and index queries with some fancy tricks…</a:t>
            </a:r>
            <a:endParaRPr lang="en-US" sz="2000" dirty="0"/>
          </a:p>
        </p:txBody>
      </p:sp>
    </p:spTree>
    <p:extLst>
      <p:ext uri="{BB962C8B-B14F-4D97-AF65-F5344CB8AC3E}">
        <p14:creationId xmlns:p14="http://schemas.microsoft.com/office/powerpoint/2010/main" val="65464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Why would we want this?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our stream of integers are stock prices over time, or sensor data across many time points, or sales per day (etc.).</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711519" y="3067290"/>
            <a:ext cx="3451185" cy="192139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f() is a function we care about over any range. Max and min (for stock prices), average (for sensor data), or sum (for sales)</a:t>
            </a:r>
          </a:p>
        </p:txBody>
      </p:sp>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4429934" y="4988688"/>
            <a:ext cx="4000283" cy="14352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Perhaps our company needs to be able to pull f() over any arbitrary range in A thousands of time per day</a:t>
            </a:r>
          </a:p>
        </p:txBody>
      </p:sp>
      <p:cxnSp>
        <p:nvCxnSpPr>
          <p:cNvPr id="11" name="Straight Connector 10">
            <a:extLst>
              <a:ext uri="{FF2B5EF4-FFF2-40B4-BE49-F238E27FC236}">
                <a16:creationId xmlns:a16="http://schemas.microsoft.com/office/drawing/2014/main" id="{4E0DB7C2-69F0-A64C-B8D7-457771A184E1}"/>
              </a:ext>
            </a:extLst>
          </p:cNvPr>
          <p:cNvCxnSpPr>
            <a:cxnSpLocks/>
          </p:cNvCxnSpPr>
          <p:nvPr/>
        </p:nvCxnSpPr>
        <p:spPr>
          <a:xfrm flipH="1" flipV="1">
            <a:off x="4896091" y="2384384"/>
            <a:ext cx="1198319" cy="2604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6094410" y="2297573"/>
            <a:ext cx="1278140" cy="269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09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1</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A as normal with no alterations</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7" y="3067290"/>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7" y="3067290"/>
                <a:ext cx="3732487" cy="2233916"/>
              </a:xfrm>
              <a:prstGeom prst="rect">
                <a:avLst/>
              </a:prstGeom>
              <a:blipFill>
                <a:blip r:embed="rId2"/>
                <a:stretch>
                  <a:fillRect l="-1695" t="-3409" b="-48295"/>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1809764" y="4965541"/>
            <a:ext cx="2472870" cy="14352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Compute </a:t>
            </a:r>
            <a:r>
              <a:rPr lang="en-US" sz="2000" b="1" i="1" u="sng" dirty="0"/>
              <a:t>sum</a:t>
            </a:r>
            <a:r>
              <a:rPr lang="en-US" sz="2000" dirty="0"/>
              <a:t> by simply traversing the array. This is O(n) time. TOO SLOW!</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565003" y="2349663"/>
            <a:ext cx="1280586" cy="2615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6296178" y="4965541"/>
            <a:ext cx="2801524" cy="172462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Update value by simply updating it directly. This is O(1) time. Good!!</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416673" y="2372810"/>
            <a:ext cx="655460" cy="2592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40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2</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98076" y="3216451"/>
            <a:ext cx="2766348" cy="9851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sum from index 1 to </a:t>
            </a:r>
            <a:r>
              <a:rPr lang="en-US" sz="2000" dirty="0" err="1"/>
              <a:t>i</a:t>
            </a:r>
            <a:r>
              <a:rPr lang="en-US" sz="2000" dirty="0"/>
              <a:t> in cell </a:t>
            </a:r>
            <a:r>
              <a:rPr lang="en-US" sz="2000" dirty="0" err="1"/>
              <a:t>i</a:t>
            </a:r>
            <a:r>
              <a:rPr lang="en-US" sz="2000" dirty="0"/>
              <a:t>.</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078836"/>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6" y="3455035"/>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6" y="3455035"/>
                <a:ext cx="3732487" cy="2233916"/>
              </a:xfrm>
              <a:prstGeom prst="rect">
                <a:avLst/>
              </a:prstGeom>
              <a:blipFill>
                <a:blip r:embed="rId2"/>
                <a:stretch>
                  <a:fillRect l="-1695" t="-2825" b="-4745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1141412" y="2465408"/>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385314" y="2937573"/>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2238026" y="4294206"/>
            <a:ext cx="2704363" cy="20345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How would we compute </a:t>
            </a:r>
            <a:r>
              <a:rPr lang="en-US" sz="2000" b="1" i="1" u="sng" dirty="0"/>
              <a:t>sum</a:t>
            </a:r>
            <a:r>
              <a:rPr lang="en-US" sz="2000" dirty="0"/>
              <a:t> from l to r  ?? What is the time complexity?</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831220" y="2937573"/>
            <a:ext cx="771914" cy="1345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5628693" y="5006050"/>
            <a:ext cx="2801524" cy="15104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How do we update a value?</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296178" y="2983871"/>
            <a:ext cx="274114" cy="2027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2E1E7F7-F19E-0345-8B58-0817D751FE97}"/>
              </a:ext>
            </a:extLst>
          </p:cNvPr>
          <p:cNvSpPr txBox="1">
            <a:spLocks/>
          </p:cNvSpPr>
          <p:nvPr/>
        </p:nvSpPr>
        <p:spPr>
          <a:xfrm>
            <a:off x="1751708" y="2013993"/>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T =  {    ,     ,     ,     ,     ,     ,      , …}</a:t>
            </a:r>
          </a:p>
        </p:txBody>
      </p:sp>
    </p:spTree>
    <p:extLst>
      <p:ext uri="{BB962C8B-B14F-4D97-AF65-F5344CB8AC3E}">
        <p14:creationId xmlns:p14="http://schemas.microsoft.com/office/powerpoint/2010/main" val="243617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2122736" y="2629923"/>
                <a:ext cx="7943349" cy="172262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ysClr val="windowText" lastClr="000000"/>
                    </a:solidFill>
                  </a:rPr>
                  <a:t>Assume:</a:t>
                </a:r>
                <a:r>
                  <a:rPr lang="en-US" sz="2000" dirty="0">
                    <a:solidFill>
                      <a:sysClr val="windowText" lastClr="000000"/>
                    </a:solidFill>
                  </a:rPr>
                  <a:t> Update our new array T to store partial prefixes: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𝑇</m:t>
                          </m:r>
                        </m:e>
                        <m:sub>
                          <m:r>
                            <a:rPr lang="en-US" sz="2000" b="0" i="1" smtClean="0">
                              <a:solidFill>
                                <a:sysClr val="windowText" lastClr="000000"/>
                              </a:solidFill>
                              <a:latin typeface="Cambria Math" panose="02040503050406030204" pitchFamily="18" charset="0"/>
                            </a:rPr>
                            <m:t>𝑖</m:t>
                          </m:r>
                        </m:sub>
                      </m:sSub>
                      <m:r>
                        <a:rPr lang="en-US" sz="2000" b="0" i="1" smtClean="0">
                          <a:solidFill>
                            <a:sysClr val="windowText" lastClr="000000"/>
                          </a:solidFill>
                          <a:latin typeface="Cambria Math" panose="02040503050406030204" pitchFamily="18" charset="0"/>
                        </a:rPr>
                        <m:t>=</m:t>
                      </m:r>
                      <m:nary>
                        <m:naryPr>
                          <m:chr m:val="∑"/>
                          <m:ctrlPr>
                            <a:rPr lang="en-US" sz="2000" b="0" i="1" smtClean="0">
                              <a:solidFill>
                                <a:sysClr val="windowText" lastClr="000000"/>
                              </a:solidFill>
                              <a:latin typeface="Cambria Math" panose="02040503050406030204" pitchFamily="18" charset="0"/>
                            </a:rPr>
                          </m:ctrlPr>
                        </m:naryPr>
                        <m:sub>
                          <m:r>
                            <m:rPr>
                              <m:brk m:alnAt="23"/>
                            </m:rPr>
                            <a:rPr lang="en-US" sz="2000" b="0" i="1" smtClean="0">
                              <a:solidFill>
                                <a:sysClr val="windowText" lastClr="000000"/>
                              </a:solidFill>
                              <a:latin typeface="Cambria Math" panose="02040503050406030204" pitchFamily="18" charset="0"/>
                            </a:rPr>
                            <m:t>𝑗</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𝑔</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𝑖</m:t>
                          </m:r>
                          <m:r>
                            <a:rPr lang="en-US" sz="2000" b="0" i="1" smtClean="0">
                              <a:solidFill>
                                <a:sysClr val="windowText" lastClr="000000"/>
                              </a:solidFill>
                              <a:latin typeface="Cambria Math" panose="02040503050406030204" pitchFamily="18" charset="0"/>
                            </a:rPr>
                            <m:t>)</m:t>
                          </m:r>
                        </m:sub>
                        <m:sup>
                          <m:r>
                            <a:rPr lang="en-US" sz="2000" b="0" i="1" smtClean="0">
                              <a:solidFill>
                                <a:sysClr val="windowText" lastClr="000000"/>
                              </a:solidFill>
                              <a:latin typeface="Cambria Math" panose="02040503050406030204" pitchFamily="18" charset="0"/>
                            </a:rPr>
                            <m:t>𝑖</m:t>
                          </m:r>
                        </m:sup>
                        <m:e>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𝑎</m:t>
                              </m:r>
                            </m:e>
                            <m:sub>
                              <m:r>
                                <a:rPr lang="en-US" sz="2000" b="0" i="1" smtClean="0">
                                  <a:solidFill>
                                    <a:sysClr val="windowText" lastClr="000000"/>
                                  </a:solidFill>
                                  <a:latin typeface="Cambria Math" panose="02040503050406030204" pitchFamily="18" charset="0"/>
                                </a:rPr>
                                <m:t>𝑗</m:t>
                              </m:r>
                            </m:sub>
                          </m:sSub>
                        </m:e>
                      </m:nary>
                    </m:oMath>
                  </m:oMathPara>
                </a14:m>
                <a:endParaRPr lang="en-US" sz="2000" b="0" dirty="0">
                  <a:solidFill>
                    <a:sysClr val="windowText" lastClr="000000"/>
                  </a:solidFill>
                </a:endParaRPr>
              </a:p>
              <a:p>
                <a:pPr marL="0" indent="0">
                  <a:buFont typeface="Arial" panose="020B0604020202020204" pitchFamily="34" charset="0"/>
                  <a:buNone/>
                </a:pPr>
                <a:endParaRPr lang="en-US" sz="20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2122736" y="2629923"/>
                <a:ext cx="7943349" cy="1722621"/>
              </a:xfrm>
              <a:prstGeom prst="rect">
                <a:avLst/>
              </a:prstGeom>
              <a:blipFill>
                <a:blip r:embed="rId2"/>
                <a:stretch>
                  <a:fillRect l="-637" t="-21739" b="-71739"/>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dirty="0"/>
              <a:t> Let’s balance the two approaches. Store prefixes but not always the range from 0 to </a:t>
            </a:r>
            <a:r>
              <a:rPr lang="en-US" sz="2000" dirty="0" err="1"/>
              <a:t>i</a:t>
            </a:r>
            <a:r>
              <a:rPr lang="en-US" sz="2000" dirty="0"/>
              <a:t> such that we can get fast runtimes for computing f(</a:t>
            </a:r>
            <a:r>
              <a:rPr lang="en-US" sz="2000" dirty="0" err="1"/>
              <a:t>l,r</a:t>
            </a:r>
            <a:r>
              <a:rPr lang="en-US" sz="2000" dirty="0"/>
              <a:t>) AND fast runtimes for updating a value. </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4B409753-0E3D-A04D-90C1-D5D943D3B19E}"/>
                  </a:ext>
                </a:extLst>
              </p:cNvPr>
              <p:cNvSpPr txBox="1">
                <a:spLocks/>
              </p:cNvSpPr>
              <p:nvPr/>
            </p:nvSpPr>
            <p:spPr>
              <a:xfrm>
                <a:off x="1507041" y="5257067"/>
                <a:ext cx="1845760" cy="5097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m:oMathPara>
                </a14:m>
                <a:endParaRPr lang="en-US" sz="2000" dirty="0"/>
              </a:p>
            </p:txBody>
          </p:sp>
        </mc:Choice>
        <mc:Fallback xmlns="">
          <p:sp>
            <p:nvSpPr>
              <p:cNvPr id="17" name="Content Placeholder 2">
                <a:extLst>
                  <a:ext uri="{FF2B5EF4-FFF2-40B4-BE49-F238E27FC236}">
                    <a16:creationId xmlns:a16="http://schemas.microsoft.com/office/drawing/2014/main" id="{4B409753-0E3D-A04D-90C1-D5D943D3B19E}"/>
                  </a:ext>
                </a:extLst>
              </p:cNvPr>
              <p:cNvSpPr txBox="1">
                <a:spLocks noRot="1" noChangeAspect="1" noMove="1" noResize="1" noEditPoints="1" noAdjustHandles="1" noChangeArrowheads="1" noChangeShapeType="1" noTextEdit="1"/>
              </p:cNvSpPr>
              <p:nvPr/>
            </p:nvSpPr>
            <p:spPr>
              <a:xfrm>
                <a:off x="1507041" y="5257067"/>
                <a:ext cx="1845760" cy="509749"/>
              </a:xfrm>
              <a:prstGeom prst="rect">
                <a:avLst/>
              </a:prstGeom>
              <a:blipFill>
                <a:blip r:embed="rId3"/>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76AEC2E2-05CF-B04D-8A04-41EC845BB46D}"/>
              </a:ext>
            </a:extLst>
          </p:cNvPr>
          <p:cNvCxnSpPr>
            <a:cxnSpLocks/>
          </p:cNvCxnSpPr>
          <p:nvPr/>
        </p:nvCxnSpPr>
        <p:spPr>
          <a:xfrm flipV="1">
            <a:off x="3011424" y="4407409"/>
            <a:ext cx="2243328" cy="84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8964B618-0768-FF43-ABD9-4A5765D30B37}"/>
                  </a:ext>
                </a:extLst>
              </p:cNvPr>
              <p:cNvSpPr txBox="1">
                <a:spLocks/>
              </p:cNvSpPr>
              <p:nvPr/>
            </p:nvSpPr>
            <p:spPr>
              <a:xfrm>
                <a:off x="6759135" y="4720618"/>
                <a:ext cx="4267199" cy="14119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**Note:</a:t>
                </a:r>
              </a:p>
              <a:p>
                <a:pPr marL="0" indent="0">
                  <a:buFont typeface="Arial" panose="020B0604020202020204" pitchFamily="34" charset="0"/>
                  <a:buNone/>
                </a:pPr>
                <a:r>
                  <a:rPr lang="en-US" sz="2000" dirty="0"/>
                  <a:t>For Naïve Approach 1: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a14:m>
                <a:br>
                  <a:rPr lang="en-US" sz="2000" dirty="0"/>
                </a:br>
                <a:r>
                  <a:rPr lang="en-US" sz="2000" dirty="0"/>
                  <a:t>For Naïve Approach 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=0</m:t>
                    </m:r>
                  </m:oMath>
                </a14:m>
                <a:endParaRPr lang="en-US" sz="2000" dirty="0"/>
              </a:p>
            </p:txBody>
          </p:sp>
        </mc:Choice>
        <mc:Fallback xmlns="">
          <p:sp>
            <p:nvSpPr>
              <p:cNvPr id="20" name="Content Placeholder 2">
                <a:extLst>
                  <a:ext uri="{FF2B5EF4-FFF2-40B4-BE49-F238E27FC236}">
                    <a16:creationId xmlns:a16="http://schemas.microsoft.com/office/drawing/2014/main" id="{8964B618-0768-FF43-ABD9-4A5765D30B37}"/>
                  </a:ext>
                </a:extLst>
              </p:cNvPr>
              <p:cNvSpPr txBox="1">
                <a:spLocks noRot="1" noChangeAspect="1" noMove="1" noResize="1" noEditPoints="1" noAdjustHandles="1" noChangeArrowheads="1" noChangeShapeType="1" noTextEdit="1"/>
              </p:cNvSpPr>
              <p:nvPr/>
            </p:nvSpPr>
            <p:spPr>
              <a:xfrm>
                <a:off x="6759135" y="4720618"/>
                <a:ext cx="4267199" cy="1411957"/>
              </a:xfrm>
              <a:prstGeom prst="rect">
                <a:avLst/>
              </a:prstGeom>
              <a:blipFill>
                <a:blip r:embed="rId4"/>
                <a:stretch>
                  <a:fillRect l="-1187"/>
                </a:stretch>
              </a:blipFill>
            </p:spPr>
            <p:txBody>
              <a:bodyPr/>
              <a:lstStyle/>
              <a:p>
                <a:r>
                  <a:rPr lang="en-US">
                    <a:noFill/>
                  </a:rPr>
                  <a:t> </a:t>
                </a:r>
              </a:p>
            </p:txBody>
          </p:sp>
        </mc:Fallback>
      </mc:AlternateContent>
      <p:sp>
        <p:nvSpPr>
          <p:cNvPr id="22" name="Content Placeholder 2">
            <a:extLst>
              <a:ext uri="{FF2B5EF4-FFF2-40B4-BE49-F238E27FC236}">
                <a16:creationId xmlns:a16="http://schemas.microsoft.com/office/drawing/2014/main" id="{613C6838-6232-2145-9449-9EB6BD1FC759}"/>
              </a:ext>
            </a:extLst>
          </p:cNvPr>
          <p:cNvSpPr txBox="1">
            <a:spLocks/>
          </p:cNvSpPr>
          <p:nvPr/>
        </p:nvSpPr>
        <p:spPr>
          <a:xfrm>
            <a:off x="6759135" y="6203803"/>
            <a:ext cx="2414015" cy="4672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What should g(</a:t>
            </a:r>
            <a:r>
              <a:rPr lang="en-US" sz="2000" b="1" i="1" dirty="0" err="1"/>
              <a:t>i</a:t>
            </a:r>
            <a:r>
              <a:rPr lang="en-US" sz="2000" b="1" i="1" dirty="0"/>
              <a:t>) be??</a:t>
            </a:r>
          </a:p>
        </p:txBody>
      </p:sp>
    </p:spTree>
    <p:extLst>
      <p:ext uri="{BB962C8B-B14F-4D97-AF65-F5344CB8AC3E}">
        <p14:creationId xmlns:p14="http://schemas.microsoft.com/office/powerpoint/2010/main" val="78319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Implementation:</a:t>
            </a:r>
            <a:r>
              <a:rPr lang="en-US" sz="2000" dirty="0"/>
              <a:t> Regardless of what we choose for g(</a:t>
            </a:r>
            <a:r>
              <a:rPr lang="en-US" sz="2000" dirty="0" err="1"/>
              <a:t>i</a:t>
            </a:r>
            <a:r>
              <a:rPr lang="en-US" sz="2000" dirty="0"/>
              <a:t>), the following pseudo-code will work (here we are assuming f() is the sum function for simplicity). </a:t>
            </a:r>
          </a:p>
        </p:txBody>
      </p:sp>
      <p:pic>
        <p:nvPicPr>
          <p:cNvPr id="4" name="Picture 3">
            <a:extLst>
              <a:ext uri="{FF2B5EF4-FFF2-40B4-BE49-F238E27FC236}">
                <a16:creationId xmlns:a16="http://schemas.microsoft.com/office/drawing/2014/main" id="{9CBDE1BB-4908-CA4B-BFAD-4ED971B70FDE}"/>
              </a:ext>
            </a:extLst>
          </p:cNvPr>
          <p:cNvPicPr>
            <a:picLocks noChangeAspect="1"/>
          </p:cNvPicPr>
          <p:nvPr/>
        </p:nvPicPr>
        <p:blipFill>
          <a:blip r:embed="rId2"/>
          <a:stretch>
            <a:fillRect/>
          </a:stretch>
        </p:blipFill>
        <p:spPr>
          <a:xfrm>
            <a:off x="3954920" y="2499668"/>
            <a:ext cx="4278980" cy="2950156"/>
          </a:xfrm>
          <a:prstGeom prst="rect">
            <a:avLst/>
          </a:prstGeom>
          <a:ln>
            <a:solidFill>
              <a:schemeClr val="bg1"/>
            </a:solidFill>
          </a:ln>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CC07C9BA-7455-B34E-AC66-55620338808F}"/>
                  </a:ext>
                </a:extLst>
              </p:cNvPr>
              <p:cNvSpPr txBox="1">
                <a:spLocks/>
              </p:cNvSpPr>
              <p:nvPr/>
            </p:nvSpPr>
            <p:spPr>
              <a:xfrm>
                <a:off x="302743" y="2828544"/>
                <a:ext cx="2867177" cy="209702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Notice:</a:t>
                </a:r>
                <a:r>
                  <a:rPr lang="en-US" sz="1600" dirty="0"/>
                  <a:t> sum() calculates the sum from index 0 to r. So, if we want to calculate the sum of a range we still use:</a:t>
                </a:r>
                <a:br>
                  <a:rPr lang="en-US" sz="1600" dirty="0"/>
                </a:br>
                <a:endParaRPr lang="en-US" sz="16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𝑙</m:t>
                          </m:r>
                          <m:r>
                            <a:rPr lang="en-US" sz="1600" b="0" i="1" smtClean="0">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r>
                        <a:rPr lang="en-US" sz="1600" b="0" i="1" smtClean="0">
                          <a:latin typeface="Cambria Math" panose="02040503050406030204" pitchFamily="18" charset="0"/>
                        </a:rPr>
                        <m:t>(</m:t>
                      </m:r>
                      <m:r>
                        <a:rPr lang="en-US" sz="1600" b="0" i="1" smtClean="0">
                          <a:latin typeface="Cambria Math" panose="02040503050406030204" pitchFamily="18" charset="0"/>
                        </a:rPr>
                        <m:t>𝑙</m:t>
                      </m:r>
                      <m:r>
                        <a:rPr lang="en-US" sz="1600" b="0" i="1" smtClean="0">
                          <a:latin typeface="Cambria Math" panose="02040503050406030204" pitchFamily="18" charset="0"/>
                        </a:rPr>
                        <m:t>−1)</m:t>
                      </m:r>
                    </m:oMath>
                  </m:oMathPara>
                </a14:m>
                <a:endParaRPr lang="en-US" sz="1600" dirty="0"/>
              </a:p>
            </p:txBody>
          </p:sp>
        </mc:Choice>
        <mc:Fallback xmlns="">
          <p:sp>
            <p:nvSpPr>
              <p:cNvPr id="11" name="Content Placeholder 2">
                <a:extLst>
                  <a:ext uri="{FF2B5EF4-FFF2-40B4-BE49-F238E27FC236}">
                    <a16:creationId xmlns:a16="http://schemas.microsoft.com/office/drawing/2014/main" id="{CC07C9BA-7455-B34E-AC66-55620338808F}"/>
                  </a:ext>
                </a:extLst>
              </p:cNvPr>
              <p:cNvSpPr txBox="1">
                <a:spLocks noRot="1" noChangeAspect="1" noMove="1" noResize="1" noEditPoints="1" noAdjustHandles="1" noChangeArrowheads="1" noChangeShapeType="1" noTextEdit="1"/>
              </p:cNvSpPr>
              <p:nvPr/>
            </p:nvSpPr>
            <p:spPr>
              <a:xfrm>
                <a:off x="302743" y="2828544"/>
                <a:ext cx="2867177" cy="2097024"/>
              </a:xfrm>
              <a:prstGeom prst="rect">
                <a:avLst/>
              </a:prstGeom>
              <a:blipFill>
                <a:blip r:embed="rId3"/>
                <a:stretch>
                  <a:fillRect l="-132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ACEAF5CD-4E31-7947-9D0F-1735D2399089}"/>
              </a:ext>
            </a:extLst>
          </p:cNvPr>
          <p:cNvCxnSpPr>
            <a:cxnSpLocks/>
          </p:cNvCxnSpPr>
          <p:nvPr/>
        </p:nvCxnSpPr>
        <p:spPr>
          <a:xfrm flipV="1">
            <a:off x="3048001" y="2828544"/>
            <a:ext cx="707135"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5CBC486-322F-5C4C-8377-2E3C1B9B89D4}"/>
              </a:ext>
            </a:extLst>
          </p:cNvPr>
          <p:cNvSpPr txBox="1">
            <a:spLocks/>
          </p:cNvSpPr>
          <p:nvPr/>
        </p:nvSpPr>
        <p:spPr>
          <a:xfrm>
            <a:off x="9172423" y="3456509"/>
            <a:ext cx="2867177" cy="10364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Not obvious to see how to make this one fast? We will see how in a moment.</a:t>
            </a:r>
          </a:p>
        </p:txBody>
      </p:sp>
      <p:cxnSp>
        <p:nvCxnSpPr>
          <p:cNvPr id="19" name="Straight Connector 18">
            <a:extLst>
              <a:ext uri="{FF2B5EF4-FFF2-40B4-BE49-F238E27FC236}">
                <a16:creationId xmlns:a16="http://schemas.microsoft.com/office/drawing/2014/main" id="{176F782F-F1CE-0145-9F7D-5D46E44C91FD}"/>
              </a:ext>
            </a:extLst>
          </p:cNvPr>
          <p:cNvCxnSpPr>
            <a:cxnSpLocks/>
          </p:cNvCxnSpPr>
          <p:nvPr/>
        </p:nvCxnSpPr>
        <p:spPr>
          <a:xfrm flipV="1">
            <a:off x="8349594" y="3755136"/>
            <a:ext cx="822829"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970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13189</TotalTime>
  <Words>4019</Words>
  <Application>Microsoft Macintosh PowerPoint</Application>
  <PresentationFormat>Widescreen</PresentationFormat>
  <Paragraphs>522</Paragraphs>
  <Slides>41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Cambria Math</vt:lpstr>
      <vt:lpstr>Trebuchet MS</vt:lpstr>
      <vt:lpstr>Tw Cen MT</vt:lpstr>
      <vt:lpstr>Circuit</vt:lpstr>
      <vt:lpstr>Fenwick Trees</vt:lpstr>
      <vt:lpstr>Advanced Array Structures</vt:lpstr>
      <vt:lpstr>Fenwick Trees</vt:lpstr>
      <vt:lpstr>Motivation</vt:lpstr>
      <vt:lpstr>Why would we want this?</vt:lpstr>
      <vt:lpstr>Naïve Approach 1</vt:lpstr>
      <vt:lpstr>Naïve Approach 2</vt:lpstr>
      <vt:lpstr>Generalizing the Naïve Approach</vt:lpstr>
      <vt:lpstr>Generalizing the Naïve Approach</vt:lpstr>
      <vt:lpstr>Defining Function G</vt:lpstr>
      <vt:lpstr>Defining Function G</vt:lpstr>
      <vt:lpstr>Example Iteration of sum(14)</vt:lpstr>
      <vt:lpstr>Concrete Example!</vt:lpstr>
      <vt:lpstr>Update: Reversing G()</vt:lpstr>
      <vt:lpstr>Update: Reversing G()</vt:lpstr>
      <vt:lpstr>Example Iteration of Update(4, 2)</vt:lpstr>
      <vt:lpstr>Concrete Example!</vt:lpstr>
      <vt:lpstr>Final Update Code</vt:lpstr>
      <vt:lpstr>Fenwick Tree Implementation</vt:lpstr>
      <vt:lpstr>Fenwick Tree Linear Time Constructor</vt:lpstr>
      <vt:lpstr>Fenwick Tree Implementation</vt:lpstr>
      <vt:lpstr>Fenwick Tree Implementation</vt:lpstr>
      <vt:lpstr>Fenwick Tree Fast Construction</vt:lpstr>
      <vt:lpstr>Fenwick Tree for min Function</vt:lpstr>
      <vt:lpstr>Fenwick Tree Implementation</vt:lpstr>
      <vt:lpstr>Function must be invertible</vt:lpstr>
      <vt:lpstr>Function must be invertible</vt:lpstr>
      <vt:lpstr>Function must be invertible</vt:lpstr>
      <vt:lpstr>One More Operation: Sums that Exceed Given Threshold</vt:lpstr>
      <vt:lpstr>Threshold Search</vt:lpstr>
      <vt:lpstr>Threshold Search</vt:lpstr>
      <vt:lpstr>Threshold Search</vt:lpstr>
      <vt:lpstr>Threshold Search</vt:lpstr>
      <vt:lpstr>Threshold Search</vt:lpstr>
      <vt:lpstr>Threshold Search</vt:lpstr>
      <vt:lpstr>Threshold Search</vt:lpstr>
      <vt:lpstr>Threshold Search</vt:lpstr>
      <vt:lpstr>Threshold Search</vt:lpstr>
      <vt:lpstr>Threshold Search</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201</cp:revision>
  <dcterms:created xsi:type="dcterms:W3CDTF">2023-02-24T14:15:53Z</dcterms:created>
  <dcterms:modified xsi:type="dcterms:W3CDTF">2025-01-29T13:33:34Z</dcterms:modified>
</cp:coreProperties>
</file>