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3"/>
  </p:notesMasterIdLst>
  <p:sldIdLst>
    <p:sldId id="256" r:id="rId2"/>
    <p:sldId id="286" r:id="rId3"/>
    <p:sldId id="292" r:id="rId4"/>
    <p:sldId id="361" r:id="rId5"/>
    <p:sldId id="362" r:id="rId6"/>
    <p:sldId id="358" r:id="rId7"/>
    <p:sldId id="363" r:id="rId8"/>
    <p:sldId id="364" r:id="rId9"/>
    <p:sldId id="376" r:id="rId10"/>
    <p:sldId id="380" r:id="rId11"/>
    <p:sldId id="377" r:id="rId12"/>
    <p:sldId id="365" r:id="rId13"/>
    <p:sldId id="378" r:id="rId14"/>
    <p:sldId id="379" r:id="rId15"/>
    <p:sldId id="359" r:id="rId16"/>
    <p:sldId id="367" r:id="rId17"/>
    <p:sldId id="382" r:id="rId18"/>
    <p:sldId id="383" r:id="rId19"/>
    <p:sldId id="384" r:id="rId20"/>
    <p:sldId id="385" r:id="rId21"/>
    <p:sldId id="386" r:id="rId22"/>
    <p:sldId id="369" r:id="rId23"/>
    <p:sldId id="388" r:id="rId24"/>
    <p:sldId id="389" r:id="rId25"/>
    <p:sldId id="360" r:id="rId26"/>
    <p:sldId id="372" r:id="rId27"/>
    <p:sldId id="391" r:id="rId28"/>
    <p:sldId id="373" r:id="rId29"/>
    <p:sldId id="392" r:id="rId30"/>
    <p:sldId id="396" r:id="rId31"/>
    <p:sldId id="374" r:id="rId32"/>
    <p:sldId id="393" r:id="rId33"/>
    <p:sldId id="394" r:id="rId34"/>
    <p:sldId id="395" r:id="rId35"/>
    <p:sldId id="397" r:id="rId36"/>
    <p:sldId id="398" r:id="rId37"/>
    <p:sldId id="399" r:id="rId38"/>
    <p:sldId id="400" r:id="rId39"/>
    <p:sldId id="401" r:id="rId40"/>
    <p:sldId id="357" r:id="rId41"/>
    <p:sldId id="33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82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1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71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28" Type="http://schemas.openxmlformats.org/officeDocument/2006/relationships/image" Target="../media/image103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1.png"/><Relationship Id="rId3" Type="http://schemas.openxmlformats.org/officeDocument/2006/relationships/image" Target="../media/image104.png"/><Relationship Id="rId21" Type="http://schemas.openxmlformats.org/officeDocument/2006/relationships/image" Target="../media/image84.png"/><Relationship Id="rId7" Type="http://schemas.openxmlformats.org/officeDocument/2006/relationships/image" Target="../media/image108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0.png"/><Relationship Id="rId2" Type="http://schemas.openxmlformats.org/officeDocument/2006/relationships/image" Target="../media/image77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7.png"/><Relationship Id="rId11" Type="http://schemas.openxmlformats.org/officeDocument/2006/relationships/image" Target="../media/image87.png"/><Relationship Id="rId24" Type="http://schemas.openxmlformats.org/officeDocument/2006/relationships/image" Target="../media/image99.png"/><Relationship Id="rId5" Type="http://schemas.openxmlformats.org/officeDocument/2006/relationships/image" Target="../media/image106.png"/><Relationship Id="rId15" Type="http://schemas.openxmlformats.org/officeDocument/2006/relationships/image" Target="../media/image91.png"/><Relationship Id="rId23" Type="http://schemas.openxmlformats.org/officeDocument/2006/relationships/image" Target="../media/image98.png"/><Relationship Id="rId28" Type="http://schemas.openxmlformats.org/officeDocument/2006/relationships/image" Target="../media/image11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105.png"/><Relationship Id="rId9" Type="http://schemas.openxmlformats.org/officeDocument/2006/relationships/image" Target="../media/image85.png"/><Relationship Id="rId14" Type="http://schemas.openxmlformats.org/officeDocument/2006/relationships/image" Target="../media/image110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" Type="http://schemas.openxmlformats.org/officeDocument/2006/relationships/image" Target="../media/image113.png"/><Relationship Id="rId21" Type="http://schemas.openxmlformats.org/officeDocument/2006/relationships/image" Target="../media/image97.png"/><Relationship Id="rId7" Type="http://schemas.openxmlformats.org/officeDocument/2006/relationships/image" Target="../media/image96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2" Type="http://schemas.openxmlformats.org/officeDocument/2006/relationships/image" Target="../media/image77.png"/><Relationship Id="rId16" Type="http://schemas.openxmlformats.org/officeDocument/2006/relationships/image" Target="../media/image92.png"/><Relationship Id="rId20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6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5" Type="http://schemas.openxmlformats.org/officeDocument/2006/relationships/image" Target="../media/image115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1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114.png"/><Relationship Id="rId9" Type="http://schemas.openxmlformats.org/officeDocument/2006/relationships/image" Target="../media/image85.png"/><Relationship Id="rId14" Type="http://schemas.openxmlformats.org/officeDocument/2006/relationships/image" Target="../media/image117.png"/><Relationship Id="rId22" Type="http://schemas.openxmlformats.org/officeDocument/2006/relationships/image" Target="../media/image98.png"/><Relationship Id="rId27" Type="http://schemas.openxmlformats.org/officeDocument/2006/relationships/image" Target="../media/image11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18.png"/><Relationship Id="rId3" Type="http://schemas.openxmlformats.org/officeDocument/2006/relationships/image" Target="../media/image119.png"/><Relationship Id="rId21" Type="http://schemas.openxmlformats.org/officeDocument/2006/relationships/image" Target="../media/image96.png"/><Relationship Id="rId7" Type="http://schemas.openxmlformats.org/officeDocument/2006/relationships/image" Target="../media/image123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99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2.png"/><Relationship Id="rId11" Type="http://schemas.openxmlformats.org/officeDocument/2006/relationships/image" Target="../media/image86.png"/><Relationship Id="rId24" Type="http://schemas.openxmlformats.org/officeDocument/2006/relationships/image" Target="../media/image98.png"/><Relationship Id="rId5" Type="http://schemas.openxmlformats.org/officeDocument/2006/relationships/image" Target="../media/image121.png"/><Relationship Id="rId15" Type="http://schemas.openxmlformats.org/officeDocument/2006/relationships/image" Target="../media/image125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120.png"/><Relationship Id="rId9" Type="http://schemas.openxmlformats.org/officeDocument/2006/relationships/image" Target="../media/image109.png"/><Relationship Id="rId14" Type="http://schemas.openxmlformats.org/officeDocument/2006/relationships/image" Target="../media/image89.png"/><Relationship Id="rId22" Type="http://schemas.openxmlformats.org/officeDocument/2006/relationships/image" Target="../media/image84.png"/><Relationship Id="rId27" Type="http://schemas.openxmlformats.org/officeDocument/2006/relationships/image" Target="../media/image101.png"/><Relationship Id="rId30" Type="http://schemas.openxmlformats.org/officeDocument/2006/relationships/image" Target="../media/image1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Approximation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CLRS Ch. 35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58065"/>
          </a:xfrm>
        </p:spPr>
        <p:txBody>
          <a:bodyPr/>
          <a:lstStyle/>
          <a:p>
            <a:pPr algn="ctr"/>
            <a:r>
              <a:rPr lang="en-US" dirty="0"/>
              <a:t>Sample Execution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4A64E8-D82D-5544-B14C-78D1AD32196A}"/>
              </a:ext>
            </a:extLst>
          </p:cNvPr>
          <p:cNvGrpSpPr/>
          <p:nvPr/>
        </p:nvGrpSpPr>
        <p:grpSpPr>
          <a:xfrm>
            <a:off x="3438079" y="1920763"/>
            <a:ext cx="5312664" cy="2286000"/>
            <a:chOff x="923544" y="1152144"/>
            <a:chExt cx="5312664" cy="228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47E62E-A6D2-E746-851F-46F2EA504715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968EA80-B508-A740-98D7-0F7A6E9A41FC}"/>
                </a:ext>
              </a:extLst>
            </p:cNvPr>
            <p:cNvCxnSpPr>
              <a:stCxn id="69" idx="4"/>
              <a:endCxn id="70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29B41C-0885-9249-8768-F6A98DE90CB7}"/>
                </a:ext>
              </a:extLst>
            </p:cNvPr>
            <p:cNvCxnSpPr>
              <a:endCxn id="71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A4FBDEF-2B25-CB4A-B626-881485542490}"/>
                </a:ext>
              </a:extLst>
            </p:cNvPr>
            <p:cNvCxnSpPr>
              <a:stCxn id="71" idx="4"/>
              <a:endCxn id="72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B15BF0-AEE1-754B-ADD8-485DE159D195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703A30-B27D-514F-916C-EFDDDA2528FC}"/>
                </a:ext>
              </a:extLst>
            </p:cNvPr>
            <p:cNvCxnSpPr>
              <a:stCxn id="73" idx="3"/>
              <a:endCxn id="72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91049E-5A85-124B-A500-2053378F2A6F}"/>
                </a:ext>
              </a:extLst>
            </p:cNvPr>
            <p:cNvCxnSpPr>
              <a:stCxn id="73" idx="4"/>
              <a:endCxn id="74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436DB4B-26D0-AF44-99AA-A08798C414D7}"/>
                </a:ext>
              </a:extLst>
            </p:cNvPr>
            <p:cNvCxnSpPr>
              <a:stCxn id="72" idx="6"/>
              <a:endCxn id="74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076DEB6-2B23-8C46-BCFD-110A0FBB4448}"/>
                </a:ext>
              </a:extLst>
            </p:cNvPr>
            <p:cNvCxnSpPr>
              <a:stCxn id="73" idx="5"/>
              <a:endCxn id="75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38071E0-E22E-A545-95D4-8EDC25E479F7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6EC50C1-B442-AA4A-96A3-0CCE27031E2F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3143E1E-E5F2-4741-81B4-D0742C98ECCA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CE387D-D01F-E84A-9D37-A859B95741F0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1252C7A-2E20-B146-B8AE-665B53C62D80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6E19D55-02F2-C34B-BED6-69402709FF70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1A620E4-70A9-344E-B7D1-1D189F3C5973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37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58065"/>
          </a:xfrm>
        </p:spPr>
        <p:txBody>
          <a:bodyPr/>
          <a:lstStyle/>
          <a:p>
            <a:pPr algn="ctr"/>
            <a:r>
              <a:rPr lang="en-US" dirty="0"/>
              <a:t>Sample Execution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4A64E8-D82D-5544-B14C-78D1AD32196A}"/>
              </a:ext>
            </a:extLst>
          </p:cNvPr>
          <p:cNvGrpSpPr/>
          <p:nvPr/>
        </p:nvGrpSpPr>
        <p:grpSpPr>
          <a:xfrm>
            <a:off x="784796" y="1939051"/>
            <a:ext cx="5312664" cy="2286000"/>
            <a:chOff x="923544" y="1152144"/>
            <a:chExt cx="5312664" cy="228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47E62E-A6D2-E746-851F-46F2EA504715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968EA80-B508-A740-98D7-0F7A6E9A41FC}"/>
                </a:ext>
              </a:extLst>
            </p:cNvPr>
            <p:cNvCxnSpPr>
              <a:stCxn id="69" idx="4"/>
              <a:endCxn id="70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29B41C-0885-9249-8768-F6A98DE90CB7}"/>
                </a:ext>
              </a:extLst>
            </p:cNvPr>
            <p:cNvCxnSpPr>
              <a:endCxn id="71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A4FBDEF-2B25-CB4A-B626-881485542490}"/>
                </a:ext>
              </a:extLst>
            </p:cNvPr>
            <p:cNvCxnSpPr>
              <a:stCxn id="71" idx="4"/>
              <a:endCxn id="72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B15BF0-AEE1-754B-ADD8-485DE159D195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703A30-B27D-514F-916C-EFDDDA2528FC}"/>
                </a:ext>
              </a:extLst>
            </p:cNvPr>
            <p:cNvCxnSpPr>
              <a:stCxn id="73" idx="3"/>
              <a:endCxn id="72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91049E-5A85-124B-A500-2053378F2A6F}"/>
                </a:ext>
              </a:extLst>
            </p:cNvPr>
            <p:cNvCxnSpPr>
              <a:stCxn id="73" idx="4"/>
              <a:endCxn id="74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436DB4B-26D0-AF44-99AA-A08798C414D7}"/>
                </a:ext>
              </a:extLst>
            </p:cNvPr>
            <p:cNvCxnSpPr>
              <a:stCxn id="72" idx="6"/>
              <a:endCxn id="74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076DEB6-2B23-8C46-BCFD-110A0FBB4448}"/>
                </a:ext>
              </a:extLst>
            </p:cNvPr>
            <p:cNvCxnSpPr>
              <a:stCxn id="73" idx="5"/>
              <a:endCxn id="75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38071E0-E22E-A545-95D4-8EDC25E479F7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6EC50C1-B442-AA4A-96A3-0CCE27031E2F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3143E1E-E5F2-4741-81B4-D0742C98ECCA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CE387D-D01F-E84A-9D37-A859B95741F0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1252C7A-2E20-B146-B8AE-665B53C62D80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6E19D55-02F2-C34B-BED6-69402709FF70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1A620E4-70A9-344E-B7D1-1D189F3C5973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FCB3EB7C-72C4-444C-AA77-E638918DEE2D}"/>
              </a:ext>
            </a:extLst>
          </p:cNvPr>
          <p:cNvSpPr txBox="1"/>
          <p:nvPr/>
        </p:nvSpPr>
        <p:spPr>
          <a:xfrm>
            <a:off x="6665846" y="1927889"/>
            <a:ext cx="4646740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Vertex-Approximation(G):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C = []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E’ = G.E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while</a:t>
            </a:r>
            <a:r>
              <a:rPr lang="en-US" dirty="0">
                <a:solidFill>
                  <a:sysClr val="windowText" lastClr="000000"/>
                </a:solidFill>
              </a:rPr>
              <a:t> E’ not empty: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let e=(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) be arbitrary edge from E’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C = </a:t>
            </a:r>
            <a:r>
              <a:rPr lang="en-US" dirty="0" err="1">
                <a:solidFill>
                  <a:sysClr val="windowText" lastClr="000000"/>
                </a:solidFill>
              </a:rPr>
              <a:t>C.append</a:t>
            </a:r>
            <a:r>
              <a:rPr lang="en-US" dirty="0">
                <a:solidFill>
                  <a:sysClr val="windowText" lastClr="000000"/>
                </a:solidFill>
              </a:rPr>
              <a:t>({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})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remove all edges in E’ incident on u or 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F27C07-CF3E-4445-ACA0-E5863C5C5AF8}"/>
              </a:ext>
            </a:extLst>
          </p:cNvPr>
          <p:cNvSpPr txBox="1"/>
          <p:nvPr/>
        </p:nvSpPr>
        <p:spPr>
          <a:xfrm>
            <a:off x="5324728" y="4651802"/>
            <a:ext cx="5987858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This is just one way it could have turned out. Any thoughts on the limits of “how bad” or “how good” the approximation will be?</a:t>
            </a:r>
          </a:p>
        </p:txBody>
      </p:sp>
    </p:spTree>
    <p:extLst>
      <p:ext uri="{BB962C8B-B14F-4D97-AF65-F5344CB8AC3E}">
        <p14:creationId xmlns:p14="http://schemas.microsoft.com/office/powerpoint/2010/main" val="114086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Approx</a:t>
            </a:r>
            <a:r>
              <a:rPr lang="en-US" dirty="0"/>
              <a:t>-Vert-Cover: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D1DC23-009C-4345-AACE-883EA6E42F99}"/>
                  </a:ext>
                </a:extLst>
              </p:cNvPr>
              <p:cNvSpPr txBox="1"/>
              <p:nvPr/>
            </p:nvSpPr>
            <p:spPr>
              <a:xfrm>
                <a:off x="923414" y="1980507"/>
                <a:ext cx="4646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Runtime is polynomial? Yes, it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D1DC23-009C-4345-AACE-883EA6E4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14" y="1980507"/>
                <a:ext cx="4646740" cy="369332"/>
              </a:xfrm>
              <a:prstGeom prst="rect">
                <a:avLst/>
              </a:prstGeom>
              <a:blipFill>
                <a:blip r:embed="rId2"/>
                <a:stretch>
                  <a:fillRect l="-1090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433B4B9-DF60-D14D-B949-7C3D8B207D53}"/>
              </a:ext>
            </a:extLst>
          </p:cNvPr>
          <p:cNvSpPr txBox="1"/>
          <p:nvPr/>
        </p:nvSpPr>
        <p:spPr>
          <a:xfrm>
            <a:off x="6099048" y="2199963"/>
            <a:ext cx="503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For each edge e we choose on this line, the solution definitely includes u or v, we always add both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6F62A-DDAD-FE43-9F01-D6B230B6B25A}"/>
              </a:ext>
            </a:extLst>
          </p:cNvPr>
          <p:cNvSpPr txBox="1"/>
          <p:nvPr/>
        </p:nvSpPr>
        <p:spPr>
          <a:xfrm>
            <a:off x="923414" y="2439953"/>
            <a:ext cx="4646740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Vertex-Approximation(G):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C = []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E’ = G.E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while</a:t>
            </a:r>
            <a:r>
              <a:rPr lang="en-US" dirty="0">
                <a:solidFill>
                  <a:sysClr val="windowText" lastClr="000000"/>
                </a:solidFill>
              </a:rPr>
              <a:t> E’ not empty: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let e=(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) be arbitrary edge from E’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C = </a:t>
            </a:r>
            <a:r>
              <a:rPr lang="en-US" dirty="0" err="1">
                <a:solidFill>
                  <a:sysClr val="windowText" lastClr="000000"/>
                </a:solidFill>
              </a:rPr>
              <a:t>C.append</a:t>
            </a:r>
            <a:r>
              <a:rPr lang="en-US" dirty="0">
                <a:solidFill>
                  <a:sysClr val="windowText" lastClr="000000"/>
                </a:solidFill>
              </a:rPr>
              <a:t>(e)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remove all edges in E’ incident on u or 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82674F-B2FC-AE4D-A5A0-FE30976FF17D}"/>
              </a:ext>
            </a:extLst>
          </p:cNvPr>
          <p:cNvCxnSpPr>
            <a:cxnSpLocks/>
          </p:cNvCxnSpPr>
          <p:nvPr/>
        </p:nvCxnSpPr>
        <p:spPr>
          <a:xfrm flipH="1">
            <a:off x="4809744" y="2660904"/>
            <a:ext cx="1563625" cy="93321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194923-9757-D043-9A29-55AAA77B40B0}"/>
              </a:ext>
            </a:extLst>
          </p:cNvPr>
          <p:cNvSpPr txBox="1"/>
          <p:nvPr/>
        </p:nvSpPr>
        <p:spPr>
          <a:xfrm>
            <a:off x="6373369" y="4300035"/>
            <a:ext cx="503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We remove as many extra edges as we can here, but of course there could be 0 each time.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D2635B-49E1-6241-B750-89222D906E7B}"/>
              </a:ext>
            </a:extLst>
          </p:cNvPr>
          <p:cNvCxnSpPr>
            <a:cxnSpLocks/>
          </p:cNvCxnSpPr>
          <p:nvPr/>
        </p:nvCxnSpPr>
        <p:spPr>
          <a:xfrm flipH="1" flipV="1">
            <a:off x="5051266" y="4300035"/>
            <a:ext cx="1477551" cy="20795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9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Approx</a:t>
            </a:r>
            <a:r>
              <a:rPr lang="en-US" dirty="0"/>
              <a:t>-Vert-Cover: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664078" y="1328567"/>
            <a:ext cx="8824090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Claim</a:t>
            </a:r>
            <a:r>
              <a:rPr lang="en-US" dirty="0"/>
              <a:t>: Vertex-Approximation is a 2-approximation of vertex cover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6F62A-DDAD-FE43-9F01-D6B230B6B25A}"/>
              </a:ext>
            </a:extLst>
          </p:cNvPr>
          <p:cNvSpPr txBox="1"/>
          <p:nvPr/>
        </p:nvSpPr>
        <p:spPr>
          <a:xfrm>
            <a:off x="886838" y="2677697"/>
            <a:ext cx="4242946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Vertex-Approximation(G):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C = []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E’ = G.E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while</a:t>
            </a:r>
            <a:r>
              <a:rPr lang="en-US" dirty="0">
                <a:solidFill>
                  <a:sysClr val="windowText" lastClr="000000"/>
                </a:solidFill>
              </a:rPr>
              <a:t> E’ not empty: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let e=(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) be arbitrary edge from E’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C = </a:t>
            </a:r>
            <a:r>
              <a:rPr lang="en-US" dirty="0" err="1">
                <a:solidFill>
                  <a:sysClr val="windowText" lastClr="000000"/>
                </a:solidFill>
              </a:rPr>
              <a:t>C.append</a:t>
            </a:r>
            <a:r>
              <a:rPr lang="en-US" dirty="0">
                <a:solidFill>
                  <a:sysClr val="windowText" lastClr="000000"/>
                </a:solidFill>
              </a:rPr>
              <a:t>({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})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remove all edges in E’ incident on u or 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E8148-4360-B549-959D-4D30AD1767DA}"/>
              </a:ext>
            </a:extLst>
          </p:cNvPr>
          <p:cNvSpPr txBox="1"/>
          <p:nvPr/>
        </p:nvSpPr>
        <p:spPr>
          <a:xfrm>
            <a:off x="5660136" y="2493031"/>
            <a:ext cx="5903976" cy="64633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Proof Part 1 (Correctness)</a:t>
            </a:r>
            <a:r>
              <a:rPr lang="en-US" dirty="0"/>
              <a:t>: The nodes returned by this algorithm are a valid vertex cover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B3751-8015-7042-8D88-099F75B2A71B}"/>
              </a:ext>
            </a:extLst>
          </p:cNvPr>
          <p:cNvSpPr txBox="1"/>
          <p:nvPr/>
        </p:nvSpPr>
        <p:spPr>
          <a:xfrm>
            <a:off x="5660136" y="3323873"/>
            <a:ext cx="5903976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This is self-evident. Every edge in E is either chosen in line 4 and both it’s nodes added to the solution OR removed in line 6 being incident to u or v.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Thus, every edge is incident on some node in the set C because we do not terminate until E’ is empty.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The algorithm returns a valid vertex-cover</a:t>
            </a:r>
          </a:p>
        </p:txBody>
      </p:sp>
    </p:spTree>
    <p:extLst>
      <p:ext uri="{BB962C8B-B14F-4D97-AF65-F5344CB8AC3E}">
        <p14:creationId xmlns:p14="http://schemas.microsoft.com/office/powerpoint/2010/main" val="145499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82599"/>
            <a:ext cx="9905998" cy="599685"/>
          </a:xfrm>
        </p:spPr>
        <p:txBody>
          <a:bodyPr/>
          <a:lstStyle/>
          <a:p>
            <a:pPr algn="ctr"/>
            <a:r>
              <a:rPr lang="en-US" dirty="0" err="1"/>
              <a:t>Approx</a:t>
            </a:r>
            <a:r>
              <a:rPr lang="en-US" dirty="0"/>
              <a:t>-Vert-Cover: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664078" y="789071"/>
            <a:ext cx="8824090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Claim</a:t>
            </a:r>
            <a:r>
              <a:rPr lang="en-US" dirty="0"/>
              <a:t>: Vertex-Approximation is a 2-approximation of vertex cover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E8148-4360-B549-959D-4D30AD1767DA}"/>
              </a:ext>
            </a:extLst>
          </p:cNvPr>
          <p:cNvSpPr txBox="1"/>
          <p:nvPr/>
        </p:nvSpPr>
        <p:spPr>
          <a:xfrm>
            <a:off x="1133856" y="2081551"/>
            <a:ext cx="5903976" cy="64633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Proof Part 2 (Ratio)</a:t>
            </a:r>
            <a:r>
              <a:rPr lang="en-US" dirty="0"/>
              <a:t>: The size of C is no more than twice the size of the optimal vertex-cover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B3751-8015-7042-8D88-099F75B2A71B}"/>
              </a:ext>
            </a:extLst>
          </p:cNvPr>
          <p:cNvSpPr txBox="1"/>
          <p:nvPr/>
        </p:nvSpPr>
        <p:spPr>
          <a:xfrm>
            <a:off x="1133856" y="2912393"/>
            <a:ext cx="5903976" cy="9233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Consider the set of edges </a:t>
            </a:r>
            <a:r>
              <a:rPr lang="en-US" dirty="0">
                <a:solidFill>
                  <a:schemeClr val="accent5"/>
                </a:solidFill>
              </a:rPr>
              <a:t>A</a:t>
            </a:r>
            <a:r>
              <a:rPr lang="en-US" dirty="0">
                <a:solidFill>
                  <a:sysClr val="windowText" lastClr="000000"/>
                </a:solidFill>
              </a:rPr>
              <a:t> chosen in line 4 of the algorithm. Because other incident edges are removed in line 6, the lines in </a:t>
            </a:r>
            <a:r>
              <a:rPr lang="en-US" dirty="0">
                <a:solidFill>
                  <a:schemeClr val="accent5"/>
                </a:solidFill>
              </a:rPr>
              <a:t>A</a:t>
            </a:r>
            <a:r>
              <a:rPr lang="en-US" dirty="0">
                <a:solidFill>
                  <a:sysClr val="windowText" lastClr="000000"/>
                </a:solidFill>
              </a:rPr>
              <a:t> form a set of disjoint pairs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031ACB-C715-BD4B-B42A-7FC9FD686047}"/>
              </a:ext>
            </a:extLst>
          </p:cNvPr>
          <p:cNvSpPr/>
          <p:nvPr/>
        </p:nvSpPr>
        <p:spPr>
          <a:xfrm>
            <a:off x="1380744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E649A3-D1E8-F247-B5D1-527E3BE1E4C6}"/>
              </a:ext>
            </a:extLst>
          </p:cNvPr>
          <p:cNvSpPr/>
          <p:nvPr/>
        </p:nvSpPr>
        <p:spPr>
          <a:xfrm>
            <a:off x="2392680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8D8C91-BF91-BA40-BA3D-116D0998A2E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2011680" y="4335702"/>
            <a:ext cx="381000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783610F-321F-6942-9F18-8412DB9CE2F8}"/>
              </a:ext>
            </a:extLst>
          </p:cNvPr>
          <p:cNvSpPr/>
          <p:nvPr/>
        </p:nvSpPr>
        <p:spPr>
          <a:xfrm>
            <a:off x="3297936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84178C-D75D-2A43-9A3A-E8A3F1E738BF}"/>
              </a:ext>
            </a:extLst>
          </p:cNvPr>
          <p:cNvSpPr/>
          <p:nvPr/>
        </p:nvSpPr>
        <p:spPr>
          <a:xfrm>
            <a:off x="4309872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295311-FE0A-464F-9E83-8B40599E0A00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3928872" y="4335702"/>
            <a:ext cx="381000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A8183D1-EFBC-A74A-8F05-7CBB25A1A782}"/>
              </a:ext>
            </a:extLst>
          </p:cNvPr>
          <p:cNvSpPr/>
          <p:nvPr/>
        </p:nvSpPr>
        <p:spPr>
          <a:xfrm>
            <a:off x="5196840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2D872E-4BB9-094D-B9FD-7BF725B691CB}"/>
              </a:ext>
            </a:extLst>
          </p:cNvPr>
          <p:cNvSpPr/>
          <p:nvPr/>
        </p:nvSpPr>
        <p:spPr>
          <a:xfrm>
            <a:off x="6208776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8A9E11-266E-6B45-AA96-7283B7AC505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5827776" y="4335702"/>
            <a:ext cx="381000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5FE81E-3C5A-384A-BEF5-5EB23C30FAA0}"/>
                  </a:ext>
                </a:extLst>
              </p:cNvPr>
              <p:cNvSpPr txBox="1"/>
              <p:nvPr/>
            </p:nvSpPr>
            <p:spPr>
              <a:xfrm>
                <a:off x="1133856" y="4835681"/>
                <a:ext cx="5903976" cy="92333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There may be edges between these pairs (not shown), but the vertex cover MUST include at least one node from each pair. Thus, we get the inequality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5FE81E-3C5A-384A-BEF5-5EB23C30F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56" y="4835681"/>
                <a:ext cx="5903976" cy="923330"/>
              </a:xfrm>
              <a:prstGeom prst="rect">
                <a:avLst/>
              </a:prstGeom>
              <a:blipFill>
                <a:blip r:embed="rId2"/>
                <a:stretch>
                  <a:fillRect l="-642" t="-2703" b="-810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2CDCF8-2102-D04D-87F4-9639843C6478}"/>
              </a:ext>
            </a:extLst>
          </p:cNvPr>
          <p:cNvCxnSpPr>
            <a:cxnSpLocks/>
          </p:cNvCxnSpPr>
          <p:nvPr/>
        </p:nvCxnSpPr>
        <p:spPr>
          <a:xfrm>
            <a:off x="7205472" y="1801368"/>
            <a:ext cx="0" cy="42336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C8F58E-0437-484E-A19B-D840A6026C1A}"/>
                  </a:ext>
                </a:extLst>
              </p:cNvPr>
              <p:cNvSpPr txBox="1"/>
              <p:nvPr/>
            </p:nvSpPr>
            <p:spPr>
              <a:xfrm>
                <a:off x="7434835" y="2239523"/>
                <a:ext cx="3628644" cy="1477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Separately, note that our vertex cover returned always returns exactly two nodes for each edge in </a:t>
                </a:r>
                <a:r>
                  <a:rPr lang="en-US" dirty="0">
                    <a:solidFill>
                      <a:schemeClr val="accent5"/>
                    </a:solidFill>
                  </a:rPr>
                  <a:t>A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, thus:</a:t>
                </a:r>
              </a:p>
              <a:p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=2|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C8F58E-0437-484E-A19B-D840A6026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5" y="2239523"/>
                <a:ext cx="3628644" cy="1477328"/>
              </a:xfrm>
              <a:prstGeom prst="rect">
                <a:avLst/>
              </a:prstGeom>
              <a:blipFill>
                <a:blip r:embed="rId3"/>
                <a:stretch>
                  <a:fillRect l="-1042" t="-840" b="-84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3069CB-E01A-C540-9F2E-CDF314087EF1}"/>
                  </a:ext>
                </a:extLst>
              </p:cNvPr>
              <p:cNvSpPr txBox="1"/>
              <p:nvPr/>
            </p:nvSpPr>
            <p:spPr>
              <a:xfrm>
                <a:off x="7434835" y="4532795"/>
                <a:ext cx="3628644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Combining these equations we get:</a:t>
                </a:r>
              </a:p>
              <a:p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≤2|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3069CB-E01A-C540-9F2E-CDF314087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5" y="4532795"/>
                <a:ext cx="3628644" cy="1200329"/>
              </a:xfrm>
              <a:prstGeom prst="rect">
                <a:avLst/>
              </a:prstGeom>
              <a:blipFill>
                <a:blip r:embed="rId4"/>
                <a:stretch>
                  <a:fillRect l="-1042" t="-2083" b="-312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8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Traveling Salesperson</a:t>
            </a:r>
          </a:p>
        </p:txBody>
      </p:sp>
    </p:spTree>
    <p:extLst>
      <p:ext uri="{BB962C8B-B14F-4D97-AF65-F5344CB8AC3E}">
        <p14:creationId xmlns:p14="http://schemas.microsoft.com/office/powerpoint/2010/main" val="71682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Recall Traveling </a:t>
            </a:r>
            <a:r>
              <a:rPr lang="en-US" dirty="0" err="1"/>
              <a:t>SalesPerson</a:t>
            </a:r>
            <a:r>
              <a:rPr lang="en-US" dirty="0"/>
              <a:t>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863122" y="1862310"/>
            <a:ext cx="317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the traveling salesperson problem: Given a graph G and start node, what is the minimum cost tour (visit every node exactly once then return to start)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8EA14D6-06E2-9142-BDAA-8572AF88800D}"/>
              </a:ext>
            </a:extLst>
          </p:cNvPr>
          <p:cNvGrpSpPr/>
          <p:nvPr/>
        </p:nvGrpSpPr>
        <p:grpSpPr>
          <a:xfrm>
            <a:off x="5503312" y="1907596"/>
            <a:ext cx="6420464" cy="3615379"/>
            <a:chOff x="693568" y="2319076"/>
            <a:chExt cx="6420464" cy="36153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612E3D-163D-D54A-A730-758DE5089A32}"/>
                </a:ext>
              </a:extLst>
            </p:cNvPr>
            <p:cNvSpPr/>
            <p:nvPr/>
          </p:nvSpPr>
          <p:spPr>
            <a:xfrm>
              <a:off x="693568" y="2319076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49B7E4-B73A-9C4E-88BA-03A9005BF08B}"/>
                </a:ext>
              </a:extLst>
            </p:cNvPr>
            <p:cNvCxnSpPr>
              <a:cxnSpLocks/>
              <a:stCxn id="17" idx="4"/>
              <a:endCxn id="18" idx="0"/>
            </p:cNvCxnSpPr>
            <p:nvPr/>
          </p:nvCxnSpPr>
          <p:spPr>
            <a:xfrm>
              <a:off x="1280208" y="3803501"/>
              <a:ext cx="223070" cy="12724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4286EE5-C6CD-0641-8528-3236CB446C9E}"/>
                </a:ext>
              </a:extLst>
            </p:cNvPr>
            <p:cNvCxnSpPr>
              <a:cxnSpLocks/>
              <a:stCxn id="17" idx="7"/>
              <a:endCxn id="19" idx="2"/>
            </p:cNvCxnSpPr>
            <p:nvPr/>
          </p:nvCxnSpPr>
          <p:spPr>
            <a:xfrm flipV="1">
              <a:off x="1503278" y="2759946"/>
              <a:ext cx="1517196" cy="50501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58CCB3-E859-2C45-8FB7-40BFC6F2ECAD}"/>
                </a:ext>
              </a:extLst>
            </p:cNvPr>
            <p:cNvCxnSpPr>
              <a:cxnSpLocks/>
              <a:stCxn id="19" idx="4"/>
              <a:endCxn id="20" idx="1"/>
            </p:cNvCxnSpPr>
            <p:nvPr/>
          </p:nvCxnSpPr>
          <p:spPr>
            <a:xfrm>
              <a:off x="3335942" y="3075414"/>
              <a:ext cx="195599" cy="10397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CECFA6-F6BA-BD46-BF86-A2C068D996BB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>
              <a:off x="3651410" y="2759946"/>
              <a:ext cx="1595932" cy="1293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2E110D-62F0-E749-956C-38C7E98DC791}"/>
                </a:ext>
              </a:extLst>
            </p:cNvPr>
            <p:cNvCxnSpPr>
              <a:stCxn id="21" idx="3"/>
              <a:endCxn id="20" idx="7"/>
            </p:cNvCxnSpPr>
            <p:nvPr/>
          </p:nvCxnSpPr>
          <p:spPr>
            <a:xfrm flipH="1">
              <a:off x="3977681" y="3112378"/>
              <a:ext cx="1362059" cy="10027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7C778C-70DC-0A4F-B8E3-49601025C68C}"/>
                </a:ext>
              </a:extLst>
            </p:cNvPr>
            <p:cNvCxnSpPr>
              <a:stCxn id="21" idx="4"/>
              <a:endCxn id="22" idx="0"/>
            </p:cNvCxnSpPr>
            <p:nvPr/>
          </p:nvCxnSpPr>
          <p:spPr>
            <a:xfrm flipH="1">
              <a:off x="5024272" y="3204776"/>
              <a:ext cx="538538" cy="18712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8D0AD6-4A63-B448-B998-5656ED2C852C}"/>
                </a:ext>
              </a:extLst>
            </p:cNvPr>
            <p:cNvCxnSpPr>
              <a:cxnSpLocks/>
              <a:stCxn id="20" idx="5"/>
              <a:endCxn id="22" idx="2"/>
            </p:cNvCxnSpPr>
            <p:nvPr/>
          </p:nvCxnSpPr>
          <p:spPr>
            <a:xfrm>
              <a:off x="3977681" y="4561272"/>
              <a:ext cx="731123" cy="8301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8B5F6F6-66DA-3948-AD09-DB9B85DC1F57}"/>
                </a:ext>
              </a:extLst>
            </p:cNvPr>
            <p:cNvCxnSpPr>
              <a:stCxn id="21" idx="5"/>
              <a:endCxn id="23" idx="1"/>
            </p:cNvCxnSpPr>
            <p:nvPr/>
          </p:nvCxnSpPr>
          <p:spPr>
            <a:xfrm>
              <a:off x="5785880" y="3112378"/>
              <a:ext cx="653405" cy="12258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9EF7CD-AEDC-584A-A1FA-4CB143E702B4}"/>
                </a:ext>
              </a:extLst>
            </p:cNvPr>
            <p:cNvCxnSpPr>
              <a:cxnSpLocks/>
              <a:stCxn id="19" idx="3"/>
              <a:endCxn id="18" idx="7"/>
            </p:cNvCxnSpPr>
            <p:nvPr/>
          </p:nvCxnSpPr>
          <p:spPr>
            <a:xfrm flipH="1">
              <a:off x="1726348" y="2983016"/>
              <a:ext cx="1386524" cy="21853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333B4CB-DD78-8649-9E8E-1DE950524102}"/>
                </a:ext>
              </a:extLst>
            </p:cNvPr>
            <p:cNvCxnSpPr>
              <a:cxnSpLocks/>
              <a:stCxn id="20" idx="2"/>
              <a:endCxn id="18" idx="6"/>
            </p:cNvCxnSpPr>
            <p:nvPr/>
          </p:nvCxnSpPr>
          <p:spPr>
            <a:xfrm flipH="1">
              <a:off x="1818746" y="4338202"/>
              <a:ext cx="1620397" cy="105325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03BFA31-09F1-964F-85E1-35DE606A13F0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 flipV="1">
              <a:off x="5339740" y="4561272"/>
              <a:ext cx="1007147" cy="8301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4CAA36-5357-1E41-9D7F-75ADA46B0475}"/>
                </a:ext>
              </a:extLst>
            </p:cNvPr>
            <p:cNvCxnSpPr>
              <a:cxnSpLocks/>
              <a:stCxn id="22" idx="2"/>
              <a:endCxn id="18" idx="6"/>
            </p:cNvCxnSpPr>
            <p:nvPr/>
          </p:nvCxnSpPr>
          <p:spPr>
            <a:xfrm flipH="1">
              <a:off x="1818746" y="5391457"/>
              <a:ext cx="289005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1CEB2B-50E8-8F4D-AA89-3E3E33375BCB}"/>
                </a:ext>
              </a:extLst>
            </p:cNvPr>
            <p:cNvSpPr txBox="1"/>
            <p:nvPr/>
          </p:nvSpPr>
          <p:spPr>
            <a:xfrm>
              <a:off x="1022030" y="4115132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222A80F-F379-284D-9B12-1D3EB3217EAC}"/>
                </a:ext>
              </a:extLst>
            </p:cNvPr>
            <p:cNvSpPr txBox="1"/>
            <p:nvPr/>
          </p:nvSpPr>
          <p:spPr>
            <a:xfrm>
              <a:off x="1932064" y="2603914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6D98F0D-FA4C-6445-B0FD-2C99F89739ED}"/>
                </a:ext>
              </a:extLst>
            </p:cNvPr>
            <p:cNvSpPr txBox="1"/>
            <p:nvPr/>
          </p:nvSpPr>
          <p:spPr>
            <a:xfrm>
              <a:off x="2149386" y="37301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51A26EB-4A25-1A41-9ECD-E541C70BCCD0}"/>
                </a:ext>
              </a:extLst>
            </p:cNvPr>
            <p:cNvSpPr txBox="1"/>
            <p:nvPr/>
          </p:nvSpPr>
          <p:spPr>
            <a:xfrm>
              <a:off x="2557706" y="44204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B64F940-5833-6D48-A992-EB3EF22AC6F5}"/>
                </a:ext>
              </a:extLst>
            </p:cNvPr>
            <p:cNvSpPr txBox="1"/>
            <p:nvPr/>
          </p:nvSpPr>
          <p:spPr>
            <a:xfrm>
              <a:off x="3442747" y="335698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0D5A85-C94B-9643-B0F6-4AE6BB7A833C}"/>
                </a:ext>
              </a:extLst>
            </p:cNvPr>
            <p:cNvSpPr txBox="1"/>
            <p:nvPr/>
          </p:nvSpPr>
          <p:spPr>
            <a:xfrm>
              <a:off x="4326335" y="241544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1B16D8-DD45-7249-B3F2-7530608FF245}"/>
                </a:ext>
              </a:extLst>
            </p:cNvPr>
            <p:cNvSpPr txBox="1"/>
            <p:nvPr/>
          </p:nvSpPr>
          <p:spPr>
            <a:xfrm>
              <a:off x="4638326" y="357323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D5BF5B-FA8B-5C4F-8115-6E61D654653B}"/>
                </a:ext>
              </a:extLst>
            </p:cNvPr>
            <p:cNvSpPr txBox="1"/>
            <p:nvPr/>
          </p:nvSpPr>
          <p:spPr>
            <a:xfrm>
              <a:off x="4334767" y="4532180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5168918-07F8-4146-A6C6-63F94C53045F}"/>
                </a:ext>
              </a:extLst>
            </p:cNvPr>
            <p:cNvSpPr txBox="1"/>
            <p:nvPr/>
          </p:nvSpPr>
          <p:spPr>
            <a:xfrm>
              <a:off x="3377498" y="541531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707C12-35A6-EE49-BE50-3D21409F66A4}"/>
                </a:ext>
              </a:extLst>
            </p:cNvPr>
            <p:cNvSpPr txBox="1"/>
            <p:nvPr/>
          </p:nvSpPr>
          <p:spPr>
            <a:xfrm>
              <a:off x="5403448" y="361375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AA9AC2-73CF-F344-8681-33F6B5871984}"/>
                </a:ext>
              </a:extLst>
            </p:cNvPr>
            <p:cNvSpPr txBox="1"/>
            <p:nvPr/>
          </p:nvSpPr>
          <p:spPr>
            <a:xfrm>
              <a:off x="5591735" y="465757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AC9103-552B-E246-9A26-C32CD0B26CA2}"/>
                </a:ext>
              </a:extLst>
            </p:cNvPr>
            <p:cNvSpPr txBox="1"/>
            <p:nvPr/>
          </p:nvSpPr>
          <p:spPr>
            <a:xfrm>
              <a:off x="6139890" y="3420273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52DC65-EF43-8F43-BECB-F9CD735ACC4F}"/>
                </a:ext>
              </a:extLst>
            </p:cNvPr>
            <p:cNvSpPr/>
            <p:nvPr/>
          </p:nvSpPr>
          <p:spPr>
            <a:xfrm>
              <a:off x="964740" y="3172565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22AD49-D8D5-8443-92B5-A4AF29D50D53}"/>
                </a:ext>
              </a:extLst>
            </p:cNvPr>
            <p:cNvSpPr/>
            <p:nvPr/>
          </p:nvSpPr>
          <p:spPr>
            <a:xfrm>
              <a:off x="1187810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ED65C2-9E8B-004C-BBC1-272889896DB8}"/>
                </a:ext>
              </a:extLst>
            </p:cNvPr>
            <p:cNvSpPr/>
            <p:nvPr/>
          </p:nvSpPr>
          <p:spPr>
            <a:xfrm>
              <a:off x="3020474" y="2444478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873ADC8-B423-0F45-9647-C22CF879E4A4}"/>
                </a:ext>
              </a:extLst>
            </p:cNvPr>
            <p:cNvSpPr/>
            <p:nvPr/>
          </p:nvSpPr>
          <p:spPr>
            <a:xfrm>
              <a:off x="3439143" y="4022734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5E9ED4-3E22-B444-8488-F5BF55580DFB}"/>
                </a:ext>
              </a:extLst>
            </p:cNvPr>
            <p:cNvSpPr/>
            <p:nvPr/>
          </p:nvSpPr>
          <p:spPr>
            <a:xfrm>
              <a:off x="5247342" y="2573840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ABD30B-C6EB-AE4F-B96D-F8F25D1FEC0B}"/>
                </a:ext>
              </a:extLst>
            </p:cNvPr>
            <p:cNvSpPr/>
            <p:nvPr/>
          </p:nvSpPr>
          <p:spPr>
            <a:xfrm>
              <a:off x="6346887" y="4245804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A05753-5071-A546-82CD-F92C493C4A4F}"/>
                </a:ext>
              </a:extLst>
            </p:cNvPr>
            <p:cNvSpPr/>
            <p:nvPr/>
          </p:nvSpPr>
          <p:spPr>
            <a:xfrm>
              <a:off x="4708804" y="5075989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9E6667-1871-7344-A4FB-45AB1619AFE7}"/>
              </a:ext>
            </a:extLst>
          </p:cNvPr>
          <p:cNvCxnSpPr/>
          <p:nvPr/>
        </p:nvCxnSpPr>
        <p:spPr>
          <a:xfrm>
            <a:off x="4166295" y="2853483"/>
            <a:ext cx="890712" cy="2766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109F4F5-0601-8B48-B967-EAE63420537D}"/>
                  </a:ext>
                </a:extLst>
              </p:cNvPr>
              <p:cNvSpPr txBox="1"/>
              <p:nvPr/>
            </p:nvSpPr>
            <p:spPr>
              <a:xfrm>
                <a:off x="887987" y="4664509"/>
                <a:ext cx="41984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our approximation, we are going to assume that the triangle inequality holds. For any three nodes u, v, w:</a:t>
                </a:r>
                <a:br>
                  <a:rPr lang="en-US" dirty="0"/>
                </a:b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109F4F5-0601-8B48-B967-EAE634205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87" y="4664509"/>
                <a:ext cx="4198432" cy="1477328"/>
              </a:xfrm>
              <a:prstGeom prst="rect">
                <a:avLst/>
              </a:prstGeom>
              <a:blipFill>
                <a:blip r:embed="rId2"/>
                <a:stretch>
                  <a:fillRect l="-1205" t="-847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092B1D8-2EFA-C54B-BC1D-B4317DAAD9B0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 flipV="1">
            <a:off x="8879823" y="3926722"/>
            <a:ext cx="2276808" cy="2230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E203F62-399C-F34B-99F4-03267862559E}"/>
              </a:ext>
            </a:extLst>
          </p:cNvPr>
          <p:cNvSpPr txBox="1"/>
          <p:nvPr/>
        </p:nvSpPr>
        <p:spPr>
          <a:xfrm>
            <a:off x="10212064" y="3781434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80446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Recall Traveling </a:t>
            </a:r>
            <a:r>
              <a:rPr lang="en-US" dirty="0" err="1"/>
              <a:t>SalesPerson</a:t>
            </a:r>
            <a:r>
              <a:rPr lang="en-US" dirty="0"/>
              <a:t> Problem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8EA14D6-06E2-9142-BDAA-8572AF88800D}"/>
              </a:ext>
            </a:extLst>
          </p:cNvPr>
          <p:cNvGrpSpPr/>
          <p:nvPr/>
        </p:nvGrpSpPr>
        <p:grpSpPr>
          <a:xfrm>
            <a:off x="3016144" y="1724716"/>
            <a:ext cx="6420464" cy="3615379"/>
            <a:chOff x="693568" y="2319076"/>
            <a:chExt cx="6420464" cy="36153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612E3D-163D-D54A-A730-758DE5089A32}"/>
                </a:ext>
              </a:extLst>
            </p:cNvPr>
            <p:cNvSpPr/>
            <p:nvPr/>
          </p:nvSpPr>
          <p:spPr>
            <a:xfrm>
              <a:off x="693568" y="2319076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49B7E4-B73A-9C4E-88BA-03A9005BF08B}"/>
                </a:ext>
              </a:extLst>
            </p:cNvPr>
            <p:cNvCxnSpPr>
              <a:cxnSpLocks/>
              <a:stCxn id="17" idx="4"/>
              <a:endCxn id="18" idx="0"/>
            </p:cNvCxnSpPr>
            <p:nvPr/>
          </p:nvCxnSpPr>
          <p:spPr>
            <a:xfrm>
              <a:off x="1280208" y="3803501"/>
              <a:ext cx="223070" cy="127248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4286EE5-C6CD-0641-8528-3236CB446C9E}"/>
                </a:ext>
              </a:extLst>
            </p:cNvPr>
            <p:cNvCxnSpPr>
              <a:cxnSpLocks/>
              <a:stCxn id="17" idx="7"/>
              <a:endCxn id="19" idx="2"/>
            </p:cNvCxnSpPr>
            <p:nvPr/>
          </p:nvCxnSpPr>
          <p:spPr>
            <a:xfrm flipV="1">
              <a:off x="1503278" y="2759946"/>
              <a:ext cx="1517196" cy="505017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58CCB3-E859-2C45-8FB7-40BFC6F2ECAD}"/>
                </a:ext>
              </a:extLst>
            </p:cNvPr>
            <p:cNvCxnSpPr>
              <a:cxnSpLocks/>
              <a:stCxn id="19" idx="4"/>
              <a:endCxn id="20" idx="1"/>
            </p:cNvCxnSpPr>
            <p:nvPr/>
          </p:nvCxnSpPr>
          <p:spPr>
            <a:xfrm>
              <a:off x="3335942" y="3075414"/>
              <a:ext cx="195599" cy="103971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CECFA6-F6BA-BD46-BF86-A2C068D996BB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>
              <a:off x="3651410" y="2759946"/>
              <a:ext cx="1595932" cy="1293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2E110D-62F0-E749-956C-38C7E98DC791}"/>
                </a:ext>
              </a:extLst>
            </p:cNvPr>
            <p:cNvCxnSpPr>
              <a:stCxn id="21" idx="3"/>
              <a:endCxn id="20" idx="7"/>
            </p:cNvCxnSpPr>
            <p:nvPr/>
          </p:nvCxnSpPr>
          <p:spPr>
            <a:xfrm flipH="1">
              <a:off x="3977681" y="3112378"/>
              <a:ext cx="1362059" cy="100275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7C778C-70DC-0A4F-B8E3-49601025C68C}"/>
                </a:ext>
              </a:extLst>
            </p:cNvPr>
            <p:cNvCxnSpPr>
              <a:stCxn id="21" idx="4"/>
              <a:endCxn id="22" idx="0"/>
            </p:cNvCxnSpPr>
            <p:nvPr/>
          </p:nvCxnSpPr>
          <p:spPr>
            <a:xfrm flipH="1">
              <a:off x="5024272" y="3204776"/>
              <a:ext cx="538538" cy="18712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8D0AD6-4A63-B448-B998-5656ED2C852C}"/>
                </a:ext>
              </a:extLst>
            </p:cNvPr>
            <p:cNvCxnSpPr>
              <a:cxnSpLocks/>
              <a:stCxn id="20" idx="5"/>
              <a:endCxn id="22" idx="2"/>
            </p:cNvCxnSpPr>
            <p:nvPr/>
          </p:nvCxnSpPr>
          <p:spPr>
            <a:xfrm>
              <a:off x="3977681" y="4561272"/>
              <a:ext cx="731123" cy="8301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8B5F6F6-66DA-3948-AD09-DB9B85DC1F57}"/>
                </a:ext>
              </a:extLst>
            </p:cNvPr>
            <p:cNvCxnSpPr>
              <a:stCxn id="21" idx="5"/>
              <a:endCxn id="23" idx="1"/>
            </p:cNvCxnSpPr>
            <p:nvPr/>
          </p:nvCxnSpPr>
          <p:spPr>
            <a:xfrm>
              <a:off x="5785880" y="3112378"/>
              <a:ext cx="653405" cy="122582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9EF7CD-AEDC-584A-A1FA-4CB143E702B4}"/>
                </a:ext>
              </a:extLst>
            </p:cNvPr>
            <p:cNvCxnSpPr>
              <a:cxnSpLocks/>
              <a:stCxn id="19" idx="3"/>
              <a:endCxn id="18" idx="7"/>
            </p:cNvCxnSpPr>
            <p:nvPr/>
          </p:nvCxnSpPr>
          <p:spPr>
            <a:xfrm flipH="1">
              <a:off x="1726348" y="2983016"/>
              <a:ext cx="1386524" cy="21853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333B4CB-DD78-8649-9E8E-1DE950524102}"/>
                </a:ext>
              </a:extLst>
            </p:cNvPr>
            <p:cNvCxnSpPr>
              <a:cxnSpLocks/>
              <a:stCxn id="20" idx="2"/>
              <a:endCxn id="18" idx="6"/>
            </p:cNvCxnSpPr>
            <p:nvPr/>
          </p:nvCxnSpPr>
          <p:spPr>
            <a:xfrm flipH="1">
              <a:off x="1818746" y="4338202"/>
              <a:ext cx="1620397" cy="105325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03BFA31-09F1-964F-85E1-35DE606A13F0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 flipV="1">
              <a:off x="5339740" y="4561272"/>
              <a:ext cx="1007147" cy="83018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4CAA36-5357-1E41-9D7F-75ADA46B0475}"/>
                </a:ext>
              </a:extLst>
            </p:cNvPr>
            <p:cNvCxnSpPr>
              <a:cxnSpLocks/>
              <a:stCxn id="22" idx="2"/>
              <a:endCxn id="18" idx="6"/>
            </p:cNvCxnSpPr>
            <p:nvPr/>
          </p:nvCxnSpPr>
          <p:spPr>
            <a:xfrm flipH="1">
              <a:off x="1818746" y="5391457"/>
              <a:ext cx="2890058" cy="0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1CEB2B-50E8-8F4D-AA89-3E3E33375BCB}"/>
                </a:ext>
              </a:extLst>
            </p:cNvPr>
            <p:cNvSpPr txBox="1"/>
            <p:nvPr/>
          </p:nvSpPr>
          <p:spPr>
            <a:xfrm>
              <a:off x="1022030" y="4115132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222A80F-F379-284D-9B12-1D3EB3217EAC}"/>
                </a:ext>
              </a:extLst>
            </p:cNvPr>
            <p:cNvSpPr txBox="1"/>
            <p:nvPr/>
          </p:nvSpPr>
          <p:spPr>
            <a:xfrm>
              <a:off x="1932064" y="2603914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6D98F0D-FA4C-6445-B0FD-2C99F89739ED}"/>
                </a:ext>
              </a:extLst>
            </p:cNvPr>
            <p:cNvSpPr txBox="1"/>
            <p:nvPr/>
          </p:nvSpPr>
          <p:spPr>
            <a:xfrm>
              <a:off x="2149386" y="37301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51A26EB-4A25-1A41-9ECD-E541C70BCCD0}"/>
                </a:ext>
              </a:extLst>
            </p:cNvPr>
            <p:cNvSpPr txBox="1"/>
            <p:nvPr/>
          </p:nvSpPr>
          <p:spPr>
            <a:xfrm>
              <a:off x="2557706" y="44204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B64F940-5833-6D48-A992-EB3EF22AC6F5}"/>
                </a:ext>
              </a:extLst>
            </p:cNvPr>
            <p:cNvSpPr txBox="1"/>
            <p:nvPr/>
          </p:nvSpPr>
          <p:spPr>
            <a:xfrm>
              <a:off x="3442747" y="335698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0D5A85-C94B-9643-B0F6-4AE6BB7A833C}"/>
                </a:ext>
              </a:extLst>
            </p:cNvPr>
            <p:cNvSpPr txBox="1"/>
            <p:nvPr/>
          </p:nvSpPr>
          <p:spPr>
            <a:xfrm>
              <a:off x="4326335" y="241544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1B16D8-DD45-7249-B3F2-7530608FF245}"/>
                </a:ext>
              </a:extLst>
            </p:cNvPr>
            <p:cNvSpPr txBox="1"/>
            <p:nvPr/>
          </p:nvSpPr>
          <p:spPr>
            <a:xfrm>
              <a:off x="4638326" y="357323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D5BF5B-FA8B-5C4F-8115-6E61D654653B}"/>
                </a:ext>
              </a:extLst>
            </p:cNvPr>
            <p:cNvSpPr txBox="1"/>
            <p:nvPr/>
          </p:nvSpPr>
          <p:spPr>
            <a:xfrm>
              <a:off x="4334767" y="4532180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5168918-07F8-4146-A6C6-63F94C53045F}"/>
                </a:ext>
              </a:extLst>
            </p:cNvPr>
            <p:cNvSpPr txBox="1"/>
            <p:nvPr/>
          </p:nvSpPr>
          <p:spPr>
            <a:xfrm>
              <a:off x="3377498" y="541531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707C12-35A6-EE49-BE50-3D21409F66A4}"/>
                </a:ext>
              </a:extLst>
            </p:cNvPr>
            <p:cNvSpPr txBox="1"/>
            <p:nvPr/>
          </p:nvSpPr>
          <p:spPr>
            <a:xfrm>
              <a:off x="5408767" y="354906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AA9AC2-73CF-F344-8681-33F6B5871984}"/>
                </a:ext>
              </a:extLst>
            </p:cNvPr>
            <p:cNvSpPr txBox="1"/>
            <p:nvPr/>
          </p:nvSpPr>
          <p:spPr>
            <a:xfrm>
              <a:off x="5591735" y="465757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AC9103-552B-E246-9A26-C32CD0B26CA2}"/>
                </a:ext>
              </a:extLst>
            </p:cNvPr>
            <p:cNvSpPr txBox="1"/>
            <p:nvPr/>
          </p:nvSpPr>
          <p:spPr>
            <a:xfrm>
              <a:off x="6139890" y="3420273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52DC65-EF43-8F43-BECB-F9CD735ACC4F}"/>
                </a:ext>
              </a:extLst>
            </p:cNvPr>
            <p:cNvSpPr/>
            <p:nvPr/>
          </p:nvSpPr>
          <p:spPr>
            <a:xfrm>
              <a:off x="964740" y="3172565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22AD49-D8D5-8443-92B5-A4AF29D50D53}"/>
                </a:ext>
              </a:extLst>
            </p:cNvPr>
            <p:cNvSpPr/>
            <p:nvPr/>
          </p:nvSpPr>
          <p:spPr>
            <a:xfrm>
              <a:off x="1187810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ED65C2-9E8B-004C-BBC1-272889896DB8}"/>
                </a:ext>
              </a:extLst>
            </p:cNvPr>
            <p:cNvSpPr/>
            <p:nvPr/>
          </p:nvSpPr>
          <p:spPr>
            <a:xfrm>
              <a:off x="3020474" y="244447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873ADC8-B423-0F45-9647-C22CF879E4A4}"/>
                </a:ext>
              </a:extLst>
            </p:cNvPr>
            <p:cNvSpPr/>
            <p:nvPr/>
          </p:nvSpPr>
          <p:spPr>
            <a:xfrm>
              <a:off x="3439143" y="402273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5E9ED4-3E22-B444-8488-F5BF55580DFB}"/>
                </a:ext>
              </a:extLst>
            </p:cNvPr>
            <p:cNvSpPr/>
            <p:nvPr/>
          </p:nvSpPr>
          <p:spPr>
            <a:xfrm>
              <a:off x="5247342" y="2573840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ABD30B-C6EB-AE4F-B96D-F8F25D1FEC0B}"/>
                </a:ext>
              </a:extLst>
            </p:cNvPr>
            <p:cNvSpPr/>
            <p:nvPr/>
          </p:nvSpPr>
          <p:spPr>
            <a:xfrm>
              <a:off x="6346887" y="424580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A05753-5071-A546-82CD-F92C493C4A4F}"/>
                </a:ext>
              </a:extLst>
            </p:cNvPr>
            <p:cNvSpPr/>
            <p:nvPr/>
          </p:nvSpPr>
          <p:spPr>
            <a:xfrm>
              <a:off x="4708804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6FBE395-B25F-7D4C-B0C0-FC8E63DB2DE7}"/>
              </a:ext>
            </a:extLst>
          </p:cNvPr>
          <p:cNvSpPr txBox="1"/>
          <p:nvPr/>
        </p:nvSpPr>
        <p:spPr>
          <a:xfrm>
            <a:off x="3344606" y="5661849"/>
            <a:ext cx="556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Cost of this tour is: 3 + 2 + 2 + 3 + 7 + 4 + 3 = 24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C499FE6-CBAD-1B42-9D9E-168882B5D28F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 flipV="1">
            <a:off x="6392655" y="3743842"/>
            <a:ext cx="2276808" cy="2230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BCD386F-8D16-8349-97D6-ACD66C607ADE}"/>
              </a:ext>
            </a:extLst>
          </p:cNvPr>
          <p:cNvSpPr txBox="1"/>
          <p:nvPr/>
        </p:nvSpPr>
        <p:spPr>
          <a:xfrm>
            <a:off x="7777543" y="3582351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73889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for 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2952653" y="4390782"/>
            <a:ext cx="6283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Basic Idea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Calculate minimum spanning tree of G. Use pre-order traversal of this MST to define the tour for TSP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D0BE3-DBDC-2A4F-888F-DB09AF72307E}"/>
              </a:ext>
            </a:extLst>
          </p:cNvPr>
          <p:cNvSpPr txBox="1"/>
          <p:nvPr/>
        </p:nvSpPr>
        <p:spPr>
          <a:xfrm>
            <a:off x="4306694" y="1851069"/>
            <a:ext cx="3575434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TSP-</a:t>
            </a:r>
            <a:r>
              <a:rPr lang="en-US" dirty="0" err="1">
                <a:solidFill>
                  <a:sysClr val="windowText" lastClr="000000"/>
                </a:solidFill>
              </a:rPr>
              <a:t>Approx</a:t>
            </a:r>
            <a:r>
              <a:rPr lang="en-US" dirty="0">
                <a:solidFill>
                  <a:sysClr val="windowText" lastClr="000000"/>
                </a:solidFill>
              </a:rPr>
              <a:t>(G, s):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Select any vertex R in G.V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MST T = prims-</a:t>
            </a:r>
            <a:r>
              <a:rPr lang="en-US" dirty="0" err="1">
                <a:solidFill>
                  <a:sysClr val="windowText" lastClr="000000"/>
                </a:solidFill>
              </a:rPr>
              <a:t>mst</a:t>
            </a:r>
            <a:r>
              <a:rPr lang="en-US" dirty="0">
                <a:solidFill>
                  <a:sysClr val="windowText" lastClr="000000"/>
                </a:solidFill>
              </a:rPr>
              <a:t>(G, r)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</a:rPr>
              <a:t>T.preorder</a:t>
            </a:r>
            <a:r>
              <a:rPr lang="en-US" dirty="0">
                <a:solidFill>
                  <a:sysClr val="windowText" lastClr="000000"/>
                </a:solidFill>
              </a:rPr>
              <a:t>().first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for </a:t>
            </a:r>
            <a:r>
              <a:rPr lang="en-US" dirty="0">
                <a:solidFill>
                  <a:sysClr val="windowText" lastClr="000000"/>
                </a:solidFill>
              </a:rPr>
              <a:t>v in </a:t>
            </a:r>
            <a:r>
              <a:rPr lang="en-US" dirty="0" err="1">
                <a:solidFill>
                  <a:sysClr val="windowText" lastClr="000000"/>
                </a:solidFill>
              </a:rPr>
              <a:t>T.preorder</a:t>
            </a:r>
            <a:r>
              <a:rPr lang="en-US" dirty="0">
                <a:solidFill>
                  <a:sysClr val="windowText" lastClr="000000"/>
                </a:solidFill>
              </a:rPr>
              <a:t>().second : …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add (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, v)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add (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, s)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solution</a:t>
            </a:r>
          </a:p>
        </p:txBody>
      </p:sp>
    </p:spTree>
    <p:extLst>
      <p:ext uri="{BB962C8B-B14F-4D97-AF65-F5344CB8AC3E}">
        <p14:creationId xmlns:p14="http://schemas.microsoft.com/office/powerpoint/2010/main" val="35702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for 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5121348" y="1440574"/>
            <a:ext cx="6420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Step 1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Calculate MST of G (let’s root it at 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D0BE3-DBDC-2A4F-888F-DB09AF72307E}"/>
              </a:ext>
            </a:extLst>
          </p:cNvPr>
          <p:cNvSpPr txBox="1"/>
          <p:nvPr/>
        </p:nvSpPr>
        <p:spPr>
          <a:xfrm>
            <a:off x="832154" y="2451677"/>
            <a:ext cx="3575434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TSP-</a:t>
            </a:r>
            <a:r>
              <a:rPr lang="en-US" dirty="0" err="1">
                <a:solidFill>
                  <a:sysClr val="windowText" lastClr="000000"/>
                </a:solidFill>
              </a:rPr>
              <a:t>Approx</a:t>
            </a:r>
            <a:r>
              <a:rPr lang="en-US" dirty="0">
                <a:solidFill>
                  <a:sysClr val="windowText" lastClr="000000"/>
                </a:solidFill>
              </a:rPr>
              <a:t>(G, s):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Select any vertex R in G.V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MST T = prims-</a:t>
            </a:r>
            <a:r>
              <a:rPr lang="en-US" b="1" dirty="0" err="1">
                <a:solidFill>
                  <a:sysClr val="windowText" lastClr="000000"/>
                </a:solidFill>
              </a:rPr>
              <a:t>mst</a:t>
            </a:r>
            <a:r>
              <a:rPr lang="en-US" b="1" dirty="0">
                <a:solidFill>
                  <a:sysClr val="windowText" lastClr="000000"/>
                </a:solidFill>
              </a:rPr>
              <a:t>(G, r)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</a:rPr>
              <a:t>T.preorder</a:t>
            </a:r>
            <a:r>
              <a:rPr lang="en-US" dirty="0">
                <a:solidFill>
                  <a:sysClr val="windowText" lastClr="000000"/>
                </a:solidFill>
              </a:rPr>
              <a:t>().first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for </a:t>
            </a:r>
            <a:r>
              <a:rPr lang="en-US" dirty="0">
                <a:solidFill>
                  <a:sysClr val="windowText" lastClr="000000"/>
                </a:solidFill>
              </a:rPr>
              <a:t>v in </a:t>
            </a:r>
            <a:r>
              <a:rPr lang="en-US" dirty="0" err="1">
                <a:solidFill>
                  <a:sysClr val="windowText" lastClr="000000"/>
                </a:solidFill>
              </a:rPr>
              <a:t>T.preorder</a:t>
            </a:r>
            <a:r>
              <a:rPr lang="en-US" dirty="0">
                <a:solidFill>
                  <a:sysClr val="windowText" lastClr="000000"/>
                </a:solidFill>
              </a:rPr>
              <a:t>().second : …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add (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, v)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add (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, s)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solution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3F35C6-9328-954A-84C8-1105C9FFFBA3}"/>
              </a:ext>
            </a:extLst>
          </p:cNvPr>
          <p:cNvGrpSpPr/>
          <p:nvPr/>
        </p:nvGrpSpPr>
        <p:grpSpPr>
          <a:xfrm>
            <a:off x="5121348" y="2445688"/>
            <a:ext cx="6420464" cy="3615379"/>
            <a:chOff x="693568" y="2319076"/>
            <a:chExt cx="6420464" cy="361537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6EFD26-107D-7948-A9D6-BC1E751AEA6F}"/>
                </a:ext>
              </a:extLst>
            </p:cNvPr>
            <p:cNvSpPr/>
            <p:nvPr/>
          </p:nvSpPr>
          <p:spPr>
            <a:xfrm>
              <a:off x="693568" y="2319076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9636912-03B8-444F-B800-1876C8FF6784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1280208" y="3803501"/>
              <a:ext cx="223070" cy="12724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6651CB1-F9A3-3B4E-860F-EC4038AB44D9}"/>
                </a:ext>
              </a:extLst>
            </p:cNvPr>
            <p:cNvCxnSpPr>
              <a:cxnSpLocks/>
              <a:stCxn id="33" idx="7"/>
              <a:endCxn id="35" idx="2"/>
            </p:cNvCxnSpPr>
            <p:nvPr/>
          </p:nvCxnSpPr>
          <p:spPr>
            <a:xfrm flipV="1">
              <a:off x="1503278" y="2759946"/>
              <a:ext cx="1517196" cy="505017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25C566-9E30-C145-95A4-5471D9C1031A}"/>
                </a:ext>
              </a:extLst>
            </p:cNvPr>
            <p:cNvCxnSpPr>
              <a:cxnSpLocks/>
              <a:stCxn id="35" idx="4"/>
              <a:endCxn id="36" idx="1"/>
            </p:cNvCxnSpPr>
            <p:nvPr/>
          </p:nvCxnSpPr>
          <p:spPr>
            <a:xfrm>
              <a:off x="3335942" y="3075414"/>
              <a:ext cx="195599" cy="103971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94B7C0-BEE7-CA49-83B7-9E39A5AB5F10}"/>
                </a:ext>
              </a:extLst>
            </p:cNvPr>
            <p:cNvCxnSpPr>
              <a:cxnSpLocks/>
              <a:stCxn id="35" idx="6"/>
              <a:endCxn id="37" idx="2"/>
            </p:cNvCxnSpPr>
            <p:nvPr/>
          </p:nvCxnSpPr>
          <p:spPr>
            <a:xfrm>
              <a:off x="3651410" y="2759946"/>
              <a:ext cx="1595932" cy="129362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68299BD-70EA-3D46-8D89-889C2D140D88}"/>
                </a:ext>
              </a:extLst>
            </p:cNvPr>
            <p:cNvCxnSpPr>
              <a:stCxn id="37" idx="3"/>
              <a:endCxn id="36" idx="7"/>
            </p:cNvCxnSpPr>
            <p:nvPr/>
          </p:nvCxnSpPr>
          <p:spPr>
            <a:xfrm flipH="1">
              <a:off x="3977681" y="3112378"/>
              <a:ext cx="1362059" cy="100275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BB45AB-2563-4548-AC73-E1931520E0FD}"/>
                </a:ext>
              </a:extLst>
            </p:cNvPr>
            <p:cNvCxnSpPr>
              <a:stCxn id="37" idx="4"/>
              <a:endCxn id="39" idx="0"/>
            </p:cNvCxnSpPr>
            <p:nvPr/>
          </p:nvCxnSpPr>
          <p:spPr>
            <a:xfrm flipH="1">
              <a:off x="5024272" y="3204776"/>
              <a:ext cx="538538" cy="1871213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70CC85-D273-4742-93E1-23D548A7D2D0}"/>
                </a:ext>
              </a:extLst>
            </p:cNvPr>
            <p:cNvCxnSpPr>
              <a:cxnSpLocks/>
              <a:stCxn id="36" idx="5"/>
              <a:endCxn id="39" idx="2"/>
            </p:cNvCxnSpPr>
            <p:nvPr/>
          </p:nvCxnSpPr>
          <p:spPr>
            <a:xfrm>
              <a:off x="3977681" y="4561272"/>
              <a:ext cx="731123" cy="830185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04607E-C056-0F47-AE15-45C954EB0C84}"/>
                </a:ext>
              </a:extLst>
            </p:cNvPr>
            <p:cNvCxnSpPr>
              <a:stCxn id="37" idx="5"/>
              <a:endCxn id="38" idx="1"/>
            </p:cNvCxnSpPr>
            <p:nvPr/>
          </p:nvCxnSpPr>
          <p:spPr>
            <a:xfrm>
              <a:off x="5785880" y="3112378"/>
              <a:ext cx="653405" cy="1225824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BBEECD-3A9C-684F-8A58-460D995AD89C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1726348" y="2983016"/>
              <a:ext cx="1386524" cy="2185371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732440-D5FA-EC46-A3AE-7F7455F845AF}"/>
                </a:ext>
              </a:extLst>
            </p:cNvPr>
            <p:cNvCxnSpPr>
              <a:cxnSpLocks/>
              <a:stCxn id="36" idx="2"/>
              <a:endCxn id="34" idx="6"/>
            </p:cNvCxnSpPr>
            <p:nvPr/>
          </p:nvCxnSpPr>
          <p:spPr>
            <a:xfrm flipH="1">
              <a:off x="1818746" y="4338202"/>
              <a:ext cx="1620397" cy="105325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864A9E-B23A-894E-A37F-3343FF111A6C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 flipV="1">
              <a:off x="5339740" y="4561272"/>
              <a:ext cx="1007147" cy="83018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04A15A-64BB-9B4D-BC82-98EBBA95D2FF}"/>
                </a:ext>
              </a:extLst>
            </p:cNvPr>
            <p:cNvCxnSpPr>
              <a:cxnSpLocks/>
              <a:stCxn id="39" idx="2"/>
              <a:endCxn id="34" idx="6"/>
            </p:cNvCxnSpPr>
            <p:nvPr/>
          </p:nvCxnSpPr>
          <p:spPr>
            <a:xfrm flipH="1">
              <a:off x="1818746" y="5391457"/>
              <a:ext cx="2890058" cy="0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FA6EC5-3A03-3C4D-9230-E3B28F292A81}"/>
                </a:ext>
              </a:extLst>
            </p:cNvPr>
            <p:cNvSpPr txBox="1"/>
            <p:nvPr/>
          </p:nvSpPr>
          <p:spPr>
            <a:xfrm>
              <a:off x="1022030" y="4115132"/>
              <a:ext cx="32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502F35-DF35-5241-A348-EACDA193A5FE}"/>
                </a:ext>
              </a:extLst>
            </p:cNvPr>
            <p:cNvSpPr txBox="1"/>
            <p:nvPr/>
          </p:nvSpPr>
          <p:spPr>
            <a:xfrm>
              <a:off x="1932064" y="2603914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5B6177-E55A-CB4E-8E0E-08644FAF144F}"/>
                </a:ext>
              </a:extLst>
            </p:cNvPr>
            <p:cNvSpPr txBox="1"/>
            <p:nvPr/>
          </p:nvSpPr>
          <p:spPr>
            <a:xfrm>
              <a:off x="2149386" y="3730111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1EFE0C-242B-F747-9F3D-3FD30A3C5F68}"/>
                </a:ext>
              </a:extLst>
            </p:cNvPr>
            <p:cNvSpPr txBox="1"/>
            <p:nvPr/>
          </p:nvSpPr>
          <p:spPr>
            <a:xfrm>
              <a:off x="2557706" y="44204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7D4AA7-3AA2-564E-BBF7-64AB7F4BF4B9}"/>
                </a:ext>
              </a:extLst>
            </p:cNvPr>
            <p:cNvSpPr txBox="1"/>
            <p:nvPr/>
          </p:nvSpPr>
          <p:spPr>
            <a:xfrm>
              <a:off x="3442747" y="335698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6CB59F-EBE6-BA45-B119-8479B14D3D54}"/>
                </a:ext>
              </a:extLst>
            </p:cNvPr>
            <p:cNvSpPr txBox="1"/>
            <p:nvPr/>
          </p:nvSpPr>
          <p:spPr>
            <a:xfrm>
              <a:off x="4326335" y="2415444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93A4-E7DE-094B-99F7-4DD201351BB3}"/>
                </a:ext>
              </a:extLst>
            </p:cNvPr>
            <p:cNvSpPr txBox="1"/>
            <p:nvPr/>
          </p:nvSpPr>
          <p:spPr>
            <a:xfrm>
              <a:off x="4638326" y="357323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008667-D71D-F147-8AEC-37468B0724F7}"/>
                </a:ext>
              </a:extLst>
            </p:cNvPr>
            <p:cNvSpPr txBox="1"/>
            <p:nvPr/>
          </p:nvSpPr>
          <p:spPr>
            <a:xfrm>
              <a:off x="4334767" y="4532180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0F4458-59B1-A748-97AE-7A5750F566A6}"/>
                </a:ext>
              </a:extLst>
            </p:cNvPr>
            <p:cNvSpPr txBox="1"/>
            <p:nvPr/>
          </p:nvSpPr>
          <p:spPr>
            <a:xfrm>
              <a:off x="3377498" y="541531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1A9E82-2EC4-8946-99B5-5FD481CD323C}"/>
                </a:ext>
              </a:extLst>
            </p:cNvPr>
            <p:cNvSpPr txBox="1"/>
            <p:nvPr/>
          </p:nvSpPr>
          <p:spPr>
            <a:xfrm>
              <a:off x="5385665" y="3596647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B955C5-D197-7D4A-AD08-20099F0B71D1}"/>
                </a:ext>
              </a:extLst>
            </p:cNvPr>
            <p:cNvSpPr txBox="1"/>
            <p:nvPr/>
          </p:nvSpPr>
          <p:spPr>
            <a:xfrm>
              <a:off x="5591735" y="465757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D5B2F3-F732-664A-9B65-29A7003D10FD}"/>
                </a:ext>
              </a:extLst>
            </p:cNvPr>
            <p:cNvSpPr txBox="1"/>
            <p:nvPr/>
          </p:nvSpPr>
          <p:spPr>
            <a:xfrm>
              <a:off x="6139890" y="3420273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8EEB2F7-8396-EC44-AC74-BE948FA027C8}"/>
                </a:ext>
              </a:extLst>
            </p:cNvPr>
            <p:cNvSpPr/>
            <p:nvPr/>
          </p:nvSpPr>
          <p:spPr>
            <a:xfrm>
              <a:off x="964740" y="3172565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F8015D-76C5-4E44-907D-2A3225FDD978}"/>
                </a:ext>
              </a:extLst>
            </p:cNvPr>
            <p:cNvSpPr/>
            <p:nvPr/>
          </p:nvSpPr>
          <p:spPr>
            <a:xfrm>
              <a:off x="1187810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DCA5887-CBAB-B249-B6B6-543908FF389F}"/>
                </a:ext>
              </a:extLst>
            </p:cNvPr>
            <p:cNvSpPr/>
            <p:nvPr/>
          </p:nvSpPr>
          <p:spPr>
            <a:xfrm>
              <a:off x="3020474" y="244447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73D67F-713C-B34F-B242-5E105C1316AD}"/>
                </a:ext>
              </a:extLst>
            </p:cNvPr>
            <p:cNvSpPr/>
            <p:nvPr/>
          </p:nvSpPr>
          <p:spPr>
            <a:xfrm>
              <a:off x="3439143" y="402273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B271A7-A8B9-784C-872D-E75D09DDABF9}"/>
                </a:ext>
              </a:extLst>
            </p:cNvPr>
            <p:cNvSpPr/>
            <p:nvPr/>
          </p:nvSpPr>
          <p:spPr>
            <a:xfrm>
              <a:off x="5247342" y="2573840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181C3F-478F-E841-A028-4E3C60B0080D}"/>
                </a:ext>
              </a:extLst>
            </p:cNvPr>
            <p:cNvSpPr/>
            <p:nvPr/>
          </p:nvSpPr>
          <p:spPr>
            <a:xfrm>
              <a:off x="6346887" y="424580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06E17AC-9A7A-314C-81BE-6BBDAF8F69CD}"/>
                </a:ext>
              </a:extLst>
            </p:cNvPr>
            <p:cNvSpPr/>
            <p:nvPr/>
          </p:nvSpPr>
          <p:spPr>
            <a:xfrm>
              <a:off x="4708804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872077-9DB9-2246-9255-24A1150E7B57}"/>
              </a:ext>
            </a:extLst>
          </p:cNvPr>
          <p:cNvCxnSpPr>
            <a:cxnSpLocks/>
            <a:stCxn id="38" idx="2"/>
            <a:endCxn id="36" idx="6"/>
          </p:cNvCxnSpPr>
          <p:nvPr/>
        </p:nvCxnSpPr>
        <p:spPr>
          <a:xfrm flipH="1" flipV="1">
            <a:off x="8497859" y="4464814"/>
            <a:ext cx="2276808" cy="22307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EC5BF0-EBA9-1449-90AF-50E166CFABAF}"/>
              </a:ext>
            </a:extLst>
          </p:cNvPr>
          <p:cNvSpPr txBox="1"/>
          <p:nvPr/>
        </p:nvSpPr>
        <p:spPr>
          <a:xfrm>
            <a:off x="9859376" y="4299796"/>
            <a:ext cx="3080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1998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Advanced Tree Structures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3140886" y="1813393"/>
            <a:ext cx="6156434" cy="423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In this deck we will look at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	- </a:t>
            </a:r>
            <a:r>
              <a:rPr lang="en-US" sz="2000" b="1" i="1" dirty="0"/>
              <a:t>Approximation Ratios</a:t>
            </a:r>
            <a:br>
              <a:rPr lang="en-US" sz="2000" b="1" i="1" dirty="0"/>
            </a:br>
            <a:r>
              <a:rPr lang="en-US" sz="2000" b="1" i="1" dirty="0"/>
              <a:t>	- Vertex Cover Approximation</a:t>
            </a:r>
            <a:br>
              <a:rPr lang="en-US" sz="2000" b="1" i="1" dirty="0"/>
            </a:br>
            <a:r>
              <a:rPr lang="en-US" sz="2000" b="1" i="1" dirty="0"/>
              <a:t>	- TSP Approximation</a:t>
            </a:r>
            <a:br>
              <a:rPr lang="en-US" sz="2000" b="1" i="1" dirty="0"/>
            </a:br>
            <a:r>
              <a:rPr lang="en-US" sz="2000" b="1" i="1" dirty="0"/>
              <a:t>	- Set-Covering Approximation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for 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5121348" y="1440574"/>
            <a:ext cx="6420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Step 2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Tour is just the pre-order traversal of the MST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D0BE3-DBDC-2A4F-888F-DB09AF72307E}"/>
              </a:ext>
            </a:extLst>
          </p:cNvPr>
          <p:cNvSpPr txBox="1"/>
          <p:nvPr/>
        </p:nvSpPr>
        <p:spPr>
          <a:xfrm>
            <a:off x="832154" y="2451677"/>
            <a:ext cx="3575434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TSP-</a:t>
            </a:r>
            <a:r>
              <a:rPr lang="en-US" dirty="0" err="1">
                <a:solidFill>
                  <a:sysClr val="windowText" lastClr="000000"/>
                </a:solidFill>
              </a:rPr>
              <a:t>Approx</a:t>
            </a:r>
            <a:r>
              <a:rPr lang="en-US" dirty="0">
                <a:solidFill>
                  <a:sysClr val="windowText" lastClr="000000"/>
                </a:solidFill>
              </a:rPr>
              <a:t>(G, s):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Select any vertex R in G.V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MST T = prims-</a:t>
            </a:r>
            <a:r>
              <a:rPr lang="en-US" dirty="0" err="1">
                <a:solidFill>
                  <a:sysClr val="windowText" lastClr="000000"/>
                </a:solidFill>
              </a:rPr>
              <a:t>mst</a:t>
            </a:r>
            <a:r>
              <a:rPr lang="en-US" dirty="0">
                <a:solidFill>
                  <a:sysClr val="windowText" lastClr="000000"/>
                </a:solidFill>
              </a:rPr>
              <a:t>(G, r)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 err="1">
                <a:solidFill>
                  <a:sysClr val="windowText" lastClr="000000"/>
                </a:solidFill>
              </a:rPr>
              <a:t>prev</a:t>
            </a:r>
            <a:r>
              <a:rPr lang="en-US" b="1" dirty="0">
                <a:solidFill>
                  <a:sysClr val="windowText" lastClr="000000"/>
                </a:solidFill>
              </a:rPr>
              <a:t> = </a:t>
            </a:r>
            <a:r>
              <a:rPr lang="en-US" b="1" dirty="0" err="1">
                <a:solidFill>
                  <a:sysClr val="windowText" lastClr="000000"/>
                </a:solidFill>
              </a:rPr>
              <a:t>T.preorder</a:t>
            </a:r>
            <a:r>
              <a:rPr lang="en-US" b="1" dirty="0">
                <a:solidFill>
                  <a:sysClr val="windowText" lastClr="000000"/>
                </a:solidFill>
              </a:rPr>
              <a:t>().first</a:t>
            </a:r>
          </a:p>
          <a:p>
            <a:r>
              <a:rPr lang="en-US" b="1" dirty="0">
                <a:solidFill>
                  <a:sysClr val="windowText" lastClr="000000"/>
                </a:solidFill>
              </a:rPr>
              <a:t>   for v in </a:t>
            </a:r>
            <a:r>
              <a:rPr lang="en-US" b="1" dirty="0" err="1">
                <a:solidFill>
                  <a:sysClr val="windowText" lastClr="000000"/>
                </a:solidFill>
              </a:rPr>
              <a:t>T.preorder</a:t>
            </a:r>
            <a:r>
              <a:rPr lang="en-US" b="1" dirty="0">
                <a:solidFill>
                  <a:sysClr val="windowText" lastClr="000000"/>
                </a:solidFill>
              </a:rPr>
              <a:t>().second : …</a:t>
            </a:r>
          </a:p>
          <a:p>
            <a:r>
              <a:rPr lang="en-US" b="1" dirty="0">
                <a:solidFill>
                  <a:sysClr val="windowText" lastClr="000000"/>
                </a:solidFill>
              </a:rPr>
              <a:t>      add (</a:t>
            </a:r>
            <a:r>
              <a:rPr lang="en-US" b="1" dirty="0" err="1">
                <a:solidFill>
                  <a:sysClr val="windowText" lastClr="000000"/>
                </a:solidFill>
              </a:rPr>
              <a:t>prev</a:t>
            </a:r>
            <a:r>
              <a:rPr lang="en-US" b="1" dirty="0">
                <a:solidFill>
                  <a:sysClr val="windowText" lastClr="000000"/>
                </a:solidFill>
              </a:rPr>
              <a:t>, v) to solution</a:t>
            </a:r>
          </a:p>
          <a:p>
            <a:r>
              <a:rPr lang="en-US" b="1" dirty="0">
                <a:solidFill>
                  <a:sysClr val="windowText" lastClr="000000"/>
                </a:solidFill>
              </a:rPr>
              <a:t>   add (</a:t>
            </a:r>
            <a:r>
              <a:rPr lang="en-US" b="1" dirty="0" err="1">
                <a:solidFill>
                  <a:sysClr val="windowText" lastClr="000000"/>
                </a:solidFill>
              </a:rPr>
              <a:t>prev</a:t>
            </a:r>
            <a:r>
              <a:rPr lang="en-US" b="1" dirty="0">
                <a:solidFill>
                  <a:sysClr val="windowText" lastClr="000000"/>
                </a:solidFill>
              </a:rPr>
              <a:t>, s)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solution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0D1D69-DE9B-6A4C-9C69-4436E3866C06}"/>
              </a:ext>
            </a:extLst>
          </p:cNvPr>
          <p:cNvGrpSpPr/>
          <p:nvPr/>
        </p:nvGrpSpPr>
        <p:grpSpPr>
          <a:xfrm>
            <a:off x="5121348" y="2445688"/>
            <a:ext cx="6420464" cy="4126562"/>
            <a:chOff x="5121348" y="2445688"/>
            <a:chExt cx="6420464" cy="41265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6EFD26-107D-7948-A9D6-BC1E751AEA6F}"/>
                </a:ext>
              </a:extLst>
            </p:cNvPr>
            <p:cNvSpPr/>
            <p:nvPr/>
          </p:nvSpPr>
          <p:spPr>
            <a:xfrm>
              <a:off x="5121348" y="2445688"/>
              <a:ext cx="6420464" cy="412656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25C566-9E30-C145-95A4-5471D9C1031A}"/>
                </a:ext>
              </a:extLst>
            </p:cNvPr>
            <p:cNvCxnSpPr>
              <a:cxnSpLocks/>
              <a:stCxn id="35" idx="2"/>
              <a:endCxn id="36" idx="7"/>
            </p:cNvCxnSpPr>
            <p:nvPr/>
          </p:nvCxnSpPr>
          <p:spPr>
            <a:xfrm flipH="1">
              <a:off x="7793025" y="3579948"/>
              <a:ext cx="1055485" cy="575326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732440-D5FA-EC46-A3AE-7F7455F845AF}"/>
                </a:ext>
              </a:extLst>
            </p:cNvPr>
            <p:cNvCxnSpPr>
              <a:cxnSpLocks/>
              <a:stCxn id="36" idx="2"/>
              <a:endCxn id="34" idx="6"/>
            </p:cNvCxnSpPr>
            <p:nvPr/>
          </p:nvCxnSpPr>
          <p:spPr>
            <a:xfrm flipH="1">
              <a:off x="5878354" y="4378344"/>
              <a:ext cx="1376133" cy="154709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502F35-DF35-5241-A348-EACDA193A5FE}"/>
                </a:ext>
              </a:extLst>
            </p:cNvPr>
            <p:cNvSpPr txBox="1"/>
            <p:nvPr/>
          </p:nvSpPr>
          <p:spPr>
            <a:xfrm>
              <a:off x="9794842" y="3171798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1EFE0C-242B-F747-9F3D-3FD30A3C5F68}"/>
                </a:ext>
              </a:extLst>
            </p:cNvPr>
            <p:cNvSpPr txBox="1"/>
            <p:nvPr/>
          </p:nvSpPr>
          <p:spPr>
            <a:xfrm>
              <a:off x="6463350" y="4099827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7D4AA7-3AA2-564E-BBF7-64AB7F4BF4B9}"/>
                </a:ext>
              </a:extLst>
            </p:cNvPr>
            <p:cNvSpPr txBox="1"/>
            <p:nvPr/>
          </p:nvSpPr>
          <p:spPr>
            <a:xfrm>
              <a:off x="8075246" y="3498279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93A4-E7DE-094B-99F7-4DD201351BB3}"/>
                </a:ext>
              </a:extLst>
            </p:cNvPr>
            <p:cNvSpPr txBox="1"/>
            <p:nvPr/>
          </p:nvSpPr>
          <p:spPr>
            <a:xfrm>
              <a:off x="9120275" y="4386791"/>
              <a:ext cx="42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0F4458-59B1-A748-97AE-7A5750F566A6}"/>
                </a:ext>
              </a:extLst>
            </p:cNvPr>
            <p:cNvSpPr txBox="1"/>
            <p:nvPr/>
          </p:nvSpPr>
          <p:spPr>
            <a:xfrm>
              <a:off x="6617392" y="5534026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B955C5-D197-7D4A-AD08-20099F0B71D1}"/>
                </a:ext>
              </a:extLst>
            </p:cNvPr>
            <p:cNvSpPr txBox="1"/>
            <p:nvPr/>
          </p:nvSpPr>
          <p:spPr>
            <a:xfrm>
              <a:off x="8431598" y="612118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F8015D-76C5-4E44-907D-2A3225FDD978}"/>
                </a:ext>
              </a:extLst>
            </p:cNvPr>
            <p:cNvSpPr/>
            <p:nvPr/>
          </p:nvSpPr>
          <p:spPr>
            <a:xfrm>
              <a:off x="5247418" y="4217585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DCA5887-CBAB-B249-B6B6-543908FF389F}"/>
                </a:ext>
              </a:extLst>
            </p:cNvPr>
            <p:cNvSpPr/>
            <p:nvPr/>
          </p:nvSpPr>
          <p:spPr>
            <a:xfrm>
              <a:off x="8848510" y="3264480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73D67F-713C-B34F-B242-5E105C1316AD}"/>
                </a:ext>
              </a:extLst>
            </p:cNvPr>
            <p:cNvSpPr/>
            <p:nvPr/>
          </p:nvSpPr>
          <p:spPr>
            <a:xfrm>
              <a:off x="7254487" y="4062876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B271A7-A8B9-784C-872D-E75D09DDABF9}"/>
                </a:ext>
              </a:extLst>
            </p:cNvPr>
            <p:cNvSpPr/>
            <p:nvPr/>
          </p:nvSpPr>
          <p:spPr>
            <a:xfrm>
              <a:off x="10427776" y="4773720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181C3F-478F-E841-A028-4E3C60B0080D}"/>
                </a:ext>
              </a:extLst>
            </p:cNvPr>
            <p:cNvSpPr/>
            <p:nvPr/>
          </p:nvSpPr>
          <p:spPr>
            <a:xfrm>
              <a:off x="9333040" y="5805716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06E17AC-9A7A-314C-81BE-6BBDAF8F69CD}"/>
                </a:ext>
              </a:extLst>
            </p:cNvPr>
            <p:cNvSpPr/>
            <p:nvPr/>
          </p:nvSpPr>
          <p:spPr>
            <a:xfrm>
              <a:off x="7323769" y="5760628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AAAA670-5AF8-3748-9A0A-0F21D3FE581B}"/>
                </a:ext>
              </a:extLst>
            </p:cNvPr>
            <p:cNvCxnSpPr>
              <a:stCxn id="34" idx="5"/>
              <a:endCxn id="39" idx="1"/>
            </p:cNvCxnSpPr>
            <p:nvPr/>
          </p:nvCxnSpPr>
          <p:spPr>
            <a:xfrm>
              <a:off x="5785956" y="4756123"/>
              <a:ext cx="1630211" cy="1096903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F277525-DAFD-E241-B7D7-607DA25C5EE0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>
              <a:off x="7954705" y="6076096"/>
              <a:ext cx="1378335" cy="45088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5088D0B-488A-E740-BF14-16616E555F3C}"/>
                </a:ext>
              </a:extLst>
            </p:cNvPr>
            <p:cNvCxnSpPr>
              <a:cxnSpLocks/>
              <a:stCxn id="38" idx="1"/>
              <a:endCxn id="36" idx="5"/>
            </p:cNvCxnSpPr>
            <p:nvPr/>
          </p:nvCxnSpPr>
          <p:spPr>
            <a:xfrm flipH="1" flipV="1">
              <a:off x="7793025" y="4601414"/>
              <a:ext cx="1632413" cy="1296700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D13EA97-7E6E-E849-B4CC-1FCAEB7C6668}"/>
                </a:ext>
              </a:extLst>
            </p:cNvPr>
            <p:cNvCxnSpPr>
              <a:cxnSpLocks/>
              <a:stCxn id="36" idx="6"/>
              <a:endCxn id="37" idx="2"/>
            </p:cNvCxnSpPr>
            <p:nvPr/>
          </p:nvCxnSpPr>
          <p:spPr>
            <a:xfrm>
              <a:off x="7885423" y="4378344"/>
              <a:ext cx="2542353" cy="710844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055C9C2-FCE9-6045-A17D-78C88F20CF33}"/>
                </a:ext>
              </a:extLst>
            </p:cNvPr>
            <p:cNvCxnSpPr>
              <a:cxnSpLocks/>
              <a:stCxn id="37" idx="1"/>
              <a:endCxn id="35" idx="5"/>
            </p:cNvCxnSpPr>
            <p:nvPr/>
          </p:nvCxnSpPr>
          <p:spPr>
            <a:xfrm flipH="1" flipV="1">
              <a:off x="9387048" y="3803018"/>
              <a:ext cx="1133126" cy="1063100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51B9141-843B-C54A-BEB1-D2E4EA1DA813}"/>
                </a:ext>
              </a:extLst>
            </p:cNvPr>
            <p:cNvCxnSpPr>
              <a:cxnSpLocks/>
              <a:stCxn id="35" idx="6"/>
              <a:endCxn id="33" idx="2"/>
            </p:cNvCxnSpPr>
            <p:nvPr/>
          </p:nvCxnSpPr>
          <p:spPr>
            <a:xfrm flipV="1">
              <a:off x="9479446" y="2816110"/>
              <a:ext cx="725260" cy="763838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4CE9401-3771-8544-8134-A3DB5315F397}"/>
                </a:ext>
              </a:extLst>
            </p:cNvPr>
            <p:cNvCxnSpPr>
              <a:cxnSpLocks/>
              <a:stCxn id="33" idx="1"/>
              <a:endCxn id="34" idx="0"/>
            </p:cNvCxnSpPr>
            <p:nvPr/>
          </p:nvCxnSpPr>
          <p:spPr>
            <a:xfrm flipH="1">
              <a:off x="5562886" y="2593040"/>
              <a:ext cx="4734218" cy="1624545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8EEB2F7-8396-EC44-AC74-BE948FA027C8}"/>
                </a:ext>
              </a:extLst>
            </p:cNvPr>
            <p:cNvSpPr/>
            <p:nvPr/>
          </p:nvSpPr>
          <p:spPr>
            <a:xfrm>
              <a:off x="10204706" y="2500642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0014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for 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879248" y="1423111"/>
            <a:ext cx="6420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Rearrange to show tour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Cost is 3 + 4 + 8 + 3 + 3 + 2 + 3 = 26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72F028D-330E-6B41-8DF7-F9775D0A48CF}"/>
              </a:ext>
            </a:extLst>
          </p:cNvPr>
          <p:cNvGrpSpPr/>
          <p:nvPr/>
        </p:nvGrpSpPr>
        <p:grpSpPr>
          <a:xfrm>
            <a:off x="1879248" y="2355150"/>
            <a:ext cx="6420464" cy="4126562"/>
            <a:chOff x="2884179" y="2038283"/>
            <a:chExt cx="6420464" cy="41265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6EFD26-107D-7948-A9D6-BC1E751AEA6F}"/>
                </a:ext>
              </a:extLst>
            </p:cNvPr>
            <p:cNvSpPr/>
            <p:nvPr/>
          </p:nvSpPr>
          <p:spPr>
            <a:xfrm>
              <a:off x="2884179" y="2038283"/>
              <a:ext cx="6420464" cy="412656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502F35-DF35-5241-A348-EACDA193A5FE}"/>
                </a:ext>
              </a:extLst>
            </p:cNvPr>
            <p:cNvSpPr txBox="1"/>
            <p:nvPr/>
          </p:nvSpPr>
          <p:spPr>
            <a:xfrm>
              <a:off x="7281257" y="2649405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93A4-E7DE-094B-99F7-4DD201351BB3}"/>
                </a:ext>
              </a:extLst>
            </p:cNvPr>
            <p:cNvSpPr txBox="1"/>
            <p:nvPr/>
          </p:nvSpPr>
          <p:spPr>
            <a:xfrm>
              <a:off x="8125271" y="5165434"/>
              <a:ext cx="42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0F4458-59B1-A748-97AE-7A5750F566A6}"/>
                </a:ext>
              </a:extLst>
            </p:cNvPr>
            <p:cNvSpPr txBox="1"/>
            <p:nvPr/>
          </p:nvSpPr>
          <p:spPr>
            <a:xfrm>
              <a:off x="3406916" y="406743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B955C5-D197-7D4A-AD08-20099F0B71D1}"/>
                </a:ext>
              </a:extLst>
            </p:cNvPr>
            <p:cNvSpPr txBox="1"/>
            <p:nvPr/>
          </p:nvSpPr>
          <p:spPr>
            <a:xfrm>
              <a:off x="4564873" y="5637240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AAAA670-5AF8-3748-9A0A-0F21D3FE581B}"/>
                </a:ext>
              </a:extLst>
            </p:cNvPr>
            <p:cNvCxnSpPr>
              <a:cxnSpLocks/>
              <a:stCxn id="34" idx="4"/>
              <a:endCxn id="39" idx="0"/>
            </p:cNvCxnSpPr>
            <p:nvPr/>
          </p:nvCxnSpPr>
          <p:spPr>
            <a:xfrm>
              <a:off x="3438726" y="3001338"/>
              <a:ext cx="539294" cy="2004966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F277525-DAFD-E241-B7D7-607DA25C5EE0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>
              <a:off x="4293488" y="5321772"/>
              <a:ext cx="1140374" cy="421122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5088D0B-488A-E740-BF14-16616E555F3C}"/>
                </a:ext>
              </a:extLst>
            </p:cNvPr>
            <p:cNvCxnSpPr>
              <a:cxnSpLocks/>
              <a:stCxn id="38" idx="6"/>
              <a:endCxn id="36" idx="2"/>
            </p:cNvCxnSpPr>
            <p:nvPr/>
          </p:nvCxnSpPr>
          <p:spPr>
            <a:xfrm flipV="1">
              <a:off x="6064798" y="5689519"/>
              <a:ext cx="1364201" cy="53375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D13EA97-7E6E-E849-B4CC-1FCAEB7C6668}"/>
                </a:ext>
              </a:extLst>
            </p:cNvPr>
            <p:cNvCxnSpPr>
              <a:cxnSpLocks/>
              <a:stCxn id="36" idx="7"/>
              <a:endCxn id="37" idx="3"/>
            </p:cNvCxnSpPr>
            <p:nvPr/>
          </p:nvCxnSpPr>
          <p:spPr>
            <a:xfrm flipV="1">
              <a:off x="7967537" y="4598438"/>
              <a:ext cx="471381" cy="868011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055C9C2-FCE9-6045-A17D-78C88F20CF33}"/>
                </a:ext>
              </a:extLst>
            </p:cNvPr>
            <p:cNvCxnSpPr>
              <a:cxnSpLocks/>
              <a:stCxn id="37" idx="0"/>
              <a:endCxn id="35" idx="4"/>
            </p:cNvCxnSpPr>
            <p:nvPr/>
          </p:nvCxnSpPr>
          <p:spPr>
            <a:xfrm flipH="1" flipV="1">
              <a:off x="8375403" y="3053618"/>
              <a:ext cx="286585" cy="1006282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51B9141-843B-C54A-BEB1-D2E4EA1DA813}"/>
                </a:ext>
              </a:extLst>
            </p:cNvPr>
            <p:cNvCxnSpPr>
              <a:cxnSpLocks/>
              <a:stCxn id="35" idx="2"/>
              <a:endCxn id="33" idx="6"/>
            </p:cNvCxnSpPr>
            <p:nvPr/>
          </p:nvCxnSpPr>
          <p:spPr>
            <a:xfrm flipH="1" flipV="1">
              <a:off x="6622786" y="2435124"/>
              <a:ext cx="1437149" cy="303026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4CE9401-3771-8544-8134-A3DB5315F397}"/>
                </a:ext>
              </a:extLst>
            </p:cNvPr>
            <p:cNvCxnSpPr>
              <a:cxnSpLocks/>
              <a:stCxn id="33" idx="2"/>
              <a:endCxn id="34" idx="6"/>
            </p:cNvCxnSpPr>
            <p:nvPr/>
          </p:nvCxnSpPr>
          <p:spPr>
            <a:xfrm flipH="1">
              <a:off x="3754194" y="2435124"/>
              <a:ext cx="2237656" cy="250746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8EEB2F7-8396-EC44-AC74-BE948FA027C8}"/>
                </a:ext>
              </a:extLst>
            </p:cNvPr>
            <p:cNvSpPr/>
            <p:nvPr/>
          </p:nvSpPr>
          <p:spPr>
            <a:xfrm>
              <a:off x="5991850" y="2119656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F8015D-76C5-4E44-907D-2A3225FDD978}"/>
                </a:ext>
              </a:extLst>
            </p:cNvPr>
            <p:cNvSpPr/>
            <p:nvPr/>
          </p:nvSpPr>
          <p:spPr>
            <a:xfrm>
              <a:off x="3123258" y="2370402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DCA5887-CBAB-B249-B6B6-543908FF389F}"/>
                </a:ext>
              </a:extLst>
            </p:cNvPr>
            <p:cNvSpPr/>
            <p:nvPr/>
          </p:nvSpPr>
          <p:spPr>
            <a:xfrm>
              <a:off x="8059935" y="2422682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73D67F-713C-B34F-B242-5E105C1316AD}"/>
                </a:ext>
              </a:extLst>
            </p:cNvPr>
            <p:cNvSpPr/>
            <p:nvPr/>
          </p:nvSpPr>
          <p:spPr>
            <a:xfrm>
              <a:off x="7428999" y="5374051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B271A7-A8B9-784C-872D-E75D09DDABF9}"/>
                </a:ext>
              </a:extLst>
            </p:cNvPr>
            <p:cNvSpPr/>
            <p:nvPr/>
          </p:nvSpPr>
          <p:spPr>
            <a:xfrm>
              <a:off x="8346520" y="4059900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181C3F-478F-E841-A028-4E3C60B0080D}"/>
                </a:ext>
              </a:extLst>
            </p:cNvPr>
            <p:cNvSpPr/>
            <p:nvPr/>
          </p:nvSpPr>
          <p:spPr>
            <a:xfrm>
              <a:off x="5433862" y="5427426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06E17AC-9A7A-314C-81BE-6BBDAF8F69CD}"/>
                </a:ext>
              </a:extLst>
            </p:cNvPr>
            <p:cNvSpPr/>
            <p:nvPr/>
          </p:nvSpPr>
          <p:spPr>
            <a:xfrm>
              <a:off x="3662552" y="5006304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25B5378-7BC6-4B47-A137-C71B85A9FD6E}"/>
                </a:ext>
              </a:extLst>
            </p:cNvPr>
            <p:cNvSpPr txBox="1"/>
            <p:nvPr/>
          </p:nvSpPr>
          <p:spPr>
            <a:xfrm>
              <a:off x="4760081" y="219116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488FDF1-6AAB-434D-92E9-DA2F955CEFB0}"/>
                </a:ext>
              </a:extLst>
            </p:cNvPr>
            <p:cNvSpPr txBox="1"/>
            <p:nvPr/>
          </p:nvSpPr>
          <p:spPr>
            <a:xfrm>
              <a:off x="8548425" y="3407070"/>
              <a:ext cx="42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B1DE3D-D644-9843-B8B9-9AEA8A6281AD}"/>
                </a:ext>
              </a:extLst>
            </p:cNvPr>
            <p:cNvSpPr txBox="1"/>
            <p:nvPr/>
          </p:nvSpPr>
          <p:spPr>
            <a:xfrm>
              <a:off x="6468743" y="5330117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5FAF68C-75A6-AC44-859E-E70472F72282}"/>
              </a:ext>
            </a:extLst>
          </p:cNvPr>
          <p:cNvSpPr txBox="1"/>
          <p:nvPr/>
        </p:nvSpPr>
        <p:spPr>
          <a:xfrm>
            <a:off x="9535061" y="3107700"/>
            <a:ext cx="265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How good / bad can this approximation be though?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510519-0512-FC4E-BB93-625C70428991}"/>
              </a:ext>
            </a:extLst>
          </p:cNvPr>
          <p:cNvCxnSpPr/>
          <p:nvPr/>
        </p:nvCxnSpPr>
        <p:spPr>
          <a:xfrm>
            <a:off x="8527828" y="3197258"/>
            <a:ext cx="890712" cy="2766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556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Approximation for TSP: Analysis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831ABE2-E09F-E04F-80C3-38FDC29F6117}"/>
              </a:ext>
            </a:extLst>
          </p:cNvPr>
          <p:cNvGrpSpPr/>
          <p:nvPr/>
        </p:nvGrpSpPr>
        <p:grpSpPr>
          <a:xfrm>
            <a:off x="1384235" y="1504783"/>
            <a:ext cx="6420464" cy="3615379"/>
            <a:chOff x="693568" y="2319076"/>
            <a:chExt cx="6420464" cy="361537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A75CD1-EB46-D840-87A2-F0B000ED1C00}"/>
                </a:ext>
              </a:extLst>
            </p:cNvPr>
            <p:cNvSpPr/>
            <p:nvPr/>
          </p:nvSpPr>
          <p:spPr>
            <a:xfrm>
              <a:off x="693568" y="2319076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EA1B2D5-09FF-E04B-BD7B-954692EC9C8C}"/>
                </a:ext>
              </a:extLst>
            </p:cNvPr>
            <p:cNvCxnSpPr>
              <a:cxnSpLocks/>
              <a:stCxn id="57" idx="7"/>
              <a:endCxn id="59" idx="2"/>
            </p:cNvCxnSpPr>
            <p:nvPr/>
          </p:nvCxnSpPr>
          <p:spPr>
            <a:xfrm flipV="1">
              <a:off x="1503278" y="2759946"/>
              <a:ext cx="1517196" cy="505017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04DF5A-8128-F246-B1B0-E88BDEBDC671}"/>
                </a:ext>
              </a:extLst>
            </p:cNvPr>
            <p:cNvCxnSpPr>
              <a:cxnSpLocks/>
              <a:stCxn id="59" idx="4"/>
              <a:endCxn id="60" idx="1"/>
            </p:cNvCxnSpPr>
            <p:nvPr/>
          </p:nvCxnSpPr>
          <p:spPr>
            <a:xfrm>
              <a:off x="3335942" y="3075414"/>
              <a:ext cx="195599" cy="103971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6FA0D8-EFD9-5D47-B974-6D92D5DEBD13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3977681" y="3112378"/>
              <a:ext cx="1362059" cy="100275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B4B395-6536-A94C-804C-D39493FCD9AB}"/>
                </a:ext>
              </a:extLst>
            </p:cNvPr>
            <p:cNvCxnSpPr>
              <a:cxnSpLocks/>
              <a:stCxn id="60" idx="2"/>
              <a:endCxn id="58" idx="6"/>
            </p:cNvCxnSpPr>
            <p:nvPr/>
          </p:nvCxnSpPr>
          <p:spPr>
            <a:xfrm flipH="1">
              <a:off x="1818746" y="4338202"/>
              <a:ext cx="1620397" cy="105325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F2FFDA4-B7C5-3D41-BC77-2739EF1737BE}"/>
                </a:ext>
              </a:extLst>
            </p:cNvPr>
            <p:cNvCxnSpPr>
              <a:cxnSpLocks/>
              <a:stCxn id="63" idx="6"/>
              <a:endCxn id="62" idx="2"/>
            </p:cNvCxnSpPr>
            <p:nvPr/>
          </p:nvCxnSpPr>
          <p:spPr>
            <a:xfrm flipV="1">
              <a:off x="5339740" y="4561272"/>
              <a:ext cx="1007147" cy="83018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0A4A33F-061F-494E-B29D-507F31797788}"/>
                </a:ext>
              </a:extLst>
            </p:cNvPr>
            <p:cNvCxnSpPr>
              <a:cxnSpLocks/>
              <a:stCxn id="63" idx="2"/>
              <a:endCxn id="58" idx="6"/>
            </p:cNvCxnSpPr>
            <p:nvPr/>
          </p:nvCxnSpPr>
          <p:spPr>
            <a:xfrm flipH="1">
              <a:off x="1818746" y="5391457"/>
              <a:ext cx="2890058" cy="0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CD6E22-AD42-2343-807A-2388992AF5DF}"/>
                </a:ext>
              </a:extLst>
            </p:cNvPr>
            <p:cNvSpPr txBox="1"/>
            <p:nvPr/>
          </p:nvSpPr>
          <p:spPr>
            <a:xfrm>
              <a:off x="1932064" y="2603914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1287EC-796A-4E41-B1F1-4AAED0C127BC}"/>
                </a:ext>
              </a:extLst>
            </p:cNvPr>
            <p:cNvSpPr txBox="1"/>
            <p:nvPr/>
          </p:nvSpPr>
          <p:spPr>
            <a:xfrm>
              <a:off x="2557706" y="44204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E09463D-F290-0A42-9AE2-FA52A680CA21}"/>
                </a:ext>
              </a:extLst>
            </p:cNvPr>
            <p:cNvSpPr txBox="1"/>
            <p:nvPr/>
          </p:nvSpPr>
          <p:spPr>
            <a:xfrm>
              <a:off x="3442747" y="335698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A21E423-A5CB-E64C-B25E-5238DC93DCD7}"/>
                </a:ext>
              </a:extLst>
            </p:cNvPr>
            <p:cNvSpPr txBox="1"/>
            <p:nvPr/>
          </p:nvSpPr>
          <p:spPr>
            <a:xfrm>
              <a:off x="4638326" y="357323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9F4AD15-F53D-1A4B-9553-EDA9B2F61F3A}"/>
                </a:ext>
              </a:extLst>
            </p:cNvPr>
            <p:cNvSpPr txBox="1"/>
            <p:nvPr/>
          </p:nvSpPr>
          <p:spPr>
            <a:xfrm>
              <a:off x="3377498" y="541531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5652B7-BB1B-4047-AE3C-DA67920B7E42}"/>
                </a:ext>
              </a:extLst>
            </p:cNvPr>
            <p:cNvSpPr txBox="1"/>
            <p:nvPr/>
          </p:nvSpPr>
          <p:spPr>
            <a:xfrm>
              <a:off x="5591735" y="465757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2E7EB09-1178-E14E-8C04-4799AB3D30A4}"/>
                </a:ext>
              </a:extLst>
            </p:cNvPr>
            <p:cNvSpPr/>
            <p:nvPr/>
          </p:nvSpPr>
          <p:spPr>
            <a:xfrm>
              <a:off x="964740" y="3172565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3B92A97-A216-3849-9E09-06BBE862968E}"/>
                </a:ext>
              </a:extLst>
            </p:cNvPr>
            <p:cNvSpPr/>
            <p:nvPr/>
          </p:nvSpPr>
          <p:spPr>
            <a:xfrm>
              <a:off x="1187810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C51B31-965E-9A41-A954-7A2740737873}"/>
                </a:ext>
              </a:extLst>
            </p:cNvPr>
            <p:cNvSpPr/>
            <p:nvPr/>
          </p:nvSpPr>
          <p:spPr>
            <a:xfrm>
              <a:off x="3020474" y="244447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B4528C4-15BD-0B40-889D-2AB289E77703}"/>
                </a:ext>
              </a:extLst>
            </p:cNvPr>
            <p:cNvSpPr/>
            <p:nvPr/>
          </p:nvSpPr>
          <p:spPr>
            <a:xfrm>
              <a:off x="3439143" y="402273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7E3FFB7-47E5-8447-9898-C9D77CE66F14}"/>
                </a:ext>
              </a:extLst>
            </p:cNvPr>
            <p:cNvSpPr/>
            <p:nvPr/>
          </p:nvSpPr>
          <p:spPr>
            <a:xfrm>
              <a:off x="5247342" y="2573840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136AEE-A7A6-E144-8516-155875F5F278}"/>
                </a:ext>
              </a:extLst>
            </p:cNvPr>
            <p:cNvSpPr/>
            <p:nvPr/>
          </p:nvSpPr>
          <p:spPr>
            <a:xfrm>
              <a:off x="6346887" y="424580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176B93-6F79-3C46-9161-32A1A1586B7D}"/>
                </a:ext>
              </a:extLst>
            </p:cNvPr>
            <p:cNvSpPr/>
            <p:nvPr/>
          </p:nvSpPr>
          <p:spPr>
            <a:xfrm>
              <a:off x="4708804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F5DA012-4759-BE4B-AF23-7C03FC0C8264}"/>
              </a:ext>
            </a:extLst>
          </p:cNvPr>
          <p:cNvSpPr txBox="1"/>
          <p:nvPr/>
        </p:nvSpPr>
        <p:spPr>
          <a:xfrm>
            <a:off x="1347731" y="5314951"/>
            <a:ext cx="6420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Observation 1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minimum spanning tree is a lower bound for the optimal tour. Why?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454DBC-4A04-0044-9A24-FF4021B72183}"/>
                  </a:ext>
                </a:extLst>
              </p:cNvPr>
              <p:cNvSpPr txBox="1"/>
              <p:nvPr/>
            </p:nvSpPr>
            <p:spPr>
              <a:xfrm>
                <a:off x="8031548" y="2528105"/>
                <a:ext cx="37893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b="1" i="1" u="sng" dirty="0"/>
                  <a:t>So we get the inequality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454DBC-4A04-0044-9A24-FF4021B72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48" y="2528105"/>
                <a:ext cx="3789391" cy="1200329"/>
              </a:xfrm>
              <a:prstGeom prst="rect">
                <a:avLst/>
              </a:prstGeom>
              <a:blipFill>
                <a:blip r:embed="rId2"/>
                <a:stretch>
                  <a:fillRect l="-1000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046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Approximation for TSP: Analysis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A75CD1-EB46-D840-87A2-F0B000ED1C00}"/>
              </a:ext>
            </a:extLst>
          </p:cNvPr>
          <p:cNvSpPr/>
          <p:nvPr/>
        </p:nvSpPr>
        <p:spPr>
          <a:xfrm>
            <a:off x="1384235" y="1504783"/>
            <a:ext cx="6420464" cy="361537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A1B2D5-09FF-E04B-BD7B-954692EC9C8C}"/>
              </a:ext>
            </a:extLst>
          </p:cNvPr>
          <p:cNvCxnSpPr>
            <a:cxnSpLocks/>
            <a:stCxn id="57" idx="7"/>
            <a:endCxn id="59" idx="2"/>
          </p:cNvCxnSpPr>
          <p:nvPr/>
        </p:nvCxnSpPr>
        <p:spPr>
          <a:xfrm flipV="1">
            <a:off x="2193945" y="1945653"/>
            <a:ext cx="1517196" cy="505017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04DF5A-8128-F246-B1B0-E88BDEBDC671}"/>
              </a:ext>
            </a:extLst>
          </p:cNvPr>
          <p:cNvCxnSpPr>
            <a:cxnSpLocks/>
            <a:stCxn id="59" idx="4"/>
            <a:endCxn id="60" idx="1"/>
          </p:cNvCxnSpPr>
          <p:nvPr/>
        </p:nvCxnSpPr>
        <p:spPr>
          <a:xfrm>
            <a:off x="4026609" y="2261121"/>
            <a:ext cx="195599" cy="1039718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6FA0D8-EFD9-5D47-B974-6D92D5DEBD13}"/>
              </a:ext>
            </a:extLst>
          </p:cNvPr>
          <p:cNvCxnSpPr>
            <a:stCxn id="61" idx="3"/>
            <a:endCxn id="60" idx="7"/>
          </p:cNvCxnSpPr>
          <p:nvPr/>
        </p:nvCxnSpPr>
        <p:spPr>
          <a:xfrm flipH="1">
            <a:off x="4668348" y="2298085"/>
            <a:ext cx="1362059" cy="1002754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B4B395-6536-A94C-804C-D39493FCD9AB}"/>
              </a:ext>
            </a:extLst>
          </p:cNvPr>
          <p:cNvCxnSpPr>
            <a:cxnSpLocks/>
            <a:stCxn id="60" idx="2"/>
            <a:endCxn id="58" idx="6"/>
          </p:cNvCxnSpPr>
          <p:nvPr/>
        </p:nvCxnSpPr>
        <p:spPr>
          <a:xfrm flipH="1">
            <a:off x="2509413" y="3523909"/>
            <a:ext cx="1620397" cy="1053255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2FFDA4-B7C5-3D41-BC77-2739EF1737BE}"/>
              </a:ext>
            </a:extLst>
          </p:cNvPr>
          <p:cNvCxnSpPr>
            <a:cxnSpLocks/>
            <a:stCxn id="63" idx="6"/>
            <a:endCxn id="62" idx="2"/>
          </p:cNvCxnSpPr>
          <p:nvPr/>
        </p:nvCxnSpPr>
        <p:spPr>
          <a:xfrm flipV="1">
            <a:off x="6030407" y="3746979"/>
            <a:ext cx="1007147" cy="830185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A4A33F-061F-494E-B29D-507F31797788}"/>
              </a:ext>
            </a:extLst>
          </p:cNvPr>
          <p:cNvCxnSpPr>
            <a:cxnSpLocks/>
            <a:stCxn id="63" idx="2"/>
            <a:endCxn id="58" idx="6"/>
          </p:cNvCxnSpPr>
          <p:nvPr/>
        </p:nvCxnSpPr>
        <p:spPr>
          <a:xfrm flipH="1">
            <a:off x="2509413" y="4577164"/>
            <a:ext cx="2890058" cy="0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CD6E22-AD42-2343-807A-2388992AF5DF}"/>
              </a:ext>
            </a:extLst>
          </p:cNvPr>
          <p:cNvSpPr txBox="1"/>
          <p:nvPr/>
        </p:nvSpPr>
        <p:spPr>
          <a:xfrm>
            <a:off x="2622731" y="1789621"/>
            <a:ext cx="3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1287EC-796A-4E41-B1F1-4AAED0C127BC}"/>
              </a:ext>
            </a:extLst>
          </p:cNvPr>
          <p:cNvSpPr txBox="1"/>
          <p:nvPr/>
        </p:nvSpPr>
        <p:spPr>
          <a:xfrm>
            <a:off x="3248373" y="3606118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09463D-F290-0A42-9AE2-FA52A680CA21}"/>
              </a:ext>
            </a:extLst>
          </p:cNvPr>
          <p:cNvSpPr txBox="1"/>
          <p:nvPr/>
        </p:nvSpPr>
        <p:spPr>
          <a:xfrm>
            <a:off x="4133414" y="2542695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21E423-A5CB-E64C-B25E-5238DC93DCD7}"/>
              </a:ext>
            </a:extLst>
          </p:cNvPr>
          <p:cNvSpPr txBox="1"/>
          <p:nvPr/>
        </p:nvSpPr>
        <p:spPr>
          <a:xfrm>
            <a:off x="5328993" y="2758938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F4AD15-F53D-1A4B-9553-EDA9B2F61F3A}"/>
              </a:ext>
            </a:extLst>
          </p:cNvPr>
          <p:cNvSpPr txBox="1"/>
          <p:nvPr/>
        </p:nvSpPr>
        <p:spPr>
          <a:xfrm>
            <a:off x="4068165" y="4601022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5652B7-BB1B-4047-AE3C-DA67920B7E42}"/>
              </a:ext>
            </a:extLst>
          </p:cNvPr>
          <p:cNvSpPr txBox="1"/>
          <p:nvPr/>
        </p:nvSpPr>
        <p:spPr>
          <a:xfrm>
            <a:off x="6282402" y="3843281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2E7EB09-1178-E14E-8C04-4799AB3D30A4}"/>
              </a:ext>
            </a:extLst>
          </p:cNvPr>
          <p:cNvSpPr/>
          <p:nvPr/>
        </p:nvSpPr>
        <p:spPr>
          <a:xfrm>
            <a:off x="1655407" y="2358272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3B92A97-A216-3849-9E09-06BBE862968E}"/>
              </a:ext>
            </a:extLst>
          </p:cNvPr>
          <p:cNvSpPr/>
          <p:nvPr/>
        </p:nvSpPr>
        <p:spPr>
          <a:xfrm>
            <a:off x="1878477" y="4261696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CC51B31-965E-9A41-A954-7A2740737873}"/>
              </a:ext>
            </a:extLst>
          </p:cNvPr>
          <p:cNvSpPr/>
          <p:nvPr/>
        </p:nvSpPr>
        <p:spPr>
          <a:xfrm>
            <a:off x="3711141" y="1630185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B4528C4-15BD-0B40-889D-2AB289E77703}"/>
              </a:ext>
            </a:extLst>
          </p:cNvPr>
          <p:cNvSpPr/>
          <p:nvPr/>
        </p:nvSpPr>
        <p:spPr>
          <a:xfrm>
            <a:off x="4129810" y="3208441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7E3FFB7-47E5-8447-9898-C9D77CE66F14}"/>
              </a:ext>
            </a:extLst>
          </p:cNvPr>
          <p:cNvSpPr/>
          <p:nvPr/>
        </p:nvSpPr>
        <p:spPr>
          <a:xfrm>
            <a:off x="5938009" y="1759547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D136AEE-A7A6-E144-8516-155875F5F278}"/>
              </a:ext>
            </a:extLst>
          </p:cNvPr>
          <p:cNvSpPr/>
          <p:nvPr/>
        </p:nvSpPr>
        <p:spPr>
          <a:xfrm>
            <a:off x="7037554" y="3431511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7176B93-6F79-3C46-9161-32A1A1586B7D}"/>
              </a:ext>
            </a:extLst>
          </p:cNvPr>
          <p:cNvSpPr/>
          <p:nvPr/>
        </p:nvSpPr>
        <p:spPr>
          <a:xfrm>
            <a:off x="5399471" y="4261696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5DA012-4759-BE4B-AF23-7C03FC0C8264}"/>
              </a:ext>
            </a:extLst>
          </p:cNvPr>
          <p:cNvSpPr txBox="1"/>
          <p:nvPr/>
        </p:nvSpPr>
        <p:spPr>
          <a:xfrm>
            <a:off x="1347731" y="5182431"/>
            <a:ext cx="6420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Observation 2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Consider the FULL WALK of T. Notice that the full walk traverses each edge exactly twice. </a:t>
            </a:r>
            <a:br>
              <a:rPr lang="en-US" dirty="0"/>
            </a:br>
            <a:r>
              <a:rPr lang="en-US" dirty="0"/>
              <a:t>Full walk is (a f g f a e d e c b c e 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454DBC-4A04-0044-9A24-FF4021B72183}"/>
                  </a:ext>
                </a:extLst>
              </p:cNvPr>
              <p:cNvSpPr txBox="1"/>
              <p:nvPr/>
            </p:nvSpPr>
            <p:spPr>
              <a:xfrm>
                <a:off x="8031548" y="2528105"/>
                <a:ext cx="378939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b="1" i="1" u="sng" dirty="0"/>
                  <a:t>So we get the inequality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454DBC-4A04-0044-9A24-FF4021B72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48" y="2528105"/>
                <a:ext cx="3789391" cy="1477328"/>
              </a:xfrm>
              <a:prstGeom prst="rect">
                <a:avLst/>
              </a:prstGeom>
              <a:blipFill>
                <a:blip r:embed="rId2"/>
                <a:stretch>
                  <a:fillRect l="-1000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CB192AD-A56C-5641-871F-4CE011DB114D}"/>
              </a:ext>
            </a:extLst>
          </p:cNvPr>
          <p:cNvSpPr txBox="1"/>
          <p:nvPr/>
        </p:nvSpPr>
        <p:spPr>
          <a:xfrm>
            <a:off x="8920465" y="4584152"/>
            <a:ext cx="2580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But this walk is not a tour (it is an </a:t>
            </a:r>
            <a:r>
              <a:rPr lang="en-US" i="1" dirty="0" err="1"/>
              <a:t>mst</a:t>
            </a:r>
            <a:r>
              <a:rPr lang="en-US" i="1" dirty="0"/>
              <a:t> full walk), what about the tour that gets returned by the algorithm?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16059E-5C27-7649-9DD8-7B3C0DF15F11}"/>
              </a:ext>
            </a:extLst>
          </p:cNvPr>
          <p:cNvCxnSpPr>
            <a:cxnSpLocks/>
          </p:cNvCxnSpPr>
          <p:nvPr/>
        </p:nvCxnSpPr>
        <p:spPr>
          <a:xfrm flipH="1" flipV="1">
            <a:off x="9496540" y="3839377"/>
            <a:ext cx="208756" cy="62245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947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Approximation for TSP: Analysis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5DA012-4759-BE4B-AF23-7C03FC0C8264}"/>
              </a:ext>
            </a:extLst>
          </p:cNvPr>
          <p:cNvSpPr txBox="1"/>
          <p:nvPr/>
        </p:nvSpPr>
        <p:spPr>
          <a:xfrm>
            <a:off x="1347731" y="5303617"/>
            <a:ext cx="6420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Observation 3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cross edges never increase the cost of the “walk”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B192AD-A56C-5641-871F-4CE011DB114D}"/>
                  </a:ext>
                </a:extLst>
              </p:cNvPr>
              <p:cNvSpPr txBox="1"/>
              <p:nvPr/>
            </p:nvSpPr>
            <p:spPr>
              <a:xfrm>
                <a:off x="8023992" y="2165442"/>
                <a:ext cx="371256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Consider the edge (</a:t>
                </a:r>
                <a:r>
                  <a:rPr lang="en-US" i="1" dirty="0" err="1"/>
                  <a:t>g,e</a:t>
                </a:r>
                <a:r>
                  <a:rPr lang="en-US" i="1" dirty="0"/>
                  <a:t>) with cost 8</a:t>
                </a:r>
              </a:p>
              <a:p>
                <a:endParaRPr lang="en-US" i="1" dirty="0"/>
              </a:p>
              <a:p>
                <a:pPr/>
                <a:r>
                  <a:rPr lang="en-US" i="1" dirty="0"/>
                  <a:t>The full walk goes from (g f a e)</a:t>
                </a:r>
                <a:br>
                  <a:rPr lang="en-US" i="1" dirty="0"/>
                </a:br>
                <a:r>
                  <a:rPr lang="en-US" i="1" dirty="0"/>
                  <a:t>Direct edge goes from (g e)</a:t>
                </a:r>
                <a:br>
                  <a:rPr lang="en-US" i="1" dirty="0"/>
                </a:br>
                <a:br>
                  <a:rPr lang="en-US" i="1" dirty="0"/>
                </a:br>
                <a:r>
                  <a:rPr lang="en-US" i="1" dirty="0"/>
                  <a:t>Due to triangle inequality:</a:t>
                </a:r>
                <a:br>
                  <a:rPr lang="en-US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8≤10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B192AD-A56C-5641-871F-4CE011DB1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992" y="2165442"/>
                <a:ext cx="3712562" cy="2308324"/>
              </a:xfrm>
              <a:prstGeom prst="rect">
                <a:avLst/>
              </a:prstGeom>
              <a:blipFill>
                <a:blip r:embed="rId2"/>
                <a:stretch>
                  <a:fillRect l="-1365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FF3C79B-290D-D44C-97CC-F7D4E3D5F9B4}"/>
              </a:ext>
            </a:extLst>
          </p:cNvPr>
          <p:cNvGrpSpPr/>
          <p:nvPr/>
        </p:nvGrpSpPr>
        <p:grpSpPr>
          <a:xfrm>
            <a:off x="1384235" y="1625969"/>
            <a:ext cx="6420464" cy="3615379"/>
            <a:chOff x="1384235" y="1504783"/>
            <a:chExt cx="6420464" cy="361537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A75CD1-EB46-D840-87A2-F0B000ED1C00}"/>
                </a:ext>
              </a:extLst>
            </p:cNvPr>
            <p:cNvSpPr/>
            <p:nvPr/>
          </p:nvSpPr>
          <p:spPr>
            <a:xfrm>
              <a:off x="1384235" y="1504783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EA1B2D5-09FF-E04B-BD7B-954692EC9C8C}"/>
                </a:ext>
              </a:extLst>
            </p:cNvPr>
            <p:cNvCxnSpPr>
              <a:cxnSpLocks/>
              <a:stCxn id="57" idx="7"/>
              <a:endCxn id="59" idx="2"/>
            </p:cNvCxnSpPr>
            <p:nvPr/>
          </p:nvCxnSpPr>
          <p:spPr>
            <a:xfrm flipV="1">
              <a:off x="2193945" y="1945653"/>
              <a:ext cx="1517196" cy="505017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04DF5A-8128-F246-B1B0-E88BDEBDC671}"/>
                </a:ext>
              </a:extLst>
            </p:cNvPr>
            <p:cNvCxnSpPr>
              <a:cxnSpLocks/>
              <a:stCxn id="59" idx="4"/>
              <a:endCxn id="60" idx="1"/>
            </p:cNvCxnSpPr>
            <p:nvPr/>
          </p:nvCxnSpPr>
          <p:spPr>
            <a:xfrm>
              <a:off x="4026609" y="2261121"/>
              <a:ext cx="195599" cy="103971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6FA0D8-EFD9-5D47-B974-6D92D5DEBD13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4668348" y="2298085"/>
              <a:ext cx="1362059" cy="100275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B4B395-6536-A94C-804C-D39493FCD9AB}"/>
                </a:ext>
              </a:extLst>
            </p:cNvPr>
            <p:cNvCxnSpPr>
              <a:cxnSpLocks/>
              <a:stCxn id="60" idx="2"/>
              <a:endCxn id="58" idx="6"/>
            </p:cNvCxnSpPr>
            <p:nvPr/>
          </p:nvCxnSpPr>
          <p:spPr>
            <a:xfrm flipH="1">
              <a:off x="2509413" y="3523909"/>
              <a:ext cx="1620397" cy="105325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F2FFDA4-B7C5-3D41-BC77-2739EF1737BE}"/>
                </a:ext>
              </a:extLst>
            </p:cNvPr>
            <p:cNvCxnSpPr>
              <a:cxnSpLocks/>
              <a:stCxn id="63" idx="6"/>
              <a:endCxn id="62" idx="2"/>
            </p:cNvCxnSpPr>
            <p:nvPr/>
          </p:nvCxnSpPr>
          <p:spPr>
            <a:xfrm flipV="1">
              <a:off x="6030407" y="3746979"/>
              <a:ext cx="1007147" cy="83018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0A4A33F-061F-494E-B29D-507F31797788}"/>
                </a:ext>
              </a:extLst>
            </p:cNvPr>
            <p:cNvCxnSpPr>
              <a:cxnSpLocks/>
              <a:stCxn id="63" idx="2"/>
              <a:endCxn id="58" idx="6"/>
            </p:cNvCxnSpPr>
            <p:nvPr/>
          </p:nvCxnSpPr>
          <p:spPr>
            <a:xfrm flipH="1">
              <a:off x="2509413" y="4577164"/>
              <a:ext cx="2890058" cy="0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CD6E22-AD42-2343-807A-2388992AF5DF}"/>
                </a:ext>
              </a:extLst>
            </p:cNvPr>
            <p:cNvSpPr txBox="1"/>
            <p:nvPr/>
          </p:nvSpPr>
          <p:spPr>
            <a:xfrm>
              <a:off x="2622731" y="1789621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1287EC-796A-4E41-B1F1-4AAED0C127BC}"/>
                </a:ext>
              </a:extLst>
            </p:cNvPr>
            <p:cNvSpPr txBox="1"/>
            <p:nvPr/>
          </p:nvSpPr>
          <p:spPr>
            <a:xfrm>
              <a:off x="3248373" y="360611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E09463D-F290-0A42-9AE2-FA52A680CA21}"/>
                </a:ext>
              </a:extLst>
            </p:cNvPr>
            <p:cNvSpPr txBox="1"/>
            <p:nvPr/>
          </p:nvSpPr>
          <p:spPr>
            <a:xfrm>
              <a:off x="4133414" y="254269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A21E423-A5CB-E64C-B25E-5238DC93DCD7}"/>
                </a:ext>
              </a:extLst>
            </p:cNvPr>
            <p:cNvSpPr txBox="1"/>
            <p:nvPr/>
          </p:nvSpPr>
          <p:spPr>
            <a:xfrm>
              <a:off x="5328993" y="275893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9F4AD15-F53D-1A4B-9553-EDA9B2F61F3A}"/>
                </a:ext>
              </a:extLst>
            </p:cNvPr>
            <p:cNvSpPr txBox="1"/>
            <p:nvPr/>
          </p:nvSpPr>
          <p:spPr>
            <a:xfrm>
              <a:off x="4068165" y="4601022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5652B7-BB1B-4047-AE3C-DA67920B7E42}"/>
                </a:ext>
              </a:extLst>
            </p:cNvPr>
            <p:cNvSpPr txBox="1"/>
            <p:nvPr/>
          </p:nvSpPr>
          <p:spPr>
            <a:xfrm>
              <a:off x="6282402" y="384328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2E7EB09-1178-E14E-8C04-4799AB3D30A4}"/>
                </a:ext>
              </a:extLst>
            </p:cNvPr>
            <p:cNvSpPr/>
            <p:nvPr/>
          </p:nvSpPr>
          <p:spPr>
            <a:xfrm>
              <a:off x="1655407" y="2358272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3B92A97-A216-3849-9E09-06BBE862968E}"/>
                </a:ext>
              </a:extLst>
            </p:cNvPr>
            <p:cNvSpPr/>
            <p:nvPr/>
          </p:nvSpPr>
          <p:spPr>
            <a:xfrm>
              <a:off x="1878477" y="4261696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C51B31-965E-9A41-A954-7A2740737873}"/>
                </a:ext>
              </a:extLst>
            </p:cNvPr>
            <p:cNvSpPr/>
            <p:nvPr/>
          </p:nvSpPr>
          <p:spPr>
            <a:xfrm>
              <a:off x="3711141" y="1630185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B4528C4-15BD-0B40-889D-2AB289E77703}"/>
                </a:ext>
              </a:extLst>
            </p:cNvPr>
            <p:cNvSpPr/>
            <p:nvPr/>
          </p:nvSpPr>
          <p:spPr>
            <a:xfrm>
              <a:off x="4129810" y="3208441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7E3FFB7-47E5-8447-9898-C9D77CE66F14}"/>
                </a:ext>
              </a:extLst>
            </p:cNvPr>
            <p:cNvSpPr/>
            <p:nvPr/>
          </p:nvSpPr>
          <p:spPr>
            <a:xfrm>
              <a:off x="5938009" y="1759547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136AEE-A7A6-E144-8516-155875F5F278}"/>
                </a:ext>
              </a:extLst>
            </p:cNvPr>
            <p:cNvSpPr/>
            <p:nvPr/>
          </p:nvSpPr>
          <p:spPr>
            <a:xfrm>
              <a:off x="7037554" y="3431511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176B93-6F79-3C46-9161-32A1A1586B7D}"/>
                </a:ext>
              </a:extLst>
            </p:cNvPr>
            <p:cNvSpPr/>
            <p:nvPr/>
          </p:nvSpPr>
          <p:spPr>
            <a:xfrm>
              <a:off x="5399471" y="4261696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319A54C-D1B1-E84B-BCDA-E6E1E9DDD465}"/>
                </a:ext>
              </a:extLst>
            </p:cNvPr>
            <p:cNvCxnSpPr>
              <a:cxnSpLocks/>
              <a:stCxn id="62" idx="1"/>
              <a:endCxn id="60" idx="6"/>
            </p:cNvCxnSpPr>
            <p:nvPr/>
          </p:nvCxnSpPr>
          <p:spPr>
            <a:xfrm flipH="1">
              <a:off x="4760746" y="3523909"/>
              <a:ext cx="2369206" cy="0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AA59E5-AAB6-7B40-B85B-4AC7B58299A8}"/>
                </a:ext>
              </a:extLst>
            </p:cNvPr>
            <p:cNvSpPr txBox="1"/>
            <p:nvPr/>
          </p:nvSpPr>
          <p:spPr>
            <a:xfrm>
              <a:off x="5655567" y="318378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8845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Set Cover</a:t>
            </a:r>
          </a:p>
        </p:txBody>
      </p:sp>
    </p:spTree>
    <p:extLst>
      <p:ext uri="{BB962C8B-B14F-4D97-AF65-F5344CB8AC3E}">
        <p14:creationId xmlns:p14="http://schemas.microsoft.com/office/powerpoint/2010/main" val="837661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4312"/>
            <a:ext cx="9905998" cy="733132"/>
          </a:xfrm>
        </p:spPr>
        <p:txBody>
          <a:bodyPr/>
          <a:lstStyle/>
          <a:p>
            <a:pPr algn="ctr"/>
            <a:r>
              <a:rPr lang="en-US" dirty="0"/>
              <a:t>Set Cover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6825258" y="1303275"/>
            <a:ext cx="4732758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Cover Problem Statement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4DE29E-3BC3-C148-957F-F7A1501580D2}"/>
              </a:ext>
            </a:extLst>
          </p:cNvPr>
          <p:cNvGrpSpPr/>
          <p:nvPr/>
        </p:nvGrpSpPr>
        <p:grpSpPr>
          <a:xfrm>
            <a:off x="488022" y="845205"/>
            <a:ext cx="6170674" cy="5801121"/>
            <a:chOff x="488022" y="845205"/>
            <a:chExt cx="6170674" cy="5801121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4FE295E-918B-8B44-BBCF-AC60F2A58A17}"/>
                </a:ext>
              </a:extLst>
            </p:cNvPr>
            <p:cNvSpPr/>
            <p:nvPr/>
          </p:nvSpPr>
          <p:spPr>
            <a:xfrm>
              <a:off x="488022" y="845205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51693AD-303D-5247-BA4B-8B44523E924F}"/>
                </a:ext>
              </a:extLst>
            </p:cNvPr>
            <p:cNvSpPr/>
            <p:nvPr/>
          </p:nvSpPr>
          <p:spPr>
            <a:xfrm>
              <a:off x="820266" y="1052731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DFE58FC-9EA7-9643-A327-B9197062E72E}"/>
                </a:ext>
              </a:extLst>
            </p:cNvPr>
            <p:cNvSpPr/>
            <p:nvPr/>
          </p:nvSpPr>
          <p:spPr>
            <a:xfrm>
              <a:off x="877824" y="1284204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2E288C-C3E1-994B-B9E1-982FCD83832C}"/>
                </a:ext>
              </a:extLst>
            </p:cNvPr>
            <p:cNvGrpSpPr/>
            <p:nvPr/>
          </p:nvGrpSpPr>
          <p:grpSpPr>
            <a:xfrm>
              <a:off x="1490472" y="1672607"/>
              <a:ext cx="4209288" cy="3991756"/>
              <a:chOff x="1527048" y="1627632"/>
              <a:chExt cx="4209288" cy="399175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DF22D9A-25C3-DC49-9FB9-9929B75A2D0A}"/>
                  </a:ext>
                </a:extLst>
              </p:cNvPr>
              <p:cNvSpPr/>
              <p:nvPr/>
            </p:nvSpPr>
            <p:spPr>
              <a:xfrm>
                <a:off x="1527048" y="1627632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42E551-6382-9D4B-A6A0-AF09C9002525}"/>
                  </a:ext>
                </a:extLst>
              </p:cNvPr>
              <p:cNvSpPr/>
              <p:nvPr/>
            </p:nvSpPr>
            <p:spPr>
              <a:xfrm>
                <a:off x="3334512" y="1627632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EF6C792-8365-864B-8074-685BB1967844}"/>
                  </a:ext>
                </a:extLst>
              </p:cNvPr>
              <p:cNvSpPr/>
              <p:nvPr/>
            </p:nvSpPr>
            <p:spPr>
              <a:xfrm>
                <a:off x="5141976" y="1627632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0A4B58C-28FB-534A-9B2C-90B7FCA3D96D}"/>
                  </a:ext>
                </a:extLst>
              </p:cNvPr>
              <p:cNvSpPr/>
              <p:nvPr/>
            </p:nvSpPr>
            <p:spPr>
              <a:xfrm>
                <a:off x="1527048" y="2760296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E943D1-75A9-B448-9E4B-E6728C71A7A5}"/>
                  </a:ext>
                </a:extLst>
              </p:cNvPr>
              <p:cNvSpPr/>
              <p:nvPr/>
            </p:nvSpPr>
            <p:spPr>
              <a:xfrm>
                <a:off x="3334512" y="2760296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515881F-FD05-1D42-90DE-93DCBF6A3D39}"/>
                  </a:ext>
                </a:extLst>
              </p:cNvPr>
              <p:cNvSpPr/>
              <p:nvPr/>
            </p:nvSpPr>
            <p:spPr>
              <a:xfrm>
                <a:off x="5141976" y="2760296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3565265-B88B-B841-8F85-CBC43C4D9B73}"/>
                  </a:ext>
                </a:extLst>
              </p:cNvPr>
              <p:cNvSpPr/>
              <p:nvPr/>
            </p:nvSpPr>
            <p:spPr>
              <a:xfrm>
                <a:off x="1527048" y="3892960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D12707A-E7D0-0949-A92D-F5F8F1F34516}"/>
                  </a:ext>
                </a:extLst>
              </p:cNvPr>
              <p:cNvSpPr/>
              <p:nvPr/>
            </p:nvSpPr>
            <p:spPr>
              <a:xfrm>
                <a:off x="3334512" y="3892960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C8D0D4E-F470-0644-9F9B-FD71F8BA233E}"/>
                  </a:ext>
                </a:extLst>
              </p:cNvPr>
              <p:cNvSpPr/>
              <p:nvPr/>
            </p:nvSpPr>
            <p:spPr>
              <a:xfrm>
                <a:off x="5141976" y="3892960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F9A3881-0B39-B84D-8726-EFD1305DA2D6}"/>
                  </a:ext>
                </a:extLst>
              </p:cNvPr>
              <p:cNvSpPr/>
              <p:nvPr/>
            </p:nvSpPr>
            <p:spPr>
              <a:xfrm>
                <a:off x="1527048" y="5025028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3563A96-4D59-C24E-A874-BEB50DFEA6D5}"/>
                  </a:ext>
                </a:extLst>
              </p:cNvPr>
              <p:cNvSpPr/>
              <p:nvPr/>
            </p:nvSpPr>
            <p:spPr>
              <a:xfrm>
                <a:off x="3334512" y="5025028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0C6DFDE-99E1-7B41-BE92-1F69EC2D171E}"/>
                  </a:ext>
                </a:extLst>
              </p:cNvPr>
              <p:cNvSpPr/>
              <p:nvPr/>
            </p:nvSpPr>
            <p:spPr>
              <a:xfrm>
                <a:off x="5141976" y="5025028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E01E7A6-ED55-784B-8071-B6CC2F68B26F}"/>
                </a:ext>
              </a:extLst>
            </p:cNvPr>
            <p:cNvSpPr/>
            <p:nvPr/>
          </p:nvSpPr>
          <p:spPr>
            <a:xfrm>
              <a:off x="2752344" y="2431559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7B16954-C1D0-F847-A4A2-64E24D6930C9}"/>
                </a:ext>
              </a:extLst>
            </p:cNvPr>
            <p:cNvSpPr/>
            <p:nvPr/>
          </p:nvSpPr>
          <p:spPr>
            <a:xfrm>
              <a:off x="844888" y="4828284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3BECCF2-B688-084D-9E69-8CA1B4185772}"/>
                    </a:ext>
                  </a:extLst>
                </p:cNvPr>
                <p:cNvSpPr txBox="1"/>
                <p:nvPr/>
              </p:nvSpPr>
              <p:spPr>
                <a:xfrm>
                  <a:off x="4236451" y="1267032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3BECCF2-B688-084D-9E69-8CA1B4185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451" y="1267032"/>
                  <a:ext cx="46249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3FB52E8-EF92-BA4A-9C80-9CD93585F559}"/>
                    </a:ext>
                  </a:extLst>
                </p:cNvPr>
                <p:cNvSpPr txBox="1"/>
                <p:nvPr/>
              </p:nvSpPr>
              <p:spPr>
                <a:xfrm>
                  <a:off x="1161797" y="608340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3FB52E8-EF92-BA4A-9C80-9CD93585F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97" y="6083409"/>
                  <a:ext cx="4678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08D2571-6142-E748-95DD-A07723FCF889}"/>
                </a:ext>
              </a:extLst>
            </p:cNvPr>
            <p:cNvSpPr/>
            <p:nvPr/>
          </p:nvSpPr>
          <p:spPr>
            <a:xfrm>
              <a:off x="1221316" y="115941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CFC0794-6533-FC4C-A657-7C62D4856D2D}"/>
                </a:ext>
              </a:extLst>
            </p:cNvPr>
            <p:cNvSpPr/>
            <p:nvPr/>
          </p:nvSpPr>
          <p:spPr>
            <a:xfrm>
              <a:off x="4686892" y="113449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AB300-B155-584A-ABC4-9F0D7342867E}"/>
                    </a:ext>
                  </a:extLst>
                </p:cNvPr>
                <p:cNvSpPr txBox="1"/>
                <p:nvPr/>
              </p:nvSpPr>
              <p:spPr>
                <a:xfrm>
                  <a:off x="6190876" y="3841126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AB300-B155-584A-ABC4-9F0D73428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876" y="3841126"/>
                  <a:ext cx="4678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533D9C1-1935-F748-BE4D-7AB23AD2A3B9}"/>
                    </a:ext>
                  </a:extLst>
                </p:cNvPr>
                <p:cNvSpPr txBox="1"/>
                <p:nvPr/>
              </p:nvSpPr>
              <p:spPr>
                <a:xfrm>
                  <a:off x="4249993" y="6066237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533D9C1-1935-F748-BE4D-7AB23AD2A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9993" y="6066237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447B4EB-DB71-684D-939D-27E92D032A31}"/>
                    </a:ext>
                  </a:extLst>
                </p:cNvPr>
                <p:cNvSpPr txBox="1"/>
                <p:nvPr/>
              </p:nvSpPr>
              <p:spPr>
                <a:xfrm>
                  <a:off x="5876151" y="572306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447B4EB-DB71-684D-939D-27E92D032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6151" y="5723060"/>
                  <a:ext cx="46782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8874DE-1500-6147-88B3-C1501D566FFC}"/>
                    </a:ext>
                  </a:extLst>
                </p:cNvPr>
                <p:cNvSpPr txBox="1"/>
                <p:nvPr/>
              </p:nvSpPr>
              <p:spPr>
                <a:xfrm>
                  <a:off x="586934" y="482208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8874DE-1500-6147-88B3-C1501D566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34" y="4822089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C29C61-5373-3D49-BEBF-754BBD12C0F9}"/>
                  </a:ext>
                </a:extLst>
              </p:cNvPr>
              <p:cNvSpPr txBox="1"/>
              <p:nvPr/>
            </p:nvSpPr>
            <p:spPr>
              <a:xfrm>
                <a:off x="6825258" y="1897635"/>
                <a:ext cx="4732758" cy="289714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u="sng" dirty="0">
                    <a:solidFill>
                      <a:schemeClr val="bg1"/>
                    </a:solidFill>
                  </a:rPr>
                  <a:t>INPUT</a:t>
                </a:r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(black nodes in image)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A family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or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said to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cover</a:t>
                </a:r>
                <a:r>
                  <a:rPr lang="en-US" dirty="0">
                    <a:solidFill>
                      <a:schemeClr val="bg1"/>
                    </a:solidFill>
                  </a:rPr>
                  <a:t> its elements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i="1" u="sng" dirty="0">
                    <a:solidFill>
                      <a:schemeClr val="bg1"/>
                    </a:solidFill>
                  </a:rPr>
                  <a:t>OUTPUT</a:t>
                </a:r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Minimum size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such that: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C29C61-5373-3D49-BEBF-754BBD12C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258" y="1897635"/>
                <a:ext cx="4732758" cy="2897140"/>
              </a:xfrm>
              <a:prstGeom prst="rect">
                <a:avLst/>
              </a:prstGeom>
              <a:blipFill>
                <a:blip r:embed="rId8"/>
                <a:stretch>
                  <a:fillRect l="-800" t="-433" b="-1515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96B3F65-419C-C245-9211-ECAC2DD443DC}"/>
              </a:ext>
            </a:extLst>
          </p:cNvPr>
          <p:cNvSpPr txBox="1"/>
          <p:nvPr/>
        </p:nvSpPr>
        <p:spPr>
          <a:xfrm>
            <a:off x="8595359" y="5815329"/>
            <a:ext cx="261147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In other words, find the smallest group of subsets that include all the elements.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8F43EC-9135-8946-B298-040173926B50}"/>
              </a:ext>
            </a:extLst>
          </p:cNvPr>
          <p:cNvCxnSpPr/>
          <p:nvPr/>
        </p:nvCxnSpPr>
        <p:spPr>
          <a:xfrm flipH="1" flipV="1">
            <a:off x="8741664" y="5006755"/>
            <a:ext cx="449973" cy="716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216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7736"/>
            <a:ext cx="9905998" cy="733132"/>
          </a:xfrm>
        </p:spPr>
        <p:txBody>
          <a:bodyPr/>
          <a:lstStyle/>
          <a:p>
            <a:pPr algn="ctr"/>
            <a:r>
              <a:rPr lang="en-US" dirty="0"/>
              <a:t>Set Cover Problem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FC8F05-1A09-5C4B-B38E-6C0C004039E4}"/>
              </a:ext>
            </a:extLst>
          </p:cNvPr>
          <p:cNvGrpSpPr/>
          <p:nvPr/>
        </p:nvGrpSpPr>
        <p:grpSpPr>
          <a:xfrm>
            <a:off x="1649310" y="842630"/>
            <a:ext cx="6170674" cy="5801121"/>
            <a:chOff x="1649310" y="842630"/>
            <a:chExt cx="6170674" cy="5801121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4FE295E-918B-8B44-BBCF-AC60F2A58A17}"/>
                </a:ext>
              </a:extLst>
            </p:cNvPr>
            <p:cNvSpPr/>
            <p:nvPr/>
          </p:nvSpPr>
          <p:spPr>
            <a:xfrm>
              <a:off x="1649310" y="842630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51693AD-303D-5247-BA4B-8B44523E924F}"/>
                </a:ext>
              </a:extLst>
            </p:cNvPr>
            <p:cNvSpPr/>
            <p:nvPr/>
          </p:nvSpPr>
          <p:spPr>
            <a:xfrm>
              <a:off x="1981554" y="1050156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DFE58FC-9EA7-9643-A327-B9197062E72E}"/>
                </a:ext>
              </a:extLst>
            </p:cNvPr>
            <p:cNvSpPr/>
            <p:nvPr/>
          </p:nvSpPr>
          <p:spPr>
            <a:xfrm>
              <a:off x="2039112" y="1281629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2E288C-C3E1-994B-B9E1-982FCD83832C}"/>
                </a:ext>
              </a:extLst>
            </p:cNvPr>
            <p:cNvGrpSpPr/>
            <p:nvPr/>
          </p:nvGrpSpPr>
          <p:grpSpPr>
            <a:xfrm>
              <a:off x="2651760" y="1670032"/>
              <a:ext cx="4209288" cy="3991756"/>
              <a:chOff x="1527048" y="1627632"/>
              <a:chExt cx="4209288" cy="399175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DF22D9A-25C3-DC49-9FB9-9929B75A2D0A}"/>
                  </a:ext>
                </a:extLst>
              </p:cNvPr>
              <p:cNvSpPr/>
              <p:nvPr/>
            </p:nvSpPr>
            <p:spPr>
              <a:xfrm>
                <a:off x="1527048" y="1627632"/>
                <a:ext cx="594360" cy="59436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42E551-6382-9D4B-A6A0-AF09C9002525}"/>
                  </a:ext>
                </a:extLst>
              </p:cNvPr>
              <p:cNvSpPr/>
              <p:nvPr/>
            </p:nvSpPr>
            <p:spPr>
              <a:xfrm>
                <a:off x="3334512" y="1627632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EF6C792-8365-864B-8074-685BB1967844}"/>
                  </a:ext>
                </a:extLst>
              </p:cNvPr>
              <p:cNvSpPr/>
              <p:nvPr/>
            </p:nvSpPr>
            <p:spPr>
              <a:xfrm>
                <a:off x="5141976" y="1627632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0A4B58C-28FB-534A-9B2C-90B7FCA3D96D}"/>
                  </a:ext>
                </a:extLst>
              </p:cNvPr>
              <p:cNvSpPr/>
              <p:nvPr/>
            </p:nvSpPr>
            <p:spPr>
              <a:xfrm>
                <a:off x="1527048" y="2760296"/>
                <a:ext cx="594360" cy="59436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E943D1-75A9-B448-9E4B-E6728C71A7A5}"/>
                  </a:ext>
                </a:extLst>
              </p:cNvPr>
              <p:cNvSpPr/>
              <p:nvPr/>
            </p:nvSpPr>
            <p:spPr>
              <a:xfrm>
                <a:off x="3334512" y="2760296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515881F-FD05-1D42-90DE-93DCBF6A3D39}"/>
                  </a:ext>
                </a:extLst>
              </p:cNvPr>
              <p:cNvSpPr/>
              <p:nvPr/>
            </p:nvSpPr>
            <p:spPr>
              <a:xfrm>
                <a:off x="5141976" y="2760296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3565265-B88B-B841-8F85-CBC43C4D9B73}"/>
                  </a:ext>
                </a:extLst>
              </p:cNvPr>
              <p:cNvSpPr/>
              <p:nvPr/>
            </p:nvSpPr>
            <p:spPr>
              <a:xfrm>
                <a:off x="1527048" y="3892960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D12707A-E7D0-0949-A92D-F5F8F1F34516}"/>
                  </a:ext>
                </a:extLst>
              </p:cNvPr>
              <p:cNvSpPr/>
              <p:nvPr/>
            </p:nvSpPr>
            <p:spPr>
              <a:xfrm>
                <a:off x="3334512" y="3892960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C8D0D4E-F470-0644-9F9B-FD71F8BA233E}"/>
                  </a:ext>
                </a:extLst>
              </p:cNvPr>
              <p:cNvSpPr/>
              <p:nvPr/>
            </p:nvSpPr>
            <p:spPr>
              <a:xfrm>
                <a:off x="5141976" y="3892960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F9A3881-0B39-B84D-8726-EFD1305DA2D6}"/>
                  </a:ext>
                </a:extLst>
              </p:cNvPr>
              <p:cNvSpPr/>
              <p:nvPr/>
            </p:nvSpPr>
            <p:spPr>
              <a:xfrm>
                <a:off x="1527048" y="5025028"/>
                <a:ext cx="594360" cy="59436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3563A96-4D59-C24E-A874-BEB50DFEA6D5}"/>
                  </a:ext>
                </a:extLst>
              </p:cNvPr>
              <p:cNvSpPr/>
              <p:nvPr/>
            </p:nvSpPr>
            <p:spPr>
              <a:xfrm>
                <a:off x="3334512" y="5025028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0C6DFDE-99E1-7B41-BE92-1F69EC2D171E}"/>
                  </a:ext>
                </a:extLst>
              </p:cNvPr>
              <p:cNvSpPr/>
              <p:nvPr/>
            </p:nvSpPr>
            <p:spPr>
              <a:xfrm>
                <a:off x="5141976" y="5025028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E01E7A6-ED55-784B-8071-B6CC2F68B26F}"/>
                </a:ext>
              </a:extLst>
            </p:cNvPr>
            <p:cNvSpPr/>
            <p:nvPr/>
          </p:nvSpPr>
          <p:spPr>
            <a:xfrm>
              <a:off x="3913632" y="2428984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7B16954-C1D0-F847-A4A2-64E24D6930C9}"/>
                </a:ext>
              </a:extLst>
            </p:cNvPr>
            <p:cNvSpPr/>
            <p:nvPr/>
          </p:nvSpPr>
          <p:spPr>
            <a:xfrm>
              <a:off x="2006176" y="4825709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3BECCF2-B688-084D-9E69-8CA1B4185772}"/>
                    </a:ext>
                  </a:extLst>
                </p:cNvPr>
                <p:cNvSpPr txBox="1"/>
                <p:nvPr/>
              </p:nvSpPr>
              <p:spPr>
                <a:xfrm>
                  <a:off x="5397739" y="1264457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3BECCF2-B688-084D-9E69-8CA1B4185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739" y="1264457"/>
                  <a:ext cx="46249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3FB52E8-EF92-BA4A-9C80-9CD93585F559}"/>
                    </a:ext>
                  </a:extLst>
                </p:cNvPr>
                <p:cNvSpPr txBox="1"/>
                <p:nvPr/>
              </p:nvSpPr>
              <p:spPr>
                <a:xfrm>
                  <a:off x="2323085" y="608083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3FB52E8-EF92-BA4A-9C80-9CD93585F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3085" y="6080834"/>
                  <a:ext cx="4678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08D2571-6142-E748-95DD-A07723FCF889}"/>
                </a:ext>
              </a:extLst>
            </p:cNvPr>
            <p:cNvSpPr/>
            <p:nvPr/>
          </p:nvSpPr>
          <p:spPr>
            <a:xfrm>
              <a:off x="2382604" y="115683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CFC0794-6533-FC4C-A657-7C62D4856D2D}"/>
                </a:ext>
              </a:extLst>
            </p:cNvPr>
            <p:cNvSpPr/>
            <p:nvPr/>
          </p:nvSpPr>
          <p:spPr>
            <a:xfrm>
              <a:off x="5848180" y="113192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AB300-B155-584A-ABC4-9F0D7342867E}"/>
                    </a:ext>
                  </a:extLst>
                </p:cNvPr>
                <p:cNvSpPr txBox="1"/>
                <p:nvPr/>
              </p:nvSpPr>
              <p:spPr>
                <a:xfrm>
                  <a:off x="7352164" y="3838551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AB300-B155-584A-ABC4-9F0D73428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164" y="3838551"/>
                  <a:ext cx="4678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533D9C1-1935-F748-BE4D-7AB23AD2A3B9}"/>
                    </a:ext>
                  </a:extLst>
                </p:cNvPr>
                <p:cNvSpPr txBox="1"/>
                <p:nvPr/>
              </p:nvSpPr>
              <p:spPr>
                <a:xfrm>
                  <a:off x="5411281" y="6063662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533D9C1-1935-F748-BE4D-7AB23AD2A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281" y="6063662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447B4EB-DB71-684D-939D-27E92D032A31}"/>
                    </a:ext>
                  </a:extLst>
                </p:cNvPr>
                <p:cNvSpPr txBox="1"/>
                <p:nvPr/>
              </p:nvSpPr>
              <p:spPr>
                <a:xfrm>
                  <a:off x="7037439" y="5720485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447B4EB-DB71-684D-939D-27E92D032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439" y="5720485"/>
                  <a:ext cx="46782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8874DE-1500-6147-88B3-C1501D566FFC}"/>
                    </a:ext>
                  </a:extLst>
                </p:cNvPr>
                <p:cNvSpPr txBox="1"/>
                <p:nvPr/>
              </p:nvSpPr>
              <p:spPr>
                <a:xfrm>
                  <a:off x="1748222" y="481951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8874DE-1500-6147-88B3-C1501D566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222" y="4819514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6B3F65-419C-C245-9211-ECAC2DD443DC}"/>
                  </a:ext>
                </a:extLst>
              </p:cNvPr>
              <p:cNvSpPr txBox="1"/>
              <p:nvPr/>
            </p:nvSpPr>
            <p:spPr>
              <a:xfrm>
                <a:off x="9052560" y="1921152"/>
                <a:ext cx="279806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i="1" dirty="0"/>
                  <a:t>Minimum cover is called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i="1" dirty="0"/>
                  <a:t>, for this case,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i="1" dirty="0"/>
                  <a:t> is shown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6B3F65-419C-C245-9211-ECAC2DD44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0" y="1921152"/>
                <a:ext cx="2798064" cy="1015663"/>
              </a:xfrm>
              <a:prstGeom prst="rect">
                <a:avLst/>
              </a:prstGeom>
              <a:blipFill>
                <a:blip r:embed="rId8"/>
                <a:stretch>
                  <a:fillRect t="-2469" r="-4525" b="-98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8F43EC-9135-8946-B298-040173926B50}"/>
              </a:ext>
            </a:extLst>
          </p:cNvPr>
          <p:cNvCxnSpPr>
            <a:cxnSpLocks/>
          </p:cNvCxnSpPr>
          <p:nvPr/>
        </p:nvCxnSpPr>
        <p:spPr>
          <a:xfrm flipH="1">
            <a:off x="8078607" y="2428983"/>
            <a:ext cx="1220841" cy="18841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EFBF42-876E-1E4B-84A3-0216E0742DA9}"/>
              </a:ext>
            </a:extLst>
          </p:cNvPr>
          <p:cNvSpPr txBox="1"/>
          <p:nvPr/>
        </p:nvSpPr>
        <p:spPr>
          <a:xfrm>
            <a:off x="8842247" y="4478850"/>
            <a:ext cx="25485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Set Cover is also NP-Hard, by the way.</a:t>
            </a:r>
          </a:p>
        </p:txBody>
      </p:sp>
    </p:spTree>
    <p:extLst>
      <p:ext uri="{BB962C8B-B14F-4D97-AF65-F5344CB8AC3E}">
        <p14:creationId xmlns:p14="http://schemas.microsoft.com/office/powerpoint/2010/main" val="1185504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740361"/>
          </a:xfrm>
        </p:spPr>
        <p:txBody>
          <a:bodyPr/>
          <a:lstStyle/>
          <a:p>
            <a:pPr algn="ctr"/>
            <a:r>
              <a:rPr lang="en-US" dirty="0"/>
              <a:t>Approximating Set Cover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4557942" y="1717825"/>
            <a:ext cx="4554266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greedy approximation for set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/>
              <p:nvPr/>
            </p:nvSpPr>
            <p:spPr>
              <a:xfrm>
                <a:off x="4557942" y="2153688"/>
                <a:ext cx="4554266" cy="230832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Greedy-Set-Cover</a:t>
                </a:r>
                <a:r>
                  <a:rPr lang="en-US" dirty="0">
                    <a:solidFill>
                      <a:schemeClr val="bg1"/>
                    </a:solidFill>
                  </a:rPr>
                  <a:t>(X, F):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while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select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maximizes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return</a:t>
                </a:r>
                <a:r>
                  <a:rPr lang="en-US" dirty="0">
                    <a:solidFill>
                      <a:schemeClr val="bg1"/>
                    </a:solidFill>
                  </a:rPr>
                  <a:t> C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942" y="2153688"/>
                <a:ext cx="4554266" cy="2308324"/>
              </a:xfrm>
              <a:prstGeom prst="rect">
                <a:avLst/>
              </a:prstGeom>
              <a:blipFill>
                <a:blip r:embed="rId2"/>
                <a:stretch>
                  <a:fillRect l="-1111" t="-1093" b="-1038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63CAD0F-7FB4-D34F-AE16-322FF57518FC}"/>
              </a:ext>
            </a:extLst>
          </p:cNvPr>
          <p:cNvSpPr txBox="1"/>
          <p:nvPr/>
        </p:nvSpPr>
        <p:spPr>
          <a:xfrm>
            <a:off x="2000948" y="5441146"/>
            <a:ext cx="21762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What is the runtime of this method?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64A80A-50B4-A746-AA76-787F533F1207}"/>
              </a:ext>
            </a:extLst>
          </p:cNvPr>
          <p:cNvCxnSpPr>
            <a:cxnSpLocks/>
          </p:cNvCxnSpPr>
          <p:nvPr/>
        </p:nvCxnSpPr>
        <p:spPr>
          <a:xfrm flipV="1">
            <a:off x="3843992" y="4635562"/>
            <a:ext cx="713950" cy="8055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CF307B-7D88-7644-8812-0E660BD928DB}"/>
              </a:ext>
            </a:extLst>
          </p:cNvPr>
          <p:cNvSpPr txBox="1"/>
          <p:nvPr/>
        </p:nvSpPr>
        <p:spPr>
          <a:xfrm>
            <a:off x="5500052" y="4537687"/>
            <a:ext cx="57745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… in other words, always select the subset that adds the most new (currently uncovered) elements to the cover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6FCA9-5546-CC4B-AAFE-98DA4FAD0580}"/>
              </a:ext>
            </a:extLst>
          </p:cNvPr>
          <p:cNvSpPr txBox="1"/>
          <p:nvPr/>
        </p:nvSpPr>
        <p:spPr>
          <a:xfrm>
            <a:off x="315404" y="2874345"/>
            <a:ext cx="246437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How good of a cover will this produce? Any “gut” reactions?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5CA7B4-AC04-7E47-B380-4C06D157EC01}"/>
              </a:ext>
            </a:extLst>
          </p:cNvPr>
          <p:cNvCxnSpPr>
            <a:cxnSpLocks/>
          </p:cNvCxnSpPr>
          <p:nvPr/>
        </p:nvCxnSpPr>
        <p:spPr>
          <a:xfrm flipV="1">
            <a:off x="2779776" y="3277136"/>
            <a:ext cx="1563624" cy="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89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Approximating Set Cover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7365150" y="1050313"/>
            <a:ext cx="4554266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greedy approximation for set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/>
              <p:nvPr/>
            </p:nvSpPr>
            <p:spPr>
              <a:xfrm>
                <a:off x="7365150" y="1486176"/>
                <a:ext cx="4554266" cy="230832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Greedy-Set-Cover</a:t>
                </a:r>
                <a:r>
                  <a:rPr lang="en-US" dirty="0">
                    <a:solidFill>
                      <a:schemeClr val="bg1"/>
                    </a:solidFill>
                  </a:rPr>
                  <a:t>(X, F):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while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select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maximizes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return</a:t>
                </a:r>
                <a:r>
                  <a:rPr lang="en-US" dirty="0">
                    <a:solidFill>
                      <a:schemeClr val="bg1"/>
                    </a:solidFill>
                  </a:rPr>
                  <a:t> C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0" y="1486176"/>
                <a:ext cx="4554266" cy="2308324"/>
              </a:xfrm>
              <a:prstGeom prst="rect">
                <a:avLst/>
              </a:prstGeom>
              <a:blipFill>
                <a:blip r:embed="rId2"/>
                <a:stretch>
                  <a:fillRect l="-831" t="-1087" b="-978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00D3A41-F342-1A47-986A-5FFE606F2979}"/>
              </a:ext>
            </a:extLst>
          </p:cNvPr>
          <p:cNvGrpSpPr/>
          <p:nvPr/>
        </p:nvGrpSpPr>
        <p:grpSpPr>
          <a:xfrm>
            <a:off x="808062" y="936645"/>
            <a:ext cx="6170674" cy="5801121"/>
            <a:chOff x="808062" y="936645"/>
            <a:chExt cx="6170674" cy="58011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F03E741-A46F-3148-99CA-80600871D058}"/>
                </a:ext>
              </a:extLst>
            </p:cNvPr>
            <p:cNvSpPr/>
            <p:nvPr/>
          </p:nvSpPr>
          <p:spPr>
            <a:xfrm>
              <a:off x="808062" y="936645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9D4FA61-07C4-BE49-9593-8756BF4DD610}"/>
                </a:ext>
              </a:extLst>
            </p:cNvPr>
            <p:cNvSpPr/>
            <p:nvPr/>
          </p:nvSpPr>
          <p:spPr>
            <a:xfrm>
              <a:off x="1140306" y="1144171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C7B14BB-B59F-EC42-90EC-EC77EB368662}"/>
                </a:ext>
              </a:extLst>
            </p:cNvPr>
            <p:cNvSpPr/>
            <p:nvPr/>
          </p:nvSpPr>
          <p:spPr>
            <a:xfrm>
              <a:off x="1197864" y="1375644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D9CB15-26CF-3D46-9447-429E53C6503F}"/>
                </a:ext>
              </a:extLst>
            </p:cNvPr>
            <p:cNvGrpSpPr/>
            <p:nvPr/>
          </p:nvGrpSpPr>
          <p:grpSpPr>
            <a:xfrm>
              <a:off x="1810512" y="1764047"/>
              <a:ext cx="4209288" cy="3991756"/>
              <a:chOff x="1527048" y="1627632"/>
              <a:chExt cx="4209288" cy="399175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0C3EC4E-293D-FC4B-88E5-FC8513A2D42F}"/>
                  </a:ext>
                </a:extLst>
              </p:cNvPr>
              <p:cNvSpPr/>
              <p:nvPr/>
            </p:nvSpPr>
            <p:spPr>
              <a:xfrm>
                <a:off x="1527048" y="1627632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59B86D1-8F77-E846-8E11-5D441540D030}"/>
                  </a:ext>
                </a:extLst>
              </p:cNvPr>
              <p:cNvSpPr/>
              <p:nvPr/>
            </p:nvSpPr>
            <p:spPr>
              <a:xfrm>
                <a:off x="3334512" y="1627632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C421902-B091-C043-BC00-62C35A65BE54}"/>
                  </a:ext>
                </a:extLst>
              </p:cNvPr>
              <p:cNvSpPr/>
              <p:nvPr/>
            </p:nvSpPr>
            <p:spPr>
              <a:xfrm>
                <a:off x="5141976" y="1627632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1D103D7-976A-C647-A872-A4AFB5FAB4E6}"/>
                  </a:ext>
                </a:extLst>
              </p:cNvPr>
              <p:cNvSpPr/>
              <p:nvPr/>
            </p:nvSpPr>
            <p:spPr>
              <a:xfrm>
                <a:off x="1527048" y="2760296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44B1FE5-2868-6642-884D-91C2BB546C74}"/>
                  </a:ext>
                </a:extLst>
              </p:cNvPr>
              <p:cNvSpPr/>
              <p:nvPr/>
            </p:nvSpPr>
            <p:spPr>
              <a:xfrm>
                <a:off x="3334512" y="2760296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2D237C8-82F7-9147-9171-2623F1BD64BF}"/>
                  </a:ext>
                </a:extLst>
              </p:cNvPr>
              <p:cNvSpPr/>
              <p:nvPr/>
            </p:nvSpPr>
            <p:spPr>
              <a:xfrm>
                <a:off x="5141976" y="2760296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D0122B6-8758-C341-BF10-18562A166F24}"/>
                  </a:ext>
                </a:extLst>
              </p:cNvPr>
              <p:cNvSpPr/>
              <p:nvPr/>
            </p:nvSpPr>
            <p:spPr>
              <a:xfrm>
                <a:off x="1527048" y="3892960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543C0C1-643B-A343-BA33-CFCD6D133696}"/>
                  </a:ext>
                </a:extLst>
              </p:cNvPr>
              <p:cNvSpPr/>
              <p:nvPr/>
            </p:nvSpPr>
            <p:spPr>
              <a:xfrm>
                <a:off x="3334512" y="3892960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5F02FD9-2DD5-B243-A97C-9BBDF0415180}"/>
                  </a:ext>
                </a:extLst>
              </p:cNvPr>
              <p:cNvSpPr/>
              <p:nvPr/>
            </p:nvSpPr>
            <p:spPr>
              <a:xfrm>
                <a:off x="5141976" y="3892960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CF703AE-9E77-8445-829B-88A452E62409}"/>
                  </a:ext>
                </a:extLst>
              </p:cNvPr>
              <p:cNvSpPr/>
              <p:nvPr/>
            </p:nvSpPr>
            <p:spPr>
              <a:xfrm>
                <a:off x="1527048" y="5025028"/>
                <a:ext cx="594360" cy="59436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832709B-827B-4545-9968-422845F94457}"/>
                  </a:ext>
                </a:extLst>
              </p:cNvPr>
              <p:cNvSpPr/>
              <p:nvPr/>
            </p:nvSpPr>
            <p:spPr>
              <a:xfrm>
                <a:off x="3334512" y="5025028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7195CE-9C0B-B84C-BF93-CB503391CF9B}"/>
                  </a:ext>
                </a:extLst>
              </p:cNvPr>
              <p:cNvSpPr/>
              <p:nvPr/>
            </p:nvSpPr>
            <p:spPr>
              <a:xfrm>
                <a:off x="5141976" y="5025028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8FFE00F-E082-E240-87F1-E54FAB4D3976}"/>
                </a:ext>
              </a:extLst>
            </p:cNvPr>
            <p:cNvSpPr/>
            <p:nvPr/>
          </p:nvSpPr>
          <p:spPr>
            <a:xfrm>
              <a:off x="3072384" y="2522999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CD75B43-6B89-D74C-93F1-D91B48F09ED3}"/>
                </a:ext>
              </a:extLst>
            </p:cNvPr>
            <p:cNvSpPr/>
            <p:nvPr/>
          </p:nvSpPr>
          <p:spPr>
            <a:xfrm>
              <a:off x="1164928" y="4919724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/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/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4EBD289-1555-AF4A-849C-A74222603A03}"/>
                </a:ext>
              </a:extLst>
            </p:cNvPr>
            <p:cNvSpPr/>
            <p:nvPr/>
          </p:nvSpPr>
          <p:spPr>
            <a:xfrm>
              <a:off x="1541356" y="125085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702A65C-111A-334C-AB90-280270B0F0F2}"/>
                </a:ext>
              </a:extLst>
            </p:cNvPr>
            <p:cNvSpPr/>
            <p:nvPr/>
          </p:nvSpPr>
          <p:spPr>
            <a:xfrm>
              <a:off x="5006932" y="122593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/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/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/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/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/>
              <p:nvPr/>
            </p:nvSpPr>
            <p:spPr>
              <a:xfrm>
                <a:off x="7365150" y="4090446"/>
                <a:ext cx="4554266" cy="1477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Execution on test case gives: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first (adds six nodes to cover)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dirty="0">
                    <a:solidFill>
                      <a:schemeClr val="accent1"/>
                    </a:solidFill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next (adds three nodes to cover)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dirty="0">
                    <a:solidFill>
                      <a:schemeClr val="accent3"/>
                    </a:solidFill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next (adds two nodes to cover)</a:t>
                </a:r>
                <a:br>
                  <a:rPr lang="en-US" dirty="0">
                    <a:solidFill>
                      <a:schemeClr val="accent3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dirty="0">
                    <a:solidFill>
                      <a:schemeClr val="accent5"/>
                    </a:solidFill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last (adds one node to cover)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0" y="4090446"/>
                <a:ext cx="4554266" cy="1477328"/>
              </a:xfrm>
              <a:prstGeom prst="rect">
                <a:avLst/>
              </a:prstGeom>
              <a:blipFill>
                <a:blip r:embed="rId9"/>
                <a:stretch>
                  <a:fillRect l="-831" t="-847" b="-423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FEA050-807E-2C45-9C4E-F1E5BA822A81}"/>
                  </a:ext>
                </a:extLst>
              </p:cNvPr>
              <p:cNvSpPr txBox="1"/>
              <p:nvPr/>
            </p:nvSpPr>
            <p:spPr>
              <a:xfrm>
                <a:off x="7365150" y="5889497"/>
                <a:ext cx="4554266" cy="3693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FEA050-807E-2C45-9C4E-F1E5BA82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0" y="5889497"/>
                <a:ext cx="455426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74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Introduction: Approximation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661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223010" y="1725654"/>
            <a:ext cx="98869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Theorem</a:t>
            </a:r>
            <a:r>
              <a:rPr lang="en-US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/>
              <p:nvPr/>
            </p:nvSpPr>
            <p:spPr>
              <a:xfrm>
                <a:off x="1223010" y="2204621"/>
                <a:ext cx="9886950" cy="95410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Greedy-Set-Cover</a:t>
                </a:r>
                <a:r>
                  <a:rPr lang="en-US" sz="2800" dirty="0">
                    <a:solidFill>
                      <a:schemeClr val="bg1"/>
                    </a:solidFill>
                  </a:rPr>
                  <a:t>(X, F) is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-approximation of set-cover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10" y="2204621"/>
                <a:ext cx="9886950" cy="954107"/>
              </a:xfrm>
              <a:prstGeom prst="rect">
                <a:avLst/>
              </a:prstGeom>
              <a:blipFill>
                <a:blip r:embed="rId2"/>
                <a:stretch>
                  <a:fillRect l="-385" t="-6494" r="-1154" b="-909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EC3FA16-B683-1646-BCA6-F1C68A5F3CCA}"/>
              </a:ext>
            </a:extLst>
          </p:cNvPr>
          <p:cNvSpPr txBox="1"/>
          <p:nvPr/>
        </p:nvSpPr>
        <p:spPr>
          <a:xfrm>
            <a:off x="2743898" y="4206706"/>
            <a:ext cx="27996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H() is a harmonic number (see next slide)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D404B6-26A0-2F4B-958D-B4DAD4F01B3F}"/>
              </a:ext>
            </a:extLst>
          </p:cNvPr>
          <p:cNvCxnSpPr>
            <a:cxnSpLocks/>
          </p:cNvCxnSpPr>
          <p:nvPr/>
        </p:nvCxnSpPr>
        <p:spPr>
          <a:xfrm flipV="1">
            <a:off x="4552652" y="3366832"/>
            <a:ext cx="713950" cy="8055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8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64705"/>
          </a:xfrm>
        </p:spPr>
        <p:txBody>
          <a:bodyPr/>
          <a:lstStyle/>
          <a:p>
            <a:pPr algn="ctr"/>
            <a:r>
              <a:rPr lang="en-US" dirty="0"/>
              <a:t>Aside: Harmonic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5646592" y="5905832"/>
            <a:ext cx="584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Harmonic number (x-axis) and value of summation </a:t>
            </a:r>
            <a:r>
              <a:rPr lang="en-US" i="1" dirty="0" err="1"/>
              <a:t>H_d</a:t>
            </a:r>
            <a:r>
              <a:rPr lang="en-US" i="1" dirty="0"/>
              <a:t> (y-axis).  **source = Wikipedia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EE6383-74F0-E04B-AB42-DFAB40030238}"/>
                  </a:ext>
                </a:extLst>
              </p:cNvPr>
              <p:cNvSpPr txBox="1"/>
              <p:nvPr/>
            </p:nvSpPr>
            <p:spPr>
              <a:xfrm>
                <a:off x="793835" y="1852831"/>
                <a:ext cx="4606290" cy="87690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EE6383-74F0-E04B-AB42-DFAB40030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35" y="1852831"/>
                <a:ext cx="4606290" cy="876907"/>
              </a:xfrm>
              <a:prstGeom prst="rect">
                <a:avLst/>
              </a:prstGeom>
              <a:blipFill>
                <a:blip r:embed="rId2"/>
                <a:stretch>
                  <a:fillRect t="-91549" b="-1436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B910C21-BD29-764E-929D-F7D1AE136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592" y="1131570"/>
            <a:ext cx="5843588" cy="46748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B472F2-1AD0-E94B-A995-B8683A9E1D27}"/>
              </a:ext>
            </a:extLst>
          </p:cNvPr>
          <p:cNvSpPr txBox="1"/>
          <p:nvPr/>
        </p:nvSpPr>
        <p:spPr>
          <a:xfrm>
            <a:off x="793835" y="1445288"/>
            <a:ext cx="460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Harmonic Number: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F4241-3F07-FE45-877F-C09BAFFF4BA8}"/>
              </a:ext>
            </a:extLst>
          </p:cNvPr>
          <p:cNvSpPr txBox="1"/>
          <p:nvPr/>
        </p:nvSpPr>
        <p:spPr>
          <a:xfrm>
            <a:off x="1530796" y="2901791"/>
            <a:ext cx="3132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Why? Well set cover algorithm seems to have a similar pattern. You keep adding a percentage of nodes that are left on each iteration.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37FEDB-19D4-B444-B59B-9EA888305DDB}"/>
                  </a:ext>
                </a:extLst>
              </p:cNvPr>
              <p:cNvSpPr txBox="1"/>
              <p:nvPr/>
            </p:nvSpPr>
            <p:spPr>
              <a:xfrm>
                <a:off x="1680209" y="5305667"/>
                <a:ext cx="3154629" cy="92333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Note that it is established that:</a:t>
                </a:r>
              </a:p>
              <a:p>
                <a:pPr algn="ctr"/>
                <a:endParaRPr lang="en-US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37FEDB-19D4-B444-B59B-9EA888305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209" y="5305667"/>
                <a:ext cx="3154629" cy="923330"/>
              </a:xfrm>
              <a:prstGeom prst="rect">
                <a:avLst/>
              </a:prstGeom>
              <a:blipFill>
                <a:blip r:embed="rId4"/>
                <a:stretch>
                  <a:fillRect t="-2703" b="-270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596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6951474" y="1432577"/>
            <a:ext cx="4554266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Consider the following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/>
              <p:nvPr/>
            </p:nvSpPr>
            <p:spPr>
              <a:xfrm>
                <a:off x="6951474" y="1868440"/>
                <a:ext cx="4554266" cy="6594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⋃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…</m:t>
                                  </m:r>
                                  <m:nary>
                                    <m:naryPr>
                                      <m:chr m:val="⋃"/>
                                      <m:subHide m:val="on"/>
                                      <m:supHide m:val="on"/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474" y="1868440"/>
                <a:ext cx="4554266" cy="659411"/>
              </a:xfrm>
              <a:prstGeom prst="rect">
                <a:avLst/>
              </a:prstGeom>
              <a:blipFill>
                <a:blip r:embed="rId2"/>
                <a:stretch>
                  <a:fillRect t="-5556" b="-7592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7035552-1B82-544C-B98A-1E2502A2DEE0}"/>
              </a:ext>
            </a:extLst>
          </p:cNvPr>
          <p:cNvGrpSpPr/>
          <p:nvPr/>
        </p:nvGrpSpPr>
        <p:grpSpPr>
          <a:xfrm>
            <a:off x="362292" y="936645"/>
            <a:ext cx="6170674" cy="5801121"/>
            <a:chOff x="808062" y="936645"/>
            <a:chExt cx="6170674" cy="58011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F03E741-A46F-3148-99CA-80600871D058}"/>
                </a:ext>
              </a:extLst>
            </p:cNvPr>
            <p:cNvSpPr/>
            <p:nvPr/>
          </p:nvSpPr>
          <p:spPr>
            <a:xfrm>
              <a:off x="808062" y="936645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9D4FA61-07C4-BE49-9593-8756BF4DD610}"/>
                </a:ext>
              </a:extLst>
            </p:cNvPr>
            <p:cNvSpPr/>
            <p:nvPr/>
          </p:nvSpPr>
          <p:spPr>
            <a:xfrm>
              <a:off x="1140306" y="1144171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C7B14BB-B59F-EC42-90EC-EC77EB368662}"/>
                </a:ext>
              </a:extLst>
            </p:cNvPr>
            <p:cNvSpPr/>
            <p:nvPr/>
          </p:nvSpPr>
          <p:spPr>
            <a:xfrm>
              <a:off x="1197864" y="1375644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D9CB15-26CF-3D46-9447-429E53C6503F}"/>
                </a:ext>
              </a:extLst>
            </p:cNvPr>
            <p:cNvGrpSpPr/>
            <p:nvPr/>
          </p:nvGrpSpPr>
          <p:grpSpPr>
            <a:xfrm>
              <a:off x="1810512" y="1764047"/>
              <a:ext cx="4209288" cy="3991756"/>
              <a:chOff x="1527048" y="1627632"/>
              <a:chExt cx="4209288" cy="39917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0C3EC4E-293D-FC4B-88E5-FC8513A2D42F}"/>
                      </a:ext>
                    </a:extLst>
                  </p:cNvPr>
                  <p:cNvSpPr/>
                  <p:nvPr/>
                </p:nvSpPr>
                <p:spPr>
                  <a:xfrm>
                    <a:off x="1527048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0C3EC4E-293D-FC4B-88E5-FC8513A2D4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1627632"/>
                    <a:ext cx="594360" cy="59436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59B86D1-8F77-E846-8E11-5D441540D030}"/>
                      </a:ext>
                    </a:extLst>
                  </p:cNvPr>
                  <p:cNvSpPr/>
                  <p:nvPr/>
                </p:nvSpPr>
                <p:spPr>
                  <a:xfrm>
                    <a:off x="3334512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59B86D1-8F77-E846-8E11-5D441540D0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1627632"/>
                    <a:ext cx="594360" cy="59436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C421902-B091-C043-BC00-62C35A65BE54}"/>
                      </a:ext>
                    </a:extLst>
                  </p:cNvPr>
                  <p:cNvSpPr/>
                  <p:nvPr/>
                </p:nvSpPr>
                <p:spPr>
                  <a:xfrm>
                    <a:off x="5141976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C421902-B091-C043-BC00-62C35A65BE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1627632"/>
                    <a:ext cx="594360" cy="59436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D103D7-976A-C647-A872-A4AFB5FAB4E6}"/>
                      </a:ext>
                    </a:extLst>
                  </p:cNvPr>
                  <p:cNvSpPr/>
                  <p:nvPr/>
                </p:nvSpPr>
                <p:spPr>
                  <a:xfrm>
                    <a:off x="1527048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D103D7-976A-C647-A872-A4AFB5FAB4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2760296"/>
                    <a:ext cx="594360" cy="59436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44B1FE5-2868-6642-884D-91C2BB546C74}"/>
                      </a:ext>
                    </a:extLst>
                  </p:cNvPr>
                  <p:cNvSpPr/>
                  <p:nvPr/>
                </p:nvSpPr>
                <p:spPr>
                  <a:xfrm>
                    <a:off x="3334512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44B1FE5-2868-6642-884D-91C2BB546C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2760296"/>
                    <a:ext cx="594360" cy="59436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2D237C8-82F7-9147-9171-2623F1BD64BF}"/>
                      </a:ext>
                    </a:extLst>
                  </p:cNvPr>
                  <p:cNvSpPr/>
                  <p:nvPr/>
                </p:nvSpPr>
                <p:spPr>
                  <a:xfrm>
                    <a:off x="5141976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2D237C8-82F7-9147-9171-2623F1BD64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2760296"/>
                    <a:ext cx="594360" cy="59436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7D0122B6-8758-C341-BF10-18562A166F24}"/>
                      </a:ext>
                    </a:extLst>
                  </p:cNvPr>
                  <p:cNvSpPr/>
                  <p:nvPr/>
                </p:nvSpPr>
                <p:spPr>
                  <a:xfrm>
                    <a:off x="1527048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7D0122B6-8758-C341-BF10-18562A166F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3892960"/>
                    <a:ext cx="594360" cy="59436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543C0C1-643B-A343-BA33-CFCD6D133696}"/>
                      </a:ext>
                    </a:extLst>
                  </p:cNvPr>
                  <p:cNvSpPr/>
                  <p:nvPr/>
                </p:nvSpPr>
                <p:spPr>
                  <a:xfrm>
                    <a:off x="3334512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543C0C1-643B-A343-BA33-CFCD6D1336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3892960"/>
                    <a:ext cx="594360" cy="59436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35F02FD9-2DD5-B243-A97C-9BBDF0415180}"/>
                      </a:ext>
                    </a:extLst>
                  </p:cNvPr>
                  <p:cNvSpPr/>
                  <p:nvPr/>
                </p:nvSpPr>
                <p:spPr>
                  <a:xfrm>
                    <a:off x="5141976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35F02FD9-2DD5-B243-A97C-9BBDF04151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3892960"/>
                    <a:ext cx="594360" cy="59436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CF703AE-9E77-8445-829B-88A452E62409}"/>
                      </a:ext>
                    </a:extLst>
                  </p:cNvPr>
                  <p:cNvSpPr/>
                  <p:nvPr/>
                </p:nvSpPr>
                <p:spPr>
                  <a:xfrm>
                    <a:off x="1527048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CF703AE-9E77-8445-829B-88A452E624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5025028"/>
                    <a:ext cx="594360" cy="59436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832709B-827B-4545-9968-422845F94457}"/>
                      </a:ext>
                    </a:extLst>
                  </p:cNvPr>
                  <p:cNvSpPr/>
                  <p:nvPr/>
                </p:nvSpPr>
                <p:spPr>
                  <a:xfrm>
                    <a:off x="3334512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832709B-827B-4545-9968-422845F944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5025028"/>
                    <a:ext cx="594360" cy="59436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D7195CE-9C0B-B84C-BF93-CB503391CF9B}"/>
                      </a:ext>
                    </a:extLst>
                  </p:cNvPr>
                  <p:cNvSpPr/>
                  <p:nvPr/>
                </p:nvSpPr>
                <p:spPr>
                  <a:xfrm>
                    <a:off x="5141976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D7195CE-9C0B-B84C-BF93-CB503391CF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5025028"/>
                    <a:ext cx="594360" cy="59436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8FFE00F-E082-E240-87F1-E54FAB4D3976}"/>
                </a:ext>
              </a:extLst>
            </p:cNvPr>
            <p:cNvSpPr/>
            <p:nvPr/>
          </p:nvSpPr>
          <p:spPr>
            <a:xfrm>
              <a:off x="3072384" y="2522999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CD75B43-6B89-D74C-93F1-D91B48F09ED3}"/>
                </a:ext>
              </a:extLst>
            </p:cNvPr>
            <p:cNvSpPr/>
            <p:nvPr/>
          </p:nvSpPr>
          <p:spPr>
            <a:xfrm>
              <a:off x="1164928" y="4919724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/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/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4EBD289-1555-AF4A-849C-A74222603A03}"/>
                </a:ext>
              </a:extLst>
            </p:cNvPr>
            <p:cNvSpPr/>
            <p:nvPr/>
          </p:nvSpPr>
          <p:spPr>
            <a:xfrm>
              <a:off x="1541356" y="125085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702A65C-111A-334C-AB90-280270B0F0F2}"/>
                </a:ext>
              </a:extLst>
            </p:cNvPr>
            <p:cNvSpPr/>
            <p:nvPr/>
          </p:nvSpPr>
          <p:spPr>
            <a:xfrm>
              <a:off x="5006932" y="122593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/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/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/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/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/>
              <p:nvPr/>
            </p:nvSpPr>
            <p:spPr>
              <a:xfrm>
                <a:off x="6951474" y="4222371"/>
                <a:ext cx="4554266" cy="182287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Costs of the nodes in this example are: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3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5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474" y="4222371"/>
                <a:ext cx="4554266" cy="1822871"/>
              </a:xfrm>
              <a:prstGeom prst="rect">
                <a:avLst/>
              </a:prstGeom>
              <a:blipFill>
                <a:blip r:embed="rId21"/>
                <a:stretch>
                  <a:fillRect l="-831" t="-68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95FEA050-807E-2C45-9C4E-F1E5BA822A81}"/>
              </a:ext>
            </a:extLst>
          </p:cNvPr>
          <p:cNvSpPr txBox="1"/>
          <p:nvPr/>
        </p:nvSpPr>
        <p:spPr>
          <a:xfrm>
            <a:off x="6951474" y="2732993"/>
            <a:ext cx="455426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Each set we add to the solution adds a cost of 1, but spread cost out among elements added. Each element has exactly ONE cost.</a:t>
            </a:r>
          </a:p>
        </p:txBody>
      </p:sp>
    </p:spTree>
    <p:extLst>
      <p:ext uri="{BB962C8B-B14F-4D97-AF65-F5344CB8AC3E}">
        <p14:creationId xmlns:p14="http://schemas.microsoft.com/office/powerpoint/2010/main" val="2273537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035552-1B82-544C-B98A-1E2502A2DEE0}"/>
              </a:ext>
            </a:extLst>
          </p:cNvPr>
          <p:cNvGrpSpPr/>
          <p:nvPr/>
        </p:nvGrpSpPr>
        <p:grpSpPr>
          <a:xfrm>
            <a:off x="362292" y="936645"/>
            <a:ext cx="6170674" cy="5801121"/>
            <a:chOff x="808062" y="936645"/>
            <a:chExt cx="6170674" cy="58011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F03E741-A46F-3148-99CA-80600871D058}"/>
                </a:ext>
              </a:extLst>
            </p:cNvPr>
            <p:cNvSpPr/>
            <p:nvPr/>
          </p:nvSpPr>
          <p:spPr>
            <a:xfrm>
              <a:off x="808062" y="936645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9D4FA61-07C4-BE49-9593-8756BF4DD610}"/>
                </a:ext>
              </a:extLst>
            </p:cNvPr>
            <p:cNvSpPr/>
            <p:nvPr/>
          </p:nvSpPr>
          <p:spPr>
            <a:xfrm>
              <a:off x="1140306" y="1144171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C7B14BB-B59F-EC42-90EC-EC77EB368662}"/>
                </a:ext>
              </a:extLst>
            </p:cNvPr>
            <p:cNvSpPr/>
            <p:nvPr/>
          </p:nvSpPr>
          <p:spPr>
            <a:xfrm>
              <a:off x="1197864" y="1375644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D9CB15-26CF-3D46-9447-429E53C6503F}"/>
                </a:ext>
              </a:extLst>
            </p:cNvPr>
            <p:cNvGrpSpPr/>
            <p:nvPr/>
          </p:nvGrpSpPr>
          <p:grpSpPr>
            <a:xfrm>
              <a:off x="1810512" y="1764047"/>
              <a:ext cx="4209288" cy="3991756"/>
              <a:chOff x="1527048" y="1627632"/>
              <a:chExt cx="4209288" cy="39917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0C3EC4E-293D-FC4B-88E5-FC8513A2D42F}"/>
                      </a:ext>
                    </a:extLst>
                  </p:cNvPr>
                  <p:cNvSpPr/>
                  <p:nvPr/>
                </p:nvSpPr>
                <p:spPr>
                  <a:xfrm>
                    <a:off x="1527048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0C3EC4E-293D-FC4B-88E5-FC8513A2D4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1627632"/>
                    <a:ext cx="594360" cy="59436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59B86D1-8F77-E846-8E11-5D441540D030}"/>
                      </a:ext>
                    </a:extLst>
                  </p:cNvPr>
                  <p:cNvSpPr/>
                  <p:nvPr/>
                </p:nvSpPr>
                <p:spPr>
                  <a:xfrm>
                    <a:off x="3334512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59B86D1-8F77-E846-8E11-5D441540D0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1627632"/>
                    <a:ext cx="594360" cy="59436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C421902-B091-C043-BC00-62C35A65BE54}"/>
                      </a:ext>
                    </a:extLst>
                  </p:cNvPr>
                  <p:cNvSpPr/>
                  <p:nvPr/>
                </p:nvSpPr>
                <p:spPr>
                  <a:xfrm>
                    <a:off x="5141976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C421902-B091-C043-BC00-62C35A65BE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1627632"/>
                    <a:ext cx="594360" cy="59436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D103D7-976A-C647-A872-A4AFB5FAB4E6}"/>
                      </a:ext>
                    </a:extLst>
                  </p:cNvPr>
                  <p:cNvSpPr/>
                  <p:nvPr/>
                </p:nvSpPr>
                <p:spPr>
                  <a:xfrm>
                    <a:off x="1527048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D103D7-976A-C647-A872-A4AFB5FAB4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2760296"/>
                    <a:ext cx="594360" cy="59436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44B1FE5-2868-6642-884D-91C2BB546C74}"/>
                      </a:ext>
                    </a:extLst>
                  </p:cNvPr>
                  <p:cNvSpPr/>
                  <p:nvPr/>
                </p:nvSpPr>
                <p:spPr>
                  <a:xfrm>
                    <a:off x="3334512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44B1FE5-2868-6642-884D-91C2BB546C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2760296"/>
                    <a:ext cx="594360" cy="59436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2D237C8-82F7-9147-9171-2623F1BD64BF}"/>
                      </a:ext>
                    </a:extLst>
                  </p:cNvPr>
                  <p:cNvSpPr/>
                  <p:nvPr/>
                </p:nvSpPr>
                <p:spPr>
                  <a:xfrm>
                    <a:off x="5141976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2D237C8-82F7-9147-9171-2623F1BD64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2760296"/>
                    <a:ext cx="594360" cy="59436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7D0122B6-8758-C341-BF10-18562A166F24}"/>
                      </a:ext>
                    </a:extLst>
                  </p:cNvPr>
                  <p:cNvSpPr/>
                  <p:nvPr/>
                </p:nvSpPr>
                <p:spPr>
                  <a:xfrm>
                    <a:off x="1527048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7D0122B6-8758-C341-BF10-18562A166F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3892960"/>
                    <a:ext cx="594360" cy="59436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543C0C1-643B-A343-BA33-CFCD6D133696}"/>
                      </a:ext>
                    </a:extLst>
                  </p:cNvPr>
                  <p:cNvSpPr/>
                  <p:nvPr/>
                </p:nvSpPr>
                <p:spPr>
                  <a:xfrm>
                    <a:off x="3334512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543C0C1-643B-A343-BA33-CFCD6D1336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3892960"/>
                    <a:ext cx="594360" cy="59436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35F02FD9-2DD5-B243-A97C-9BBDF0415180}"/>
                      </a:ext>
                    </a:extLst>
                  </p:cNvPr>
                  <p:cNvSpPr/>
                  <p:nvPr/>
                </p:nvSpPr>
                <p:spPr>
                  <a:xfrm>
                    <a:off x="5141976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35F02FD9-2DD5-B243-A97C-9BBDF04151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3892960"/>
                    <a:ext cx="594360" cy="59436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CF703AE-9E77-8445-829B-88A452E62409}"/>
                      </a:ext>
                    </a:extLst>
                  </p:cNvPr>
                  <p:cNvSpPr/>
                  <p:nvPr/>
                </p:nvSpPr>
                <p:spPr>
                  <a:xfrm>
                    <a:off x="1527048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CF703AE-9E77-8445-829B-88A452E624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5025028"/>
                    <a:ext cx="594360" cy="59436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832709B-827B-4545-9968-422845F94457}"/>
                      </a:ext>
                    </a:extLst>
                  </p:cNvPr>
                  <p:cNvSpPr/>
                  <p:nvPr/>
                </p:nvSpPr>
                <p:spPr>
                  <a:xfrm>
                    <a:off x="3334512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832709B-827B-4545-9968-422845F944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5025028"/>
                    <a:ext cx="594360" cy="59436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D7195CE-9C0B-B84C-BF93-CB503391CF9B}"/>
                      </a:ext>
                    </a:extLst>
                  </p:cNvPr>
                  <p:cNvSpPr/>
                  <p:nvPr/>
                </p:nvSpPr>
                <p:spPr>
                  <a:xfrm>
                    <a:off x="5141976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D7195CE-9C0B-B84C-BF93-CB503391CF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5025028"/>
                    <a:ext cx="594360" cy="59436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8FFE00F-E082-E240-87F1-E54FAB4D3976}"/>
                </a:ext>
              </a:extLst>
            </p:cNvPr>
            <p:cNvSpPr/>
            <p:nvPr/>
          </p:nvSpPr>
          <p:spPr>
            <a:xfrm>
              <a:off x="3072384" y="2522999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CD75B43-6B89-D74C-93F1-D91B48F09ED3}"/>
                </a:ext>
              </a:extLst>
            </p:cNvPr>
            <p:cNvSpPr/>
            <p:nvPr/>
          </p:nvSpPr>
          <p:spPr>
            <a:xfrm>
              <a:off x="1164928" y="4919724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/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/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4EBD289-1555-AF4A-849C-A74222603A03}"/>
                </a:ext>
              </a:extLst>
            </p:cNvPr>
            <p:cNvSpPr/>
            <p:nvPr/>
          </p:nvSpPr>
          <p:spPr>
            <a:xfrm>
              <a:off x="1541356" y="125085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702A65C-111A-334C-AB90-280270B0F0F2}"/>
                </a:ext>
              </a:extLst>
            </p:cNvPr>
            <p:cNvSpPr/>
            <p:nvPr/>
          </p:nvSpPr>
          <p:spPr>
            <a:xfrm>
              <a:off x="5006932" y="122593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/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/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/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/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/>
              <p:nvPr/>
            </p:nvSpPr>
            <p:spPr>
              <a:xfrm>
                <a:off x="6766298" y="1249956"/>
                <a:ext cx="4554266" cy="182287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Costs of the nodes in this example are: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3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5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298" y="1249956"/>
                <a:ext cx="4554266" cy="1822871"/>
              </a:xfrm>
              <a:prstGeom prst="rect">
                <a:avLst/>
              </a:prstGeom>
              <a:blipFill>
                <a:blip r:embed="rId20"/>
                <a:stretch>
                  <a:fillRect l="-1111" t="-68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A7B7B2FE-698A-064F-8077-A24B96DAA922}"/>
              </a:ext>
            </a:extLst>
          </p:cNvPr>
          <p:cNvSpPr txBox="1"/>
          <p:nvPr/>
        </p:nvSpPr>
        <p:spPr>
          <a:xfrm>
            <a:off x="6766298" y="3477024"/>
            <a:ext cx="2457712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 the following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540E53D-4BDA-FD46-BCCE-EB373480E99A}"/>
                  </a:ext>
                </a:extLst>
              </p:cNvPr>
              <p:cNvSpPr txBox="1"/>
              <p:nvPr/>
            </p:nvSpPr>
            <p:spPr>
              <a:xfrm>
                <a:off x="6766298" y="3912887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540E53D-4BDA-FD46-BCCE-EB373480E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298" y="3912887"/>
                <a:ext cx="2457712" cy="764505"/>
              </a:xfrm>
              <a:prstGeom prst="rect">
                <a:avLst/>
              </a:prstGeom>
              <a:blipFill>
                <a:blip r:embed="rId21"/>
                <a:stretch>
                  <a:fillRect t="-119355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64CA3A46-9EBF-2041-AC6B-952E8591E954}"/>
              </a:ext>
            </a:extLst>
          </p:cNvPr>
          <p:cNvSpPr txBox="1"/>
          <p:nvPr/>
        </p:nvSpPr>
        <p:spPr>
          <a:xfrm>
            <a:off x="9307568" y="3958607"/>
            <a:ext cx="2728222" cy="64633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 of costs equals total cost. In this case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829A95-C0FE-B341-B118-D02052B1BE2C}"/>
                  </a:ext>
                </a:extLst>
              </p:cNvPr>
              <p:cNvSpPr txBox="1"/>
              <p:nvPr/>
            </p:nvSpPr>
            <p:spPr>
              <a:xfrm>
                <a:off x="6766298" y="4833519"/>
                <a:ext cx="2674882" cy="7648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829A95-C0FE-B341-B118-D02052B1B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298" y="4833519"/>
                <a:ext cx="2674882" cy="764825"/>
              </a:xfrm>
              <a:prstGeom prst="rect">
                <a:avLst/>
              </a:prstGeom>
              <a:blipFill>
                <a:blip r:embed="rId22"/>
                <a:stretch>
                  <a:fillRect l="-25943"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345C43D-DAAE-7B43-9EC9-D6F1D5B1A252}"/>
              </a:ext>
            </a:extLst>
          </p:cNvPr>
          <p:cNvSpPr txBox="1"/>
          <p:nvPr/>
        </p:nvSpPr>
        <p:spPr>
          <a:xfrm>
            <a:off x="9532620" y="4764939"/>
            <a:ext cx="2423160" cy="9233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Because left side duplicates some costs that right side does not</a:t>
            </a:r>
          </a:p>
        </p:txBody>
      </p:sp>
    </p:spTree>
    <p:extLst>
      <p:ext uri="{BB962C8B-B14F-4D97-AF65-F5344CB8AC3E}">
        <p14:creationId xmlns:p14="http://schemas.microsoft.com/office/powerpoint/2010/main" val="1688541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B4B3D50-84B5-7F4D-A188-2337A0CD61F4}"/>
              </a:ext>
            </a:extLst>
          </p:cNvPr>
          <p:cNvSpPr/>
          <p:nvPr/>
        </p:nvSpPr>
        <p:spPr>
          <a:xfrm>
            <a:off x="2606040" y="3383280"/>
            <a:ext cx="8321040" cy="3054096"/>
          </a:xfrm>
          <a:prstGeom prst="roundRect">
            <a:avLst/>
          </a:prstGeom>
          <a:noFill/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829A95-C0FE-B341-B118-D02052B1BE2C}"/>
                  </a:ext>
                </a:extLst>
              </p:cNvPr>
              <p:cNvSpPr txBox="1"/>
              <p:nvPr/>
            </p:nvSpPr>
            <p:spPr>
              <a:xfrm>
                <a:off x="1705356" y="1685151"/>
                <a:ext cx="3039054" cy="7648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829A95-C0FE-B341-B118-D02052B1B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56" y="1685151"/>
                <a:ext cx="3039054" cy="764825"/>
              </a:xfrm>
              <a:prstGeom prst="rect">
                <a:avLst/>
              </a:prstGeom>
              <a:blipFill>
                <a:blip r:embed="rId2"/>
                <a:stretch>
                  <a:fillRect t="-119355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345C43D-DAAE-7B43-9EC9-D6F1D5B1A252}"/>
              </a:ext>
            </a:extLst>
          </p:cNvPr>
          <p:cNvSpPr txBox="1"/>
          <p:nvPr/>
        </p:nvSpPr>
        <p:spPr>
          <a:xfrm>
            <a:off x="1705356" y="1238319"/>
            <a:ext cx="3039054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Previous Slide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/>
              <p:nvPr/>
            </p:nvSpPr>
            <p:spPr>
              <a:xfrm>
                <a:off x="4041584" y="3786788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786788"/>
                <a:ext cx="2457712" cy="764505"/>
              </a:xfrm>
              <a:prstGeom prst="rect">
                <a:avLst/>
              </a:prstGeom>
              <a:blipFill>
                <a:blip r:embed="rId3"/>
                <a:stretch>
                  <a:fillRect l="-14796" t="-119355" b="-16612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6853F7A-C8EC-504D-97E9-875ADC40CEC5}"/>
              </a:ext>
            </a:extLst>
          </p:cNvPr>
          <p:cNvSpPr txBox="1"/>
          <p:nvPr/>
        </p:nvSpPr>
        <p:spPr>
          <a:xfrm>
            <a:off x="6580266" y="3852551"/>
            <a:ext cx="40816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Accept as true for now, will argue why in a moment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0600322-54D5-CC4E-8892-CCC951A4E98C}"/>
                  </a:ext>
                </a:extLst>
              </p:cNvPr>
              <p:cNvSpPr txBox="1"/>
              <p:nvPr/>
            </p:nvSpPr>
            <p:spPr>
              <a:xfrm>
                <a:off x="4041584" y="4771292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0600322-54D5-CC4E-8892-CCC951A4E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4771292"/>
                <a:ext cx="2457712" cy="764505"/>
              </a:xfrm>
              <a:prstGeom prst="rect">
                <a:avLst/>
              </a:prstGeom>
              <a:blipFill>
                <a:blip r:embed="rId4"/>
                <a:stretch>
                  <a:fillRect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1F3348A-5029-1248-B11A-FF40274FA502}"/>
              </a:ext>
            </a:extLst>
          </p:cNvPr>
          <p:cNvSpPr txBox="1"/>
          <p:nvPr/>
        </p:nvSpPr>
        <p:spPr>
          <a:xfrm>
            <a:off x="6589410" y="4837055"/>
            <a:ext cx="40816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…………………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4D0D8F-D787-B344-86E8-62EEEC7FFC42}"/>
                  </a:ext>
                </a:extLst>
              </p:cNvPr>
              <p:cNvSpPr txBox="1"/>
              <p:nvPr/>
            </p:nvSpPr>
            <p:spPr>
              <a:xfrm>
                <a:off x="3054096" y="5655212"/>
                <a:ext cx="3445200" cy="3693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4D0D8F-D787-B344-86E8-62EEEC7FF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96" y="5655212"/>
                <a:ext cx="3445200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14CAAFDE-7D43-4946-9F67-4BF8784B7789}"/>
              </a:ext>
            </a:extLst>
          </p:cNvPr>
          <p:cNvSpPr txBox="1"/>
          <p:nvPr/>
        </p:nvSpPr>
        <p:spPr>
          <a:xfrm>
            <a:off x="6598554" y="5655181"/>
            <a:ext cx="40816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Q.E.D. if inequality assumed above is true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FEE75D-78AA-5043-868D-657AF20F916C}"/>
              </a:ext>
            </a:extLst>
          </p:cNvPr>
          <p:cNvCxnSpPr/>
          <p:nvPr/>
        </p:nvCxnSpPr>
        <p:spPr>
          <a:xfrm>
            <a:off x="813816" y="2907792"/>
            <a:ext cx="11000232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43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/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blipFill>
                <a:blip r:embed="rId2"/>
                <a:stretch>
                  <a:fillRect l="-15385"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6853F7A-C8EC-504D-97E9-875ADC40CEC5}"/>
              </a:ext>
            </a:extLst>
          </p:cNvPr>
          <p:cNvSpPr txBox="1"/>
          <p:nvPr/>
        </p:nvSpPr>
        <p:spPr>
          <a:xfrm>
            <a:off x="1832296" y="1118360"/>
            <a:ext cx="8467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Analysis on previous slide relies on the following inequality. Does it actually hold?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49F564-A024-AE40-8D4B-2F5E4F5CF11A}"/>
              </a:ext>
            </a:extLst>
          </p:cNvPr>
          <p:cNvSpPr txBox="1"/>
          <p:nvPr/>
        </p:nvSpPr>
        <p:spPr>
          <a:xfrm>
            <a:off x="733742" y="1737665"/>
            <a:ext cx="299573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First, suppose that there is a set S with size |S| and algorithm adds all nodes from S “at once”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2D5086A-7FE4-5944-AB86-8BE67D4AF46B}"/>
              </a:ext>
            </a:extLst>
          </p:cNvPr>
          <p:cNvGrpSpPr/>
          <p:nvPr/>
        </p:nvGrpSpPr>
        <p:grpSpPr>
          <a:xfrm>
            <a:off x="1309094" y="4136005"/>
            <a:ext cx="9781172" cy="802261"/>
            <a:chOff x="1309094" y="4136005"/>
            <a:chExt cx="9781172" cy="80226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9065A1-5DD2-AC40-A7DE-D94FFD7D6665}"/>
                </a:ext>
              </a:extLst>
            </p:cNvPr>
            <p:cNvGrpSpPr/>
            <p:nvPr/>
          </p:nvGrpSpPr>
          <p:grpSpPr>
            <a:xfrm>
              <a:off x="1309094" y="4136005"/>
              <a:ext cx="9781172" cy="802261"/>
              <a:chOff x="1309094" y="4374542"/>
              <a:chExt cx="9781172" cy="80226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769EA12-4B20-144E-ADB9-99B52D294968}"/>
                  </a:ext>
                </a:extLst>
              </p:cNvPr>
              <p:cNvGrpSpPr/>
              <p:nvPr/>
            </p:nvGrpSpPr>
            <p:grpSpPr>
              <a:xfrm>
                <a:off x="2390868" y="4428892"/>
                <a:ext cx="8699398" cy="630640"/>
                <a:chOff x="2464020" y="4172860"/>
                <a:chExt cx="8699398" cy="630640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725BEA7F-AC89-C146-8C86-A344EDD536F3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630640"/>
                  <a:chOff x="2464020" y="4172860"/>
                  <a:chExt cx="8699398" cy="63064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0EF31422-0472-FA4E-AFD5-817B772AE6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0EF31422-0472-FA4E-AFD5-817B772AE6A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700FCB4E-BA94-1B42-B2E2-8D0B86677E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700FCB4E-BA94-1B42-B2E2-8D0B86677E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2D94D644-4FC2-1B42-8FFD-69B47C6BE5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2D94D644-4FC2-1B42-8FFD-69B47C6BE5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D3A5761E-5B41-CA42-9124-CDF2BF747C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D3A5761E-5B41-CA42-9124-CDF2BF747C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440E7382-FE3C-9341-8FF8-E9A456CD81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440E7382-FE3C-9341-8FF8-E9A456CD816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AA475DED-2502-7144-A587-09CF4F0EEA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AA475DED-2502-7144-A587-09CF4F0EEA1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AC67504-E048-9D45-AE6C-C91D37551644}"/>
                      </a:ext>
                    </a:extLst>
                  </p:cNvPr>
                  <p:cNvSpPr txBox="1"/>
                  <p:nvPr/>
                </p:nvSpPr>
                <p:spPr>
                  <a:xfrm>
                    <a:off x="6234669" y="4279392"/>
                    <a:ext cx="10289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endParaRPr lang="en-US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BE152E5C-EF52-334D-8055-405EF03D6A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BE152E5C-EF52-334D-8055-405EF03D6A1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B62445D-3ABF-EB49-9498-41A7D4B865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2B62445D-3ABF-EB49-9498-41A7D4B865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F0473649-9308-EB43-A695-DEED459DDC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F0473649-9308-EB43-A695-DEED459DDC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E51D706-645F-4B47-BFFE-EEDC074C40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CE51D706-645F-4B47-BFFE-EEDC074C40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1A40BB54-5C9A-5441-A905-A22B04F34C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1A40BB54-5C9A-5441-A905-A22B04F34C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21143C9F-FC41-9C4D-BA55-191D4B3A63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21143C9F-FC41-9C4D-BA55-191D4B3A63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CCE27AFF-AA11-4C42-B7B0-CD3B9870F4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CCE27AFF-AA11-4C42-B7B0-CD3B9870F4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8A013B3-36A1-6741-890E-A1558AE772AC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D8A013B3-36A1-6741-890E-A1558AE772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9341" t="-119355" b="-166129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2F062B1-3E5F-9740-B2E7-92AE875B55AF}"/>
                  </a:ext>
                </a:extLst>
              </p:cNvPr>
              <p:cNvSpPr/>
              <p:nvPr/>
            </p:nvSpPr>
            <p:spPr>
              <a:xfrm>
                <a:off x="2537791" y="4374542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8039782-7043-C841-B205-847B9AC75B94}"/>
                    </a:ext>
                  </a:extLst>
                </p:cNvPr>
                <p:cNvSpPr txBox="1"/>
                <p:nvPr/>
              </p:nvSpPr>
              <p:spPr>
                <a:xfrm>
                  <a:off x="9004180" y="4208199"/>
                  <a:ext cx="1028988" cy="612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br>
                    <a:rPr lang="en-US" b="0" i="1" dirty="0"/>
                  </a:br>
                  <a:endParaRPr lang="en-US" i="1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8039782-7043-C841-B205-847B9AC75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180" y="4208199"/>
                  <a:ext cx="1028988" cy="61279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37D76A-9334-E749-A203-4F3E40936E57}"/>
              </a:ext>
            </a:extLst>
          </p:cNvPr>
          <p:cNvGrpSpPr/>
          <p:nvPr/>
        </p:nvGrpSpPr>
        <p:grpSpPr>
          <a:xfrm>
            <a:off x="1309094" y="5648080"/>
            <a:ext cx="9781172" cy="802261"/>
            <a:chOff x="1309094" y="5648080"/>
            <a:chExt cx="9781172" cy="80226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27D2504-6A43-4B45-99CD-C3E3524B6771}"/>
                </a:ext>
              </a:extLst>
            </p:cNvPr>
            <p:cNvGrpSpPr/>
            <p:nvPr/>
          </p:nvGrpSpPr>
          <p:grpSpPr>
            <a:xfrm>
              <a:off x="1309094" y="5648080"/>
              <a:ext cx="9781172" cy="802261"/>
              <a:chOff x="1309094" y="5648080"/>
              <a:chExt cx="9781172" cy="802261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8BB17F97-E8B9-7949-BF18-62D698104EDD}"/>
                  </a:ext>
                </a:extLst>
              </p:cNvPr>
              <p:cNvGrpSpPr/>
              <p:nvPr/>
            </p:nvGrpSpPr>
            <p:grpSpPr>
              <a:xfrm>
                <a:off x="2390868" y="5687904"/>
                <a:ext cx="8699398" cy="630640"/>
                <a:chOff x="2464020" y="4172860"/>
                <a:chExt cx="8699398" cy="63064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BA4426E8-E08F-6841-AE6D-164A288812DC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630640"/>
                  <a:chOff x="2464020" y="4172860"/>
                  <a:chExt cx="8699398" cy="63064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F1F6E2A0-632F-0644-93EC-63A3A318EDF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F1F6E2A0-632F-0644-93EC-63A3A318EDF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BE59BF50-633E-E54B-B6A8-A71DBD81A6B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BE59BF50-633E-E54B-B6A8-A71DBD81A6B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74F84DE-A0F6-5044-AF0C-329F5BC3079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74F84DE-A0F6-5044-AF0C-329F5BC307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A23FDD23-7B4C-E74C-8E9A-B121F9AE70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A23FDD23-7B4C-E74C-8E9A-B121F9AE707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9EA246E9-9C10-944D-851C-B47F975B85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9EA246E9-9C10-944D-851C-B47F975B851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29F1A125-B4EF-3647-8A9A-34348D16B5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29F1A125-B4EF-3647-8A9A-34348D16B53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D1BC53B0-7893-A648-90BC-30443D12BF45}"/>
                      </a:ext>
                    </a:extLst>
                  </p:cNvPr>
                  <p:cNvSpPr txBox="1"/>
                  <p:nvPr/>
                </p:nvSpPr>
                <p:spPr>
                  <a:xfrm>
                    <a:off x="6205974" y="4276101"/>
                    <a:ext cx="10289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endParaRPr lang="en-US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013C8B4A-FB87-BB45-B680-E7B5A892D6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013C8B4A-FB87-BB45-B680-E7B5A892D6C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3C40A7A-89C4-674E-A1B0-8A6DEE4885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3C40A7A-89C4-674E-A1B0-8A6DEE4885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36F322E2-DF87-1F46-A10D-AEFBF019F2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36F322E2-DF87-1F46-A10D-AEFBF019F2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7740EEA-D4B6-8F4C-9EFA-53DECD49F5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7740EEA-D4B6-8F4C-9EFA-53DECD49F5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1EED803F-4900-0846-8661-3C618B891C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1EED803F-4900-0846-8661-3C618B891C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83FCB73C-5D29-6940-B34C-300E72BFC7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83FCB73C-5D29-6940-B34C-300E72BFC7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DCFC2F8B-6986-9646-A5C2-EEC90D5A71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DCFC2F8B-6986-9646-A5C2-EEC90D5A71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4164D74-BBDD-BF49-90C0-5D01C0DB77D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4164D74-BBDD-BF49-90C0-5D01C0DB77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9677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3B718AF-5A69-BB4C-9869-BBFB7E77D89B}"/>
                  </a:ext>
                </a:extLst>
              </p:cNvPr>
              <p:cNvSpPr/>
              <p:nvPr/>
            </p:nvSpPr>
            <p:spPr>
              <a:xfrm>
                <a:off x="2547068" y="5648080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CA1E092-CF90-9743-8FFB-58959C15EBC5}"/>
                    </a:ext>
                  </a:extLst>
                </p:cNvPr>
                <p:cNvSpPr txBox="1"/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br>
                    <a:rPr lang="en-US" b="0" i="1" dirty="0"/>
                  </a:br>
                  <a:endParaRPr lang="en-US" i="1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CA1E092-CF90-9743-8FFB-58959C15EB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blipFill>
                  <a:blip r:embed="rId24"/>
                  <a:stretch>
                    <a:fillRect b="-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8CC12A0-CC12-5F40-A11E-68300F368099}"/>
              </a:ext>
            </a:extLst>
          </p:cNvPr>
          <p:cNvGrpSpPr/>
          <p:nvPr/>
        </p:nvGrpSpPr>
        <p:grpSpPr>
          <a:xfrm>
            <a:off x="2693865" y="5088016"/>
            <a:ext cx="8082356" cy="370658"/>
            <a:chOff x="2693865" y="5088016"/>
            <a:chExt cx="8082356" cy="37065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16B248-DD57-FC47-A30D-F6BA6C7040F5}"/>
                </a:ext>
              </a:extLst>
            </p:cNvPr>
            <p:cNvGrpSpPr/>
            <p:nvPr/>
          </p:nvGrpSpPr>
          <p:grpSpPr>
            <a:xfrm>
              <a:off x="2693865" y="5088016"/>
              <a:ext cx="8082356" cy="369332"/>
              <a:chOff x="2693865" y="5088016"/>
              <a:chExt cx="8082356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15118DE2-68D1-464A-87D5-5D94D6A80506}"/>
                      </a:ext>
                    </a:extLst>
                  </p:cNvPr>
                  <p:cNvSpPr txBox="1"/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15118DE2-68D1-464A-87D5-5D94D6A805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1B288E6-E641-0C47-82DB-FCD3F1622D80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81B288E6-E641-0C47-82DB-FCD3F1622D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7E0414D5-BA96-0A4B-B295-39726A54842F}"/>
                      </a:ext>
                    </a:extLst>
                  </p:cNvPr>
                  <p:cNvSpPr txBox="1"/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7E0414D5-BA96-0A4B-B295-39726A5484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B7F458C-6697-B447-BE83-DB7EB64017E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B7F458C-6697-B447-BE83-DB7EB64017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2FB6745A-E58F-9B4C-9B29-FA5A0BA308A5}"/>
                      </a:ext>
                    </a:extLst>
                  </p:cNvPr>
                  <p:cNvSpPr txBox="1"/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2FB6745A-E58F-9B4C-9B29-FA5A0BA308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A48CDC81-937F-0A4C-9E10-4BE5B33950BE}"/>
                      </a:ext>
                    </a:extLst>
                  </p:cNvPr>
                  <p:cNvSpPr txBox="1"/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A48CDC81-937F-0A4C-9E10-4BE5B33950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3AB141C-94F4-0E45-81F1-6BF644FC6B22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63AB141C-94F4-0E45-81F1-6BF644FC6B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80B0FC-F191-E846-AC23-AEB375B36499}"/>
                    </a:ext>
                  </a:extLst>
                </p:cNvPr>
                <p:cNvSpPr txBox="1"/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80B0FC-F191-E846-AC23-AEB375B36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DF81F8D-3391-A748-95D0-27661F4DAC3E}"/>
              </a:ext>
            </a:extLst>
          </p:cNvPr>
          <p:cNvGrpSpPr/>
          <p:nvPr/>
        </p:nvGrpSpPr>
        <p:grpSpPr>
          <a:xfrm>
            <a:off x="2528515" y="3029449"/>
            <a:ext cx="8380675" cy="802261"/>
            <a:chOff x="2528515" y="3029449"/>
            <a:chExt cx="8380675" cy="80226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D0FAC73-C889-B44B-9A82-23F468768468}"/>
                </a:ext>
              </a:extLst>
            </p:cNvPr>
            <p:cNvGrpSpPr/>
            <p:nvPr/>
          </p:nvGrpSpPr>
          <p:grpSpPr>
            <a:xfrm>
              <a:off x="2528515" y="3029449"/>
              <a:ext cx="8380675" cy="802261"/>
              <a:chOff x="2528515" y="3267986"/>
              <a:chExt cx="8380675" cy="80226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81AF4F6-2BB8-B446-A9C7-5BA9838E5561}"/>
                  </a:ext>
                </a:extLst>
              </p:cNvPr>
              <p:cNvSpPr/>
              <p:nvPr/>
            </p:nvSpPr>
            <p:spPr>
              <a:xfrm>
                <a:off x="2528515" y="3267986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4B17D2E-3FA3-C44F-9FAF-F76721D87C7E}"/>
                  </a:ext>
                </a:extLst>
              </p:cNvPr>
              <p:cNvGrpSpPr/>
              <p:nvPr/>
            </p:nvGrpSpPr>
            <p:grpSpPr>
              <a:xfrm>
                <a:off x="2655756" y="3402288"/>
                <a:ext cx="8118818" cy="525923"/>
                <a:chOff x="2719764" y="2981664"/>
                <a:chExt cx="8118818" cy="525923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DBF75C9-777C-014B-B6CB-BA8F4BCA04C5}"/>
                    </a:ext>
                  </a:extLst>
                </p:cNvPr>
                <p:cNvSpPr/>
                <p:nvPr/>
              </p:nvSpPr>
              <p:spPr>
                <a:xfrm>
                  <a:off x="2719764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F008F556-A53D-3E44-990C-ACFCFA627DCE}"/>
                    </a:ext>
                  </a:extLst>
                </p:cNvPr>
                <p:cNvSpPr/>
                <p:nvPr/>
              </p:nvSpPr>
              <p:spPr>
                <a:xfrm>
                  <a:off x="3828618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F6378673-61FD-6F42-95CA-822AEEE84FC4}"/>
                    </a:ext>
                  </a:extLst>
                </p:cNvPr>
                <p:cNvSpPr/>
                <p:nvPr/>
              </p:nvSpPr>
              <p:spPr>
                <a:xfrm>
                  <a:off x="4937472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DFCB85E-366A-9242-AE32-3CFD4304E1A7}"/>
                    </a:ext>
                  </a:extLst>
                </p:cNvPr>
                <p:cNvSpPr/>
                <p:nvPr/>
              </p:nvSpPr>
              <p:spPr>
                <a:xfrm>
                  <a:off x="6046326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3A0BAB8D-07B4-9444-8077-7B6AE014D1FE}"/>
                    </a:ext>
                  </a:extLst>
                </p:cNvPr>
                <p:cNvSpPr/>
                <p:nvPr/>
              </p:nvSpPr>
              <p:spPr>
                <a:xfrm>
                  <a:off x="7111187" y="2987575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3B1C742-7A8F-4947-8E0F-5EFB578D91BD}"/>
                    </a:ext>
                  </a:extLst>
                </p:cNvPr>
                <p:cNvSpPr/>
                <p:nvPr/>
              </p:nvSpPr>
              <p:spPr>
                <a:xfrm>
                  <a:off x="8220041" y="2987575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771F50DE-C1E0-5C45-853B-DB0A24460667}"/>
                    </a:ext>
                  </a:extLst>
                </p:cNvPr>
                <p:cNvSpPr/>
                <p:nvPr/>
              </p:nvSpPr>
              <p:spPr>
                <a:xfrm>
                  <a:off x="10339371" y="2981664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CF2D48F-A6F8-DB42-960C-67AB95DC1B9A}"/>
                    </a:ext>
                  </a:extLst>
                </p:cNvPr>
                <p:cNvSpPr txBox="1"/>
                <p:nvPr/>
              </p:nvSpPr>
              <p:spPr>
                <a:xfrm>
                  <a:off x="6266607" y="3034748"/>
                  <a:ext cx="10289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0" i="1" dirty="0"/>
                    <a:t>…</a:t>
                  </a:r>
                  <a:endParaRPr lang="en-US" i="1" dirty="0"/>
                </a:p>
              </p:txBody>
            </p:sp>
          </p:grp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6EF4155-8158-FE4E-BB57-93491A726726}"/>
                </a:ext>
              </a:extLst>
            </p:cNvPr>
            <p:cNvSpPr/>
            <p:nvPr/>
          </p:nvSpPr>
          <p:spPr>
            <a:xfrm>
              <a:off x="9246023" y="3179782"/>
              <a:ext cx="499211" cy="499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9271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/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blipFill>
                <a:blip r:embed="rId2"/>
                <a:stretch>
                  <a:fillRect l="-15385"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6853F7A-C8EC-504D-97E9-875ADC40CEC5}"/>
              </a:ext>
            </a:extLst>
          </p:cNvPr>
          <p:cNvSpPr txBox="1"/>
          <p:nvPr/>
        </p:nvSpPr>
        <p:spPr>
          <a:xfrm>
            <a:off x="1832296" y="1118360"/>
            <a:ext cx="8467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Analysis on previous slide relies on the following inequality. Does it actually hold?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49F564-A024-AE40-8D4B-2F5E4F5CF11A}"/>
              </a:ext>
            </a:extLst>
          </p:cNvPr>
          <p:cNvSpPr txBox="1"/>
          <p:nvPr/>
        </p:nvSpPr>
        <p:spPr>
          <a:xfrm>
            <a:off x="941610" y="1722484"/>
            <a:ext cx="299573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Now, suppose one node gets added in the previous ”round” and S gets added next.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440EF37-CA12-0641-A081-54F147BB92DD}"/>
              </a:ext>
            </a:extLst>
          </p:cNvPr>
          <p:cNvGrpSpPr/>
          <p:nvPr/>
        </p:nvGrpSpPr>
        <p:grpSpPr>
          <a:xfrm>
            <a:off x="1309094" y="4136005"/>
            <a:ext cx="9781172" cy="807213"/>
            <a:chOff x="1309094" y="4136005"/>
            <a:chExt cx="9781172" cy="80721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0D0A802-A2E4-154E-9F4D-C27FFEDCCB3D}"/>
                </a:ext>
              </a:extLst>
            </p:cNvPr>
            <p:cNvGrpSpPr/>
            <p:nvPr/>
          </p:nvGrpSpPr>
          <p:grpSpPr>
            <a:xfrm>
              <a:off x="1309094" y="4136005"/>
              <a:ext cx="9781172" cy="807213"/>
              <a:chOff x="1309094" y="4374542"/>
              <a:chExt cx="9781172" cy="80721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2EC03A0-76C2-5547-A333-820065B12887}"/>
                  </a:ext>
                </a:extLst>
              </p:cNvPr>
              <p:cNvGrpSpPr/>
              <p:nvPr/>
            </p:nvGrpSpPr>
            <p:grpSpPr>
              <a:xfrm>
                <a:off x="2390868" y="4428892"/>
                <a:ext cx="8699398" cy="752863"/>
                <a:chOff x="2464020" y="4172860"/>
                <a:chExt cx="8699398" cy="752863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36E4B119-B8DD-B840-8631-0F99720B4E24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752863"/>
                  <a:chOff x="2464020" y="4172860"/>
                  <a:chExt cx="8699398" cy="75286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4AC08369-E00B-D448-9444-DAF1727268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4AC08369-E00B-D448-9444-DAF1727268C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7E42F67-C7C3-2248-B463-62BAC02238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7E42F67-C7C3-2248-B463-62BAC02238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924EB230-F696-164C-B5AD-708D6DAF72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924EB230-F696-164C-B5AD-708D6DAF72C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1924E34F-C664-6448-9541-31385FF75D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1924E34F-C664-6448-9541-31385FF75DA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DDC13C3-70AE-364D-B13D-4AC0D69A5A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DDC13C3-70AE-364D-B13D-4AC0D69A5AE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D4F38F5B-EA10-0443-8D3F-BDBB298173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D4F38F5B-EA10-0443-8D3F-BDBB298173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D9CF4603-F56D-E249-81A5-5F1FAC5215A8}"/>
                      </a:ext>
                    </a:extLst>
                  </p:cNvPr>
                  <p:cNvSpPr txBox="1"/>
                  <p:nvPr/>
                </p:nvSpPr>
                <p:spPr>
                  <a:xfrm>
                    <a:off x="6234669" y="4279392"/>
                    <a:ext cx="102898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br>
                      <a:rPr lang="en-US" b="0" i="1" dirty="0"/>
                    </a:br>
                    <a:endParaRPr lang="en-US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5D1745D-2A7A-B448-9E73-F17060D2C9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58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5D1745D-2A7A-B448-9E73-F17060D2C9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5812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32032AA-1A4F-824A-BCF2-960D52C2B8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32032AA-1A4F-824A-BCF2-960D52C2B8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21D75D6-7D8F-F44C-A05B-4C9D74E136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21D75D6-7D8F-F44C-A05B-4C9D74E136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A531081-AD1D-7049-B190-9A2D465FC6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A531081-AD1D-7049-B190-9A2D465FC6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1F08311-3987-2746-8B4A-4BBDD6D71B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1F08311-3987-2746-8B4A-4BBDD6D71B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C713468-02AD-AE4F-9BE1-53EE7CA295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C713468-02AD-AE4F-9BE1-53EE7CA295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407459F-0661-7249-9574-3CD918901E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407459F-0661-7249-9574-3CD918901E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D11BE86-42FA-5E40-B7A7-D349B65522D5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D11BE86-42FA-5E40-B7A7-D349B65522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59341" t="-119355" b="-166129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1DDB5D9-1CFC-2A4A-8BEC-A3DB37694454}"/>
                  </a:ext>
                </a:extLst>
              </p:cNvPr>
              <p:cNvSpPr/>
              <p:nvPr/>
            </p:nvSpPr>
            <p:spPr>
              <a:xfrm>
                <a:off x="2537791" y="4374542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E39D0E-43CE-2F4A-9FEE-72411EF0C054}"/>
                    </a:ext>
                  </a:extLst>
                </p:cNvPr>
                <p:cNvSpPr txBox="1"/>
                <p:nvPr/>
              </p:nvSpPr>
              <p:spPr>
                <a:xfrm>
                  <a:off x="9004180" y="4208199"/>
                  <a:ext cx="1028988" cy="612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br>
                    <a:rPr lang="en-US" b="0" i="1" dirty="0"/>
                  </a:br>
                  <a:endParaRPr lang="en-US" i="1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E39D0E-43CE-2F4A-9FEE-72411EF0C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4180" y="4208199"/>
                  <a:ext cx="1028988" cy="612796"/>
                </a:xfrm>
                <a:prstGeom prst="rect">
                  <a:avLst/>
                </a:prstGeom>
                <a:blipFill>
                  <a:blip r:embed="rId14"/>
                  <a:stretch>
                    <a:fillRect b="-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4D58FE7-7BE5-7F46-906F-51C8CB1F75B7}"/>
              </a:ext>
            </a:extLst>
          </p:cNvPr>
          <p:cNvGrpSpPr/>
          <p:nvPr/>
        </p:nvGrpSpPr>
        <p:grpSpPr>
          <a:xfrm>
            <a:off x="1309094" y="5648080"/>
            <a:ext cx="9781172" cy="802261"/>
            <a:chOff x="1309094" y="5648080"/>
            <a:chExt cx="9781172" cy="80226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F4C25E0-6B25-FD44-B6F2-857DA9D4E205}"/>
                </a:ext>
              </a:extLst>
            </p:cNvPr>
            <p:cNvGrpSpPr/>
            <p:nvPr/>
          </p:nvGrpSpPr>
          <p:grpSpPr>
            <a:xfrm>
              <a:off x="1309094" y="5648080"/>
              <a:ext cx="9781172" cy="802261"/>
              <a:chOff x="1309094" y="5648080"/>
              <a:chExt cx="9781172" cy="802261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64622D43-D198-EC44-B642-AF51EA536E47}"/>
                  </a:ext>
                </a:extLst>
              </p:cNvPr>
              <p:cNvGrpSpPr/>
              <p:nvPr/>
            </p:nvGrpSpPr>
            <p:grpSpPr>
              <a:xfrm>
                <a:off x="2390868" y="5687904"/>
                <a:ext cx="8699398" cy="749572"/>
                <a:chOff x="2464020" y="4172860"/>
                <a:chExt cx="8699398" cy="749572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0DB2B9A2-B50E-4944-A65F-01FD7DD04F3E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749572"/>
                  <a:chOff x="2464020" y="4172860"/>
                  <a:chExt cx="8699398" cy="74957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9A395A3-55FF-D445-8BFD-6C624DF28B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9A395A3-55FF-D445-8BFD-6C624DF28B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A6613FD8-A267-F940-A48C-57E4AB47CC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A6613FD8-A267-F940-A48C-57E4AB47CC2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878D6431-3DEE-6F4A-83E6-8B74F385DC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878D6431-3DEE-6F4A-83E6-8B74F385DC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1C2F7B16-1877-E64C-A479-BA3544FEDE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1C2F7B16-1877-E64C-A479-BA3544FEDE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F62D872D-75D2-E447-BB87-76A071B68F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F62D872D-75D2-E447-BB87-76A071B68F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DCE5040C-50A0-2447-907B-C8B529F1C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DCE5040C-50A0-2447-907B-C8B529F1C1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9C18C1AA-9F0E-AB41-B797-7D4E1B75BDB9}"/>
                      </a:ext>
                    </a:extLst>
                  </p:cNvPr>
                  <p:cNvSpPr txBox="1"/>
                  <p:nvPr/>
                </p:nvSpPr>
                <p:spPr>
                  <a:xfrm>
                    <a:off x="6293439" y="4276101"/>
                    <a:ext cx="102898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br>
                      <a:rPr lang="en-US" b="0" i="1" dirty="0"/>
                    </a:br>
                    <a:endParaRPr lang="en-US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E0F1226-D53D-3E4A-AA00-6CCCF6D9AE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E0F1226-D53D-3E4A-AA00-6CCCF6D9AE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CC0FBF4-821B-B946-A6E0-D59ABD1CA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CC0FBF4-821B-B946-A6E0-D59ABD1CA3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633952E-A3E6-0548-948A-5F33CB721A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633952E-A3E6-0548-948A-5F33CB721A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6ADF10FB-081C-614C-AB0D-E6AC750630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6ADF10FB-081C-614C-AB0D-E6AC750630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9025D363-6DDE-034B-AE0E-0713B1EAF2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9025D363-6DDE-034B-AE0E-0713B1EAF2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60FE818-0DC1-C946-8201-DD4C220198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60FE818-0DC1-C946-8201-DD4C220198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776CB2EB-FF4A-F54B-AEEA-5730FC4B0B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776CB2EB-FF4A-F54B-AEEA-5730FC4B0B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8122C2D-A59C-044C-97D3-67CE8223D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8122C2D-A59C-044C-97D3-67CE8223D1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9677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A3A4BAF-A7DD-C348-979D-7C3EC7C72E78}"/>
                  </a:ext>
                </a:extLst>
              </p:cNvPr>
              <p:cNvSpPr/>
              <p:nvPr/>
            </p:nvSpPr>
            <p:spPr>
              <a:xfrm>
                <a:off x="2547068" y="5648080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4D391-EE1A-604B-B3EB-132CAC6DA4E5}"/>
                    </a:ext>
                  </a:extLst>
                </p:cNvPr>
                <p:cNvSpPr txBox="1"/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br>
                    <a:rPr lang="en-US" b="0" i="1" dirty="0"/>
                  </a:br>
                  <a:endParaRPr lang="en-US" i="1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4D391-EE1A-604B-B3EB-132CAC6DA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blipFill>
                  <a:blip r:embed="rId24"/>
                  <a:stretch>
                    <a:fillRect b="-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EB345E3-D845-3C43-891D-7D956D4B1C74}"/>
              </a:ext>
            </a:extLst>
          </p:cNvPr>
          <p:cNvGrpSpPr/>
          <p:nvPr/>
        </p:nvGrpSpPr>
        <p:grpSpPr>
          <a:xfrm>
            <a:off x="2693865" y="5088016"/>
            <a:ext cx="8082356" cy="370658"/>
            <a:chOff x="2693865" y="5088016"/>
            <a:chExt cx="8082356" cy="37065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BEBDDA9-F5BE-5142-AB1A-30321589A992}"/>
                </a:ext>
              </a:extLst>
            </p:cNvPr>
            <p:cNvGrpSpPr/>
            <p:nvPr/>
          </p:nvGrpSpPr>
          <p:grpSpPr>
            <a:xfrm>
              <a:off x="2693865" y="5088016"/>
              <a:ext cx="8082356" cy="369332"/>
              <a:chOff x="2693865" y="5088016"/>
              <a:chExt cx="8082356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39575EA-1975-C147-840C-6D492EBBB9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39575EA-1975-C147-840C-6D492EBBB9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B3CA8C1-905D-FD4A-8EBA-589FCE67B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B3CA8C1-905D-FD4A-8EBA-589FCE67B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837F824C-DFEE-1B4B-8653-44857465B5C3}"/>
                      </a:ext>
                    </a:extLst>
                  </p:cNvPr>
                  <p:cNvSpPr txBox="1"/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837F824C-DFEE-1B4B-8653-44857465B5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9179B83-C033-6646-9B77-47E3522099E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9179B83-C033-6646-9B77-47E3522099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9D134230-ABA2-5B45-BFF9-276F7F7A7C94}"/>
                      </a:ext>
                    </a:extLst>
                  </p:cNvPr>
                  <p:cNvSpPr txBox="1"/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9D134230-ABA2-5B45-BFF9-276F7F7A7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4EE79F0-5759-E441-A431-1E4BFC286E19}"/>
                      </a:ext>
                    </a:extLst>
                  </p:cNvPr>
                  <p:cNvSpPr txBox="1"/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4EE79F0-5759-E441-A431-1E4BFC286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E122641-C3EE-9A44-9C6E-0B05757E7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E122641-C3EE-9A44-9C6E-0B05757E7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379C80-973D-634B-8AEE-A06CE3FDD341}"/>
                    </a:ext>
                  </a:extLst>
                </p:cNvPr>
                <p:cNvSpPr txBox="1"/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379C80-973D-634B-8AEE-A06CE3FDD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5C02736-A721-AE42-A447-7EEB6346D373}"/>
              </a:ext>
            </a:extLst>
          </p:cNvPr>
          <p:cNvGrpSpPr/>
          <p:nvPr/>
        </p:nvGrpSpPr>
        <p:grpSpPr>
          <a:xfrm>
            <a:off x="2528515" y="3029449"/>
            <a:ext cx="8380675" cy="802261"/>
            <a:chOff x="2528515" y="3029449"/>
            <a:chExt cx="8380675" cy="80226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EB50F01-271E-6B4A-851A-F22FD32992CB}"/>
                </a:ext>
              </a:extLst>
            </p:cNvPr>
            <p:cNvGrpSpPr/>
            <p:nvPr/>
          </p:nvGrpSpPr>
          <p:grpSpPr>
            <a:xfrm>
              <a:off x="2528515" y="3029449"/>
              <a:ext cx="8380675" cy="802261"/>
              <a:chOff x="2528515" y="3267986"/>
              <a:chExt cx="8380675" cy="802261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3924325E-64D1-024D-BD49-30A3F904C484}"/>
                  </a:ext>
                </a:extLst>
              </p:cNvPr>
              <p:cNvSpPr/>
              <p:nvPr/>
            </p:nvSpPr>
            <p:spPr>
              <a:xfrm>
                <a:off x="2528515" y="3267986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6998FBC3-6CD8-3F4F-9380-8C45A1C20974}"/>
                  </a:ext>
                </a:extLst>
              </p:cNvPr>
              <p:cNvGrpSpPr/>
              <p:nvPr/>
            </p:nvGrpSpPr>
            <p:grpSpPr>
              <a:xfrm>
                <a:off x="2655756" y="3402288"/>
                <a:ext cx="8118818" cy="525923"/>
                <a:chOff x="2719764" y="2981664"/>
                <a:chExt cx="8118818" cy="525923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97600F93-B690-D542-B95B-69E6E475B277}"/>
                    </a:ext>
                  </a:extLst>
                </p:cNvPr>
                <p:cNvSpPr/>
                <p:nvPr/>
              </p:nvSpPr>
              <p:spPr>
                <a:xfrm>
                  <a:off x="2719764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44143D8A-C314-9848-BB5C-0BCCC6B2D428}"/>
                    </a:ext>
                  </a:extLst>
                </p:cNvPr>
                <p:cNvSpPr/>
                <p:nvPr/>
              </p:nvSpPr>
              <p:spPr>
                <a:xfrm>
                  <a:off x="3828618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3EE5171-8F85-2B4F-BEF9-454B32EC6BBD}"/>
                    </a:ext>
                  </a:extLst>
                </p:cNvPr>
                <p:cNvSpPr/>
                <p:nvPr/>
              </p:nvSpPr>
              <p:spPr>
                <a:xfrm>
                  <a:off x="4937472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40E8793B-0FA4-4F43-A13B-D672AF90038E}"/>
                    </a:ext>
                  </a:extLst>
                </p:cNvPr>
                <p:cNvSpPr/>
                <p:nvPr/>
              </p:nvSpPr>
              <p:spPr>
                <a:xfrm>
                  <a:off x="6046326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5C668C3C-54DD-794E-B16D-C109A824A132}"/>
                    </a:ext>
                  </a:extLst>
                </p:cNvPr>
                <p:cNvSpPr/>
                <p:nvPr/>
              </p:nvSpPr>
              <p:spPr>
                <a:xfrm>
                  <a:off x="7111187" y="2987575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80C1E4A9-63D9-E649-91B0-D6703F527640}"/>
                    </a:ext>
                  </a:extLst>
                </p:cNvPr>
                <p:cNvSpPr/>
                <p:nvPr/>
              </p:nvSpPr>
              <p:spPr>
                <a:xfrm>
                  <a:off x="8220041" y="2987575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B0E6FD02-A840-5242-9510-2C6AA6A6FDED}"/>
                    </a:ext>
                  </a:extLst>
                </p:cNvPr>
                <p:cNvSpPr/>
                <p:nvPr/>
              </p:nvSpPr>
              <p:spPr>
                <a:xfrm>
                  <a:off x="10339371" y="2981664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EA54376D-79A3-494E-8B80-715343AB6442}"/>
                    </a:ext>
                  </a:extLst>
                </p:cNvPr>
                <p:cNvSpPr txBox="1"/>
                <p:nvPr/>
              </p:nvSpPr>
              <p:spPr>
                <a:xfrm>
                  <a:off x="6266607" y="3034748"/>
                  <a:ext cx="10289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0" i="1" dirty="0"/>
                    <a:t>…</a:t>
                  </a:r>
                  <a:endParaRPr lang="en-US" i="1" dirty="0"/>
                </a:p>
              </p:txBody>
            </p:sp>
          </p:grpSp>
        </p:grp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4C1DFC6-88AB-DB41-AD8F-F9C3A1F83733}"/>
                </a:ext>
              </a:extLst>
            </p:cNvPr>
            <p:cNvSpPr/>
            <p:nvPr/>
          </p:nvSpPr>
          <p:spPr>
            <a:xfrm>
              <a:off x="9246023" y="3179782"/>
              <a:ext cx="499211" cy="499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4649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/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blipFill>
                <a:blip r:embed="rId2"/>
                <a:stretch>
                  <a:fillRect l="-15385"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6853F7A-C8EC-504D-97E9-875ADC40CEC5}"/>
              </a:ext>
            </a:extLst>
          </p:cNvPr>
          <p:cNvSpPr txBox="1"/>
          <p:nvPr/>
        </p:nvSpPr>
        <p:spPr>
          <a:xfrm>
            <a:off x="1832296" y="1118360"/>
            <a:ext cx="8467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Analysis on previous slide relies on the following inequality. Does it actually hold?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49F564-A024-AE40-8D4B-2F5E4F5CF11A}"/>
              </a:ext>
            </a:extLst>
          </p:cNvPr>
          <p:cNvSpPr txBox="1"/>
          <p:nvPr/>
        </p:nvSpPr>
        <p:spPr>
          <a:xfrm>
            <a:off x="941610" y="1722484"/>
            <a:ext cx="29957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Now, suppose S is added “third”, OR after two nodes already added.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440EF37-CA12-0641-A081-54F147BB92DD}"/>
              </a:ext>
            </a:extLst>
          </p:cNvPr>
          <p:cNvGrpSpPr/>
          <p:nvPr/>
        </p:nvGrpSpPr>
        <p:grpSpPr>
          <a:xfrm>
            <a:off x="1309094" y="4136005"/>
            <a:ext cx="9781172" cy="807213"/>
            <a:chOff x="1309094" y="4136005"/>
            <a:chExt cx="9781172" cy="80721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0D0A802-A2E4-154E-9F4D-C27FFEDCCB3D}"/>
                </a:ext>
              </a:extLst>
            </p:cNvPr>
            <p:cNvGrpSpPr/>
            <p:nvPr/>
          </p:nvGrpSpPr>
          <p:grpSpPr>
            <a:xfrm>
              <a:off x="1309094" y="4136005"/>
              <a:ext cx="9781172" cy="807213"/>
              <a:chOff x="1309094" y="4374542"/>
              <a:chExt cx="9781172" cy="80721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2EC03A0-76C2-5547-A333-820065B12887}"/>
                  </a:ext>
                </a:extLst>
              </p:cNvPr>
              <p:cNvGrpSpPr/>
              <p:nvPr/>
            </p:nvGrpSpPr>
            <p:grpSpPr>
              <a:xfrm>
                <a:off x="2390868" y="4428892"/>
                <a:ext cx="8699398" cy="752863"/>
                <a:chOff x="2464020" y="4172860"/>
                <a:chExt cx="8699398" cy="752863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36E4B119-B8DD-B840-8631-0F99720B4E24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752863"/>
                  <a:chOff x="2464020" y="4172860"/>
                  <a:chExt cx="8699398" cy="75286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4AC08369-E00B-D448-9444-DAF1727268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4AC08369-E00B-D448-9444-DAF1727268C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7E42F67-C7C3-2248-B463-62BAC02238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7E42F67-C7C3-2248-B463-62BAC02238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924EB230-F696-164C-B5AD-708D6DAF72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924EB230-F696-164C-B5AD-708D6DAF72C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1924E34F-C664-6448-9541-31385FF75D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1924E34F-C664-6448-9541-31385FF75DA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DDC13C3-70AE-364D-B13D-4AC0D69A5A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DDC13C3-70AE-364D-B13D-4AC0D69A5AE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D4F38F5B-EA10-0443-8D3F-BDBB298173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D4F38F5B-EA10-0443-8D3F-BDBB298173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D9CF4603-F56D-E249-81A5-5F1FAC5215A8}"/>
                      </a:ext>
                    </a:extLst>
                  </p:cNvPr>
                  <p:cNvSpPr txBox="1"/>
                  <p:nvPr/>
                </p:nvSpPr>
                <p:spPr>
                  <a:xfrm>
                    <a:off x="6234669" y="4279392"/>
                    <a:ext cx="102898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br>
                      <a:rPr lang="en-US" b="0" i="1" dirty="0"/>
                    </a:br>
                    <a:endParaRPr lang="en-US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5D1745D-2A7A-B448-9E73-F17060D2C9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58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5D1745D-2A7A-B448-9E73-F17060D2C9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5812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32032AA-1A4F-824A-BCF2-960D52C2B8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32032AA-1A4F-824A-BCF2-960D52C2B8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21D75D6-7D8F-F44C-A05B-4C9D74E136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21D75D6-7D8F-F44C-A05B-4C9D74E136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A531081-AD1D-7049-B190-9A2D465FC6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A531081-AD1D-7049-B190-9A2D465FC6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1F08311-3987-2746-8B4A-4BBDD6D71B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1F08311-3987-2746-8B4A-4BBDD6D71B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C713468-02AD-AE4F-9BE1-53EE7CA295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C713468-02AD-AE4F-9BE1-53EE7CA295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407459F-0661-7249-9574-3CD918901E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407459F-0661-7249-9574-3CD918901E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D11BE86-42FA-5E40-B7A7-D349B65522D5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D11BE86-42FA-5E40-B7A7-D349B65522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59341" t="-119355" b="-166129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1DDB5D9-1CFC-2A4A-8BEC-A3DB37694454}"/>
                  </a:ext>
                </a:extLst>
              </p:cNvPr>
              <p:cNvSpPr/>
              <p:nvPr/>
            </p:nvSpPr>
            <p:spPr>
              <a:xfrm>
                <a:off x="2537791" y="4374542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E39D0E-43CE-2F4A-9FEE-72411EF0C054}"/>
                    </a:ext>
                  </a:extLst>
                </p:cNvPr>
                <p:cNvSpPr txBox="1"/>
                <p:nvPr/>
              </p:nvSpPr>
              <p:spPr>
                <a:xfrm>
                  <a:off x="8964424" y="4271810"/>
                  <a:ext cx="1028988" cy="5323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br>
                    <a:rPr lang="en-US" sz="1400" b="0" i="1" dirty="0"/>
                  </a:br>
                  <a:endParaRPr lang="en-US" sz="1400" i="1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E39D0E-43CE-2F4A-9FEE-72411EF0C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4424" y="4271810"/>
                  <a:ext cx="1028988" cy="53232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4D58FE7-7BE5-7F46-906F-51C8CB1F75B7}"/>
              </a:ext>
            </a:extLst>
          </p:cNvPr>
          <p:cNvGrpSpPr/>
          <p:nvPr/>
        </p:nvGrpSpPr>
        <p:grpSpPr>
          <a:xfrm>
            <a:off x="1309094" y="5648080"/>
            <a:ext cx="9781172" cy="802261"/>
            <a:chOff x="1309094" y="5648080"/>
            <a:chExt cx="9781172" cy="80226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F4C25E0-6B25-FD44-B6F2-857DA9D4E205}"/>
                </a:ext>
              </a:extLst>
            </p:cNvPr>
            <p:cNvGrpSpPr/>
            <p:nvPr/>
          </p:nvGrpSpPr>
          <p:grpSpPr>
            <a:xfrm>
              <a:off x="1309094" y="5648080"/>
              <a:ext cx="9781172" cy="802261"/>
              <a:chOff x="1309094" y="5648080"/>
              <a:chExt cx="9781172" cy="802261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64622D43-D198-EC44-B642-AF51EA536E47}"/>
                  </a:ext>
                </a:extLst>
              </p:cNvPr>
              <p:cNvGrpSpPr/>
              <p:nvPr/>
            </p:nvGrpSpPr>
            <p:grpSpPr>
              <a:xfrm>
                <a:off x="2390868" y="5687904"/>
                <a:ext cx="8699398" cy="749572"/>
                <a:chOff x="2464020" y="4172860"/>
                <a:chExt cx="8699398" cy="749572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0DB2B9A2-B50E-4944-A65F-01FD7DD04F3E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749572"/>
                  <a:chOff x="2464020" y="4172860"/>
                  <a:chExt cx="8699398" cy="74957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9A395A3-55FF-D445-8BFD-6C624DF28B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9A395A3-55FF-D445-8BFD-6C624DF28B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A6613FD8-A267-F940-A48C-57E4AB47CC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A6613FD8-A267-F940-A48C-57E4AB47CC2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878D6431-3DEE-6F4A-83E6-8B74F385DC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878D6431-3DEE-6F4A-83E6-8B74F385DC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1C2F7B16-1877-E64C-A479-BA3544FEDE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1C2F7B16-1877-E64C-A479-BA3544FEDE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F62D872D-75D2-E447-BB87-76A071B68F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F62D872D-75D2-E447-BB87-76A071B68F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DCE5040C-50A0-2447-907B-C8B529F1C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DCE5040C-50A0-2447-907B-C8B529F1C1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9C18C1AA-9F0E-AB41-B797-7D4E1B75BDB9}"/>
                      </a:ext>
                    </a:extLst>
                  </p:cNvPr>
                  <p:cNvSpPr txBox="1"/>
                  <p:nvPr/>
                </p:nvSpPr>
                <p:spPr>
                  <a:xfrm>
                    <a:off x="6293439" y="4276101"/>
                    <a:ext cx="102898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br>
                      <a:rPr lang="en-US" b="0" i="1" dirty="0"/>
                    </a:br>
                    <a:endParaRPr lang="en-US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E0F1226-D53D-3E4A-AA00-6CCCF6D9AE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E0F1226-D53D-3E4A-AA00-6CCCF6D9AE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CC0FBF4-821B-B946-A6E0-D59ABD1CA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CC0FBF4-821B-B946-A6E0-D59ABD1CA3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633952E-A3E6-0548-948A-5F33CB721A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633952E-A3E6-0548-948A-5F33CB721A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6ADF10FB-081C-614C-AB0D-E6AC750630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6ADF10FB-081C-614C-AB0D-E6AC750630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9025D363-6DDE-034B-AE0E-0713B1EAF2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9025D363-6DDE-034B-AE0E-0713B1EAF2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60FE818-0DC1-C946-8201-DD4C220198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60FE818-0DC1-C946-8201-DD4C220198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776CB2EB-FF4A-F54B-AEEA-5730FC4B0B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776CB2EB-FF4A-F54B-AEEA-5730FC4B0B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8122C2D-A59C-044C-97D3-67CE8223D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8122C2D-A59C-044C-97D3-67CE8223D1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9677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A3A4BAF-A7DD-C348-979D-7C3EC7C72E78}"/>
                  </a:ext>
                </a:extLst>
              </p:cNvPr>
              <p:cNvSpPr/>
              <p:nvPr/>
            </p:nvSpPr>
            <p:spPr>
              <a:xfrm>
                <a:off x="2547068" y="5648080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4D391-EE1A-604B-B3EB-132CAC6DA4E5}"/>
                    </a:ext>
                  </a:extLst>
                </p:cNvPr>
                <p:cNvSpPr txBox="1"/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br>
                    <a:rPr lang="en-US" b="0" i="1" dirty="0"/>
                  </a:br>
                  <a:endParaRPr lang="en-US" i="1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4D391-EE1A-604B-B3EB-132CAC6DA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blipFill>
                  <a:blip r:embed="rId23"/>
                  <a:stretch>
                    <a:fillRect b="-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EB345E3-D845-3C43-891D-7D956D4B1C74}"/>
              </a:ext>
            </a:extLst>
          </p:cNvPr>
          <p:cNvGrpSpPr/>
          <p:nvPr/>
        </p:nvGrpSpPr>
        <p:grpSpPr>
          <a:xfrm>
            <a:off x="2693865" y="5088016"/>
            <a:ext cx="8082356" cy="370658"/>
            <a:chOff x="2693865" y="5088016"/>
            <a:chExt cx="8082356" cy="37065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BEBDDA9-F5BE-5142-AB1A-30321589A992}"/>
                </a:ext>
              </a:extLst>
            </p:cNvPr>
            <p:cNvGrpSpPr/>
            <p:nvPr/>
          </p:nvGrpSpPr>
          <p:grpSpPr>
            <a:xfrm>
              <a:off x="2693865" y="5088016"/>
              <a:ext cx="8082356" cy="369332"/>
              <a:chOff x="2693865" y="5088016"/>
              <a:chExt cx="8082356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39575EA-1975-C147-840C-6D492EBBB9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39575EA-1975-C147-840C-6D492EBBB9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B3CA8C1-905D-FD4A-8EBA-589FCE67B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B3CA8C1-905D-FD4A-8EBA-589FCE67B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837F824C-DFEE-1B4B-8653-44857465B5C3}"/>
                      </a:ext>
                    </a:extLst>
                  </p:cNvPr>
                  <p:cNvSpPr txBox="1"/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837F824C-DFEE-1B4B-8653-44857465B5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9179B83-C033-6646-9B77-47E3522099E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9179B83-C033-6646-9B77-47E3522099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9D134230-ABA2-5B45-BFF9-276F7F7A7C94}"/>
                      </a:ext>
                    </a:extLst>
                  </p:cNvPr>
                  <p:cNvSpPr txBox="1"/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9D134230-ABA2-5B45-BFF9-276F7F7A7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4EE79F0-5759-E441-A431-1E4BFC286E19}"/>
                      </a:ext>
                    </a:extLst>
                  </p:cNvPr>
                  <p:cNvSpPr txBox="1"/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4EE79F0-5759-E441-A431-1E4BFC286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E122641-C3EE-9A44-9C6E-0B05757E7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E122641-C3EE-9A44-9C6E-0B05757E7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379C80-973D-634B-8AEE-A06CE3FDD341}"/>
                    </a:ext>
                  </a:extLst>
                </p:cNvPr>
                <p:cNvSpPr txBox="1"/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379C80-973D-634B-8AEE-A06CE3FDD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3914AD7-2338-044C-BC20-7235119830B3}"/>
              </a:ext>
            </a:extLst>
          </p:cNvPr>
          <p:cNvGrpSpPr/>
          <p:nvPr/>
        </p:nvGrpSpPr>
        <p:grpSpPr>
          <a:xfrm>
            <a:off x="2528515" y="3029449"/>
            <a:ext cx="8380675" cy="802261"/>
            <a:chOff x="2528515" y="3029449"/>
            <a:chExt cx="8380675" cy="80226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778A28F-64BD-9449-9C49-480FCFECA7C5}"/>
                </a:ext>
              </a:extLst>
            </p:cNvPr>
            <p:cNvGrpSpPr/>
            <p:nvPr/>
          </p:nvGrpSpPr>
          <p:grpSpPr>
            <a:xfrm>
              <a:off x="2528515" y="3029449"/>
              <a:ext cx="8380675" cy="802261"/>
              <a:chOff x="2528515" y="3267986"/>
              <a:chExt cx="8380675" cy="802261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8DE085B-2767-7D42-9968-88C6DB48E846}"/>
                  </a:ext>
                </a:extLst>
              </p:cNvPr>
              <p:cNvSpPr/>
              <p:nvPr/>
            </p:nvSpPr>
            <p:spPr>
              <a:xfrm>
                <a:off x="2528515" y="3267986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CC5A43E-3F4B-2C43-9E07-467BA0B8E85B}"/>
                  </a:ext>
                </a:extLst>
              </p:cNvPr>
              <p:cNvGrpSpPr/>
              <p:nvPr/>
            </p:nvGrpSpPr>
            <p:grpSpPr>
              <a:xfrm>
                <a:off x="2655756" y="3402288"/>
                <a:ext cx="8118818" cy="525923"/>
                <a:chOff x="2719764" y="2981664"/>
                <a:chExt cx="8118818" cy="525923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6EF79C7E-3A50-2C42-8BC2-8E7D2D95F289}"/>
                    </a:ext>
                  </a:extLst>
                </p:cNvPr>
                <p:cNvSpPr/>
                <p:nvPr/>
              </p:nvSpPr>
              <p:spPr>
                <a:xfrm>
                  <a:off x="2719764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BD17DC4-6A31-6542-ACFC-8450A87E6BB7}"/>
                    </a:ext>
                  </a:extLst>
                </p:cNvPr>
                <p:cNvSpPr/>
                <p:nvPr/>
              </p:nvSpPr>
              <p:spPr>
                <a:xfrm>
                  <a:off x="3828618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E3095214-F407-1C47-9E4C-955DD1C68241}"/>
                    </a:ext>
                  </a:extLst>
                </p:cNvPr>
                <p:cNvSpPr/>
                <p:nvPr/>
              </p:nvSpPr>
              <p:spPr>
                <a:xfrm>
                  <a:off x="4937472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F970FAF-AC52-CC44-A559-EDDF22945CEE}"/>
                    </a:ext>
                  </a:extLst>
                </p:cNvPr>
                <p:cNvSpPr/>
                <p:nvPr/>
              </p:nvSpPr>
              <p:spPr>
                <a:xfrm>
                  <a:off x="6046326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DD9BF42-96A1-9147-A4A5-B1572FB556D2}"/>
                    </a:ext>
                  </a:extLst>
                </p:cNvPr>
                <p:cNvSpPr/>
                <p:nvPr/>
              </p:nvSpPr>
              <p:spPr>
                <a:xfrm>
                  <a:off x="7111187" y="2987575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D6EC8D3-2133-6942-8E2E-4828077136F3}"/>
                    </a:ext>
                  </a:extLst>
                </p:cNvPr>
                <p:cNvSpPr/>
                <p:nvPr/>
              </p:nvSpPr>
              <p:spPr>
                <a:xfrm>
                  <a:off x="8220041" y="2987575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7938CC9-9C7F-E748-9959-52A9F4AB7218}"/>
                    </a:ext>
                  </a:extLst>
                </p:cNvPr>
                <p:cNvSpPr/>
                <p:nvPr/>
              </p:nvSpPr>
              <p:spPr>
                <a:xfrm>
                  <a:off x="10339371" y="2981664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CA57908-392A-6946-9440-E00D7BC010CD}"/>
                    </a:ext>
                  </a:extLst>
                </p:cNvPr>
                <p:cNvSpPr txBox="1"/>
                <p:nvPr/>
              </p:nvSpPr>
              <p:spPr>
                <a:xfrm>
                  <a:off x="6266607" y="3034748"/>
                  <a:ext cx="10289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0" i="1" dirty="0"/>
                    <a:t>…</a:t>
                  </a:r>
                  <a:endParaRPr lang="en-US" i="1" dirty="0"/>
                </a:p>
              </p:txBody>
            </p:sp>
          </p:grp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20A024B-6A6E-F043-882B-CA2536C70FAF}"/>
                </a:ext>
              </a:extLst>
            </p:cNvPr>
            <p:cNvSpPr/>
            <p:nvPr/>
          </p:nvSpPr>
          <p:spPr>
            <a:xfrm>
              <a:off x="9246023" y="3179782"/>
              <a:ext cx="499211" cy="49921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3573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/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blipFill>
                <a:blip r:embed="rId2"/>
                <a:stretch>
                  <a:fillRect l="-15385"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6853F7A-C8EC-504D-97E9-875ADC40CEC5}"/>
              </a:ext>
            </a:extLst>
          </p:cNvPr>
          <p:cNvSpPr txBox="1"/>
          <p:nvPr/>
        </p:nvSpPr>
        <p:spPr>
          <a:xfrm>
            <a:off x="1832296" y="1118360"/>
            <a:ext cx="8467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Analysis on previous slide relies on the following inequality. Does it actually hold?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49F564-A024-AE40-8D4B-2F5E4F5CF11A}"/>
              </a:ext>
            </a:extLst>
          </p:cNvPr>
          <p:cNvSpPr txBox="1"/>
          <p:nvPr/>
        </p:nvSpPr>
        <p:spPr>
          <a:xfrm>
            <a:off x="941610" y="1722484"/>
            <a:ext cx="299573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Logic continues. What if last node is added by itself…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440EF37-CA12-0641-A081-54F147BB92DD}"/>
              </a:ext>
            </a:extLst>
          </p:cNvPr>
          <p:cNvGrpSpPr/>
          <p:nvPr/>
        </p:nvGrpSpPr>
        <p:grpSpPr>
          <a:xfrm>
            <a:off x="1309094" y="4136005"/>
            <a:ext cx="9781172" cy="807213"/>
            <a:chOff x="1309094" y="4136005"/>
            <a:chExt cx="9781172" cy="807213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0D0A802-A2E4-154E-9F4D-C27FFEDCCB3D}"/>
                </a:ext>
              </a:extLst>
            </p:cNvPr>
            <p:cNvGrpSpPr/>
            <p:nvPr/>
          </p:nvGrpSpPr>
          <p:grpSpPr>
            <a:xfrm>
              <a:off x="1309094" y="4136005"/>
              <a:ext cx="9781172" cy="807213"/>
              <a:chOff x="1309094" y="4374542"/>
              <a:chExt cx="9781172" cy="807213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2EC03A0-76C2-5547-A333-820065B12887}"/>
                  </a:ext>
                </a:extLst>
              </p:cNvPr>
              <p:cNvGrpSpPr/>
              <p:nvPr/>
            </p:nvGrpSpPr>
            <p:grpSpPr>
              <a:xfrm>
                <a:off x="2390868" y="4428892"/>
                <a:ext cx="8699398" cy="752863"/>
                <a:chOff x="2464020" y="4172860"/>
                <a:chExt cx="8699398" cy="752863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36E4B119-B8DD-B840-8631-0F99720B4E24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752863"/>
                  <a:chOff x="2464020" y="4172860"/>
                  <a:chExt cx="8699398" cy="75286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4AC08369-E00B-D448-9444-DAF1727268C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343776"/>
                        <a:ext cx="1028988" cy="36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09" name="TextBox 108">
                        <a:extLst>
                          <a:ext uri="{FF2B5EF4-FFF2-40B4-BE49-F238E27FC236}">
                            <a16:creationId xmlns:a16="http://schemas.microsoft.com/office/drawing/2014/main" id="{4AC08369-E00B-D448-9444-DAF1727268C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343776"/>
                        <a:ext cx="1028988" cy="36939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7E42F67-C7C3-2248-B463-62BAC02238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58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7E42F67-C7C3-2248-B463-62BAC02238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58578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924EB230-F696-164C-B5AD-708D6DAF72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59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924EB230-F696-164C-B5AD-708D6DAF72C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59861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1924E34F-C664-6448-9541-31385FF75D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59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1924E34F-C664-6448-9541-31385FF75DA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59861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DDC13C3-70AE-364D-B13D-4AC0D69A5A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45701" y="4256315"/>
                        <a:ext cx="1028988" cy="53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−3+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sz="1400" b="0" i="1" dirty="0"/>
                        </a:br>
                        <a:endParaRPr lang="en-US" sz="1400" i="1" dirty="0"/>
                      </a:p>
                    </p:txBody>
                  </p:sp>
                </mc:Choice>
                <mc:Fallback xmlns="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8DDC13C3-70AE-364D-B13D-4AC0D69A5AE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45701" y="4256315"/>
                        <a:ext cx="1028988" cy="53232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D4F38F5B-EA10-0443-8D3F-BDBB2981735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30702" y="4229940"/>
                        <a:ext cx="1028988" cy="533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−2+</m:t>
                                  </m:r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sz="1400" b="0" i="1" dirty="0"/>
                        </a:br>
                        <a:endParaRPr lang="en-US" sz="1400" i="1" dirty="0"/>
                      </a:p>
                    </p:txBody>
                  </p:sp>
                </mc:Choice>
                <mc:Fallback xmlns="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D4F38F5B-EA10-0443-8D3F-BDBB2981735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30702" y="4229940"/>
                        <a:ext cx="1028988" cy="533416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D9CF4603-F56D-E249-81A5-5F1FAC5215A8}"/>
                      </a:ext>
                    </a:extLst>
                  </p:cNvPr>
                  <p:cNvSpPr txBox="1"/>
                  <p:nvPr/>
                </p:nvSpPr>
                <p:spPr>
                  <a:xfrm>
                    <a:off x="6234669" y="4279392"/>
                    <a:ext cx="102898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br>
                      <a:rPr lang="en-US" b="0" i="1" dirty="0"/>
                    </a:br>
                    <a:endParaRPr lang="en-US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5D1745D-2A7A-B448-9E73-F17060D2C9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581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25D1745D-2A7A-B448-9E73-F17060D2C9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5812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32032AA-1A4F-824A-BCF2-960D52C2B8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A32032AA-1A4F-824A-BCF2-960D52C2B8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21D75D6-7D8F-F44C-A05B-4C9D74E136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521D75D6-7D8F-F44C-A05B-4C9D74E136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A531081-AD1D-7049-B190-9A2D465FC6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BA531081-AD1D-7049-B190-9A2D465FC6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1F08311-3987-2746-8B4A-4BBDD6D71B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F1F08311-3987-2746-8B4A-4BBDD6D71B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C713468-02AD-AE4F-9BE1-53EE7CA295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0C713468-02AD-AE4F-9BE1-53EE7CA295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407459F-0661-7249-9574-3CD918901E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407459F-0661-7249-9574-3CD918901E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D11BE86-42FA-5E40-B7A7-D349B65522D5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D11BE86-42FA-5E40-B7A7-D349B65522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4392365"/>
                    <a:ext cx="1130382" cy="76450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59341" t="-119355" b="-166129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E1DDB5D9-1CFC-2A4A-8BEC-A3DB37694454}"/>
                  </a:ext>
                </a:extLst>
              </p:cNvPr>
              <p:cNvSpPr/>
              <p:nvPr/>
            </p:nvSpPr>
            <p:spPr>
              <a:xfrm>
                <a:off x="2537791" y="4374542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E39D0E-43CE-2F4A-9FEE-72411EF0C054}"/>
                    </a:ext>
                  </a:extLst>
                </p:cNvPr>
                <p:cNvSpPr txBox="1"/>
                <p:nvPr/>
              </p:nvSpPr>
              <p:spPr>
                <a:xfrm>
                  <a:off x="8950502" y="4246064"/>
                  <a:ext cx="1028988" cy="5323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br>
                    <a:rPr lang="en-US" sz="1400" b="0" i="1" dirty="0"/>
                  </a:br>
                  <a:endParaRPr lang="en-US" sz="1400" i="1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A4E39D0E-43CE-2F4A-9FEE-72411EF0C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502" y="4246064"/>
                  <a:ext cx="1028988" cy="53232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4D58FE7-7BE5-7F46-906F-51C8CB1F75B7}"/>
              </a:ext>
            </a:extLst>
          </p:cNvPr>
          <p:cNvGrpSpPr/>
          <p:nvPr/>
        </p:nvGrpSpPr>
        <p:grpSpPr>
          <a:xfrm>
            <a:off x="1309094" y="5648080"/>
            <a:ext cx="9781172" cy="802261"/>
            <a:chOff x="1309094" y="5648080"/>
            <a:chExt cx="9781172" cy="80226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F4C25E0-6B25-FD44-B6F2-857DA9D4E205}"/>
                </a:ext>
              </a:extLst>
            </p:cNvPr>
            <p:cNvGrpSpPr/>
            <p:nvPr/>
          </p:nvGrpSpPr>
          <p:grpSpPr>
            <a:xfrm>
              <a:off x="1309094" y="5648080"/>
              <a:ext cx="9781172" cy="802261"/>
              <a:chOff x="1309094" y="5648080"/>
              <a:chExt cx="9781172" cy="802261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64622D43-D198-EC44-B642-AF51EA536E47}"/>
                  </a:ext>
                </a:extLst>
              </p:cNvPr>
              <p:cNvGrpSpPr/>
              <p:nvPr/>
            </p:nvGrpSpPr>
            <p:grpSpPr>
              <a:xfrm>
                <a:off x="2390868" y="5687904"/>
                <a:ext cx="8699398" cy="749572"/>
                <a:chOff x="2464020" y="4172860"/>
                <a:chExt cx="8699398" cy="749572"/>
              </a:xfrm>
            </p:grpSpPr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0DB2B9A2-B50E-4944-A65F-01FD7DD04F3E}"/>
                    </a:ext>
                  </a:extLst>
                </p:cNvPr>
                <p:cNvGrpSpPr/>
                <p:nvPr/>
              </p:nvGrpSpPr>
              <p:grpSpPr>
                <a:xfrm>
                  <a:off x="2464020" y="4172860"/>
                  <a:ext cx="8699398" cy="749572"/>
                  <a:chOff x="2464020" y="4172860"/>
                  <a:chExt cx="8699398" cy="74957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9A395A3-55FF-D445-8BFD-6C624DF28B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0" name="TextBox 129">
                        <a:extLst>
                          <a:ext uri="{FF2B5EF4-FFF2-40B4-BE49-F238E27FC236}">
                            <a16:creationId xmlns:a16="http://schemas.microsoft.com/office/drawing/2014/main" id="{39A395A3-55FF-D445-8BFD-6C624DF28BA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64020" y="4367636"/>
                        <a:ext cx="1028988" cy="36939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A6613FD8-A267-F940-A48C-57E4AB47CC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1" name="TextBox 130">
                        <a:extLst>
                          <a:ext uri="{FF2B5EF4-FFF2-40B4-BE49-F238E27FC236}">
                            <a16:creationId xmlns:a16="http://schemas.microsoft.com/office/drawing/2014/main" id="{A6613FD8-A267-F940-A48C-57E4AB47CC2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72874" y="4190704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878D6431-3DEE-6F4A-83E6-8B74F385DC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2" name="TextBox 131">
                        <a:extLst>
                          <a:ext uri="{FF2B5EF4-FFF2-40B4-BE49-F238E27FC236}">
                            <a16:creationId xmlns:a16="http://schemas.microsoft.com/office/drawing/2014/main" id="{878D6431-3DEE-6F4A-83E6-8B74F385DC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728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1C2F7B16-1877-E64C-A479-BA3544FEDE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3" name="TextBox 132">
                        <a:extLst>
                          <a:ext uri="{FF2B5EF4-FFF2-40B4-BE49-F238E27FC236}">
                            <a16:creationId xmlns:a16="http://schemas.microsoft.com/office/drawing/2014/main" id="{1C2F7B16-1877-E64C-A479-BA3544FEDE9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44798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F62D872D-75D2-E447-BB87-76A071B68F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F62D872D-75D2-E447-BB87-76A071B68F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53652" y="4184756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b="-204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DCE5040C-50A0-2447-907B-C8B529F1C1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DCE5040C-50A0-2447-907B-C8B529F1C1B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2506" y="4178808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b="-2000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9C18C1AA-9F0E-AB41-B797-7D4E1B75BDB9}"/>
                      </a:ext>
                    </a:extLst>
                  </p:cNvPr>
                  <p:cNvSpPr txBox="1"/>
                  <p:nvPr/>
                </p:nvSpPr>
                <p:spPr>
                  <a:xfrm>
                    <a:off x="6293439" y="4276101"/>
                    <a:ext cx="1028988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0" i="1" dirty="0"/>
                      <a:t>…</a:t>
                    </a:r>
                    <a:br>
                      <a:rPr lang="en-US" b="0" i="1" dirty="0"/>
                    </a:br>
                    <a:endParaRPr lang="en-US" i="1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E0F1226-D53D-3E4A-AA00-6CCCF6D9AE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m:oMathPara>
                        </a14:m>
                        <a:br>
                          <a:rPr lang="en-US" b="0" i="1" dirty="0"/>
                        </a:br>
                        <a:endParaRPr lang="en-US" i="1" dirty="0"/>
                      </a:p>
                    </p:txBody>
                  </p:sp>
                </mc:Choice>
                <mc:Fallback xmlns="">
                  <p:sp>
                    <p:nvSpPr>
                      <p:cNvPr id="137" name="TextBox 136">
                        <a:extLst>
                          <a:ext uri="{FF2B5EF4-FFF2-40B4-BE49-F238E27FC236}">
                            <a16:creationId xmlns:a16="http://schemas.microsoft.com/office/drawing/2014/main" id="{7E0F1226-D53D-3E4A-AA00-6CCCF6D9AE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34430" y="4172860"/>
                        <a:ext cx="1028988" cy="612796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CC0FBF4-821B-B946-A6E0-D59ABD1CA3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FCC0FBF4-821B-B946-A6E0-D59ABD1CA3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8131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633952E-A3E6-0548-948A-5F33CB721A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B633952E-A3E6-0548-948A-5F33CB721A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1255" y="4333920"/>
                      <a:ext cx="514494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6ADF10FB-081C-614C-AB0D-E6AC750630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6ADF10FB-081C-614C-AB0D-E6AC750630D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2613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9025D363-6DDE-034B-AE0E-0713B1EAF2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7" name="TextBox 126">
                      <a:extLst>
                        <a:ext uri="{FF2B5EF4-FFF2-40B4-BE49-F238E27FC236}">
                          <a16:creationId xmlns:a16="http://schemas.microsoft.com/office/drawing/2014/main" id="{9025D363-6DDE-034B-AE0E-0713B1EAF2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86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60FE818-0DC1-C946-8201-DD4C220198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E60FE818-0DC1-C946-8201-DD4C220198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28396" y="4306488"/>
                      <a:ext cx="514494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776CB2EB-FF4A-F54B-AEEA-5730FC4B0B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i="1" dirty="0"/>
                    </a:p>
                  </p:txBody>
                </p:sp>
              </mc:Choice>
              <mc:Fallback xmlns=""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776CB2EB-FF4A-F54B-AEEA-5730FC4B0B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34021" y="4315780"/>
                      <a:ext cx="514494" cy="369332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8122C2D-A59C-044C-97D3-67CE8223D13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solidFill>
                    <a:schemeClr val="tx1">
                      <a:lumMod val="95000"/>
                    </a:schemeClr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8122C2D-A59C-044C-97D3-67CE8223D1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9094" y="5870833"/>
                    <a:ext cx="1130382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9677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8A3A4BAF-A7DD-C348-979D-7C3EC7C72E78}"/>
                  </a:ext>
                </a:extLst>
              </p:cNvPr>
              <p:cNvSpPr/>
              <p:nvPr/>
            </p:nvSpPr>
            <p:spPr>
              <a:xfrm>
                <a:off x="2547068" y="5648080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4D391-EE1A-604B-B3EB-132CAC6DA4E5}"/>
                    </a:ext>
                  </a:extLst>
                </p:cNvPr>
                <p:cNvSpPr txBox="1"/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br>
                    <a:rPr lang="en-US" b="0" i="1" dirty="0"/>
                  </a:br>
                  <a:endParaRPr lang="en-US" i="1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D74D391-EE1A-604B-B3EB-132CAC6DA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0615" y="5695855"/>
                  <a:ext cx="1028988" cy="612796"/>
                </a:xfrm>
                <a:prstGeom prst="rect">
                  <a:avLst/>
                </a:prstGeom>
                <a:blipFill>
                  <a:blip r:embed="rId25"/>
                  <a:stretch>
                    <a:fillRect b="-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EB345E3-D845-3C43-891D-7D956D4B1C74}"/>
              </a:ext>
            </a:extLst>
          </p:cNvPr>
          <p:cNvGrpSpPr/>
          <p:nvPr/>
        </p:nvGrpSpPr>
        <p:grpSpPr>
          <a:xfrm>
            <a:off x="2693865" y="5088016"/>
            <a:ext cx="8082356" cy="370658"/>
            <a:chOff x="2693865" y="5088016"/>
            <a:chExt cx="8082356" cy="370658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BEBDDA9-F5BE-5142-AB1A-30321589A992}"/>
                </a:ext>
              </a:extLst>
            </p:cNvPr>
            <p:cNvGrpSpPr/>
            <p:nvPr/>
          </p:nvGrpSpPr>
          <p:grpSpPr>
            <a:xfrm>
              <a:off x="2693865" y="5088016"/>
              <a:ext cx="8082356" cy="369332"/>
              <a:chOff x="2693865" y="5088016"/>
              <a:chExt cx="8082356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39575EA-1975-C147-840C-6D492EBBB9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39575EA-1975-C147-840C-6D492EBBB9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3865" y="5088016"/>
                    <a:ext cx="39118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B3CA8C1-905D-FD4A-8EBA-589FCE67B922}"/>
                      </a:ext>
                    </a:extLst>
                  </p:cNvPr>
                  <p:cNvSpPr txBox="1"/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4B3CA8C1-905D-FD4A-8EBA-589FCE67B9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64" y="5088016"/>
                    <a:ext cx="39118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837F824C-DFEE-1B4B-8653-44857465B5C3}"/>
                      </a:ext>
                    </a:extLst>
                  </p:cNvPr>
                  <p:cNvSpPr txBox="1"/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837F824C-DFEE-1B4B-8653-44857465B5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5003" y="5088016"/>
                    <a:ext cx="39118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9179B83-C033-6646-9B77-47E3522099EA}"/>
                      </a:ext>
                    </a:extLst>
                  </p:cNvPr>
                  <p:cNvSpPr txBox="1"/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9179B83-C033-6646-9B77-47E3522099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202" y="5088016"/>
                    <a:ext cx="39118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9D134230-ABA2-5B45-BFF9-276F7F7A7C94}"/>
                      </a:ext>
                    </a:extLst>
                  </p:cNvPr>
                  <p:cNvSpPr txBox="1"/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9D134230-ABA2-5B45-BFF9-276F7F7A7C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8860" y="5088016"/>
                    <a:ext cx="391188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4EE79F0-5759-E441-A431-1E4BFC286E19}"/>
                      </a:ext>
                    </a:extLst>
                  </p:cNvPr>
                  <p:cNvSpPr txBox="1"/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4EE79F0-5759-E441-A431-1E4BFC286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5059" y="5088016"/>
                    <a:ext cx="391188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E122641-C3EE-9A44-9C6E-0B05757E7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</m:oMath>
                      </m:oMathPara>
                    </a14:m>
                    <a:endParaRPr lang="en-US" i="1" dirty="0"/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2E122641-C3EE-9A44-9C6E-0B05757E7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5033" y="5088016"/>
                    <a:ext cx="391188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379C80-973D-634B-8AEE-A06CE3FDD341}"/>
                    </a:ext>
                  </a:extLst>
                </p:cNvPr>
                <p:cNvSpPr txBox="1"/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5379C80-973D-634B-8AEE-A06CE3FDD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7517" y="5089342"/>
                  <a:ext cx="39118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3914AD7-2338-044C-BC20-7235119830B3}"/>
              </a:ext>
            </a:extLst>
          </p:cNvPr>
          <p:cNvGrpSpPr/>
          <p:nvPr/>
        </p:nvGrpSpPr>
        <p:grpSpPr>
          <a:xfrm>
            <a:off x="2528515" y="3029449"/>
            <a:ext cx="8380675" cy="802261"/>
            <a:chOff x="2528515" y="3029449"/>
            <a:chExt cx="8380675" cy="80226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778A28F-64BD-9449-9C49-480FCFECA7C5}"/>
                </a:ext>
              </a:extLst>
            </p:cNvPr>
            <p:cNvGrpSpPr/>
            <p:nvPr/>
          </p:nvGrpSpPr>
          <p:grpSpPr>
            <a:xfrm>
              <a:off x="2528515" y="3029449"/>
              <a:ext cx="8380675" cy="802261"/>
              <a:chOff x="2528515" y="3267986"/>
              <a:chExt cx="8380675" cy="802261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E8DE085B-2767-7D42-9968-88C6DB48E846}"/>
                  </a:ext>
                </a:extLst>
              </p:cNvPr>
              <p:cNvSpPr/>
              <p:nvPr/>
            </p:nvSpPr>
            <p:spPr>
              <a:xfrm>
                <a:off x="2528515" y="3267986"/>
                <a:ext cx="8380675" cy="802261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CC5A43E-3F4B-2C43-9E07-467BA0B8E85B}"/>
                  </a:ext>
                </a:extLst>
              </p:cNvPr>
              <p:cNvGrpSpPr/>
              <p:nvPr/>
            </p:nvGrpSpPr>
            <p:grpSpPr>
              <a:xfrm>
                <a:off x="2655756" y="3402288"/>
                <a:ext cx="8118818" cy="525923"/>
                <a:chOff x="2719764" y="2981664"/>
                <a:chExt cx="8118818" cy="525923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6EF79C7E-3A50-2C42-8BC2-8E7D2D95F289}"/>
                    </a:ext>
                  </a:extLst>
                </p:cNvPr>
                <p:cNvSpPr/>
                <p:nvPr/>
              </p:nvSpPr>
              <p:spPr>
                <a:xfrm>
                  <a:off x="2719764" y="3008376"/>
                  <a:ext cx="499211" cy="49921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EBD17DC4-6A31-6542-ACFC-8450A87E6BB7}"/>
                    </a:ext>
                  </a:extLst>
                </p:cNvPr>
                <p:cNvSpPr/>
                <p:nvPr/>
              </p:nvSpPr>
              <p:spPr>
                <a:xfrm>
                  <a:off x="3828618" y="3008376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E3095214-F407-1C47-9E4C-955DD1C68241}"/>
                    </a:ext>
                  </a:extLst>
                </p:cNvPr>
                <p:cNvSpPr/>
                <p:nvPr/>
              </p:nvSpPr>
              <p:spPr>
                <a:xfrm>
                  <a:off x="4937472" y="3008376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F970FAF-AC52-CC44-A559-EDDF22945CEE}"/>
                    </a:ext>
                  </a:extLst>
                </p:cNvPr>
                <p:cNvSpPr/>
                <p:nvPr/>
              </p:nvSpPr>
              <p:spPr>
                <a:xfrm>
                  <a:off x="6046326" y="3008376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DD9BF42-96A1-9147-A4A5-B1572FB556D2}"/>
                    </a:ext>
                  </a:extLst>
                </p:cNvPr>
                <p:cNvSpPr/>
                <p:nvPr/>
              </p:nvSpPr>
              <p:spPr>
                <a:xfrm>
                  <a:off x="7111187" y="2987575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D6EC8D3-2133-6942-8E2E-4828077136F3}"/>
                    </a:ext>
                  </a:extLst>
                </p:cNvPr>
                <p:cNvSpPr/>
                <p:nvPr/>
              </p:nvSpPr>
              <p:spPr>
                <a:xfrm>
                  <a:off x="8220041" y="2987575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7938CC9-9C7F-E748-9959-52A9F4AB7218}"/>
                    </a:ext>
                  </a:extLst>
                </p:cNvPr>
                <p:cNvSpPr/>
                <p:nvPr/>
              </p:nvSpPr>
              <p:spPr>
                <a:xfrm>
                  <a:off x="10339371" y="2981664"/>
                  <a:ext cx="499211" cy="49921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CA57908-392A-6946-9440-E00D7BC010CD}"/>
                    </a:ext>
                  </a:extLst>
                </p:cNvPr>
                <p:cNvSpPr txBox="1"/>
                <p:nvPr/>
              </p:nvSpPr>
              <p:spPr>
                <a:xfrm>
                  <a:off x="6266607" y="3034748"/>
                  <a:ext cx="102898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0" i="1" dirty="0"/>
                    <a:t>…</a:t>
                  </a:r>
                  <a:endParaRPr lang="en-US" i="1" dirty="0"/>
                </a:p>
              </p:txBody>
            </p:sp>
          </p:grp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20A024B-6A6E-F043-882B-CA2536C70FAF}"/>
                </a:ext>
              </a:extLst>
            </p:cNvPr>
            <p:cNvSpPr/>
            <p:nvPr/>
          </p:nvSpPr>
          <p:spPr>
            <a:xfrm>
              <a:off x="9246023" y="3179782"/>
              <a:ext cx="499211" cy="499211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2042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661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223010" y="1725654"/>
            <a:ext cx="98869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Theorem</a:t>
            </a:r>
            <a:r>
              <a:rPr lang="en-US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/>
              <p:nvPr/>
            </p:nvSpPr>
            <p:spPr>
              <a:xfrm>
                <a:off x="1223010" y="2204621"/>
                <a:ext cx="9886950" cy="95410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Greedy-Set-Cover</a:t>
                </a:r>
                <a:r>
                  <a:rPr lang="en-US" sz="2800" dirty="0">
                    <a:solidFill>
                      <a:schemeClr val="bg1"/>
                    </a:solidFill>
                  </a:rPr>
                  <a:t>(X, F) is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-approximation of set-cover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10" y="2204621"/>
                <a:ext cx="9886950" cy="954107"/>
              </a:xfrm>
              <a:prstGeom prst="rect">
                <a:avLst/>
              </a:prstGeom>
              <a:blipFill>
                <a:blip r:embed="rId2"/>
                <a:stretch>
                  <a:fillRect l="-385" t="-6494" r="-1154" b="-909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EC3FA16-B683-1646-BCA6-F1C68A5F3CCA}"/>
              </a:ext>
            </a:extLst>
          </p:cNvPr>
          <p:cNvSpPr txBox="1"/>
          <p:nvPr/>
        </p:nvSpPr>
        <p:spPr>
          <a:xfrm>
            <a:off x="2743898" y="4206706"/>
            <a:ext cx="27996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Thus, it is proven!!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D404B6-26A0-2F4B-958D-B4DAD4F01B3F}"/>
              </a:ext>
            </a:extLst>
          </p:cNvPr>
          <p:cNvCxnSpPr>
            <a:cxnSpLocks/>
          </p:cNvCxnSpPr>
          <p:nvPr/>
        </p:nvCxnSpPr>
        <p:spPr>
          <a:xfrm flipV="1">
            <a:off x="4552652" y="3366832"/>
            <a:ext cx="713950" cy="8055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28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9580"/>
            <a:ext cx="9905998" cy="652710"/>
          </a:xfrm>
        </p:spPr>
        <p:txBody>
          <a:bodyPr/>
          <a:lstStyle/>
          <a:p>
            <a:pPr algn="ctr"/>
            <a:r>
              <a:rPr lang="en-US" dirty="0"/>
              <a:t>Approximation Ratios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7429F-4D24-7141-89FE-F208F0ACBC0C}"/>
              </a:ext>
            </a:extLst>
          </p:cNvPr>
          <p:cNvSpPr txBox="1"/>
          <p:nvPr/>
        </p:nvSpPr>
        <p:spPr>
          <a:xfrm>
            <a:off x="1236520" y="4177145"/>
            <a:ext cx="1797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Often, this problem is NP-Hard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097AAA-724A-674D-B208-A719A1DDD54E}"/>
              </a:ext>
            </a:extLst>
          </p:cNvPr>
          <p:cNvCxnSpPr>
            <a:cxnSpLocks/>
          </p:cNvCxnSpPr>
          <p:nvPr/>
        </p:nvCxnSpPr>
        <p:spPr>
          <a:xfrm flipV="1">
            <a:off x="2403693" y="3605645"/>
            <a:ext cx="1721498" cy="602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DBF18B-92C0-384D-8665-7A2487B949D0}"/>
              </a:ext>
            </a:extLst>
          </p:cNvPr>
          <p:cNvGrpSpPr/>
          <p:nvPr/>
        </p:nvGrpSpPr>
        <p:grpSpPr>
          <a:xfrm>
            <a:off x="1402774" y="1370308"/>
            <a:ext cx="9613178" cy="2652423"/>
            <a:chOff x="694601" y="1222232"/>
            <a:chExt cx="9613178" cy="265242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108144D-4556-FD43-AEF3-0D89D7D7B189}"/>
                </a:ext>
              </a:extLst>
            </p:cNvPr>
            <p:cNvSpPr/>
            <p:nvPr/>
          </p:nvSpPr>
          <p:spPr>
            <a:xfrm>
              <a:off x="3539834" y="1612039"/>
              <a:ext cx="1943100" cy="1943100"/>
            </a:xfrm>
            <a:prstGeom prst="round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Approximation Algorithm to Some Optimization Problem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1DF3B7C-99AE-B540-A6A1-F552DDB1C441}"/>
                </a:ext>
              </a:extLst>
            </p:cNvPr>
            <p:cNvSpPr/>
            <p:nvPr/>
          </p:nvSpPr>
          <p:spPr>
            <a:xfrm>
              <a:off x="694601" y="2357591"/>
              <a:ext cx="2001838" cy="45199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Input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9A29CF4-EFD4-5A43-8915-483360C89A00}"/>
                </a:ext>
              </a:extLst>
            </p:cNvPr>
            <p:cNvCxnSpPr>
              <a:cxnSpLocks/>
            </p:cNvCxnSpPr>
            <p:nvPr/>
          </p:nvCxnSpPr>
          <p:spPr>
            <a:xfrm>
              <a:off x="6182589" y="1381990"/>
              <a:ext cx="1044285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26EA3BD-5D58-C244-8213-D930C198DAE3}"/>
                </a:ext>
              </a:extLst>
            </p:cNvPr>
            <p:cNvCxnSpPr>
              <a:cxnSpLocks/>
            </p:cNvCxnSpPr>
            <p:nvPr/>
          </p:nvCxnSpPr>
          <p:spPr>
            <a:xfrm>
              <a:off x="6182588" y="3706090"/>
              <a:ext cx="104428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BC2C6D28-B0F5-6D40-81B7-AEE10FEC8F54}"/>
                    </a:ext>
                  </a:extLst>
                </p:cNvPr>
                <p:cNvSpPr/>
                <p:nvPr/>
              </p:nvSpPr>
              <p:spPr>
                <a:xfrm>
                  <a:off x="7310144" y="1222232"/>
                  <a:ext cx="2987243" cy="319516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>
                      <a:solidFill>
                        <a:sysClr val="windowText" lastClr="000000"/>
                      </a:solidFill>
                    </a:rPr>
                    <a:t> = Optimal Solution</a:t>
                  </a:r>
                </a:p>
              </p:txBody>
            </p:sp>
          </mc:Choice>
          <mc:Fallback xmlns="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BC2C6D28-B0F5-6D40-81B7-AEE10FEC8F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144" y="1222232"/>
                  <a:ext cx="2987243" cy="319516"/>
                </a:xfrm>
                <a:prstGeom prst="roundRect">
                  <a:avLst/>
                </a:prstGeom>
                <a:blipFill>
                  <a:blip r:embed="rId2"/>
                  <a:stretch>
                    <a:fillRect t="-7692" b="-19231"/>
                  </a:stretch>
                </a:blip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7622557-BD3D-1944-9F8B-035BDAAA8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6496" y="1381990"/>
              <a:ext cx="0" cy="232410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A9A288F4-50E2-F64A-9ECC-A9C80C1383D7}"/>
                    </a:ext>
                  </a:extLst>
                </p:cNvPr>
                <p:cNvSpPr/>
                <p:nvPr/>
              </p:nvSpPr>
              <p:spPr>
                <a:xfrm>
                  <a:off x="7320536" y="3555139"/>
                  <a:ext cx="2987243" cy="319516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𝑁𝑂𝑇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𝑜𝑝𝑡𝑖𝑚𝑎𝑙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𝑠𝑜𝑙𝑢𝑡𝑖𝑜𝑛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A9A288F4-50E2-F64A-9ECC-A9C80C138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0536" y="3555139"/>
                  <a:ext cx="2987243" cy="319516"/>
                </a:xfrm>
                <a:prstGeom prst="round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D0AB32-272E-4946-9FAA-D3720E066458}"/>
                </a:ext>
              </a:extLst>
            </p:cNvPr>
            <p:cNvCxnSpPr>
              <a:cxnSpLocks/>
            </p:cNvCxnSpPr>
            <p:nvPr/>
          </p:nvCxnSpPr>
          <p:spPr>
            <a:xfrm>
              <a:off x="6182588" y="1960417"/>
              <a:ext cx="1044286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8C6BB2D9-B30A-BF4F-B2BB-3F9B3B31033B}"/>
                    </a:ext>
                  </a:extLst>
                </p:cNvPr>
                <p:cNvSpPr/>
                <p:nvPr/>
              </p:nvSpPr>
              <p:spPr>
                <a:xfrm>
                  <a:off x="7310143" y="1800512"/>
                  <a:ext cx="2987243" cy="319516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1600" dirty="0">
                      <a:solidFill>
                        <a:sysClr val="windowText" lastClr="000000"/>
                      </a:solidFill>
                    </a:rPr>
                    <a:t> = Approximated Solution</a:t>
                  </a:r>
                </a:p>
              </p:txBody>
            </p:sp>
          </mc:Choice>
          <mc:Fallback xmlns="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8C6BB2D9-B30A-BF4F-B2BB-3F9B3B3103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143" y="1800512"/>
                  <a:ext cx="2987243" cy="319516"/>
                </a:xfrm>
                <a:prstGeom prst="roundRect">
                  <a:avLst/>
                </a:prstGeom>
                <a:blipFill>
                  <a:blip r:embed="rId4"/>
                  <a:stretch>
                    <a:fillRect t="-3571" b="-17857"/>
                  </a:stretch>
                </a:blip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65ACBC-A64A-AC4B-B87C-59804F71C0C0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696439" y="2583589"/>
              <a:ext cx="8433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8DA1835-D4DB-B44E-8AD8-65C7F9BEF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2934" y="2010574"/>
              <a:ext cx="611477" cy="573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25E828-2D11-2148-BDE5-CD964137E063}"/>
                  </a:ext>
                </a:extLst>
              </p:cNvPr>
              <p:cNvSpPr txBox="1"/>
              <p:nvPr/>
            </p:nvSpPr>
            <p:spPr>
              <a:xfrm>
                <a:off x="4416136" y="4956421"/>
                <a:ext cx="6631274" cy="145770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An approximation algorithm has an </a:t>
                </a:r>
                <a:r>
                  <a:rPr lang="en-US" b="1" i="1" dirty="0">
                    <a:solidFill>
                      <a:sysClr val="windowText" lastClr="000000"/>
                    </a:solidFill>
                  </a:rPr>
                  <a:t>approximation ratio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if, for any input size n, the cost C produced by the algorithm satisfies:</a:t>
                </a:r>
              </a:p>
              <a:p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25E828-2D11-2148-BDE5-CD964137E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136" y="4956421"/>
                <a:ext cx="6631274" cy="1457707"/>
              </a:xfrm>
              <a:prstGeom prst="rect">
                <a:avLst/>
              </a:prstGeom>
              <a:blipFill>
                <a:blip r:embed="rId5"/>
                <a:stretch>
                  <a:fillRect l="-956" t="-85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861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7589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6B35A7-33B4-2246-9592-F0BBDFD568CC}"/>
              </a:ext>
            </a:extLst>
          </p:cNvPr>
          <p:cNvSpPr txBox="1">
            <a:spLocks/>
          </p:cNvSpPr>
          <p:nvPr/>
        </p:nvSpPr>
        <p:spPr>
          <a:xfrm>
            <a:off x="2618509" y="1805152"/>
            <a:ext cx="8198632" cy="474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Basic Approximations:</a:t>
            </a:r>
          </a:p>
          <a:p>
            <a:pPr lvl="1"/>
            <a:r>
              <a:rPr lang="en-US" sz="1600" dirty="0"/>
              <a:t>Are very fast (often greedy) algorithms. Algorithm / implementation not difficult.</a:t>
            </a:r>
          </a:p>
          <a:p>
            <a:pPr lvl="1"/>
            <a:r>
              <a:rPr lang="en-US" sz="1600" dirty="0"/>
              <a:t>Analysis to figure out “how good” approximation is often much harder</a:t>
            </a:r>
          </a:p>
          <a:p>
            <a:pPr lvl="1"/>
            <a:r>
              <a:rPr lang="en-US" sz="1600" dirty="0"/>
              <a:t>We only scratched the surface in this slide deck.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464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Definitions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507F4E-6CC4-BC41-9782-9F16AFBEC3B8}"/>
              </a:ext>
            </a:extLst>
          </p:cNvPr>
          <p:cNvSpPr txBox="1"/>
          <p:nvPr/>
        </p:nvSpPr>
        <p:spPr>
          <a:xfrm>
            <a:off x="789708" y="2292946"/>
            <a:ext cx="2815937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Approximation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B20409-AA97-D143-A7AE-C528CA238C94}"/>
                  </a:ext>
                </a:extLst>
              </p:cNvPr>
              <p:cNvSpPr txBox="1"/>
              <p:nvPr/>
            </p:nvSpPr>
            <p:spPr>
              <a:xfrm>
                <a:off x="3751118" y="2292946"/>
                <a:ext cx="7813963" cy="5847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</a:rPr>
                  <a:t>An approximation algorithm that takes as input the instance of the problem and a value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 such that for any fixed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, the scheme is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-approximation algorithm.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B20409-AA97-D143-A7AE-C528CA238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8" y="2292946"/>
                <a:ext cx="7813963" cy="584775"/>
              </a:xfrm>
              <a:prstGeom prst="rect">
                <a:avLst/>
              </a:prstGeom>
              <a:blipFill>
                <a:blip r:embed="rId2"/>
                <a:stretch>
                  <a:fillRect l="-324" t="-2083" b="-625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FF1ABD-240F-B14E-B2EA-F5DA37F75FBB}"/>
                  </a:ext>
                </a:extLst>
              </p:cNvPr>
              <p:cNvSpPr txBox="1"/>
              <p:nvPr/>
            </p:nvSpPr>
            <p:spPr>
              <a:xfrm>
                <a:off x="789708" y="1655640"/>
                <a:ext cx="2815937" cy="33855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/>
                  <a:t>-Approximation Algorithm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FF1ABD-240F-B14E-B2EA-F5DA37F75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8" y="1655640"/>
                <a:ext cx="2815937" cy="338554"/>
              </a:xfrm>
              <a:prstGeom prst="rect">
                <a:avLst/>
              </a:prstGeom>
              <a:blipFill>
                <a:blip r:embed="rId3"/>
                <a:stretch>
                  <a:fillRect r="-446" b="-1379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E3DC69-947A-6742-8B5F-5CF9023C0BE5}"/>
                  </a:ext>
                </a:extLst>
              </p:cNvPr>
              <p:cNvSpPr txBox="1"/>
              <p:nvPr/>
            </p:nvSpPr>
            <p:spPr>
              <a:xfrm>
                <a:off x="3751118" y="1655640"/>
                <a:ext cx="7813963" cy="3385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</a:rPr>
                  <a:t>An approximation algorithm that achieves an approximation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 on all inputs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E3DC69-947A-6742-8B5F-5CF9023C0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8" y="1655640"/>
                <a:ext cx="7813963" cy="338554"/>
              </a:xfrm>
              <a:prstGeom prst="rect">
                <a:avLst/>
              </a:prstGeom>
              <a:blipFill>
                <a:blip r:embed="rId4"/>
                <a:stretch>
                  <a:fillRect l="-324" b="-1379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39AC1A8-BC02-C745-82A4-03CA60390375}"/>
              </a:ext>
            </a:extLst>
          </p:cNvPr>
          <p:cNvSpPr txBox="1"/>
          <p:nvPr/>
        </p:nvSpPr>
        <p:spPr>
          <a:xfrm>
            <a:off x="789708" y="3133431"/>
            <a:ext cx="2815937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Polynomial Time Approximation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6796EC-7ED0-1545-B49F-6339E045669D}"/>
                  </a:ext>
                </a:extLst>
              </p:cNvPr>
              <p:cNvSpPr txBox="1"/>
              <p:nvPr/>
            </p:nvSpPr>
            <p:spPr>
              <a:xfrm>
                <a:off x="3751118" y="3133431"/>
                <a:ext cx="7813963" cy="5847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</a:rPr>
                  <a:t>A scheme is polynomial time if, for any fixed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, the algorithm runs in polynomial time in terms of the input size 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6796EC-7ED0-1545-B49F-6339E0456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8" y="3133431"/>
                <a:ext cx="7813963" cy="584775"/>
              </a:xfrm>
              <a:prstGeom prst="rect">
                <a:avLst/>
              </a:prstGeom>
              <a:blipFill>
                <a:blip r:embed="rId5"/>
                <a:stretch>
                  <a:fillRect l="-324" t="-2083" b="-8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6B4940-C452-B145-83ED-B3074A51885B}"/>
                  </a:ext>
                </a:extLst>
              </p:cNvPr>
              <p:cNvSpPr txBox="1"/>
              <p:nvPr/>
            </p:nvSpPr>
            <p:spPr>
              <a:xfrm>
                <a:off x="1525801" y="5410754"/>
                <a:ext cx="4518383" cy="1138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For example, a fully polynomial time approximation scheme might have runtime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b="0" i="1" dirty="0"/>
              </a:p>
              <a:p>
                <a:r>
                  <a:rPr lang="en-US" sz="1600" i="1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6B4940-C452-B145-83ED-B3074A518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801" y="5410754"/>
                <a:ext cx="4518383" cy="1138004"/>
              </a:xfrm>
              <a:prstGeom prst="rect">
                <a:avLst/>
              </a:prstGeom>
              <a:blipFill>
                <a:blip r:embed="rId6"/>
                <a:stretch>
                  <a:fillRect l="-843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058ABA-4EE3-0042-A9CD-27ED7BCB3633}"/>
              </a:ext>
            </a:extLst>
          </p:cNvPr>
          <p:cNvCxnSpPr>
            <a:cxnSpLocks/>
          </p:cNvCxnSpPr>
          <p:nvPr/>
        </p:nvCxnSpPr>
        <p:spPr>
          <a:xfrm flipV="1">
            <a:off x="2692974" y="4839255"/>
            <a:ext cx="1721498" cy="602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18E51D-0177-1146-A35E-350BB41B107F}"/>
              </a:ext>
            </a:extLst>
          </p:cNvPr>
          <p:cNvSpPr txBox="1"/>
          <p:nvPr/>
        </p:nvSpPr>
        <p:spPr>
          <a:xfrm>
            <a:off x="789708" y="3973916"/>
            <a:ext cx="2815937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Fully Polynomial Time Approximation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A0DFB5-B265-4142-9A22-35926E01F19E}"/>
                  </a:ext>
                </a:extLst>
              </p:cNvPr>
              <p:cNvSpPr txBox="1"/>
              <p:nvPr/>
            </p:nvSpPr>
            <p:spPr>
              <a:xfrm>
                <a:off x="3751118" y="3973916"/>
                <a:ext cx="7813963" cy="44114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</a:rPr>
                  <a:t>A scheme is fully polynomial time if it has a runtime that is polynomial in terms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A0DFB5-B265-4142-9A22-35926E01F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8" y="3973916"/>
                <a:ext cx="7813963" cy="441146"/>
              </a:xfrm>
              <a:prstGeom prst="rect">
                <a:avLst/>
              </a:prstGeom>
              <a:blipFill>
                <a:blip r:embed="rId7"/>
                <a:stretch>
                  <a:fillRect l="-32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63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Vertex-Cover</a:t>
            </a:r>
          </a:p>
        </p:txBody>
      </p:sp>
    </p:spTree>
    <p:extLst>
      <p:ext uri="{BB962C8B-B14F-4D97-AF65-F5344CB8AC3E}">
        <p14:creationId xmlns:p14="http://schemas.microsoft.com/office/powerpoint/2010/main" val="158689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4"/>
            <a:ext cx="9905998" cy="658504"/>
          </a:xfrm>
        </p:spPr>
        <p:txBody>
          <a:bodyPr/>
          <a:lstStyle/>
          <a:p>
            <a:pPr algn="ctr"/>
            <a:r>
              <a:rPr lang="en-US" dirty="0"/>
              <a:t>Recall Vertex-Cover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D1DC23-009C-4345-AACE-883EA6E42F99}"/>
                  </a:ext>
                </a:extLst>
              </p:cNvPr>
              <p:cNvSpPr txBox="1"/>
              <p:nvPr/>
            </p:nvSpPr>
            <p:spPr>
              <a:xfrm>
                <a:off x="1207801" y="1353751"/>
                <a:ext cx="10043710" cy="3888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, find the smallest set of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D1DC23-009C-4345-AACE-883EA6E4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801" y="1353751"/>
                <a:ext cx="10043710" cy="388889"/>
              </a:xfrm>
              <a:prstGeom prst="rect">
                <a:avLst/>
              </a:prstGeom>
              <a:blipFill>
                <a:blip r:embed="rId2"/>
                <a:stretch>
                  <a:fillRect t="-6250" b="-1562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7C2DE78-1759-8447-9B92-2AF4A82F425B}"/>
              </a:ext>
            </a:extLst>
          </p:cNvPr>
          <p:cNvGrpSpPr/>
          <p:nvPr/>
        </p:nvGrpSpPr>
        <p:grpSpPr>
          <a:xfrm>
            <a:off x="3614472" y="2096062"/>
            <a:ext cx="4959877" cy="1964921"/>
            <a:chOff x="3557016" y="1819656"/>
            <a:chExt cx="4959877" cy="19649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17EEFE5-65F0-6346-B7BD-B2659399F822}"/>
                </a:ext>
              </a:extLst>
            </p:cNvPr>
            <p:cNvSpPr/>
            <p:nvPr/>
          </p:nvSpPr>
          <p:spPr>
            <a:xfrm>
              <a:off x="3557016" y="1819656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D40B913-6BD0-1B49-93A8-9C3819029042}"/>
                </a:ext>
              </a:extLst>
            </p:cNvPr>
            <p:cNvSpPr/>
            <p:nvPr/>
          </p:nvSpPr>
          <p:spPr>
            <a:xfrm>
              <a:off x="3557016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549965-9AF9-0546-A16E-6C50853D7B14}"/>
                </a:ext>
              </a:extLst>
            </p:cNvPr>
            <p:cNvSpPr/>
            <p:nvPr/>
          </p:nvSpPr>
          <p:spPr>
            <a:xfrm>
              <a:off x="5090160" y="1819656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9838E2-6009-504F-8290-68230C7D90A0}"/>
                </a:ext>
              </a:extLst>
            </p:cNvPr>
            <p:cNvSpPr/>
            <p:nvPr/>
          </p:nvSpPr>
          <p:spPr>
            <a:xfrm>
              <a:off x="5090160" y="3153641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227750-14A7-1248-82B9-1F6656165C3D}"/>
                </a:ext>
              </a:extLst>
            </p:cNvPr>
            <p:cNvSpPr/>
            <p:nvPr/>
          </p:nvSpPr>
          <p:spPr>
            <a:xfrm>
              <a:off x="6623304" y="1819656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071694-DAB2-7346-BD4D-2F9566C2004B}"/>
                </a:ext>
              </a:extLst>
            </p:cNvPr>
            <p:cNvSpPr/>
            <p:nvPr/>
          </p:nvSpPr>
          <p:spPr>
            <a:xfrm>
              <a:off x="6623304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390B225-A4D7-B54E-99F9-66A2B1731359}"/>
                </a:ext>
              </a:extLst>
            </p:cNvPr>
            <p:cNvSpPr/>
            <p:nvPr/>
          </p:nvSpPr>
          <p:spPr>
            <a:xfrm>
              <a:off x="7885957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F68430-2504-054D-A55F-1EAB0915A55C}"/>
                </a:ext>
              </a:extLst>
            </p:cNvPr>
            <p:cNvCxnSpPr>
              <a:stCxn id="5" idx="4"/>
              <a:endCxn id="8" idx="0"/>
            </p:cNvCxnSpPr>
            <p:nvPr/>
          </p:nvCxnSpPr>
          <p:spPr>
            <a:xfrm>
              <a:off x="3872484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4367C4-6AD0-C942-961E-52AFCAAC92D7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4187952" y="2135124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D987431-D419-E047-919A-9A2425DC90DE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5405628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07CA13-8432-3340-A74D-C46AEE7842CD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5721096" y="2135124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A073737-16EB-9043-8B78-D6A489B24119}"/>
                </a:ext>
              </a:extLst>
            </p:cNvPr>
            <p:cNvCxnSpPr>
              <a:stCxn id="11" idx="3"/>
              <a:endCxn id="10" idx="7"/>
            </p:cNvCxnSpPr>
            <p:nvPr/>
          </p:nvCxnSpPr>
          <p:spPr>
            <a:xfrm flipH="1">
              <a:off x="5628698" y="2358194"/>
              <a:ext cx="1087004" cy="88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6B532A-93EB-D146-879B-DAAEECFCB20F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6938772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BFC779-55F4-E647-9E1B-CDA261223664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>
              <a:off x="5721096" y="3469109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58C4E0-12D8-A449-98FA-D5CC88A18871}"/>
                </a:ext>
              </a:extLst>
            </p:cNvPr>
            <p:cNvCxnSpPr>
              <a:stCxn id="11" idx="5"/>
              <a:endCxn id="13" idx="1"/>
            </p:cNvCxnSpPr>
            <p:nvPr/>
          </p:nvCxnSpPr>
          <p:spPr>
            <a:xfrm>
              <a:off x="7161842" y="2358194"/>
              <a:ext cx="816513" cy="88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F161728-15B5-954F-9A41-BA22A58390B2}"/>
              </a:ext>
            </a:extLst>
          </p:cNvPr>
          <p:cNvSpPr txBox="1"/>
          <p:nvPr/>
        </p:nvSpPr>
        <p:spPr>
          <a:xfrm>
            <a:off x="1525801" y="5246162"/>
            <a:ext cx="2479271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In other words, find the smallest set of nodes that touches every edge at least once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06656-F997-6541-874F-4C9830E9197E}"/>
              </a:ext>
            </a:extLst>
          </p:cNvPr>
          <p:cNvCxnSpPr>
            <a:cxnSpLocks/>
          </p:cNvCxnSpPr>
          <p:nvPr/>
        </p:nvCxnSpPr>
        <p:spPr>
          <a:xfrm flipV="1">
            <a:off x="2765436" y="4428258"/>
            <a:ext cx="727572" cy="7896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EB611B-2166-994B-B832-4E464465C87B}"/>
              </a:ext>
            </a:extLst>
          </p:cNvPr>
          <p:cNvSpPr txBox="1"/>
          <p:nvPr/>
        </p:nvSpPr>
        <p:spPr>
          <a:xfrm>
            <a:off x="5006161" y="5543008"/>
            <a:ext cx="247927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The purple nodes are the smallest solution for this graph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FF438B-1FA9-D142-A7E5-3D5477FC0C0B}"/>
              </a:ext>
            </a:extLst>
          </p:cNvPr>
          <p:cNvCxnSpPr>
            <a:cxnSpLocks/>
          </p:cNvCxnSpPr>
          <p:nvPr/>
        </p:nvCxnSpPr>
        <p:spPr>
          <a:xfrm flipH="1" flipV="1">
            <a:off x="5861304" y="4504944"/>
            <a:ext cx="368352" cy="91766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544E45-2AB5-B94E-BBB0-24CC96733871}"/>
              </a:ext>
            </a:extLst>
          </p:cNvPr>
          <p:cNvSpPr txBox="1"/>
          <p:nvPr/>
        </p:nvSpPr>
        <p:spPr>
          <a:xfrm>
            <a:off x="8772240" y="1909615"/>
            <a:ext cx="2479271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This problem is NP-Hard</a:t>
            </a:r>
          </a:p>
        </p:txBody>
      </p:sp>
    </p:spTree>
    <p:extLst>
      <p:ext uri="{BB962C8B-B14F-4D97-AF65-F5344CB8AC3E}">
        <p14:creationId xmlns:p14="http://schemas.microsoft.com/office/powerpoint/2010/main" val="366440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58065"/>
          </a:xfrm>
        </p:spPr>
        <p:txBody>
          <a:bodyPr/>
          <a:lstStyle/>
          <a:p>
            <a:pPr algn="ctr"/>
            <a:r>
              <a:rPr lang="en-US" dirty="0"/>
              <a:t>Proposed Algorithm for Vertex-Cover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6665846" y="1927889"/>
            <a:ext cx="4646740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Vertex-Approximation(G):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C = []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E’ = G.E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while</a:t>
            </a:r>
            <a:r>
              <a:rPr lang="en-US" dirty="0">
                <a:solidFill>
                  <a:sysClr val="windowText" lastClr="000000"/>
                </a:solidFill>
              </a:rPr>
              <a:t> E’ not empty: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let e=(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) be arbitrary edge from E’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C = </a:t>
            </a:r>
            <a:r>
              <a:rPr lang="en-US" dirty="0" err="1">
                <a:solidFill>
                  <a:sysClr val="windowText" lastClr="000000"/>
                </a:solidFill>
              </a:rPr>
              <a:t>C.append</a:t>
            </a:r>
            <a:r>
              <a:rPr lang="en-US" dirty="0">
                <a:solidFill>
                  <a:sysClr val="windowText" lastClr="000000"/>
                </a:solidFill>
              </a:rPr>
              <a:t>({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})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remove all edges in E’ incident on u or 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C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341392-8ED7-244F-A497-267FCC0C865A}"/>
              </a:ext>
            </a:extLst>
          </p:cNvPr>
          <p:cNvGrpSpPr/>
          <p:nvPr/>
        </p:nvGrpSpPr>
        <p:grpSpPr>
          <a:xfrm>
            <a:off x="1145277" y="2099590"/>
            <a:ext cx="4959877" cy="1964921"/>
            <a:chOff x="3557016" y="1819656"/>
            <a:chExt cx="4959877" cy="196492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45B0CC-CF31-7849-BA08-D11A0F5BBF0D}"/>
                </a:ext>
              </a:extLst>
            </p:cNvPr>
            <p:cNvSpPr/>
            <p:nvPr/>
          </p:nvSpPr>
          <p:spPr>
            <a:xfrm>
              <a:off x="3557016" y="1819656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3DCE09-C010-5741-9AFB-5D49C9D51804}"/>
                </a:ext>
              </a:extLst>
            </p:cNvPr>
            <p:cNvSpPr/>
            <p:nvPr/>
          </p:nvSpPr>
          <p:spPr>
            <a:xfrm>
              <a:off x="3557016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941AEC-3F0D-6549-85FB-6761096805B9}"/>
                </a:ext>
              </a:extLst>
            </p:cNvPr>
            <p:cNvSpPr/>
            <p:nvPr/>
          </p:nvSpPr>
          <p:spPr>
            <a:xfrm>
              <a:off x="5090160" y="1819656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9F33F-6BD8-4D4D-BB3A-FF2651DB3FCC}"/>
                </a:ext>
              </a:extLst>
            </p:cNvPr>
            <p:cNvSpPr/>
            <p:nvPr/>
          </p:nvSpPr>
          <p:spPr>
            <a:xfrm>
              <a:off x="5090160" y="3153641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BC0FB6-B48D-2C4E-B3D1-44DFAD04F8A3}"/>
                </a:ext>
              </a:extLst>
            </p:cNvPr>
            <p:cNvSpPr/>
            <p:nvPr/>
          </p:nvSpPr>
          <p:spPr>
            <a:xfrm>
              <a:off x="6623304" y="1819656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8DA10B6-C643-9B49-8C70-061FAE1FCA03}"/>
                </a:ext>
              </a:extLst>
            </p:cNvPr>
            <p:cNvSpPr/>
            <p:nvPr/>
          </p:nvSpPr>
          <p:spPr>
            <a:xfrm>
              <a:off x="6623304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9E77EE-76E9-ED47-B8A1-7C15E4DB2218}"/>
                </a:ext>
              </a:extLst>
            </p:cNvPr>
            <p:cNvSpPr/>
            <p:nvPr/>
          </p:nvSpPr>
          <p:spPr>
            <a:xfrm>
              <a:off x="7885957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AE232BF-B48C-4342-98A6-80FFB06D9F4F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3872484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704711-5EE6-1C45-99FB-E2FCBCF857AB}"/>
                </a:ext>
              </a:extLst>
            </p:cNvPr>
            <p:cNvCxnSpPr>
              <a:endCxn id="11" idx="2"/>
            </p:cNvCxnSpPr>
            <p:nvPr/>
          </p:nvCxnSpPr>
          <p:spPr>
            <a:xfrm>
              <a:off x="4187952" y="2135124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0E0C53A-044F-EB4B-86F1-BE26AB7F3CCE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5405628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FDC711-039E-994C-A541-37890AA24720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>
              <a:off x="5721096" y="2135124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F223BD-1731-E546-870B-C04C9AAE96BA}"/>
                </a:ext>
              </a:extLst>
            </p:cNvPr>
            <p:cNvCxnSpPr>
              <a:stCxn id="13" idx="3"/>
              <a:endCxn id="12" idx="7"/>
            </p:cNvCxnSpPr>
            <p:nvPr/>
          </p:nvCxnSpPr>
          <p:spPr>
            <a:xfrm flipH="1">
              <a:off x="5628698" y="2358194"/>
              <a:ext cx="1087004" cy="88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AC9839-2DF7-424C-9DF1-BF64DCCA51CF}"/>
                </a:ext>
              </a:extLst>
            </p:cNvPr>
            <p:cNvCxnSpPr>
              <a:stCxn id="13" idx="4"/>
              <a:endCxn id="14" idx="0"/>
            </p:cNvCxnSpPr>
            <p:nvPr/>
          </p:nvCxnSpPr>
          <p:spPr>
            <a:xfrm>
              <a:off x="6938772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6DB4C7-147F-A14F-834F-DE9142301DDC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5721096" y="3469109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F317562-0E41-974E-8D28-0032871B99C9}"/>
                </a:ext>
              </a:extLst>
            </p:cNvPr>
            <p:cNvCxnSpPr>
              <a:stCxn id="13" idx="5"/>
              <a:endCxn id="15" idx="1"/>
            </p:cNvCxnSpPr>
            <p:nvPr/>
          </p:nvCxnSpPr>
          <p:spPr>
            <a:xfrm>
              <a:off x="7161842" y="2358194"/>
              <a:ext cx="816513" cy="88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BEFB2AE-4955-AA47-94D6-176654EB893C}"/>
              </a:ext>
            </a:extLst>
          </p:cNvPr>
          <p:cNvSpPr txBox="1"/>
          <p:nvPr/>
        </p:nvSpPr>
        <p:spPr>
          <a:xfrm>
            <a:off x="7264772" y="4816394"/>
            <a:ext cx="3448887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Run this on the given graph a few times. What is the approximation ratio? Do we have a guaranteed ratio here?</a:t>
            </a:r>
          </a:p>
        </p:txBody>
      </p:sp>
    </p:spTree>
    <p:extLst>
      <p:ext uri="{BB962C8B-B14F-4D97-AF65-F5344CB8AC3E}">
        <p14:creationId xmlns:p14="http://schemas.microsoft.com/office/powerpoint/2010/main" val="142541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58065"/>
          </a:xfrm>
        </p:spPr>
        <p:txBody>
          <a:bodyPr/>
          <a:lstStyle/>
          <a:p>
            <a:pPr algn="ctr"/>
            <a:r>
              <a:rPr lang="en-US" dirty="0"/>
              <a:t>Sample Execution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04A278-C5B4-854F-BC3D-83EDE8EB083B}"/>
              </a:ext>
            </a:extLst>
          </p:cNvPr>
          <p:cNvGrpSpPr/>
          <p:nvPr/>
        </p:nvGrpSpPr>
        <p:grpSpPr>
          <a:xfrm>
            <a:off x="793940" y="1207008"/>
            <a:ext cx="5312664" cy="2286000"/>
            <a:chOff x="923544" y="1152144"/>
            <a:chExt cx="5312664" cy="2286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68473C7-0F6C-3243-B424-8BD7935042CE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B47512-32A6-9443-B8A0-85B25033D140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2F5518A-A575-BC40-A7F4-18F66C5A2785}"/>
                </a:ext>
              </a:extLst>
            </p:cNvPr>
            <p:cNvCxnSpPr>
              <a:endCxn id="11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695931-10BA-7E42-8C9D-28304B525A69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0F402F-D47A-4B4C-945A-C1B36AF18123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C98CDE-397E-C441-B6C1-2ACD9C387794}"/>
                </a:ext>
              </a:extLst>
            </p:cNvPr>
            <p:cNvCxnSpPr>
              <a:stCxn id="13" idx="3"/>
              <a:endCxn id="12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424B32-73D8-9649-B256-C6E0393BCD46}"/>
                </a:ext>
              </a:extLst>
            </p:cNvPr>
            <p:cNvCxnSpPr>
              <a:stCxn id="13" idx="4"/>
              <a:endCxn id="14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F49AF7-39B7-FA46-9145-70B72F0157B8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A44C684-2DD8-F940-92FB-A28E69322D0F}"/>
                </a:ext>
              </a:extLst>
            </p:cNvPr>
            <p:cNvCxnSpPr>
              <a:stCxn id="13" idx="5"/>
              <a:endCxn id="15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1A7ADF-5D2C-1A4D-8671-C3C76E7E4826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5127C5-91C4-5C4D-99F4-AC95E9B9D3D1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C0372E-E0B2-6043-ACBA-81A2BE9A46C7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DD137A-9028-C74B-B2EF-758C7A43DB96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9836A34-CDCE-374E-A689-5C45C529799A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0E0216-37F8-E042-B214-E29733948FE9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9213CD-6A46-0F4F-BD32-549AED898455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6B0423-2345-734B-A863-77D9DE042069}"/>
              </a:ext>
            </a:extLst>
          </p:cNvPr>
          <p:cNvGrpSpPr/>
          <p:nvPr/>
        </p:nvGrpSpPr>
        <p:grpSpPr>
          <a:xfrm>
            <a:off x="6312327" y="1207008"/>
            <a:ext cx="5312664" cy="2286000"/>
            <a:chOff x="923544" y="1152144"/>
            <a:chExt cx="5312664" cy="2286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FCBBBCD-D747-6144-833B-0D7AC7A18248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793D0C-0A4E-AF47-8CF4-DEF0CAB817BF}"/>
                </a:ext>
              </a:extLst>
            </p:cNvPr>
            <p:cNvCxnSpPr>
              <a:stCxn id="35" idx="4"/>
              <a:endCxn id="36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43A46C0-1837-1B4A-87B6-02E2323D863E}"/>
                </a:ext>
              </a:extLst>
            </p:cNvPr>
            <p:cNvCxnSpPr>
              <a:endCxn id="37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148955-AE8C-A445-AAA4-D88517B8E276}"/>
                </a:ext>
              </a:extLst>
            </p:cNvPr>
            <p:cNvCxnSpPr>
              <a:stCxn id="37" idx="4"/>
              <a:endCxn id="38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8222E98-A1EB-D642-8C70-39CF97AC2E1D}"/>
                </a:ext>
              </a:extLst>
            </p:cNvPr>
            <p:cNvCxnSpPr>
              <a:cxnSpLocks/>
              <a:stCxn id="37" idx="6"/>
              <a:endCxn id="39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3D35D5-F6F7-3C48-BC80-7E4F141C9D97}"/>
                </a:ext>
              </a:extLst>
            </p:cNvPr>
            <p:cNvCxnSpPr>
              <a:stCxn id="39" idx="3"/>
              <a:endCxn id="38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B6786F-62F7-514A-9C7A-A62BC510A8A0}"/>
                </a:ext>
              </a:extLst>
            </p:cNvPr>
            <p:cNvCxnSpPr>
              <a:stCxn id="39" idx="4"/>
              <a:endCxn id="40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251FAE4-3E6D-734E-B2C0-1377F973CD2B}"/>
                </a:ext>
              </a:extLst>
            </p:cNvPr>
            <p:cNvCxnSpPr>
              <a:stCxn id="38" idx="6"/>
              <a:endCxn id="40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70B3C74-176E-5745-AB50-A6F3153C6258}"/>
                </a:ext>
              </a:extLst>
            </p:cNvPr>
            <p:cNvCxnSpPr>
              <a:stCxn id="39" idx="5"/>
              <a:endCxn id="41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351C73F-6C16-6443-964E-0E59F4F268C4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E79760-81BD-C24D-9C4C-5E4D6D0B569A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8C5064-B7D1-3449-A243-C857A0E02671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8AE4D50-9EE5-934D-87FA-846602E02D9A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306F8F0-CB03-CA4C-8BB6-F0A20E734F60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1881796-0038-974F-B469-645828854151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5E35F86-AB94-8C48-918D-DC375F9AF650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34F9E7-06BE-B847-9673-83A20D1A1285}"/>
              </a:ext>
            </a:extLst>
          </p:cNvPr>
          <p:cNvGrpSpPr/>
          <p:nvPr/>
        </p:nvGrpSpPr>
        <p:grpSpPr>
          <a:xfrm>
            <a:off x="781747" y="3716077"/>
            <a:ext cx="5312664" cy="2286000"/>
            <a:chOff x="923544" y="1152144"/>
            <a:chExt cx="5312664" cy="2286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1929D1-581B-AC42-8F9E-DAC46DA36646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A236692-2FA3-3545-A5BE-FB7B8A857F19}"/>
                </a:ext>
              </a:extLst>
            </p:cNvPr>
            <p:cNvCxnSpPr>
              <a:stCxn id="52" idx="4"/>
              <a:endCxn id="53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2F70881-A45F-334E-940D-9FE8C349C6BB}"/>
                </a:ext>
              </a:extLst>
            </p:cNvPr>
            <p:cNvCxnSpPr>
              <a:endCxn id="54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63C243-8298-3540-BF2D-E21C49AD2860}"/>
                </a:ext>
              </a:extLst>
            </p:cNvPr>
            <p:cNvCxnSpPr>
              <a:stCxn id="54" idx="4"/>
              <a:endCxn id="55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A93072E-41C3-7F41-B64F-45F615415C0F}"/>
                </a:ext>
              </a:extLst>
            </p:cNvPr>
            <p:cNvCxnSpPr>
              <a:cxnSpLocks/>
              <a:stCxn id="54" idx="6"/>
              <a:endCxn id="56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F3B4C8-C4B3-AF46-A975-AC453365F8AD}"/>
                </a:ext>
              </a:extLst>
            </p:cNvPr>
            <p:cNvCxnSpPr>
              <a:stCxn id="56" idx="3"/>
              <a:endCxn id="55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D853D79-A49C-B247-A33D-5CE8B79496F6}"/>
                </a:ext>
              </a:extLst>
            </p:cNvPr>
            <p:cNvCxnSpPr>
              <a:stCxn id="56" idx="4"/>
              <a:endCxn id="57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1C211D0-30D0-DB4A-99F6-DA664EE57D0E}"/>
                </a:ext>
              </a:extLst>
            </p:cNvPr>
            <p:cNvCxnSpPr>
              <a:stCxn id="55" idx="6"/>
              <a:endCxn id="57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66873A6-4B84-D247-A118-1B06620E9EAB}"/>
                </a:ext>
              </a:extLst>
            </p:cNvPr>
            <p:cNvCxnSpPr>
              <a:stCxn id="56" idx="5"/>
              <a:endCxn id="58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39CF3F-1C62-0C47-BF4A-68BCB3D80375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B4ECDD-93A1-AE4B-83E2-68ED382B172C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7532602-1EDE-0B4D-A636-2243B4B57F8E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A77A9EA-56BC-784C-9060-8DCC5E6EF41A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409DFE-709B-8547-B203-BE86F0B69FB2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F62142-B2E3-034A-9613-2590909D6077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6E29FF-2A7A-4643-B3C1-1FC8C37A9BD6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4A64E8-D82D-5544-B14C-78D1AD32196A}"/>
              </a:ext>
            </a:extLst>
          </p:cNvPr>
          <p:cNvGrpSpPr/>
          <p:nvPr/>
        </p:nvGrpSpPr>
        <p:grpSpPr>
          <a:xfrm>
            <a:off x="6312327" y="3716077"/>
            <a:ext cx="5312664" cy="2286000"/>
            <a:chOff x="923544" y="1152144"/>
            <a:chExt cx="5312664" cy="228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47E62E-A6D2-E746-851F-46F2EA504715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968EA80-B508-A740-98D7-0F7A6E9A41FC}"/>
                </a:ext>
              </a:extLst>
            </p:cNvPr>
            <p:cNvCxnSpPr>
              <a:stCxn id="69" idx="4"/>
              <a:endCxn id="70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29B41C-0885-9249-8768-F6A98DE90CB7}"/>
                </a:ext>
              </a:extLst>
            </p:cNvPr>
            <p:cNvCxnSpPr>
              <a:endCxn id="71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A4FBDEF-2B25-CB4A-B626-881485542490}"/>
                </a:ext>
              </a:extLst>
            </p:cNvPr>
            <p:cNvCxnSpPr>
              <a:stCxn id="71" idx="4"/>
              <a:endCxn id="72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B15BF0-AEE1-754B-ADD8-485DE159D195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703A30-B27D-514F-916C-EFDDDA2528FC}"/>
                </a:ext>
              </a:extLst>
            </p:cNvPr>
            <p:cNvCxnSpPr>
              <a:stCxn id="73" idx="3"/>
              <a:endCxn id="72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91049E-5A85-124B-A500-2053378F2A6F}"/>
                </a:ext>
              </a:extLst>
            </p:cNvPr>
            <p:cNvCxnSpPr>
              <a:stCxn id="73" idx="4"/>
              <a:endCxn id="74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436DB4B-26D0-AF44-99AA-A08798C414D7}"/>
                </a:ext>
              </a:extLst>
            </p:cNvPr>
            <p:cNvCxnSpPr>
              <a:stCxn id="72" idx="6"/>
              <a:endCxn id="74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076DEB6-2B23-8C46-BCFD-110A0FBB4448}"/>
                </a:ext>
              </a:extLst>
            </p:cNvPr>
            <p:cNvCxnSpPr>
              <a:stCxn id="73" idx="5"/>
              <a:endCxn id="75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38071E0-E22E-A545-95D4-8EDC25E479F7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6EC50C1-B442-AA4A-96A3-0CCE27031E2F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3143E1E-E5F2-4741-81B4-D0742C98ECCA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CE387D-D01F-E84A-9D37-A859B95741F0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1252C7A-2E20-B146-B8AE-665B53C62D80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6E19D55-02F2-C34B-BED6-69402709FF70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1A620E4-70A9-344E-B7D1-1D189F3C5973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2A62253-71AE-3946-8DBD-0BCD8590644B}"/>
              </a:ext>
            </a:extLst>
          </p:cNvPr>
          <p:cNvSpPr txBox="1"/>
          <p:nvPr/>
        </p:nvSpPr>
        <p:spPr>
          <a:xfrm>
            <a:off x="8687397" y="6080844"/>
            <a:ext cx="2587155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…last step is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55422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26037</TotalTime>
  <Words>2934</Words>
  <Application>Microsoft Macintosh PowerPoint</Application>
  <PresentationFormat>Widescreen</PresentationFormat>
  <Paragraphs>651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Cambria Math</vt:lpstr>
      <vt:lpstr>Trebuchet MS</vt:lpstr>
      <vt:lpstr>Tw Cen MT</vt:lpstr>
      <vt:lpstr>Circuit</vt:lpstr>
      <vt:lpstr>Approximation Algorithms</vt:lpstr>
      <vt:lpstr>Advanced Tree Structures</vt:lpstr>
      <vt:lpstr>Introduction: Approximation</vt:lpstr>
      <vt:lpstr>Approximation Ratios</vt:lpstr>
      <vt:lpstr>Some Definitions</vt:lpstr>
      <vt:lpstr>Vertex-Cover</vt:lpstr>
      <vt:lpstr>Recall Vertex-Cover</vt:lpstr>
      <vt:lpstr>Proposed Algorithm for Vertex-Cover</vt:lpstr>
      <vt:lpstr>Sample Execution</vt:lpstr>
      <vt:lpstr>Sample Execution</vt:lpstr>
      <vt:lpstr>Sample Execution</vt:lpstr>
      <vt:lpstr>Approx-Vert-Cover: Analysis</vt:lpstr>
      <vt:lpstr>Approx-Vert-Cover: Analysis</vt:lpstr>
      <vt:lpstr>Approx-Vert-Cover: Analysis</vt:lpstr>
      <vt:lpstr>Traveling Salesperson</vt:lpstr>
      <vt:lpstr>Recall Traveling SalesPerson Problem</vt:lpstr>
      <vt:lpstr>Recall Traveling SalesPerson Problem</vt:lpstr>
      <vt:lpstr>Approximation for TSP</vt:lpstr>
      <vt:lpstr>Approximation for TSP</vt:lpstr>
      <vt:lpstr>Approximation for TSP</vt:lpstr>
      <vt:lpstr>Approximation for TSP</vt:lpstr>
      <vt:lpstr>Approximation for TSP: Analysis</vt:lpstr>
      <vt:lpstr>Approximation for TSP: Analysis</vt:lpstr>
      <vt:lpstr>Approximation for TSP: Analysis</vt:lpstr>
      <vt:lpstr>Set Cover</vt:lpstr>
      <vt:lpstr>Set Cover Problem</vt:lpstr>
      <vt:lpstr>Set Cover Problem</vt:lpstr>
      <vt:lpstr>Approximating Set Cover</vt:lpstr>
      <vt:lpstr>Approximating Set Cover</vt:lpstr>
      <vt:lpstr>Analysis</vt:lpstr>
      <vt:lpstr>Aside: Harmonic Numbers</vt:lpstr>
      <vt:lpstr>Analysis of Set Cover Greedy</vt:lpstr>
      <vt:lpstr>Analysis of Set Cover Greedy</vt:lpstr>
      <vt:lpstr>Analysis of Set Cover Greedy</vt:lpstr>
      <vt:lpstr>Analysis of Set Cover Greedy</vt:lpstr>
      <vt:lpstr>Analysis of Set Cover Greedy</vt:lpstr>
      <vt:lpstr>Analysis of Set Cover Greedy</vt:lpstr>
      <vt:lpstr>Analysis of Set Cover Greedy</vt:lpstr>
      <vt:lpstr>Analysis</vt:lpstr>
      <vt:lpstr>Conclusion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275</cp:revision>
  <dcterms:created xsi:type="dcterms:W3CDTF">2023-02-24T14:15:53Z</dcterms:created>
  <dcterms:modified xsi:type="dcterms:W3CDTF">2025-04-07T14:07:10Z</dcterms:modified>
</cp:coreProperties>
</file>