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20"/>
  </p:notesMasterIdLst>
  <p:sldIdLst>
    <p:sldId id="256" r:id="rId2"/>
    <p:sldId id="505" r:id="rId3"/>
    <p:sldId id="506" r:id="rId4"/>
    <p:sldId id="507" r:id="rId5"/>
    <p:sldId id="508" r:id="rId6"/>
    <p:sldId id="509" r:id="rId7"/>
    <p:sldId id="510" r:id="rId8"/>
    <p:sldId id="511" r:id="rId9"/>
    <p:sldId id="512" r:id="rId10"/>
    <p:sldId id="513" r:id="rId11"/>
    <p:sldId id="514" r:id="rId12"/>
    <p:sldId id="515" r:id="rId13"/>
    <p:sldId id="516" r:id="rId14"/>
    <p:sldId id="517" r:id="rId15"/>
    <p:sldId id="518" r:id="rId16"/>
    <p:sldId id="519" r:id="rId17"/>
    <p:sldId id="520" r:id="rId18"/>
    <p:sldId id="52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82"/>
    <p:restoredTop sz="94539"/>
  </p:normalViewPr>
  <p:slideViewPr>
    <p:cSldViewPr snapToGrid="0" snapToObjects="1">
      <p:cViewPr varScale="1">
        <p:scale>
          <a:sx n="106" d="100"/>
          <a:sy n="106" d="100"/>
        </p:scale>
        <p:origin x="184"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4/7/25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4/7/25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4/7/25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4/7/25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4/7/25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4/7/25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4/7/25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4/7/25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4/7/25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4/7/25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4/7/25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CS4501</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Advanced Algorithms and Implementations</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2/24/25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Homework 3 is out (Transforms)</a:t>
            </a:r>
          </a:p>
          <a:p>
            <a:pPr lvl="1"/>
            <a:r>
              <a:rPr lang="en-US" dirty="0"/>
              <a:t>Last late day for this is today…</a:t>
            </a:r>
          </a:p>
          <a:p>
            <a:r>
              <a:rPr lang="en-US" dirty="0"/>
              <a:t>First (of two) quizzes is coming up next Thursday!</a:t>
            </a:r>
          </a:p>
          <a:p>
            <a:pPr lvl="1"/>
            <a:r>
              <a:rPr lang="en-US" dirty="0"/>
              <a:t>Will be mostly T/F, fill in the blank, multiple choice, etc. with one or two longer written questions. Nothing too crazy.</a:t>
            </a:r>
          </a:p>
          <a:p>
            <a:r>
              <a:rPr lang="en-US" dirty="0"/>
              <a:t>This Friday we will release the Linear Programming </a:t>
            </a:r>
            <a:r>
              <a:rPr lang="en-US" dirty="0" err="1"/>
              <a:t>hw</a:t>
            </a:r>
            <a:r>
              <a:rPr lang="en-US" dirty="0"/>
              <a:t> and have our typical “lab day”. </a:t>
            </a:r>
          </a:p>
          <a:p>
            <a:r>
              <a:rPr lang="en-US" dirty="0"/>
              <a:t>Back to trying to take attendance regularly </a:t>
            </a:r>
          </a:p>
          <a:p>
            <a:r>
              <a:rPr lang="en-US" dirty="0"/>
              <a:t>Today we will continue </a:t>
            </a:r>
            <a:r>
              <a:rPr lang="en-US"/>
              <a:t>hopefully finish </a:t>
            </a:r>
            <a:r>
              <a:rPr lang="en-US" dirty="0"/>
              <a:t>linear programming!</a:t>
            </a:r>
          </a:p>
          <a:p>
            <a:endParaRPr lang="en-US" dirty="0"/>
          </a:p>
        </p:txBody>
      </p:sp>
    </p:spTree>
    <p:extLst>
      <p:ext uri="{BB962C8B-B14F-4D97-AF65-F5344CB8AC3E}">
        <p14:creationId xmlns:p14="http://schemas.microsoft.com/office/powerpoint/2010/main" val="1343636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3/3/25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Homework 4 is now out</a:t>
            </a:r>
          </a:p>
          <a:p>
            <a:pPr lvl="1"/>
            <a:r>
              <a:rPr lang="en-US" dirty="0"/>
              <a:t>How is it going so far? Seems like it is going smoothly (from my end)</a:t>
            </a:r>
          </a:p>
          <a:p>
            <a:r>
              <a:rPr lang="en-US" dirty="0"/>
              <a:t>First (of two) quizzes is coming up THIS Wednesday!</a:t>
            </a:r>
          </a:p>
          <a:p>
            <a:pPr lvl="1"/>
            <a:r>
              <a:rPr lang="en-US" dirty="0"/>
              <a:t>Will be mostly T/F, fill in the blank, multiple choice, etc. with one or two longer written questions. Nothing too crazy.</a:t>
            </a:r>
          </a:p>
          <a:p>
            <a:pPr lvl="1"/>
            <a:r>
              <a:rPr lang="en-US" dirty="0"/>
              <a:t>Covers Segment Trees, Fenwick Trees, and Lin. Prog. (NO comp. geometry)</a:t>
            </a:r>
          </a:p>
          <a:p>
            <a:r>
              <a:rPr lang="en-US" dirty="0"/>
              <a:t>This Friday is one of our break Fridays (no class) and the start of spring break</a:t>
            </a:r>
          </a:p>
          <a:p>
            <a:pPr lvl="1"/>
            <a:r>
              <a:rPr lang="en-US" dirty="0"/>
              <a:t>Enjoy the break!!!</a:t>
            </a:r>
          </a:p>
          <a:p>
            <a:r>
              <a:rPr lang="en-US" dirty="0"/>
              <a:t>We will have an attendance check today</a:t>
            </a:r>
          </a:p>
          <a:p>
            <a:r>
              <a:rPr lang="en-US" dirty="0"/>
              <a:t>Project specs / group creation is coming VERY soon. I will give a verbal update!</a:t>
            </a:r>
          </a:p>
          <a:p>
            <a:r>
              <a:rPr lang="en-US" dirty="0"/>
              <a:t>Today we will continue discussing comp. geo. Algorithms.</a:t>
            </a:r>
          </a:p>
          <a:p>
            <a:endParaRPr lang="en-US" dirty="0"/>
          </a:p>
        </p:txBody>
      </p:sp>
    </p:spTree>
    <p:extLst>
      <p:ext uri="{BB962C8B-B14F-4D97-AF65-F5344CB8AC3E}">
        <p14:creationId xmlns:p14="http://schemas.microsoft.com/office/powerpoint/2010/main" val="636477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3/17/25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Homework 4 is complete (Technically you have until EOD today late period)</a:t>
            </a:r>
          </a:p>
          <a:p>
            <a:pPr lvl="1"/>
            <a:r>
              <a:rPr lang="en-US" dirty="0"/>
              <a:t>Seemed to go pretty smoothly from what I can tell…</a:t>
            </a:r>
          </a:p>
          <a:p>
            <a:r>
              <a:rPr lang="en-US" dirty="0"/>
              <a:t>First quiz has been taken (Wed. before break).</a:t>
            </a:r>
          </a:p>
          <a:p>
            <a:pPr lvl="1"/>
            <a:r>
              <a:rPr lang="en-US" dirty="0"/>
              <a:t>How did it go?</a:t>
            </a:r>
          </a:p>
          <a:p>
            <a:pPr lvl="1"/>
            <a:r>
              <a:rPr lang="en-US" dirty="0"/>
              <a:t>Grade should be returned in a week or so. TAs needed a break too!</a:t>
            </a:r>
          </a:p>
          <a:p>
            <a:r>
              <a:rPr lang="en-US" dirty="0"/>
              <a:t>No class this Friday (another one of our break days)</a:t>
            </a:r>
          </a:p>
          <a:p>
            <a:pPr lvl="1"/>
            <a:r>
              <a:rPr lang="en-US" dirty="0"/>
              <a:t>There will be class next Friday though, homework 5 will come out on that day.</a:t>
            </a:r>
          </a:p>
          <a:p>
            <a:r>
              <a:rPr lang="en-US" dirty="0"/>
              <a:t>Final project is now ready to go.</a:t>
            </a:r>
          </a:p>
          <a:p>
            <a:pPr lvl="1"/>
            <a:r>
              <a:rPr lang="en-US" dirty="0"/>
              <a:t>I will discuss the requirements, algorithms, group-sign up logistics, etc. today!!</a:t>
            </a:r>
          </a:p>
          <a:p>
            <a:r>
              <a:rPr lang="en-US" dirty="0"/>
              <a:t>We will have an attendance check today</a:t>
            </a:r>
          </a:p>
          <a:p>
            <a:r>
              <a:rPr lang="en-US" dirty="0"/>
              <a:t>Today we will continue discussing comp. geo. algorithms.</a:t>
            </a:r>
          </a:p>
          <a:p>
            <a:endParaRPr lang="en-US" dirty="0"/>
          </a:p>
        </p:txBody>
      </p:sp>
    </p:spTree>
    <p:extLst>
      <p:ext uri="{BB962C8B-B14F-4D97-AF65-F5344CB8AC3E}">
        <p14:creationId xmlns:p14="http://schemas.microsoft.com/office/powerpoint/2010/main" val="155668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15: 3/19/25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Homework 4 is complete (Technically you have until EOD today late period)</a:t>
            </a:r>
          </a:p>
          <a:p>
            <a:pPr lvl="1"/>
            <a:r>
              <a:rPr lang="en-US" dirty="0"/>
              <a:t>Seemed to go pretty smoothly from what I can tell…</a:t>
            </a:r>
          </a:p>
          <a:p>
            <a:r>
              <a:rPr lang="en-US" dirty="0"/>
              <a:t>First quiz has been taken (Wed. before break).</a:t>
            </a:r>
          </a:p>
          <a:p>
            <a:pPr lvl="1"/>
            <a:r>
              <a:rPr lang="en-US" dirty="0"/>
              <a:t>Grade should be returned in a week or so. TAs needed a break too!</a:t>
            </a:r>
          </a:p>
          <a:p>
            <a:r>
              <a:rPr lang="en-US" dirty="0"/>
              <a:t>No class this Friday (another one of our break days)</a:t>
            </a:r>
          </a:p>
          <a:p>
            <a:pPr lvl="1"/>
            <a:r>
              <a:rPr lang="en-US" dirty="0"/>
              <a:t>There will be class next Friday though, homework 5 will come out on that day.</a:t>
            </a:r>
          </a:p>
          <a:p>
            <a:r>
              <a:rPr lang="en-US" dirty="0"/>
              <a:t>Final project:</a:t>
            </a:r>
          </a:p>
          <a:p>
            <a:pPr lvl="1"/>
            <a:r>
              <a:rPr lang="en-US" dirty="0"/>
              <a:t>Remember to sign up if you have not already. Most teams already formed.</a:t>
            </a:r>
          </a:p>
          <a:p>
            <a:pPr lvl="1"/>
            <a:r>
              <a:rPr lang="en-US" dirty="0"/>
              <a:t>This week is a good one to start chatting with your group / reading up on your </a:t>
            </a:r>
            <a:r>
              <a:rPr lang="en-US" dirty="0" err="1"/>
              <a:t>algo</a:t>
            </a:r>
            <a:r>
              <a:rPr lang="en-US" dirty="0"/>
              <a:t>.</a:t>
            </a:r>
          </a:p>
          <a:p>
            <a:r>
              <a:rPr lang="en-US" dirty="0"/>
              <a:t>We will have an attendance check today</a:t>
            </a:r>
          </a:p>
          <a:p>
            <a:r>
              <a:rPr lang="en-US" dirty="0"/>
              <a:t>Today we will continue discussing comp. geo. algorithms.</a:t>
            </a:r>
          </a:p>
          <a:p>
            <a:endParaRPr lang="en-US" dirty="0"/>
          </a:p>
        </p:txBody>
      </p:sp>
    </p:spTree>
    <p:extLst>
      <p:ext uri="{BB962C8B-B14F-4D97-AF65-F5344CB8AC3E}">
        <p14:creationId xmlns:p14="http://schemas.microsoft.com/office/powerpoint/2010/main" val="425896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16: 3/24/25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10000"/>
          </a:bodyPr>
          <a:lstStyle/>
          <a:p>
            <a:r>
              <a:rPr lang="en-US" dirty="0"/>
              <a:t>First quiz has been taken (Wed. before break).</a:t>
            </a:r>
          </a:p>
          <a:p>
            <a:pPr lvl="1"/>
            <a:r>
              <a:rPr lang="en-US" dirty="0"/>
              <a:t>We are officially behind on grading this for you. I’ll try to kick the TAs in the butt a bit!</a:t>
            </a:r>
          </a:p>
          <a:p>
            <a:r>
              <a:rPr lang="en-US" dirty="0"/>
              <a:t>We DO have class this Friday.</a:t>
            </a:r>
          </a:p>
          <a:p>
            <a:pPr lvl="1"/>
            <a:r>
              <a:rPr lang="en-US" dirty="0"/>
              <a:t>Computational Geometry homework will be assigned that morning.</a:t>
            </a:r>
          </a:p>
          <a:p>
            <a:pPr lvl="1"/>
            <a:r>
              <a:rPr lang="en-US" dirty="0"/>
              <a:t>Should be somewhat straightforward but involve implementing multiple algorithms and patching them together (so not totally trivial)</a:t>
            </a:r>
          </a:p>
          <a:p>
            <a:r>
              <a:rPr lang="en-US" dirty="0"/>
              <a:t>Final project:</a:t>
            </a:r>
          </a:p>
          <a:p>
            <a:pPr lvl="1"/>
            <a:r>
              <a:rPr lang="en-US" dirty="0"/>
              <a:t>I’ve closed the sheet. If you still need to sign up you need to email me (now, please!)</a:t>
            </a:r>
          </a:p>
          <a:p>
            <a:pPr lvl="1"/>
            <a:r>
              <a:rPr lang="en-US" dirty="0"/>
              <a:t>You should be reading and digesting your algorithm with your group. Get an understanding of how it works. Let us know if you have any questions about the depth you are required to go to.</a:t>
            </a:r>
          </a:p>
          <a:p>
            <a:r>
              <a:rPr lang="en-US" dirty="0"/>
              <a:t>We will have an attendance check today</a:t>
            </a:r>
          </a:p>
          <a:p>
            <a:r>
              <a:rPr lang="en-US" dirty="0"/>
              <a:t>Today we will continue discussing comp. geo. algorithms.</a:t>
            </a:r>
          </a:p>
          <a:p>
            <a:endParaRPr lang="en-US" dirty="0"/>
          </a:p>
        </p:txBody>
      </p:sp>
    </p:spTree>
    <p:extLst>
      <p:ext uri="{BB962C8B-B14F-4D97-AF65-F5344CB8AC3E}">
        <p14:creationId xmlns:p14="http://schemas.microsoft.com/office/powerpoint/2010/main" val="273566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17: 3/26/25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10000"/>
          </a:bodyPr>
          <a:lstStyle/>
          <a:p>
            <a:r>
              <a:rPr lang="en-US" dirty="0"/>
              <a:t>First quiz has been returned</a:t>
            </a:r>
          </a:p>
          <a:p>
            <a:pPr lvl="1"/>
            <a:r>
              <a:rPr lang="en-US" dirty="0"/>
              <a:t>You all did quite well. Regrades open (as per my announcement) if you need them.</a:t>
            </a:r>
          </a:p>
          <a:p>
            <a:r>
              <a:rPr lang="en-US" dirty="0"/>
              <a:t>We DO have class this Friday.</a:t>
            </a:r>
          </a:p>
          <a:p>
            <a:pPr lvl="1"/>
            <a:r>
              <a:rPr lang="en-US" dirty="0"/>
              <a:t>Computational Geometry homework will be assigned that morning.</a:t>
            </a:r>
          </a:p>
          <a:p>
            <a:pPr lvl="1"/>
            <a:r>
              <a:rPr lang="en-US" dirty="0"/>
              <a:t>Should be somewhat straightforward but involve implementing multiple algorithms and patching them together (so not totally trivial). I did the homework yesterday and…</a:t>
            </a:r>
          </a:p>
          <a:p>
            <a:r>
              <a:rPr lang="en-US" dirty="0"/>
              <a:t>Final project:</a:t>
            </a:r>
          </a:p>
          <a:p>
            <a:pPr lvl="1"/>
            <a:r>
              <a:rPr lang="en-US" dirty="0"/>
              <a:t>I’ve closed the sheet. If you still need to sign up you need to email me (now, please!)</a:t>
            </a:r>
          </a:p>
          <a:p>
            <a:pPr lvl="1"/>
            <a:r>
              <a:rPr lang="en-US" dirty="0"/>
              <a:t>You should be reading and digesting your algorithm with your group. Get an understanding of how it works. Let us know if you have any questions about the depth you are required to go to.</a:t>
            </a:r>
          </a:p>
          <a:p>
            <a:r>
              <a:rPr lang="en-US" dirty="0"/>
              <a:t>We will have an attendance check today</a:t>
            </a:r>
          </a:p>
          <a:p>
            <a:r>
              <a:rPr lang="en-US" dirty="0"/>
              <a:t>Today we will continue (and maybe finish) discussing comp. geo. algorithms.</a:t>
            </a:r>
          </a:p>
          <a:p>
            <a:endParaRPr lang="en-US" dirty="0"/>
          </a:p>
        </p:txBody>
      </p:sp>
    </p:spTree>
    <p:extLst>
      <p:ext uri="{BB962C8B-B14F-4D97-AF65-F5344CB8AC3E}">
        <p14:creationId xmlns:p14="http://schemas.microsoft.com/office/powerpoint/2010/main" val="2906581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18: 3/31/25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Cows homework has been released</a:t>
            </a:r>
          </a:p>
          <a:p>
            <a:pPr lvl="1"/>
            <a:r>
              <a:rPr lang="en-US" dirty="0"/>
              <a:t>It due on Wednesday, extension to </a:t>
            </a:r>
            <a:r>
              <a:rPr lang="en-US" dirty="0" err="1"/>
              <a:t>MOOOnday</a:t>
            </a:r>
            <a:endParaRPr lang="en-US" dirty="0"/>
          </a:p>
          <a:p>
            <a:r>
              <a:rPr lang="en-US" dirty="0"/>
              <a:t>No class this Friday (No new homework coming out)</a:t>
            </a:r>
          </a:p>
          <a:p>
            <a:r>
              <a:rPr lang="en-US" dirty="0"/>
              <a:t>Final project:</a:t>
            </a:r>
          </a:p>
          <a:p>
            <a:pPr lvl="1"/>
            <a:r>
              <a:rPr lang="en-US" dirty="0"/>
              <a:t>Be thinking about this / getting started. You don’t want to do the whole thing at the end.</a:t>
            </a:r>
          </a:p>
          <a:p>
            <a:pPr lvl="1"/>
            <a:r>
              <a:rPr lang="en-US" dirty="0"/>
              <a:t>Let me know if you have any questions.</a:t>
            </a:r>
          </a:p>
          <a:p>
            <a:r>
              <a:rPr lang="en-US" dirty="0"/>
              <a:t>We will have an attendance check today</a:t>
            </a:r>
          </a:p>
          <a:p>
            <a:r>
              <a:rPr lang="en-US" dirty="0"/>
              <a:t>Today we will move on to the next topic...Van </a:t>
            </a:r>
            <a:r>
              <a:rPr lang="en-US" dirty="0" err="1"/>
              <a:t>Emde</a:t>
            </a:r>
            <a:r>
              <a:rPr lang="en-US" dirty="0"/>
              <a:t> Boas Trees</a:t>
            </a:r>
          </a:p>
          <a:p>
            <a:endParaRPr lang="en-US" dirty="0"/>
          </a:p>
        </p:txBody>
      </p:sp>
    </p:spTree>
    <p:extLst>
      <p:ext uri="{BB962C8B-B14F-4D97-AF65-F5344CB8AC3E}">
        <p14:creationId xmlns:p14="http://schemas.microsoft.com/office/powerpoint/2010/main" val="2499084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19: 4/2/25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Welcome to April…semester coming to an end pretty quickly here.</a:t>
            </a:r>
          </a:p>
          <a:p>
            <a:r>
              <a:rPr lang="en-US" dirty="0"/>
              <a:t>Cows homework has been released</a:t>
            </a:r>
          </a:p>
          <a:p>
            <a:pPr lvl="1"/>
            <a:r>
              <a:rPr lang="en-US" dirty="0"/>
              <a:t>It due on Wednesday, extension to </a:t>
            </a:r>
            <a:r>
              <a:rPr lang="en-US" dirty="0" err="1"/>
              <a:t>MOOOnday</a:t>
            </a:r>
            <a:endParaRPr lang="en-US" dirty="0"/>
          </a:p>
          <a:p>
            <a:r>
              <a:rPr lang="en-US" dirty="0"/>
              <a:t>No class this Friday (No new homework coming out)</a:t>
            </a:r>
          </a:p>
          <a:p>
            <a:r>
              <a:rPr lang="en-US" dirty="0"/>
              <a:t>Final project:</a:t>
            </a:r>
          </a:p>
          <a:p>
            <a:pPr lvl="1"/>
            <a:r>
              <a:rPr lang="en-US" dirty="0"/>
              <a:t>Be thinking about this / getting started. You don’t want to do the whole thing at the end.</a:t>
            </a:r>
          </a:p>
          <a:p>
            <a:pPr lvl="1"/>
            <a:r>
              <a:rPr lang="en-US" dirty="0"/>
              <a:t>Let me know if you have any questions.</a:t>
            </a:r>
          </a:p>
          <a:p>
            <a:r>
              <a:rPr lang="en-US" dirty="0"/>
              <a:t>We will have an attendance check today</a:t>
            </a:r>
          </a:p>
          <a:p>
            <a:r>
              <a:rPr lang="en-US" dirty="0"/>
              <a:t>Don’t forget that we do have a second quiz. It will be in a couple weeks.</a:t>
            </a:r>
          </a:p>
          <a:p>
            <a:r>
              <a:rPr lang="en-US" dirty="0"/>
              <a:t>Today we will continue on to the next topic...Van </a:t>
            </a:r>
            <a:r>
              <a:rPr lang="en-US" dirty="0" err="1"/>
              <a:t>Emde</a:t>
            </a:r>
            <a:r>
              <a:rPr lang="en-US" dirty="0"/>
              <a:t> Boas Trees</a:t>
            </a:r>
          </a:p>
          <a:p>
            <a:endParaRPr lang="en-US" dirty="0"/>
          </a:p>
        </p:txBody>
      </p:sp>
    </p:spTree>
    <p:extLst>
      <p:ext uri="{BB962C8B-B14F-4D97-AF65-F5344CB8AC3E}">
        <p14:creationId xmlns:p14="http://schemas.microsoft.com/office/powerpoint/2010/main" val="1194353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20: 4/7/25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Welcome to April…semester coming to an end pretty quickly here.</a:t>
            </a:r>
          </a:p>
          <a:p>
            <a:r>
              <a:rPr lang="en-US" dirty="0"/>
              <a:t>Cows homework almost done</a:t>
            </a:r>
          </a:p>
          <a:p>
            <a:pPr lvl="1"/>
            <a:r>
              <a:rPr lang="en-US" dirty="0"/>
              <a:t>It was “extended” until today</a:t>
            </a:r>
          </a:p>
          <a:p>
            <a:r>
              <a:rPr lang="en-US" dirty="0"/>
              <a:t>VEB Trees Homework releases this Friday! Last One!</a:t>
            </a:r>
          </a:p>
          <a:p>
            <a:pPr lvl="1"/>
            <a:r>
              <a:rPr lang="en-US" dirty="0"/>
              <a:t>So, we DO have class this Friday.</a:t>
            </a:r>
          </a:p>
          <a:p>
            <a:r>
              <a:rPr lang="en-US" dirty="0"/>
              <a:t>Final project:</a:t>
            </a:r>
          </a:p>
          <a:p>
            <a:pPr lvl="1"/>
            <a:r>
              <a:rPr lang="en-US" dirty="0"/>
              <a:t>You should be working on this actively by now, in my opinion.</a:t>
            </a:r>
          </a:p>
          <a:p>
            <a:r>
              <a:rPr lang="en-US" dirty="0"/>
              <a:t>We will have an attendance check today</a:t>
            </a:r>
          </a:p>
          <a:p>
            <a:r>
              <a:rPr lang="en-US" dirty="0"/>
              <a:t>Don’t forget that we do have a second quiz. It will be in a couple weeks.</a:t>
            </a:r>
          </a:p>
          <a:p>
            <a:r>
              <a:rPr lang="en-US" dirty="0"/>
              <a:t>Today we will continue on to the next topic...Van </a:t>
            </a:r>
            <a:r>
              <a:rPr lang="en-US" dirty="0" err="1"/>
              <a:t>Emde</a:t>
            </a:r>
            <a:r>
              <a:rPr lang="en-US" dirty="0"/>
              <a:t> Boas Trees</a:t>
            </a:r>
          </a:p>
          <a:p>
            <a:endParaRPr lang="en-US" dirty="0"/>
          </a:p>
        </p:txBody>
      </p:sp>
    </p:spTree>
    <p:extLst>
      <p:ext uri="{BB962C8B-B14F-4D97-AF65-F5344CB8AC3E}">
        <p14:creationId xmlns:p14="http://schemas.microsoft.com/office/powerpoint/2010/main" val="2894757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1/15/25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Missed first lecture, on Waitlist, or just got into the class? Read syllabus VERY carefully. Make sure you see course policies like required attendance, etc.</a:t>
            </a:r>
          </a:p>
          <a:p>
            <a:r>
              <a:rPr lang="en-US" dirty="0"/>
              <a:t>No class this Friday (no homework / quizzes yet), no class on Monday either (MLK day)</a:t>
            </a:r>
          </a:p>
          <a:p>
            <a:r>
              <a:rPr lang="en-US" dirty="0"/>
              <a:t>First homework Friday is next week. We will have a warmup problem but it will be pretty challenging and will set the tone.</a:t>
            </a:r>
          </a:p>
          <a:p>
            <a:pPr lvl="1"/>
            <a:r>
              <a:rPr lang="en-US" dirty="0"/>
              <a:t>As I said on Monday, I will guide you quite a bit but the assignment is meant to be challenging.</a:t>
            </a:r>
          </a:p>
          <a:p>
            <a:r>
              <a:rPr lang="en-US" dirty="0"/>
              <a:t>No attendance check today because I don’t have the randomizer program setup yet. That will start on next Wednesday.</a:t>
            </a:r>
          </a:p>
          <a:p>
            <a:r>
              <a:rPr lang="en-US" dirty="0"/>
              <a:t>Today we will begin our first topic: Fenwick Trees!</a:t>
            </a:r>
          </a:p>
          <a:p>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1/22/25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Missed first lecture, on Waitlist, or just got into the class? Read syllabus VERY carefully. Make sure you see course policies like required attendance, etc.</a:t>
            </a:r>
          </a:p>
          <a:p>
            <a:r>
              <a:rPr lang="en-US" dirty="0"/>
              <a:t>This Friday is our first homework Friday.</a:t>
            </a:r>
          </a:p>
          <a:p>
            <a:pPr lvl="1"/>
            <a:r>
              <a:rPr lang="en-US" dirty="0"/>
              <a:t>We will have a warmup problem but it will be pretty challenging and will set the tone.</a:t>
            </a:r>
          </a:p>
          <a:p>
            <a:pPr lvl="1"/>
            <a:r>
              <a:rPr lang="en-US" dirty="0"/>
              <a:t>As I said on Monday, I will guide you quite a bit but the assignment is meant to be challenging.</a:t>
            </a:r>
          </a:p>
          <a:p>
            <a:pPr lvl="1"/>
            <a:r>
              <a:rPr lang="en-US" dirty="0"/>
              <a:t>Assignment releases the morning of Friday, so you are not intended to start early…</a:t>
            </a:r>
          </a:p>
          <a:p>
            <a:r>
              <a:rPr lang="en-US" dirty="0"/>
              <a:t>Attendance checks start today, but I will only do it if I start to see attendance slipping. </a:t>
            </a:r>
          </a:p>
          <a:p>
            <a:r>
              <a:rPr lang="en-US" dirty="0"/>
              <a:t>Today we will continue discussing the Fenwick Tree!</a:t>
            </a:r>
          </a:p>
          <a:p>
            <a:endParaRPr lang="en-US" dirty="0"/>
          </a:p>
        </p:txBody>
      </p:sp>
    </p:spTree>
    <p:extLst>
      <p:ext uri="{BB962C8B-B14F-4D97-AF65-F5344CB8AC3E}">
        <p14:creationId xmlns:p14="http://schemas.microsoft.com/office/powerpoint/2010/main" val="39620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1/27/25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We started Homework 1 (Palindromes) on Friday.</a:t>
            </a:r>
          </a:p>
          <a:p>
            <a:pPr lvl="1"/>
            <a:r>
              <a:rPr lang="en-US" dirty="0"/>
              <a:t>What did you all think? My hope is that it felt like a challenge.</a:t>
            </a:r>
          </a:p>
          <a:p>
            <a:pPr lvl="1"/>
            <a:r>
              <a:rPr lang="en-US" dirty="0"/>
              <a:t>Homework is due on Wednesday to </a:t>
            </a:r>
            <a:r>
              <a:rPr lang="en-US" dirty="0" err="1"/>
              <a:t>Gradescope</a:t>
            </a:r>
            <a:r>
              <a:rPr lang="en-US" dirty="0"/>
              <a:t> (late submissions available if needed)</a:t>
            </a:r>
          </a:p>
          <a:p>
            <a:r>
              <a:rPr lang="en-US" dirty="0"/>
              <a:t>This Friday we have our second homework lab day</a:t>
            </a:r>
          </a:p>
          <a:p>
            <a:pPr lvl="1"/>
            <a:r>
              <a:rPr lang="en-US" dirty="0"/>
              <a:t>This one will be a pretty direct application of Fenwick Trees.</a:t>
            </a:r>
          </a:p>
          <a:p>
            <a:pPr lvl="1"/>
            <a:r>
              <a:rPr lang="en-US" dirty="0"/>
              <a:t>Difficulty will heavily depend on how comfortable you are with the Fenwick Tree.</a:t>
            </a:r>
          </a:p>
          <a:p>
            <a:r>
              <a:rPr lang="en-US" dirty="0"/>
              <a:t>Attendance checks start today, but I will only do it if I start to see attendance slipping. </a:t>
            </a:r>
          </a:p>
          <a:p>
            <a:r>
              <a:rPr lang="en-US" dirty="0"/>
              <a:t>Today we will finish discussing the Fenwick Tree! On Wednesday we should be moving on to our second topic.</a:t>
            </a:r>
          </a:p>
          <a:p>
            <a:endParaRPr lang="en-US" dirty="0"/>
          </a:p>
        </p:txBody>
      </p:sp>
    </p:spTree>
    <p:extLst>
      <p:ext uri="{BB962C8B-B14F-4D97-AF65-F5344CB8AC3E}">
        <p14:creationId xmlns:p14="http://schemas.microsoft.com/office/powerpoint/2010/main" val="3715803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2/3/25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85000" lnSpcReduction="20000"/>
          </a:bodyPr>
          <a:lstStyle/>
          <a:p>
            <a:r>
              <a:rPr lang="en-US" dirty="0"/>
              <a:t>Homework 1 (late deadline) is tonight.</a:t>
            </a:r>
          </a:p>
          <a:p>
            <a:pPr lvl="1"/>
            <a:r>
              <a:rPr lang="en-US" dirty="0"/>
              <a:t>No extensions beyond this for any reason, so make sure to get something in for partial credit if you can’t finish it on time.</a:t>
            </a:r>
          </a:p>
          <a:p>
            <a:pPr lvl="1"/>
            <a:r>
              <a:rPr lang="en-US" dirty="0"/>
              <a:t>I can go over my solution in office hours if you want after today (or ask a peer)</a:t>
            </a:r>
          </a:p>
          <a:p>
            <a:r>
              <a:rPr lang="en-US" dirty="0"/>
              <a:t>Homework 2 is out (File Storage)</a:t>
            </a:r>
          </a:p>
          <a:p>
            <a:pPr lvl="1"/>
            <a:r>
              <a:rPr lang="en-US" dirty="0" err="1"/>
              <a:t>Autograder</a:t>
            </a:r>
            <a:r>
              <a:rPr lang="en-US" dirty="0"/>
              <a:t> had a small issue which was fixed Friday afternoon ~2pm, so check score if you haven’t since then.</a:t>
            </a:r>
          </a:p>
          <a:p>
            <a:pPr lvl="1"/>
            <a:r>
              <a:rPr lang="en-US" dirty="0"/>
              <a:t>You might need to resubmit to get your new score.</a:t>
            </a:r>
          </a:p>
          <a:p>
            <a:r>
              <a:rPr lang="en-US" dirty="0"/>
              <a:t>Schedule change:</a:t>
            </a:r>
          </a:p>
          <a:p>
            <a:pPr lvl="1"/>
            <a:r>
              <a:rPr lang="en-US" dirty="0"/>
              <a:t>I moved the first quiz date to the Wednesday before Spring break </a:t>
            </a:r>
          </a:p>
          <a:p>
            <a:pPr lvl="1"/>
            <a:r>
              <a:rPr lang="en-US" dirty="0"/>
              <a:t>Cancel / no class that Friday. Will record a lecture if we fall behind. You are welcome!</a:t>
            </a:r>
          </a:p>
          <a:p>
            <a:r>
              <a:rPr lang="en-US" dirty="0"/>
              <a:t>This Friday is one of our cancelation / break Fridays. Enjoy your extra time off!</a:t>
            </a:r>
          </a:p>
          <a:p>
            <a:r>
              <a:rPr lang="en-US" dirty="0"/>
              <a:t>Attendance checks will start happening more regularly but I’m lowering the number of names I pull. </a:t>
            </a:r>
          </a:p>
          <a:p>
            <a:r>
              <a:rPr lang="en-US" dirty="0"/>
              <a:t>Today we will start Segment Trees.</a:t>
            </a:r>
          </a:p>
          <a:p>
            <a:endParaRPr lang="en-US" dirty="0"/>
          </a:p>
        </p:txBody>
      </p:sp>
    </p:spTree>
    <p:extLst>
      <p:ext uri="{BB962C8B-B14F-4D97-AF65-F5344CB8AC3E}">
        <p14:creationId xmlns:p14="http://schemas.microsoft.com/office/powerpoint/2010/main" val="200531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2/3/25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10000"/>
          </a:bodyPr>
          <a:lstStyle/>
          <a:p>
            <a:r>
              <a:rPr lang="en-US" dirty="0"/>
              <a:t>Homework 1 (late deadline) is completed.</a:t>
            </a:r>
          </a:p>
          <a:p>
            <a:pPr lvl="1"/>
            <a:r>
              <a:rPr lang="en-US" dirty="0"/>
              <a:t>If you want to see our solution, come to OH and we would be happy to talk you through it</a:t>
            </a:r>
          </a:p>
          <a:p>
            <a:r>
              <a:rPr lang="en-US" dirty="0"/>
              <a:t>Homework 2 is out (File Storage)</a:t>
            </a:r>
          </a:p>
          <a:p>
            <a:pPr lvl="1"/>
            <a:r>
              <a:rPr lang="en-US" dirty="0"/>
              <a:t>Any questions about it? Seems to be going more smoothly overall?</a:t>
            </a:r>
          </a:p>
          <a:p>
            <a:pPr lvl="1"/>
            <a:r>
              <a:rPr lang="en-US" dirty="0"/>
              <a:t>On-time due date is tonight! Extension until Monday if you need it</a:t>
            </a:r>
          </a:p>
          <a:p>
            <a:r>
              <a:rPr lang="en-US" dirty="0"/>
              <a:t>Schedule change:</a:t>
            </a:r>
          </a:p>
          <a:p>
            <a:pPr lvl="1"/>
            <a:r>
              <a:rPr lang="en-US" dirty="0"/>
              <a:t>I moved the first quiz date to the Wednesday before Spring break </a:t>
            </a:r>
          </a:p>
          <a:p>
            <a:pPr lvl="1"/>
            <a:r>
              <a:rPr lang="en-US" dirty="0"/>
              <a:t>Cancel / no class that Friday. Will record a lecture if we fall behind. You are welcome!</a:t>
            </a:r>
          </a:p>
          <a:p>
            <a:r>
              <a:rPr lang="en-US" dirty="0"/>
              <a:t>This Friday is one of our cancelation / break Fridays. Enjoy your extra time off!</a:t>
            </a:r>
          </a:p>
          <a:p>
            <a:r>
              <a:rPr lang="en-US" dirty="0"/>
              <a:t>Attendance checks will start happening more regularly but I’m lowering the number of names I pull. </a:t>
            </a:r>
          </a:p>
          <a:p>
            <a:r>
              <a:rPr lang="en-US" dirty="0"/>
              <a:t>Today we </a:t>
            </a:r>
            <a:r>
              <a:rPr lang="en-US"/>
              <a:t>will continue </a:t>
            </a:r>
            <a:r>
              <a:rPr lang="en-US" dirty="0"/>
              <a:t>Segment Trees.</a:t>
            </a:r>
          </a:p>
          <a:p>
            <a:endParaRPr lang="en-US" dirty="0"/>
          </a:p>
        </p:txBody>
      </p:sp>
    </p:spTree>
    <p:extLst>
      <p:ext uri="{BB962C8B-B14F-4D97-AF65-F5344CB8AC3E}">
        <p14:creationId xmlns:p14="http://schemas.microsoft.com/office/powerpoint/2010/main" val="126626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2/10/25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Homework 2 is past due (File Storage)</a:t>
            </a:r>
          </a:p>
          <a:p>
            <a:pPr lvl="1"/>
            <a:r>
              <a:rPr lang="en-US" dirty="0"/>
              <a:t>Late deadline is tonight.</a:t>
            </a:r>
          </a:p>
          <a:p>
            <a:r>
              <a:rPr lang="en-US" dirty="0"/>
              <a:t>Schedule change:</a:t>
            </a:r>
          </a:p>
          <a:p>
            <a:pPr lvl="1"/>
            <a:r>
              <a:rPr lang="en-US" dirty="0"/>
              <a:t>I moved the first quiz date to the Wednesday before Spring break </a:t>
            </a:r>
          </a:p>
          <a:p>
            <a:pPr lvl="1"/>
            <a:r>
              <a:rPr lang="en-US" dirty="0"/>
              <a:t>Cancel / no class that Friday. Will record a lecture if we fall behind. You are welcome!</a:t>
            </a:r>
          </a:p>
          <a:p>
            <a:r>
              <a:rPr lang="en-US" dirty="0"/>
              <a:t>This Friday we will release HW3 (Segment Trees) and have another “lab day”</a:t>
            </a:r>
          </a:p>
          <a:p>
            <a:r>
              <a:rPr lang="en-US" dirty="0"/>
              <a:t>Attendance checks will start happening more regularly but I’m lowering the number of names I pull. </a:t>
            </a:r>
          </a:p>
          <a:p>
            <a:r>
              <a:rPr lang="en-US" dirty="0"/>
              <a:t>Today we will finish Segment Trees and begin </a:t>
            </a:r>
            <a:r>
              <a:rPr lang="en-US"/>
              <a:t>linear programming!</a:t>
            </a:r>
            <a:endParaRPr lang="en-US" dirty="0"/>
          </a:p>
          <a:p>
            <a:endParaRPr lang="en-US" dirty="0"/>
          </a:p>
        </p:txBody>
      </p:sp>
    </p:spTree>
    <p:extLst>
      <p:ext uri="{BB962C8B-B14F-4D97-AF65-F5344CB8AC3E}">
        <p14:creationId xmlns:p14="http://schemas.microsoft.com/office/powerpoint/2010/main" val="406087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2/17/25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20000"/>
          </a:bodyPr>
          <a:lstStyle/>
          <a:p>
            <a:r>
              <a:rPr lang="en-US" dirty="0"/>
              <a:t>Homework 3 is past out (Transforms)</a:t>
            </a:r>
          </a:p>
          <a:p>
            <a:pPr lvl="1"/>
            <a:r>
              <a:rPr lang="en-US" dirty="0"/>
              <a:t>Seems like it is going well / smoothly. Some of you finished over the weekend. Good luck!</a:t>
            </a:r>
          </a:p>
          <a:p>
            <a:pPr lvl="1"/>
            <a:r>
              <a:rPr lang="en-US" dirty="0"/>
              <a:t>Update on languages: We produced a working python solution over the weekend that is fast enough (FYI). Had to submit a few times because it runs very close to the time limit.</a:t>
            </a:r>
          </a:p>
          <a:p>
            <a:pPr lvl="1"/>
            <a:r>
              <a:rPr lang="en-US" dirty="0"/>
              <a:t>Due on Wednesday (with optional extension as always)</a:t>
            </a:r>
          </a:p>
          <a:p>
            <a:r>
              <a:rPr lang="en-US" dirty="0"/>
              <a:t>Schedule change:</a:t>
            </a:r>
          </a:p>
          <a:p>
            <a:pPr lvl="1"/>
            <a:r>
              <a:rPr lang="en-US" dirty="0"/>
              <a:t>I moved the first quiz date to the Wednesday before Spring break </a:t>
            </a:r>
          </a:p>
          <a:p>
            <a:pPr lvl="1"/>
            <a:r>
              <a:rPr lang="en-US" dirty="0"/>
              <a:t>That date is two weeks from Wednesday!</a:t>
            </a:r>
          </a:p>
          <a:p>
            <a:pPr lvl="1"/>
            <a:r>
              <a:rPr lang="en-US" dirty="0"/>
              <a:t>Cancel / no class that Friday. Will record a lecture if we fall behind. You are welcome!</a:t>
            </a:r>
          </a:p>
          <a:p>
            <a:r>
              <a:rPr lang="en-US" dirty="0"/>
              <a:t>No class this Friday (break week)</a:t>
            </a:r>
          </a:p>
          <a:p>
            <a:r>
              <a:rPr lang="en-US" dirty="0"/>
              <a:t>Attendance checks will start happening more regularly but I’m lowering the number of names I pull. </a:t>
            </a:r>
          </a:p>
          <a:p>
            <a:r>
              <a:rPr lang="en-US" dirty="0"/>
              <a:t>Today we will continue discussing linear programming!</a:t>
            </a:r>
          </a:p>
          <a:p>
            <a:endParaRPr lang="en-US" dirty="0"/>
          </a:p>
        </p:txBody>
      </p:sp>
    </p:spTree>
    <p:extLst>
      <p:ext uri="{BB962C8B-B14F-4D97-AF65-F5344CB8AC3E}">
        <p14:creationId xmlns:p14="http://schemas.microsoft.com/office/powerpoint/2010/main" val="3901599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2/19/25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Homework 3 is out (Transforms)</a:t>
            </a:r>
          </a:p>
          <a:p>
            <a:pPr lvl="1"/>
            <a:r>
              <a:rPr lang="en-US" dirty="0"/>
              <a:t>Be careful with floating point precision, it can get pretty tricky.</a:t>
            </a:r>
          </a:p>
          <a:p>
            <a:pPr lvl="1"/>
            <a:r>
              <a:rPr lang="en-US" dirty="0"/>
              <a:t>Due Today (with optional extension as always)</a:t>
            </a:r>
          </a:p>
          <a:p>
            <a:r>
              <a:rPr lang="en-US" dirty="0"/>
              <a:t>First (of two) quizzes is coming up </a:t>
            </a:r>
            <a:r>
              <a:rPr lang="en-US" dirty="0" err="1"/>
              <a:t>soon’ish</a:t>
            </a:r>
            <a:endParaRPr lang="en-US" dirty="0"/>
          </a:p>
          <a:p>
            <a:pPr lvl="1"/>
            <a:r>
              <a:rPr lang="en-US" dirty="0"/>
              <a:t>Is two weeks from today. </a:t>
            </a:r>
          </a:p>
          <a:p>
            <a:pPr lvl="1"/>
            <a:r>
              <a:rPr lang="en-US" dirty="0"/>
              <a:t>Will be mostly T/F, fill in the blank, multiple choice, etc. with one or two longer written questions. Nothing too crazy.</a:t>
            </a:r>
          </a:p>
          <a:p>
            <a:r>
              <a:rPr lang="en-US" dirty="0"/>
              <a:t>No class this Friday (break week)</a:t>
            </a:r>
          </a:p>
          <a:p>
            <a:r>
              <a:rPr lang="en-US" dirty="0"/>
              <a:t>Not going to pull attendance today (snow…no worries for those who can’t make it). </a:t>
            </a:r>
          </a:p>
          <a:p>
            <a:r>
              <a:rPr lang="en-US" dirty="0"/>
              <a:t>Today we will continue discussing linear programming!</a:t>
            </a:r>
          </a:p>
          <a:p>
            <a:endParaRPr lang="en-US" dirty="0"/>
          </a:p>
        </p:txBody>
      </p:sp>
    </p:spTree>
    <p:extLst>
      <p:ext uri="{BB962C8B-B14F-4D97-AF65-F5344CB8AC3E}">
        <p14:creationId xmlns:p14="http://schemas.microsoft.com/office/powerpoint/2010/main" val="15324484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12023</TotalTime>
  <Words>2191</Words>
  <Application>Microsoft Macintosh PowerPoint</Application>
  <PresentationFormat>Widescreen</PresentationFormat>
  <Paragraphs>179</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Tw Cen MT</vt:lpstr>
      <vt:lpstr>Circuit</vt:lpstr>
      <vt:lpstr>CS4501 Daily Announcements</vt:lpstr>
      <vt:lpstr>Lecture 2: 1/15/25</vt:lpstr>
      <vt:lpstr>Lecture 3: 1/22/25</vt:lpstr>
      <vt:lpstr>Lecture 4: 1/27/25</vt:lpstr>
      <vt:lpstr>Lecture 6: 2/3/25</vt:lpstr>
      <vt:lpstr>Lecture 7: 2/3/25</vt:lpstr>
      <vt:lpstr>Lecture 8: 2/10/25</vt:lpstr>
      <vt:lpstr>Lecture 9: 2/17/25</vt:lpstr>
      <vt:lpstr>Lecture 10: 2/19/25</vt:lpstr>
      <vt:lpstr>Lecture 11: 2/24/25</vt:lpstr>
      <vt:lpstr>Lecture 13: 3/3/25</vt:lpstr>
      <vt:lpstr>Lecture 14: 3/17/25</vt:lpstr>
      <vt:lpstr>Lecture 15: 3/19/25</vt:lpstr>
      <vt:lpstr>Lecture 16: 3/24/25</vt:lpstr>
      <vt:lpstr>Lecture 17: 3/26/25</vt:lpstr>
      <vt:lpstr>Lecture 18: 3/31/25</vt:lpstr>
      <vt:lpstr>Lecture 19: 4/2/25</vt:lpstr>
      <vt:lpstr>Lecture 20: 4/7/25</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227</cp:revision>
  <dcterms:created xsi:type="dcterms:W3CDTF">2023-02-24T14:15:53Z</dcterms:created>
  <dcterms:modified xsi:type="dcterms:W3CDTF">2025-04-07T12:56:10Z</dcterms:modified>
</cp:coreProperties>
</file>