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30"/>
  </p:notesMasterIdLst>
  <p:sldIdLst>
    <p:sldId id="256" r:id="rId2"/>
    <p:sldId id="286" r:id="rId3"/>
    <p:sldId id="292" r:id="rId4"/>
    <p:sldId id="481" r:id="rId5"/>
    <p:sldId id="576" r:id="rId6"/>
    <p:sldId id="577" r:id="rId7"/>
    <p:sldId id="483" r:id="rId8"/>
    <p:sldId id="541" r:id="rId9"/>
    <p:sldId id="531" r:id="rId10"/>
    <p:sldId id="546" r:id="rId11"/>
    <p:sldId id="547" r:id="rId12"/>
    <p:sldId id="579" r:id="rId13"/>
    <p:sldId id="484" r:id="rId14"/>
    <p:sldId id="542" r:id="rId15"/>
    <p:sldId id="485" r:id="rId16"/>
    <p:sldId id="486" r:id="rId17"/>
    <p:sldId id="543" r:id="rId18"/>
    <p:sldId id="532" r:id="rId19"/>
    <p:sldId id="544" r:id="rId20"/>
    <p:sldId id="545" r:id="rId21"/>
    <p:sldId id="487" r:id="rId22"/>
    <p:sldId id="488" r:id="rId23"/>
    <p:sldId id="489" r:id="rId24"/>
    <p:sldId id="535" r:id="rId25"/>
    <p:sldId id="536" r:id="rId26"/>
    <p:sldId id="537" r:id="rId27"/>
    <p:sldId id="357" r:id="rId28"/>
    <p:sldId id="33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48"/>
    <p:restoredTop sz="94716"/>
  </p:normalViewPr>
  <p:slideViewPr>
    <p:cSldViewPr snapToGrid="0" snapToObjects="1">
      <p:cViewPr varScale="1">
        <p:scale>
          <a:sx n="125" d="100"/>
          <a:sy n="125" d="100"/>
        </p:scale>
        <p:origin x="1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imulated_annealing#mediaviewer/File:Hill_Climbing_with_Simulated_Annealing.gif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Approximation Algorithms</a:t>
            </a:r>
            <a:br>
              <a:rPr lang="en-US" dirty="0"/>
            </a:br>
            <a:r>
              <a:rPr lang="en-US" dirty="0"/>
              <a:t>Simulated Annealing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Advanced Algorithms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 Reading</a:t>
            </a:r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101682"/>
            <a:ext cx="9905998" cy="1478570"/>
          </a:xfrm>
        </p:spPr>
        <p:txBody>
          <a:bodyPr/>
          <a:lstStyle/>
          <a:p>
            <a:pPr algn="ctr" eaLnBrk="1" hangingPunct="1"/>
            <a:r>
              <a:rPr lang="en-US" dirty="0"/>
              <a:t>Random Walk vs. Hill Climbing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368949" y="1822173"/>
            <a:ext cx="4196963" cy="4499113"/>
          </a:xfrm>
          <a:solidFill>
            <a:schemeClr val="tx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36900" indent="0" algn="ctr" eaLnBrk="1" hangingPunct="1">
              <a:buNone/>
            </a:pPr>
            <a:r>
              <a:rPr lang="en-US" b="1" i="1" u="sng" dirty="0">
                <a:solidFill>
                  <a:sysClr val="windowText" lastClr="000000"/>
                </a:solidFill>
              </a:rPr>
              <a:t>Random Walk</a:t>
            </a:r>
          </a:p>
          <a:p>
            <a:pPr eaLnBrk="1" hangingPunct="1"/>
            <a:endParaRPr lang="en-US" dirty="0">
              <a:solidFill>
                <a:sysClr val="windowText" lastClr="000000"/>
              </a:solidFill>
            </a:endParaRPr>
          </a:p>
          <a:p>
            <a:pPr eaLnBrk="1" hangingPunct="1"/>
            <a:r>
              <a:rPr lang="en-US" dirty="0">
                <a:solidFill>
                  <a:sysClr val="windowText" lastClr="000000"/>
                </a:solidFill>
              </a:rPr>
              <a:t>Walks around randomly, so very good at exploring the search space.</a:t>
            </a:r>
          </a:p>
          <a:p>
            <a:pPr eaLnBrk="1" hangingPunct="1"/>
            <a:r>
              <a:rPr lang="en-US" dirty="0">
                <a:solidFill>
                  <a:sysClr val="windowText" lastClr="000000"/>
                </a:solidFill>
              </a:rPr>
              <a:t>Very good at finding the various “hills” in the search space.</a:t>
            </a:r>
          </a:p>
          <a:p>
            <a:pPr eaLnBrk="1" hangingPunct="1"/>
            <a:r>
              <a:rPr lang="en-US" dirty="0">
                <a:solidFill>
                  <a:sysClr val="windowText" lastClr="000000"/>
                </a:solidFill>
              </a:rPr>
              <a:t>NOT good at climbing up hills or optimizing any promising solution states.</a:t>
            </a:r>
          </a:p>
        </p:txBody>
      </p:sp>
      <p:sp>
        <p:nvSpPr>
          <p:cNvPr id="19460" name="Content Placeholder 5"/>
          <p:cNvSpPr>
            <a:spLocks noGrp="1"/>
          </p:cNvSpPr>
          <p:nvPr>
            <p:ph sz="half" idx="2"/>
          </p:nvPr>
        </p:nvSpPr>
        <p:spPr>
          <a:xfrm>
            <a:off x="6094411" y="1822172"/>
            <a:ext cx="4615995" cy="4499113"/>
          </a:xfrm>
          <a:solidFill>
            <a:schemeClr val="tx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36900" indent="0" algn="ctr" eaLnBrk="1" hangingPunct="1">
              <a:buNone/>
            </a:pPr>
            <a:r>
              <a:rPr lang="en-US" b="1" i="1" u="sng" dirty="0">
                <a:solidFill>
                  <a:sysClr val="windowText" lastClr="000000"/>
                </a:solidFill>
              </a:rPr>
              <a:t>Hill Climbing</a:t>
            </a:r>
          </a:p>
          <a:p>
            <a:pPr eaLnBrk="1" hangingPunct="1"/>
            <a:endParaRPr lang="en-US" dirty="0">
              <a:solidFill>
                <a:sysClr val="windowText" lastClr="000000"/>
              </a:solidFill>
            </a:endParaRPr>
          </a:p>
          <a:p>
            <a:pPr eaLnBrk="1" hangingPunct="1"/>
            <a:r>
              <a:rPr lang="en-US" dirty="0">
                <a:solidFill>
                  <a:sysClr val="windowText" lastClr="000000"/>
                </a:solidFill>
              </a:rPr>
              <a:t>Good at optimizing a solution state, due to climbing nature.</a:t>
            </a:r>
          </a:p>
          <a:p>
            <a:pPr eaLnBrk="1" hangingPunct="1"/>
            <a:r>
              <a:rPr lang="en-US" dirty="0">
                <a:solidFill>
                  <a:sysClr val="windowText" lastClr="000000"/>
                </a:solidFill>
              </a:rPr>
              <a:t>BAD at exploring various parts of search space.</a:t>
            </a:r>
          </a:p>
          <a:p>
            <a:pPr eaLnBrk="1" hangingPunct="1"/>
            <a:r>
              <a:rPr lang="en-US" dirty="0">
                <a:solidFill>
                  <a:sysClr val="windowText" lastClr="000000"/>
                </a:solidFill>
              </a:rPr>
              <a:t>Often stuck in local maxima.</a:t>
            </a:r>
          </a:p>
        </p:txBody>
      </p:sp>
    </p:spTree>
    <p:extLst>
      <p:ext uri="{BB962C8B-B14F-4D97-AF65-F5344CB8AC3E}">
        <p14:creationId xmlns:p14="http://schemas.microsoft.com/office/powerpoint/2010/main" val="245558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101683"/>
            <a:ext cx="9905998" cy="1478570"/>
          </a:xfrm>
        </p:spPr>
        <p:txBody>
          <a:bodyPr/>
          <a:lstStyle/>
          <a:p>
            <a:pPr algn="ctr" eaLnBrk="1" hangingPunct="1"/>
            <a:r>
              <a:rPr lang="en-US" dirty="0"/>
              <a:t>Random Walk vs. Hill Climbing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147890" y="1515489"/>
            <a:ext cx="5893044" cy="3236180"/>
          </a:xfrm>
          <a:solidFill>
            <a:schemeClr val="tx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36900" indent="0" algn="ctr" eaLnBrk="1" hangingPunct="1">
              <a:buNone/>
            </a:pPr>
            <a:r>
              <a:rPr lang="en-US" b="1" i="1" u="sng" dirty="0">
                <a:solidFill>
                  <a:sysClr val="windowText" lastClr="000000"/>
                </a:solidFill>
              </a:rPr>
              <a:t>Pseudo code for both algorithms</a:t>
            </a:r>
          </a:p>
          <a:p>
            <a:pPr eaLnBrk="1" hangingPunct="1"/>
            <a:endParaRPr lang="en-US" dirty="0">
              <a:solidFill>
                <a:sysClr val="windowText" lastClr="000000"/>
              </a:solidFill>
            </a:endParaRPr>
          </a:p>
          <a:p>
            <a:pPr marL="36900" indent="0" eaLnBrk="1" hangingPunct="1">
              <a:buNone/>
            </a:pPr>
            <a:r>
              <a:rPr lang="en-US" dirty="0">
                <a:solidFill>
                  <a:sysClr val="windowText" lastClr="000000"/>
                </a:solidFill>
              </a:rPr>
              <a:t>Given current state S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Generate neighbor state S’: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   if (</a:t>
            </a:r>
            <a:r>
              <a:rPr lang="en-US" dirty="0" err="1">
                <a:solidFill>
                  <a:sysClr val="windowText" lastClr="000000"/>
                </a:solidFill>
              </a:rPr>
              <a:t>util</a:t>
            </a:r>
            <a:r>
              <a:rPr lang="en-US" dirty="0">
                <a:solidFill>
                  <a:sysClr val="windowText" lastClr="000000"/>
                </a:solidFill>
              </a:rPr>
              <a:t>(S’) &gt; </a:t>
            </a:r>
            <a:r>
              <a:rPr lang="en-US" dirty="0" err="1">
                <a:solidFill>
                  <a:sysClr val="windowText" lastClr="000000"/>
                </a:solidFill>
              </a:rPr>
              <a:t>util</a:t>
            </a:r>
            <a:r>
              <a:rPr lang="en-US" dirty="0">
                <a:solidFill>
                  <a:sysClr val="windowText" lastClr="000000"/>
                </a:solidFill>
              </a:rPr>
              <a:t>(S)) move with probability p;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   else move with probability 1-p;</a:t>
            </a:r>
          </a:p>
          <a:p>
            <a:pPr marL="36900" indent="0" eaLnBrk="1" hangingPunct="1">
              <a:buNone/>
            </a:pPr>
            <a:r>
              <a:rPr lang="en-US" dirty="0">
                <a:solidFill>
                  <a:sysClr val="windowText" lastClr="000000"/>
                </a:solidFill>
              </a:rPr>
              <a:t>Repeat constant number of times</a:t>
            </a:r>
          </a:p>
          <a:p>
            <a:pPr marL="36900" indent="0" eaLnBrk="1" hangingPunct="1">
              <a:buNone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DDB31-6DC9-384A-B5EE-0B4DC27D4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29054" y="5390018"/>
            <a:ext cx="2383427" cy="1122100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US" sz="1800" i="1" dirty="0"/>
              <a:t>For hill-climbing, p=1.0	</a:t>
            </a:r>
            <a:br>
              <a:rPr lang="en-US" sz="1800" i="1" dirty="0"/>
            </a:br>
            <a:r>
              <a:rPr lang="en-US" sz="1800" i="1" dirty="0"/>
              <a:t>For random-walk, p=0.5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EF54551-37F5-3F48-B4D5-D485C7F0DA70}"/>
              </a:ext>
            </a:extLst>
          </p:cNvPr>
          <p:cNvCxnSpPr>
            <a:cxnSpLocks/>
          </p:cNvCxnSpPr>
          <p:nvPr/>
        </p:nvCxnSpPr>
        <p:spPr>
          <a:xfrm flipH="1" flipV="1">
            <a:off x="5194738" y="4903076"/>
            <a:ext cx="1126550" cy="440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454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 dirty="0"/>
              <a:t>Simulated Annealing</a:t>
            </a:r>
          </a:p>
        </p:txBody>
      </p:sp>
    </p:spTree>
    <p:extLst>
      <p:ext uri="{BB962C8B-B14F-4D97-AF65-F5344CB8AC3E}">
        <p14:creationId xmlns:p14="http://schemas.microsoft.com/office/powerpoint/2010/main" val="1512894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3732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Annealing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4450" y="1907580"/>
            <a:ext cx="4875211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Annealing is the process used to temper or harden metals and glass by heating them to a high temperature and then gradually cooling them, thus allowing the material to reach a low-energy crystalline state.</a:t>
            </a:r>
          </a:p>
          <a:p>
            <a:endParaRPr lang="en-US" dirty="0"/>
          </a:p>
          <a:p>
            <a:r>
              <a:rPr lang="en-US" dirty="0"/>
              <a:t>Simulated annealing is just a search algorithm motivated by this idea.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89" y="1490916"/>
            <a:ext cx="546681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35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8791" y="1939384"/>
            <a:ext cx="4875211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Idea!</a:t>
            </a:r>
          </a:p>
          <a:p>
            <a:endParaRPr lang="en-US" dirty="0"/>
          </a:p>
          <a:p>
            <a:r>
              <a:rPr lang="en-US" dirty="0"/>
              <a:t>What if system has a ‘temperature‘</a:t>
            </a:r>
          </a:p>
          <a:p>
            <a:endParaRPr lang="en-US" dirty="0"/>
          </a:p>
          <a:p>
            <a:r>
              <a:rPr lang="en-US" dirty="0"/>
              <a:t>At high temps, system explores much more, but at low temps, is more conservative (closer to hill-climbing)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9E724-C574-C742-9A8F-89484D211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82" y="1490916"/>
            <a:ext cx="5466812" cy="44386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16F9EFF-3156-0049-8CE5-7C36EC39B013}"/>
              </a:ext>
            </a:extLst>
          </p:cNvPr>
          <p:cNvSpPr txBox="1">
            <a:spLocks/>
          </p:cNvSpPr>
          <p:nvPr/>
        </p:nvSpPr>
        <p:spPr>
          <a:xfrm>
            <a:off x="1141413" y="9373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Annealing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16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1327" y="1812164"/>
            <a:ext cx="4875211" cy="3541714"/>
          </a:xfrm>
        </p:spPr>
        <p:txBody>
          <a:bodyPr>
            <a:normAutofit fontScale="85000" lnSpcReduction="20000"/>
          </a:bodyPr>
          <a:lstStyle/>
          <a:p>
            <a:pPr marL="494100" indent="-457200">
              <a:buAutoNum type="arabicPeriod"/>
            </a:pPr>
            <a:r>
              <a:rPr lang="en-US" dirty="0"/>
              <a:t>Choose random initial state, high initial temperature, and cooling rate</a:t>
            </a:r>
          </a:p>
          <a:p>
            <a:pPr marL="494100" indent="-457200">
              <a:buAutoNum type="arabicPeriod"/>
            </a:pPr>
            <a:r>
              <a:rPr lang="en-US" dirty="0"/>
              <a:t>Choose random neighbor state</a:t>
            </a:r>
          </a:p>
          <a:p>
            <a:pPr marL="494100" indent="-457200">
              <a:buAutoNum type="arabicPeriod"/>
            </a:pPr>
            <a:r>
              <a:rPr lang="en-US" dirty="0"/>
              <a:t>Randomly decide whether to move to neighbor based on temperature</a:t>
            </a:r>
          </a:p>
          <a:p>
            <a:pPr marL="871200" lvl="1" indent="-457200">
              <a:buAutoNum type="arabicPeriod"/>
            </a:pPr>
            <a:r>
              <a:rPr lang="en-US" dirty="0"/>
              <a:t>Better neighbors have higher probability of being moved to. More detail later.</a:t>
            </a:r>
          </a:p>
          <a:p>
            <a:pPr marL="494100" indent="-457200">
              <a:buAutoNum type="arabicPeriod"/>
            </a:pPr>
            <a:r>
              <a:rPr lang="en-US" dirty="0"/>
              <a:t>Reduce temperature</a:t>
            </a:r>
          </a:p>
          <a:p>
            <a:pPr marL="494100" indent="-457200">
              <a:buAutoNum type="arabicPeriod"/>
            </a:pPr>
            <a:r>
              <a:rPr lang="en-US" dirty="0"/>
              <a:t>Repeat steps 2-5 until cooled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DFE50-28C1-AC41-9189-C23BA147F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83" y="1490916"/>
            <a:ext cx="5466812" cy="44386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7669140-AB0A-0641-B7E0-5CB36E2B525E}"/>
              </a:ext>
            </a:extLst>
          </p:cNvPr>
          <p:cNvSpPr txBox="1">
            <a:spLocks/>
          </p:cNvSpPr>
          <p:nvPr/>
        </p:nvSpPr>
        <p:spPr>
          <a:xfrm>
            <a:off x="1141413" y="9373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Simulated Annealing</a:t>
            </a:r>
          </a:p>
        </p:txBody>
      </p:sp>
    </p:spTree>
    <p:extLst>
      <p:ext uri="{BB962C8B-B14F-4D97-AF65-F5344CB8AC3E}">
        <p14:creationId xmlns:p14="http://schemas.microsoft.com/office/powerpoint/2010/main" val="2154422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705" y="1483360"/>
            <a:ext cx="8729413" cy="483054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F96E57D-32B8-8A4E-B4A1-2D2DB4884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Simulated Annealing</a:t>
            </a:r>
          </a:p>
        </p:txBody>
      </p:sp>
    </p:spTree>
    <p:extLst>
      <p:ext uri="{BB962C8B-B14F-4D97-AF65-F5344CB8AC3E}">
        <p14:creationId xmlns:p14="http://schemas.microsoft.com/office/powerpoint/2010/main" val="3331417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Simulated Annealing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48326" y="2667000"/>
            <a:ext cx="42846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Animation (Wikipedia):</a:t>
            </a:r>
          </a:p>
          <a:p>
            <a:r>
              <a:rPr lang="en-US" dirty="0">
                <a:hlinkClick r:id="rId2"/>
              </a:rPr>
              <a:t>Simulated Annealing In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80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9633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Simulated Annealing: Probability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5042" y="1588203"/>
            <a:ext cx="5064665" cy="45279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Requirements:</a:t>
            </a:r>
          </a:p>
          <a:p>
            <a:pPr marL="871200" lvl="1" indent="-457200"/>
            <a:endParaRPr lang="en-US" dirty="0"/>
          </a:p>
          <a:p>
            <a:pPr marL="871200" lvl="1" indent="-457200"/>
            <a:r>
              <a:rPr lang="en-US" dirty="0"/>
              <a:t>Needs to be a function of ΔE where:</a:t>
            </a:r>
          </a:p>
          <a:p>
            <a:pPr marL="1177200" lvl="2" indent="-457200"/>
            <a:r>
              <a:rPr lang="en-US" dirty="0"/>
              <a:t>ΔE = Val(</a:t>
            </a:r>
            <a:r>
              <a:rPr lang="en-US" dirty="0" err="1"/>
              <a:t>newState</a:t>
            </a:r>
            <a:r>
              <a:rPr lang="en-US" dirty="0"/>
              <a:t>) – Val(</a:t>
            </a:r>
            <a:r>
              <a:rPr lang="en-US" dirty="0" err="1"/>
              <a:t>curState</a:t>
            </a:r>
            <a:r>
              <a:rPr lang="en-US" dirty="0"/>
              <a:t>)</a:t>
            </a:r>
          </a:p>
          <a:p>
            <a:pPr marL="1177200" lvl="2" indent="-457200"/>
            <a:r>
              <a:rPr lang="en-US" dirty="0"/>
              <a:t>Needs to give higher probability of moving to higher jumps</a:t>
            </a:r>
          </a:p>
          <a:p>
            <a:pPr marL="1177200" lvl="2" indent="-457200"/>
            <a:endParaRPr lang="en-US" dirty="0"/>
          </a:p>
          <a:p>
            <a:pPr marL="871200" lvl="1" indent="-457200"/>
            <a:r>
              <a:rPr lang="en-US" dirty="0"/>
              <a:t>Needs to be a function of the temperature, which starts high and cools over time.</a:t>
            </a:r>
          </a:p>
          <a:p>
            <a:pPr marL="1177200" lvl="2" indent="-457200"/>
            <a:r>
              <a:rPr lang="en-US" dirty="0"/>
              <a:t>More likely to move to a worse state at higher temperatures.</a:t>
            </a:r>
          </a:p>
          <a:p>
            <a:pPr marL="1177200" lvl="2" indent="-457200"/>
            <a:r>
              <a:rPr lang="en-US" dirty="0"/>
              <a:t>As temp cools, becomes more conservative</a:t>
            </a:r>
          </a:p>
          <a:p>
            <a:pPr marL="871200" lvl="1" indent="-457200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52" y="1632869"/>
            <a:ext cx="546681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72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925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Simulated Annealing: Sigmoid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316546" y="1357615"/>
                <a:ext cx="3617758" cy="1857176"/>
              </a:xfrm>
            </p:spPr>
            <p:txBody>
              <a:bodyPr>
                <a:norm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sSup>
                            <m:sSupPr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8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316546" y="1357615"/>
                <a:ext cx="3617758" cy="185717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http://upload.wikimedia.org/wikipedia/commons/thumb/b/b5/SigmoidFunction.png/400px-SigmoidFunction.png">
            <a:extLst>
              <a:ext uri="{FF2B5EF4-FFF2-40B4-BE49-F238E27FC236}">
                <a16:creationId xmlns:a16="http://schemas.microsoft.com/office/drawing/2014/main" id="{FC4569A4-4A95-FA43-A9FF-761B32730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362" y="1560815"/>
            <a:ext cx="5797077" cy="45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24C59575-4DA5-9A45-AD13-64725171D8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76080" y="3124463"/>
                <a:ext cx="1976170" cy="17047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14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24C59575-4DA5-9A45-AD13-64725171D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080" y="3124463"/>
                <a:ext cx="1976170" cy="1704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80B4A8-F539-264C-BAE3-A98E9A4C9D5F}"/>
              </a:ext>
            </a:extLst>
          </p:cNvPr>
          <p:cNvCxnSpPr>
            <a:cxnSpLocks/>
          </p:cNvCxnSpPr>
          <p:nvPr/>
        </p:nvCxnSpPr>
        <p:spPr>
          <a:xfrm flipH="1" flipV="1">
            <a:off x="10148198" y="2794001"/>
            <a:ext cx="154042" cy="84621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5A4D7A6-663F-3A44-BBB9-DEF47957F7AA}"/>
              </a:ext>
            </a:extLst>
          </p:cNvPr>
          <p:cNvSpPr txBox="1"/>
          <p:nvPr/>
        </p:nvSpPr>
        <p:spPr>
          <a:xfrm>
            <a:off x="7857014" y="5059680"/>
            <a:ext cx="2838131" cy="147732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Why does this make sense? What happens as temperature cools? What happens as energy difference changes?</a:t>
            </a:r>
          </a:p>
        </p:txBody>
      </p:sp>
    </p:spTree>
    <p:extLst>
      <p:ext uri="{BB962C8B-B14F-4D97-AF65-F5344CB8AC3E}">
        <p14:creationId xmlns:p14="http://schemas.microsoft.com/office/powerpoint/2010/main" val="275190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Advanced Tree Structures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4130566" y="1844566"/>
            <a:ext cx="5264287" cy="4230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u="sng" dirty="0"/>
              <a:t>In this deck we will look at</a:t>
            </a:r>
            <a:r>
              <a:rPr lang="en-US" sz="20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- </a:t>
            </a:r>
            <a:r>
              <a:rPr lang="en-US" sz="2000" b="1" i="1" dirty="0"/>
              <a:t>Using </a:t>
            </a:r>
            <a:r>
              <a:rPr lang="en-US" sz="2000" b="1" i="1" u="sng" dirty="0"/>
              <a:t>Simulated Annealing</a:t>
            </a:r>
            <a:r>
              <a:rPr lang="en-US" sz="2000" b="1" i="1" dirty="0"/>
              <a:t> to Approximate Problems with large search spaces</a:t>
            </a:r>
          </a:p>
        </p:txBody>
      </p:sp>
    </p:spTree>
    <p:extLst>
      <p:ext uri="{BB962C8B-B14F-4D97-AF65-F5344CB8AC3E}">
        <p14:creationId xmlns:p14="http://schemas.microsoft.com/office/powerpoint/2010/main" val="1922674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17586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Simulated Annealing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01" y="1668880"/>
            <a:ext cx="82105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6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9635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Choosing a Cooling 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3964" y="2270250"/>
            <a:ext cx="4875211" cy="3541714"/>
          </a:xfrm>
        </p:spPr>
        <p:txBody>
          <a:bodyPr/>
          <a:lstStyle/>
          <a:p>
            <a:r>
              <a:rPr lang="en-US" dirty="0"/>
              <a:t>No silver bullet</a:t>
            </a:r>
          </a:p>
          <a:p>
            <a:endParaRPr lang="en-US" dirty="0"/>
          </a:p>
          <a:p>
            <a:r>
              <a:rPr lang="en-US" dirty="0"/>
              <a:t>Generally, high temperature and low cooling rate are best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448070"/>
            <a:ext cx="546681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17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Simulated Annealing: Advantages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92402" y="2074558"/>
            <a:ext cx="4875211" cy="354171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Can deal with arbitrary systems and cost functions</a:t>
            </a:r>
          </a:p>
          <a:p>
            <a:endParaRPr lang="en-US" dirty="0"/>
          </a:p>
          <a:p>
            <a:r>
              <a:rPr lang="en-US" dirty="0"/>
              <a:t>Is relatively easy to code, even for complex problems</a:t>
            </a:r>
          </a:p>
          <a:p>
            <a:endParaRPr lang="en-US" dirty="0"/>
          </a:p>
          <a:p>
            <a:r>
              <a:rPr lang="en-US" dirty="0"/>
              <a:t>Generally gives good solutions</a:t>
            </a:r>
          </a:p>
          <a:p>
            <a:endParaRPr lang="en-US" dirty="0"/>
          </a:p>
          <a:p>
            <a:r>
              <a:rPr lang="en-US" dirty="0"/>
              <a:t>Optimal? No! But often will return optimal solution in practice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626090"/>
            <a:ext cx="546681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43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4939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Simulated Annealing: Complexity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8406" y="2270250"/>
            <a:ext cx="4875211" cy="3541714"/>
          </a:xfrm>
        </p:spPr>
        <p:txBody>
          <a:bodyPr/>
          <a:lstStyle/>
          <a:p>
            <a:r>
              <a:rPr lang="en-US" dirty="0"/>
              <a:t>O(1) Time</a:t>
            </a:r>
          </a:p>
          <a:p>
            <a:pPr lvl="1"/>
            <a:r>
              <a:rPr lang="en-US" dirty="0"/>
              <a:t>Why?</a:t>
            </a:r>
          </a:p>
          <a:p>
            <a:pPr lvl="1"/>
            <a:endParaRPr lang="en-US" dirty="0"/>
          </a:p>
          <a:p>
            <a:r>
              <a:rPr lang="en-US" dirty="0"/>
              <a:t>O(1) Space</a:t>
            </a:r>
          </a:p>
          <a:p>
            <a:pPr lvl="1"/>
            <a:r>
              <a:rPr lang="en-US" dirty="0"/>
              <a:t>Why?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189" y="1627960"/>
            <a:ext cx="546681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33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1682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Simulated Annealing: TSP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0697" y="1990966"/>
            <a:ext cx="4875211" cy="354171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all know the Traveling Salesperson Problem. </a:t>
            </a:r>
          </a:p>
          <a:p>
            <a:endParaRPr lang="en-US" dirty="0"/>
          </a:p>
          <a:p>
            <a:r>
              <a:rPr lang="en-US" dirty="0"/>
              <a:t>This problem is NP-Complete</a:t>
            </a:r>
          </a:p>
          <a:p>
            <a:endParaRPr lang="en-US" dirty="0"/>
          </a:p>
          <a:p>
            <a:r>
              <a:rPr lang="en-US" dirty="0"/>
              <a:t>…but we can use SA to find very good solutions (not always optimal though).</a:t>
            </a:r>
          </a:p>
          <a:p>
            <a:endParaRPr lang="en-US" dirty="0"/>
          </a:p>
          <a:p>
            <a:r>
              <a:rPr lang="en-US" dirty="0"/>
              <a:t>How would we do this?</a:t>
            </a:r>
          </a:p>
        </p:txBody>
      </p:sp>
      <p:pic>
        <p:nvPicPr>
          <p:cNvPr id="2050" name="Picture 2" descr="http://www.dugdug.com/wp-content/uploads/2013/08/TS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51" y="2158491"/>
            <a:ext cx="6102232" cy="32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719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5536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Simulated Annealing: TSP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0504" y="1884849"/>
            <a:ext cx="9717054" cy="40587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Choose a random tour (i.e., a random order for the cities)</a:t>
            </a:r>
          </a:p>
          <a:p>
            <a:r>
              <a:rPr lang="en-US" dirty="0"/>
              <a:t>Pick a new candidate tour by finding a random neighbor tour (how to find this?)</a:t>
            </a:r>
          </a:p>
          <a:p>
            <a:r>
              <a:rPr lang="en-US" dirty="0"/>
              <a:t>Use sigmoid function to determine if you will follow that path or not</a:t>
            </a:r>
          </a:p>
          <a:p>
            <a:pPr lvl="1"/>
            <a:r>
              <a:rPr lang="en-US" dirty="0"/>
              <a:t>Function of temperature and difference in costs of tours</a:t>
            </a:r>
          </a:p>
          <a:p>
            <a:r>
              <a:rPr lang="en-US" dirty="0"/>
              <a:t>Keep track of best tour seen so far</a:t>
            </a:r>
          </a:p>
          <a:p>
            <a:r>
              <a:rPr lang="en-US" dirty="0"/>
              <a:t>Cool the temperature a bit</a:t>
            </a:r>
          </a:p>
          <a:p>
            <a:r>
              <a:rPr lang="en-US" dirty="0"/>
              <a:t>Repeat</a:t>
            </a:r>
          </a:p>
          <a:p>
            <a:endParaRPr lang="en-US" dirty="0"/>
          </a:p>
          <a:p>
            <a:r>
              <a:rPr lang="en-US" dirty="0"/>
              <a:t>Return best tour found at any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89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6134100"/>
            <a:ext cx="10353762" cy="723900"/>
          </a:xfrm>
        </p:spPr>
        <p:txBody>
          <a:bodyPr>
            <a:normAutofit fontScale="85000" lnSpcReduction="10000"/>
          </a:bodyPr>
          <a:lstStyle/>
          <a:p>
            <a:pPr marL="36900" indent="0" algn="ctr">
              <a:buNone/>
            </a:pPr>
            <a:r>
              <a:rPr lang="en-US" dirty="0"/>
              <a:t>From: http://toddwschneider.com/posts/traveling-salesman-with-simulated-annealing-r-and-shiny/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81" y="231240"/>
            <a:ext cx="6400800" cy="590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94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17589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6B35A7-33B4-2246-9592-F0BBDFD568CC}"/>
              </a:ext>
            </a:extLst>
          </p:cNvPr>
          <p:cNvSpPr txBox="1">
            <a:spLocks/>
          </p:cNvSpPr>
          <p:nvPr/>
        </p:nvSpPr>
        <p:spPr>
          <a:xfrm>
            <a:off x="2618509" y="1805152"/>
            <a:ext cx="8198632" cy="4744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u="sng" dirty="0"/>
              <a:t>Simulated Annealing:</a:t>
            </a:r>
          </a:p>
          <a:p>
            <a:pPr lvl="1"/>
            <a:r>
              <a:rPr lang="en-US" sz="1600" dirty="0"/>
              <a:t>Is an efficient method for finding good approximations to NP-Complete problems as well as many other types of problems.</a:t>
            </a:r>
          </a:p>
          <a:p>
            <a:pPr lvl="1"/>
            <a:r>
              <a:rPr lang="en-US" sz="1600" dirty="0"/>
              <a:t>Is quite general (only requires concept of solution state, value of solution, and neighbor states)</a:t>
            </a:r>
          </a:p>
          <a:p>
            <a:pPr lvl="1"/>
            <a:r>
              <a:rPr lang="en-US" sz="1600" dirty="0"/>
              <a:t>Is very fast, and speed can be tuned by changing internal variables (cooling rate, temperature, etc.)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br>
              <a:rPr lang="en-US" sz="20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464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 dirty="0"/>
              <a:t>Motivation: Local Search Problems</a:t>
            </a:r>
          </a:p>
        </p:txBody>
      </p:sp>
    </p:spTree>
    <p:extLst>
      <p:ext uri="{BB962C8B-B14F-4D97-AF65-F5344CB8AC3E}">
        <p14:creationId xmlns:p14="http://schemas.microsoft.com/office/powerpoint/2010/main" val="355838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173244"/>
            <a:ext cx="9905998" cy="1478570"/>
          </a:xfrm>
        </p:spPr>
        <p:txBody>
          <a:bodyPr/>
          <a:lstStyle/>
          <a:p>
            <a:pPr algn="ctr" eaLnBrk="1" hangingPunct="1"/>
            <a:r>
              <a:rPr lang="en-US" dirty="0"/>
              <a:t>Classical Search Vs. Local Search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75683" y="1796035"/>
            <a:ext cx="3810000" cy="4611687"/>
          </a:xfrm>
          <a:solidFill>
            <a:schemeClr val="tx1">
              <a:lumMod val="95000"/>
            </a:schemeClr>
          </a:solidFill>
        </p:spPr>
        <p:txBody>
          <a:bodyPr>
            <a:normAutofit fontScale="85000" lnSpcReduction="10000"/>
          </a:bodyPr>
          <a:lstStyle/>
          <a:p>
            <a:pPr marL="36900" indent="0" algn="ctr" eaLnBrk="1" hangingPunct="1">
              <a:buNone/>
            </a:pPr>
            <a:r>
              <a:rPr lang="en-US" b="1" i="1" u="sng" dirty="0">
                <a:solidFill>
                  <a:sysClr val="windowText" lastClr="000000"/>
                </a:solidFill>
              </a:rPr>
              <a:t>Classical Search</a:t>
            </a:r>
          </a:p>
          <a:p>
            <a:pPr eaLnBrk="1" hangingPunct="1"/>
            <a:endParaRPr lang="en-US" dirty="0">
              <a:solidFill>
                <a:sysClr val="windowText" lastClr="000000"/>
              </a:solidFill>
            </a:endParaRPr>
          </a:p>
          <a:p>
            <a:pPr eaLnBrk="1" hangingPunct="1"/>
            <a:r>
              <a:rPr lang="en-US" dirty="0">
                <a:solidFill>
                  <a:sysClr val="windowText" lastClr="000000"/>
                </a:solidFill>
              </a:rPr>
              <a:t>Observable</a:t>
            </a:r>
          </a:p>
          <a:p>
            <a:pPr eaLnBrk="1" hangingPunct="1"/>
            <a:endParaRPr lang="en-US" dirty="0">
              <a:solidFill>
                <a:sysClr val="windowText" lastClr="000000"/>
              </a:solidFill>
            </a:endParaRPr>
          </a:p>
          <a:p>
            <a:pPr eaLnBrk="1" hangingPunct="1"/>
            <a:r>
              <a:rPr lang="en-US" dirty="0">
                <a:solidFill>
                  <a:sysClr val="windowText" lastClr="000000"/>
                </a:solidFill>
              </a:rPr>
              <a:t>Deterministic</a:t>
            </a:r>
          </a:p>
          <a:p>
            <a:pPr eaLnBrk="1" hangingPunct="1"/>
            <a:endParaRPr lang="en-US" dirty="0">
              <a:solidFill>
                <a:sysClr val="windowText" lastClr="000000"/>
              </a:solidFill>
            </a:endParaRPr>
          </a:p>
          <a:p>
            <a:pPr eaLnBrk="1" hangingPunct="1"/>
            <a:r>
              <a:rPr lang="en-US" dirty="0">
                <a:solidFill>
                  <a:sysClr val="windowText" lastClr="000000"/>
                </a:solidFill>
              </a:rPr>
              <a:t>Known Environment</a:t>
            </a:r>
          </a:p>
          <a:p>
            <a:pPr eaLnBrk="1" hangingPunct="1"/>
            <a:endParaRPr lang="en-US" dirty="0">
              <a:solidFill>
                <a:sysClr val="windowText" lastClr="000000"/>
              </a:solidFill>
            </a:endParaRPr>
          </a:p>
          <a:p>
            <a:pPr eaLnBrk="1" hangingPunct="1"/>
            <a:r>
              <a:rPr lang="en-US" dirty="0">
                <a:solidFill>
                  <a:sysClr val="windowText" lastClr="000000"/>
                </a:solidFill>
              </a:rPr>
              <a:t>Solution of sequence of actions</a:t>
            </a:r>
          </a:p>
          <a:p>
            <a:pPr eaLnBrk="1" hangingPunct="1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460" name="Content Placeholder 5"/>
          <p:cNvSpPr>
            <a:spLocks noGrp="1"/>
          </p:cNvSpPr>
          <p:nvPr>
            <p:ph sz="half" idx="2"/>
          </p:nvPr>
        </p:nvSpPr>
        <p:spPr>
          <a:xfrm>
            <a:off x="6296108" y="1796035"/>
            <a:ext cx="4230688" cy="4611687"/>
          </a:xfrm>
          <a:solidFill>
            <a:schemeClr val="tx1">
              <a:lumMod val="95000"/>
            </a:schemeClr>
          </a:solidFill>
        </p:spPr>
        <p:txBody>
          <a:bodyPr>
            <a:normAutofit fontScale="85000" lnSpcReduction="10000"/>
          </a:bodyPr>
          <a:lstStyle/>
          <a:p>
            <a:pPr marL="36900" indent="0" algn="ctr" eaLnBrk="1" hangingPunct="1">
              <a:buNone/>
            </a:pPr>
            <a:r>
              <a:rPr lang="en-US" sz="2400" b="1" i="1" u="sng" dirty="0">
                <a:solidFill>
                  <a:sysClr val="windowText" lastClr="000000"/>
                </a:solidFill>
              </a:rPr>
              <a:t>Local Search</a:t>
            </a:r>
          </a:p>
          <a:p>
            <a:pPr eaLnBrk="1" hangingPunct="1"/>
            <a:endParaRPr lang="en-US" sz="2400" dirty="0">
              <a:solidFill>
                <a:sysClr val="windowText" lastClr="000000"/>
              </a:solidFill>
            </a:endParaRPr>
          </a:p>
          <a:p>
            <a:pPr eaLnBrk="1" hangingPunct="1"/>
            <a:r>
              <a:rPr lang="en-US" sz="2400" dirty="0">
                <a:solidFill>
                  <a:sysClr val="windowText" lastClr="000000"/>
                </a:solidFill>
              </a:rPr>
              <a:t>All that matters is the solution state</a:t>
            </a:r>
          </a:p>
          <a:p>
            <a:pPr eaLnBrk="1" hangingPunct="1"/>
            <a:endParaRPr lang="en-US" sz="2400" dirty="0">
              <a:solidFill>
                <a:sysClr val="windowText" lastClr="000000"/>
              </a:solidFill>
            </a:endParaRPr>
          </a:p>
          <a:p>
            <a:pPr eaLnBrk="1" hangingPunct="1"/>
            <a:r>
              <a:rPr lang="en-US" sz="2400" dirty="0">
                <a:solidFill>
                  <a:sysClr val="windowText" lastClr="000000"/>
                </a:solidFill>
              </a:rPr>
              <a:t>Don’t care about solution path</a:t>
            </a:r>
          </a:p>
          <a:p>
            <a:pPr eaLnBrk="1" hangingPunct="1"/>
            <a:endParaRPr lang="en-US" sz="2400" dirty="0">
              <a:solidFill>
                <a:sysClr val="windowText" lastClr="000000"/>
              </a:solidFill>
            </a:endParaRPr>
          </a:p>
          <a:p>
            <a:pPr eaLnBrk="1" hangingPunct="1"/>
            <a:r>
              <a:rPr lang="en-US" sz="2400" dirty="0">
                <a:solidFill>
                  <a:sysClr val="windowText" lastClr="000000"/>
                </a:solidFill>
              </a:rPr>
              <a:t>Impossible to search whole space (too large)</a:t>
            </a:r>
          </a:p>
          <a:p>
            <a:pPr eaLnBrk="1" hangingPunct="1"/>
            <a:endParaRPr lang="en-US" sz="2400" dirty="0">
              <a:solidFill>
                <a:sysClr val="windowText" lastClr="000000"/>
              </a:solidFill>
            </a:endParaRPr>
          </a:p>
          <a:p>
            <a:pPr eaLnBrk="1" hangingPunct="1"/>
            <a:r>
              <a:rPr lang="en-US" sz="2400" dirty="0">
                <a:solidFill>
                  <a:sysClr val="windowText" lastClr="000000"/>
                </a:solidFill>
              </a:rPr>
              <a:t>Often continuous search space</a:t>
            </a:r>
          </a:p>
        </p:txBody>
      </p:sp>
    </p:spTree>
    <p:extLst>
      <p:ext uri="{BB962C8B-B14F-4D97-AF65-F5344CB8AC3E}">
        <p14:creationId xmlns:p14="http://schemas.microsoft.com/office/powerpoint/2010/main" val="184454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82987"/>
            <a:ext cx="9905998" cy="716671"/>
          </a:xfrm>
        </p:spPr>
        <p:txBody>
          <a:bodyPr/>
          <a:lstStyle/>
          <a:p>
            <a:r>
              <a:rPr lang="en-US" dirty="0"/>
              <a:t>Local Search: Characteristics/Advantages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4178" y="2569695"/>
            <a:ext cx="2824690" cy="1166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/>
              <a:t>For a given state s, value of that solution given by some value function v(s)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43" y="1908597"/>
            <a:ext cx="5280444" cy="4287333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6DF8712-7727-D447-A6B2-A0954D5682C2}"/>
              </a:ext>
            </a:extLst>
          </p:cNvPr>
          <p:cNvSpPr txBox="1">
            <a:spLocks/>
          </p:cNvSpPr>
          <p:nvPr/>
        </p:nvSpPr>
        <p:spPr>
          <a:xfrm>
            <a:off x="1682057" y="1229713"/>
            <a:ext cx="8682817" cy="48775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i="1" u="sng" dirty="0">
                <a:solidFill>
                  <a:schemeClr val="bg1"/>
                </a:solidFill>
              </a:rPr>
              <a:t>Goal</a:t>
            </a:r>
            <a:r>
              <a:rPr lang="en-US" sz="1600" dirty="0">
                <a:solidFill>
                  <a:schemeClr val="bg1"/>
                </a:solidFill>
              </a:rPr>
              <a:t>: Find the maximum (or minimum) state among a huge number of states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C7EB5C-8BC0-6B44-8C36-34485A182202}"/>
              </a:ext>
            </a:extLst>
          </p:cNvPr>
          <p:cNvCxnSpPr/>
          <p:nvPr/>
        </p:nvCxnSpPr>
        <p:spPr>
          <a:xfrm>
            <a:off x="2924502" y="3294993"/>
            <a:ext cx="1529255" cy="646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268BBAB-26BD-9342-8920-C61AE38C789F}"/>
              </a:ext>
            </a:extLst>
          </p:cNvPr>
          <p:cNvSpPr txBox="1">
            <a:spLocks/>
          </p:cNvSpPr>
          <p:nvPr/>
        </p:nvSpPr>
        <p:spPr>
          <a:xfrm>
            <a:off x="9041489" y="2711626"/>
            <a:ext cx="2824690" cy="11667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For all states s, there is some concept of “neighbor states”. States that are nearby / similar to the current one.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3679D3-7DD3-2C44-8EA0-78B32AA2B7C3}"/>
              </a:ext>
            </a:extLst>
          </p:cNvPr>
          <p:cNvCxnSpPr>
            <a:cxnSpLocks/>
          </p:cNvCxnSpPr>
          <p:nvPr/>
        </p:nvCxnSpPr>
        <p:spPr>
          <a:xfrm flipV="1">
            <a:off x="7930054" y="3216082"/>
            <a:ext cx="1087787" cy="78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A5CA2C-0AC4-DE41-A3AD-BED9ECBD6891}"/>
              </a:ext>
            </a:extLst>
          </p:cNvPr>
          <p:cNvCxnSpPr>
            <a:cxnSpLocks/>
          </p:cNvCxnSpPr>
          <p:nvPr/>
        </p:nvCxnSpPr>
        <p:spPr>
          <a:xfrm>
            <a:off x="7819695" y="3024957"/>
            <a:ext cx="1174465" cy="128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04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69360"/>
            <a:ext cx="9905998" cy="671172"/>
          </a:xfrm>
        </p:spPr>
        <p:txBody>
          <a:bodyPr/>
          <a:lstStyle/>
          <a:p>
            <a:r>
              <a:rPr lang="en-US" dirty="0"/>
              <a:t>Local Search: Characteristics/Advantages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69856" y="2083678"/>
            <a:ext cx="3153172" cy="123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Step 1:</a:t>
            </a:r>
          </a:p>
          <a:p>
            <a:pPr marL="0" indent="0">
              <a:buNone/>
            </a:pPr>
            <a:r>
              <a:rPr lang="en-US" sz="1600" dirty="0"/>
              <a:t>Generate a random (or arbitrary) start state. Evaluate its value.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1EE38-D2A1-2E41-B1D4-1662D3379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033" y="1670571"/>
            <a:ext cx="5466812" cy="4438650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D623EEE-3168-AB45-90CE-6F55CC3DF244}"/>
              </a:ext>
            </a:extLst>
          </p:cNvPr>
          <p:cNvSpPr txBox="1">
            <a:spLocks/>
          </p:cNvSpPr>
          <p:nvPr/>
        </p:nvSpPr>
        <p:spPr>
          <a:xfrm>
            <a:off x="7669856" y="3347504"/>
            <a:ext cx="3153171" cy="86184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</a:rPr>
              <a:t>start = </a:t>
            </a:r>
            <a:r>
              <a:rPr lang="en-US" sz="1600" dirty="0" err="1">
                <a:solidFill>
                  <a:schemeClr val="bg1"/>
                </a:solidFill>
              </a:rPr>
              <a:t>randomSolution</a:t>
            </a:r>
            <a:r>
              <a:rPr lang="en-US" sz="1600" dirty="0">
                <a:solidFill>
                  <a:schemeClr val="bg1"/>
                </a:solidFill>
              </a:rPr>
              <a:t>();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initValue</a:t>
            </a:r>
            <a:r>
              <a:rPr lang="en-US" sz="1600" dirty="0">
                <a:solidFill>
                  <a:schemeClr val="bg1"/>
                </a:solidFill>
              </a:rPr>
              <a:t> = V(start)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F851C6-5538-A64E-B2E2-60E5BE9462C6}"/>
              </a:ext>
            </a:extLst>
          </p:cNvPr>
          <p:cNvCxnSpPr>
            <a:cxnSpLocks/>
          </p:cNvCxnSpPr>
          <p:nvPr/>
        </p:nvCxnSpPr>
        <p:spPr>
          <a:xfrm flipV="1">
            <a:off x="4603531" y="3649717"/>
            <a:ext cx="2948152" cy="102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B4A92AD-6619-CF4E-9A3D-084394708721}"/>
              </a:ext>
            </a:extLst>
          </p:cNvPr>
          <p:cNvSpPr txBox="1">
            <a:spLocks/>
          </p:cNvSpPr>
          <p:nvPr/>
        </p:nvSpPr>
        <p:spPr>
          <a:xfrm>
            <a:off x="8091308" y="4222528"/>
            <a:ext cx="3153172" cy="57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…but what do we search next??</a:t>
            </a:r>
          </a:p>
        </p:txBody>
      </p:sp>
    </p:spTree>
    <p:extLst>
      <p:ext uri="{BB962C8B-B14F-4D97-AF65-F5344CB8AC3E}">
        <p14:creationId xmlns:p14="http://schemas.microsoft.com/office/powerpoint/2010/main" val="365194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67360"/>
            <a:ext cx="9905998" cy="781048"/>
          </a:xfrm>
        </p:spPr>
        <p:txBody>
          <a:bodyPr/>
          <a:lstStyle/>
          <a:p>
            <a:pPr algn="ctr"/>
            <a:r>
              <a:rPr lang="en-US" dirty="0"/>
              <a:t>Technique 1: Random Walk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9035" y="2010946"/>
            <a:ext cx="4875211" cy="5903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i="1" u="sng" dirty="0"/>
              <a:t>IDEA</a:t>
            </a:r>
            <a:r>
              <a:rPr lang="en-US" sz="1800" dirty="0"/>
              <a:t>: Walk around the search space randomly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00A8E-7609-6744-9713-A897CB94A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19" y="1654806"/>
            <a:ext cx="5466812" cy="4438650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5BF5B20-05C6-E94F-B55F-B577D33515B8}"/>
              </a:ext>
            </a:extLst>
          </p:cNvPr>
          <p:cNvSpPr txBox="1">
            <a:spLocks/>
          </p:cNvSpPr>
          <p:nvPr/>
        </p:nvSpPr>
        <p:spPr>
          <a:xfrm>
            <a:off x="6689034" y="2825496"/>
            <a:ext cx="4875211" cy="251113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start = cur = </a:t>
            </a:r>
            <a:r>
              <a:rPr lang="en-US" sz="1800" dirty="0" err="1">
                <a:solidFill>
                  <a:schemeClr val="bg1"/>
                </a:solidFill>
              </a:rPr>
              <a:t>randomSolution</a:t>
            </a:r>
            <a:r>
              <a:rPr lang="en-US" sz="1800" dirty="0">
                <a:solidFill>
                  <a:schemeClr val="bg1"/>
                </a:solidFill>
              </a:rPr>
              <a:t>();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 err="1">
                <a:solidFill>
                  <a:schemeClr val="bg1"/>
                </a:solidFill>
              </a:rPr>
              <a:t>bestVal</a:t>
            </a:r>
            <a:r>
              <a:rPr lang="en-US" sz="1800" dirty="0">
                <a:solidFill>
                  <a:schemeClr val="bg1"/>
                </a:solidFill>
              </a:rPr>
              <a:t> = v(start)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While (</a:t>
            </a:r>
            <a:r>
              <a:rPr lang="en-US" sz="1800" dirty="0" err="1">
                <a:solidFill>
                  <a:schemeClr val="bg1"/>
                </a:solidFill>
              </a:rPr>
              <a:t>i</a:t>
            </a:r>
            <a:r>
              <a:rPr lang="en-US" sz="1800" dirty="0">
                <a:solidFill>
                  <a:schemeClr val="bg1"/>
                </a:solidFill>
              </a:rPr>
              <a:t> &lt; </a:t>
            </a:r>
            <a:r>
              <a:rPr lang="en-US" sz="1800" dirty="0" err="1">
                <a:solidFill>
                  <a:schemeClr val="bg1"/>
                </a:solidFill>
              </a:rPr>
              <a:t>numIterations</a:t>
            </a:r>
            <a:r>
              <a:rPr lang="en-US" sz="1800" dirty="0">
                <a:solidFill>
                  <a:schemeClr val="bg1"/>
                </a:solidFill>
              </a:rPr>
              <a:t>):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  next = </a:t>
            </a:r>
            <a:r>
              <a:rPr lang="en-US" sz="1800" dirty="0" err="1">
                <a:solidFill>
                  <a:schemeClr val="bg1"/>
                </a:solidFill>
              </a:rPr>
              <a:t>getNeighbor</a:t>
            </a:r>
            <a:r>
              <a:rPr lang="en-US" sz="1800" dirty="0">
                <a:solidFill>
                  <a:schemeClr val="bg1"/>
                </a:solidFill>
              </a:rPr>
              <a:t>(cur)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  cur = next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  if(</a:t>
            </a:r>
            <a:r>
              <a:rPr lang="en-US" sz="1800" dirty="0" err="1">
                <a:solidFill>
                  <a:schemeClr val="bg1"/>
                </a:solidFill>
              </a:rPr>
              <a:t>bestVal</a:t>
            </a:r>
            <a:r>
              <a:rPr lang="en-US" sz="1800" dirty="0">
                <a:solidFill>
                  <a:schemeClr val="bg1"/>
                </a:solidFill>
              </a:rPr>
              <a:t> &lt; v(cur)) </a:t>
            </a:r>
            <a:r>
              <a:rPr lang="en-US" sz="1800" dirty="0" err="1">
                <a:solidFill>
                  <a:schemeClr val="bg1"/>
                </a:solidFill>
              </a:rPr>
              <a:t>bestVal</a:t>
            </a:r>
            <a:r>
              <a:rPr lang="en-US" sz="1800" dirty="0">
                <a:solidFill>
                  <a:schemeClr val="bg1"/>
                </a:solidFill>
              </a:rPr>
              <a:t> = v(cur)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return </a:t>
            </a:r>
            <a:r>
              <a:rPr lang="en-US" sz="1800" dirty="0" err="1">
                <a:solidFill>
                  <a:schemeClr val="bg1"/>
                </a:solidFill>
              </a:rPr>
              <a:t>bestVal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84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67083"/>
            <a:ext cx="9905998" cy="812856"/>
          </a:xfrm>
        </p:spPr>
        <p:txBody>
          <a:bodyPr/>
          <a:lstStyle/>
          <a:p>
            <a:pPr algn="ctr"/>
            <a:r>
              <a:rPr lang="en-US" dirty="0"/>
              <a:t>Local Search: Random Walk Improvement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E11C94-AE8B-AC4F-801D-8A5ADDA38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19" y="1654806"/>
            <a:ext cx="5466812" cy="4438650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A1B7453-AEC7-7649-ADA6-C375E43B7F6A}"/>
              </a:ext>
            </a:extLst>
          </p:cNvPr>
          <p:cNvSpPr txBox="1">
            <a:spLocks/>
          </p:cNvSpPr>
          <p:nvPr/>
        </p:nvSpPr>
        <p:spPr>
          <a:xfrm>
            <a:off x="6689035" y="2010946"/>
            <a:ext cx="4875211" cy="590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i="1" u="sng" dirty="0"/>
              <a:t>IDEA</a:t>
            </a:r>
            <a:r>
              <a:rPr lang="en-US" sz="1800" dirty="0"/>
              <a:t>: Walk a whole bunch of points around randomly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69411E1-E692-7F45-963B-A27AB799AF95}"/>
              </a:ext>
            </a:extLst>
          </p:cNvPr>
          <p:cNvSpPr txBox="1">
            <a:spLocks/>
          </p:cNvSpPr>
          <p:nvPr/>
        </p:nvSpPr>
        <p:spPr>
          <a:xfrm>
            <a:off x="6689034" y="2825496"/>
            <a:ext cx="4875211" cy="27082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cur[1000] = { </a:t>
            </a:r>
            <a:r>
              <a:rPr lang="en-US" sz="1800" dirty="0" err="1">
                <a:solidFill>
                  <a:schemeClr val="bg1"/>
                </a:solidFill>
              </a:rPr>
              <a:t>getRandom</a:t>
            </a:r>
            <a:r>
              <a:rPr lang="en-US" sz="1800" dirty="0">
                <a:solidFill>
                  <a:schemeClr val="bg1"/>
                </a:solidFill>
              </a:rPr>
              <a:t>() }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 err="1">
                <a:solidFill>
                  <a:schemeClr val="bg1"/>
                </a:solidFill>
              </a:rPr>
              <a:t>bestVal</a:t>
            </a:r>
            <a:r>
              <a:rPr lang="en-US" sz="1800" dirty="0">
                <a:solidFill>
                  <a:schemeClr val="bg1"/>
                </a:solidFill>
              </a:rPr>
              <a:t> = </a:t>
            </a:r>
            <a:r>
              <a:rPr lang="en-US" sz="1800" dirty="0" err="1">
                <a:solidFill>
                  <a:schemeClr val="bg1"/>
                </a:solidFill>
              </a:rPr>
              <a:t>maxVal</a:t>
            </a:r>
            <a:r>
              <a:rPr lang="en-US" sz="1800" dirty="0">
                <a:solidFill>
                  <a:schemeClr val="bg1"/>
                </a:solidFill>
              </a:rPr>
              <a:t>(cur)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While (</a:t>
            </a:r>
            <a:r>
              <a:rPr lang="en-US" sz="1800" dirty="0" err="1">
                <a:solidFill>
                  <a:schemeClr val="bg1"/>
                </a:solidFill>
              </a:rPr>
              <a:t>i</a:t>
            </a:r>
            <a:r>
              <a:rPr lang="en-US" sz="1800" dirty="0">
                <a:solidFill>
                  <a:schemeClr val="bg1"/>
                </a:solidFill>
              </a:rPr>
              <a:t> &lt; </a:t>
            </a:r>
            <a:r>
              <a:rPr lang="en-US" sz="1800" dirty="0" err="1">
                <a:solidFill>
                  <a:schemeClr val="bg1"/>
                </a:solidFill>
              </a:rPr>
              <a:t>numIterations</a:t>
            </a:r>
            <a:r>
              <a:rPr lang="en-US" sz="1800" dirty="0">
                <a:solidFill>
                  <a:schemeClr val="bg1"/>
                </a:solidFill>
              </a:rPr>
              <a:t>):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  for each s &lt; 1000: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     cur[s] = </a:t>
            </a:r>
            <a:r>
              <a:rPr lang="en-US" sz="1800" dirty="0" err="1">
                <a:solidFill>
                  <a:schemeClr val="bg1"/>
                </a:solidFill>
              </a:rPr>
              <a:t>getNeighbor</a:t>
            </a:r>
            <a:r>
              <a:rPr lang="en-US" sz="1800" dirty="0">
                <a:solidFill>
                  <a:schemeClr val="bg1"/>
                </a:solidFill>
              </a:rPr>
              <a:t>(cur[s])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     if(</a:t>
            </a:r>
            <a:r>
              <a:rPr lang="en-US" sz="1800" dirty="0" err="1">
                <a:solidFill>
                  <a:schemeClr val="bg1"/>
                </a:solidFill>
              </a:rPr>
              <a:t>bestVal</a:t>
            </a:r>
            <a:r>
              <a:rPr lang="en-US" sz="1800" dirty="0">
                <a:solidFill>
                  <a:schemeClr val="bg1"/>
                </a:solidFill>
              </a:rPr>
              <a:t> &lt; v(cur[s])) </a:t>
            </a:r>
            <a:r>
              <a:rPr lang="en-US" sz="1800" dirty="0" err="1">
                <a:solidFill>
                  <a:schemeClr val="bg1"/>
                </a:solidFill>
              </a:rPr>
              <a:t>bestVal</a:t>
            </a:r>
            <a:r>
              <a:rPr lang="en-US" sz="1800" dirty="0">
                <a:solidFill>
                  <a:schemeClr val="bg1"/>
                </a:solidFill>
              </a:rPr>
              <a:t> = v(cur[s])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return </a:t>
            </a:r>
            <a:r>
              <a:rPr lang="en-US" sz="1800" dirty="0" err="1">
                <a:solidFill>
                  <a:schemeClr val="bg1"/>
                </a:solidFill>
              </a:rPr>
              <a:t>bestVal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17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7782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Technique 2: Hill Climbing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165D57-E607-AC4D-9FD6-13D9C424F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19" y="1654806"/>
            <a:ext cx="5466812" cy="4438650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2AC7EA6-3242-7F46-956F-7EDA26D814EA}"/>
              </a:ext>
            </a:extLst>
          </p:cNvPr>
          <p:cNvSpPr txBox="1">
            <a:spLocks/>
          </p:cNvSpPr>
          <p:nvPr/>
        </p:nvSpPr>
        <p:spPr>
          <a:xfrm>
            <a:off x="6689035" y="2010946"/>
            <a:ext cx="4875211" cy="590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i="1" u="sng" dirty="0"/>
              <a:t>IDEA</a:t>
            </a:r>
            <a:r>
              <a:rPr lang="en-US" sz="1800" dirty="0"/>
              <a:t>: Only go to next state if it is better than current (variant with multiple points works too)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A12ED-0683-1149-9A13-044187E1EEC9}"/>
              </a:ext>
            </a:extLst>
          </p:cNvPr>
          <p:cNvSpPr txBox="1">
            <a:spLocks/>
          </p:cNvSpPr>
          <p:nvPr/>
        </p:nvSpPr>
        <p:spPr>
          <a:xfrm>
            <a:off x="6689034" y="2825496"/>
            <a:ext cx="4875211" cy="27082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cur[1000] = { </a:t>
            </a:r>
            <a:r>
              <a:rPr lang="en-US" sz="1800" dirty="0" err="1">
                <a:solidFill>
                  <a:schemeClr val="bg1"/>
                </a:solidFill>
              </a:rPr>
              <a:t>getRandom</a:t>
            </a:r>
            <a:r>
              <a:rPr lang="en-US" sz="1800" dirty="0">
                <a:solidFill>
                  <a:schemeClr val="bg1"/>
                </a:solidFill>
              </a:rPr>
              <a:t>() }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 err="1">
                <a:solidFill>
                  <a:schemeClr val="bg1"/>
                </a:solidFill>
              </a:rPr>
              <a:t>bestVal</a:t>
            </a:r>
            <a:r>
              <a:rPr lang="en-US" sz="1800" dirty="0">
                <a:solidFill>
                  <a:schemeClr val="bg1"/>
                </a:solidFill>
              </a:rPr>
              <a:t> = </a:t>
            </a:r>
            <a:r>
              <a:rPr lang="en-US" sz="1800" dirty="0" err="1">
                <a:solidFill>
                  <a:schemeClr val="bg1"/>
                </a:solidFill>
              </a:rPr>
              <a:t>maxVal</a:t>
            </a:r>
            <a:r>
              <a:rPr lang="en-US" sz="1800" dirty="0">
                <a:solidFill>
                  <a:schemeClr val="bg1"/>
                </a:solidFill>
              </a:rPr>
              <a:t>(cur)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While (</a:t>
            </a:r>
            <a:r>
              <a:rPr lang="en-US" sz="1800" dirty="0" err="1">
                <a:solidFill>
                  <a:schemeClr val="bg1"/>
                </a:solidFill>
              </a:rPr>
              <a:t>i</a:t>
            </a:r>
            <a:r>
              <a:rPr lang="en-US" sz="1800" dirty="0">
                <a:solidFill>
                  <a:schemeClr val="bg1"/>
                </a:solidFill>
              </a:rPr>
              <a:t> &lt; </a:t>
            </a:r>
            <a:r>
              <a:rPr lang="en-US" sz="1800" dirty="0" err="1">
                <a:solidFill>
                  <a:schemeClr val="bg1"/>
                </a:solidFill>
              </a:rPr>
              <a:t>numIterations</a:t>
            </a:r>
            <a:r>
              <a:rPr lang="en-US" sz="1800" dirty="0">
                <a:solidFill>
                  <a:schemeClr val="bg1"/>
                </a:solidFill>
              </a:rPr>
              <a:t>):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  for each s &lt; 1000: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     next = </a:t>
            </a:r>
            <a:r>
              <a:rPr lang="en-US" sz="1800" dirty="0" err="1">
                <a:solidFill>
                  <a:schemeClr val="bg1"/>
                </a:solidFill>
              </a:rPr>
              <a:t>getNeighbor</a:t>
            </a:r>
            <a:r>
              <a:rPr lang="en-US" sz="1800" dirty="0">
                <a:solidFill>
                  <a:schemeClr val="bg1"/>
                </a:solidFill>
              </a:rPr>
              <a:t>(cur[s])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b="1" dirty="0">
                <a:solidFill>
                  <a:schemeClr val="bg1"/>
                </a:solidFill>
              </a:rPr>
              <a:t>      if(v(next) &gt; v(cur[s]) cur[s] = next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     if(</a:t>
            </a:r>
            <a:r>
              <a:rPr lang="en-US" sz="1800" dirty="0" err="1">
                <a:solidFill>
                  <a:schemeClr val="bg1"/>
                </a:solidFill>
              </a:rPr>
              <a:t>bestVal</a:t>
            </a:r>
            <a:r>
              <a:rPr lang="en-US" sz="1800" dirty="0">
                <a:solidFill>
                  <a:schemeClr val="bg1"/>
                </a:solidFill>
              </a:rPr>
              <a:t> &lt; v(cur[s])) </a:t>
            </a:r>
            <a:r>
              <a:rPr lang="en-US" sz="1800" dirty="0" err="1">
                <a:solidFill>
                  <a:schemeClr val="bg1"/>
                </a:solidFill>
              </a:rPr>
              <a:t>bestVal</a:t>
            </a:r>
            <a:r>
              <a:rPr lang="en-US" sz="1800" dirty="0">
                <a:solidFill>
                  <a:schemeClr val="bg1"/>
                </a:solidFill>
              </a:rPr>
              <a:t> = v(cur[s])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return </a:t>
            </a:r>
            <a:r>
              <a:rPr lang="en-US" sz="1800" dirty="0" err="1">
                <a:solidFill>
                  <a:schemeClr val="bg1"/>
                </a:solidFill>
              </a:rPr>
              <a:t>bestVal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64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17580</TotalTime>
  <Words>1114</Words>
  <Application>Microsoft Macintosh PowerPoint</Application>
  <PresentationFormat>Widescreen</PresentationFormat>
  <Paragraphs>149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Trebuchet MS</vt:lpstr>
      <vt:lpstr>Tw Cen MT</vt:lpstr>
      <vt:lpstr>Circuit</vt:lpstr>
      <vt:lpstr>Approximation Algorithms Simulated Annealing</vt:lpstr>
      <vt:lpstr>Advanced Tree Structures</vt:lpstr>
      <vt:lpstr>Motivation: Local Search Problems</vt:lpstr>
      <vt:lpstr>Classical Search Vs. Local Search</vt:lpstr>
      <vt:lpstr>Local Search: Characteristics/Advantages</vt:lpstr>
      <vt:lpstr>Local Search: Characteristics/Advantages</vt:lpstr>
      <vt:lpstr>Technique 1: Random Walk</vt:lpstr>
      <vt:lpstr>Local Search: Random Walk Improvement</vt:lpstr>
      <vt:lpstr>Technique 2: Hill Climbing</vt:lpstr>
      <vt:lpstr>Random Walk vs. Hill Climbing</vt:lpstr>
      <vt:lpstr>Random Walk vs. Hill Climbing</vt:lpstr>
      <vt:lpstr>Simulated Annealing</vt:lpstr>
      <vt:lpstr>Annealing</vt:lpstr>
      <vt:lpstr>PowerPoint Presentation</vt:lpstr>
      <vt:lpstr>PowerPoint Presentation</vt:lpstr>
      <vt:lpstr>Simulated Annealing</vt:lpstr>
      <vt:lpstr>Simulated Annealing</vt:lpstr>
      <vt:lpstr>Simulated Annealing: Probability Function</vt:lpstr>
      <vt:lpstr>Simulated Annealing: Sigmoid Function</vt:lpstr>
      <vt:lpstr>Simulated Annealing</vt:lpstr>
      <vt:lpstr>Choosing a Cooling Rate</vt:lpstr>
      <vt:lpstr>Simulated Annealing: Advantages</vt:lpstr>
      <vt:lpstr>Simulated Annealing: Complexity</vt:lpstr>
      <vt:lpstr>Simulated Annealing: TSP</vt:lpstr>
      <vt:lpstr>Simulated Annealing: TSP</vt:lpstr>
      <vt:lpstr>PowerPoint Presentation</vt:lpstr>
      <vt:lpstr>Conclusion</vt:lpstr>
      <vt:lpstr>Conclusions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234</cp:revision>
  <dcterms:created xsi:type="dcterms:W3CDTF">2023-02-24T14:15:53Z</dcterms:created>
  <dcterms:modified xsi:type="dcterms:W3CDTF">2025-04-02T16:07:46Z</dcterms:modified>
</cp:coreProperties>
</file>