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43"/>
  </p:notesMasterIdLst>
  <p:sldIdLst>
    <p:sldId id="256" r:id="rId2"/>
    <p:sldId id="286" r:id="rId3"/>
    <p:sldId id="292" r:id="rId4"/>
    <p:sldId id="298" r:id="rId5"/>
    <p:sldId id="334" r:id="rId6"/>
    <p:sldId id="335" r:id="rId7"/>
    <p:sldId id="336" r:id="rId8"/>
    <p:sldId id="338" r:id="rId9"/>
    <p:sldId id="339" r:id="rId10"/>
    <p:sldId id="340" r:id="rId11"/>
    <p:sldId id="341" r:id="rId12"/>
    <p:sldId id="342" r:id="rId13"/>
    <p:sldId id="352" r:id="rId14"/>
    <p:sldId id="343" r:id="rId15"/>
    <p:sldId id="344" r:id="rId16"/>
    <p:sldId id="345" r:id="rId17"/>
    <p:sldId id="353" r:id="rId18"/>
    <p:sldId id="358" r:id="rId19"/>
    <p:sldId id="346" r:id="rId20"/>
    <p:sldId id="337" r:id="rId21"/>
    <p:sldId id="349" r:id="rId22"/>
    <p:sldId id="350" r:id="rId23"/>
    <p:sldId id="351" r:id="rId24"/>
    <p:sldId id="348" r:id="rId25"/>
    <p:sldId id="347" r:id="rId26"/>
    <p:sldId id="354" r:id="rId27"/>
    <p:sldId id="356" r:id="rId28"/>
    <p:sldId id="357" r:id="rId29"/>
    <p:sldId id="293" r:id="rId30"/>
    <p:sldId id="360" r:id="rId31"/>
    <p:sldId id="361" r:id="rId32"/>
    <p:sldId id="362" r:id="rId33"/>
    <p:sldId id="370" r:id="rId34"/>
    <p:sldId id="363" r:id="rId35"/>
    <p:sldId id="364" r:id="rId36"/>
    <p:sldId id="365" r:id="rId37"/>
    <p:sldId id="366" r:id="rId38"/>
    <p:sldId id="367" r:id="rId39"/>
    <p:sldId id="368" r:id="rId40"/>
    <p:sldId id="359" r:id="rId41"/>
    <p:sldId id="33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494"/>
    <p:restoredTop sz="94917"/>
  </p:normalViewPr>
  <p:slideViewPr>
    <p:cSldViewPr snapToGrid="0" snapToObjects="1">
      <p:cViewPr varScale="1">
        <p:scale>
          <a:sx n="141" d="100"/>
          <a:sy n="141" d="100"/>
        </p:scale>
        <p:origin x="4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1/29/25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12</a:t>
            </a:fld>
            <a:endParaRPr lang="en-US"/>
          </a:p>
        </p:txBody>
      </p:sp>
    </p:spTree>
    <p:extLst>
      <p:ext uri="{BB962C8B-B14F-4D97-AF65-F5344CB8AC3E}">
        <p14:creationId xmlns:p14="http://schemas.microsoft.com/office/powerpoint/2010/main" val="352787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13</a:t>
            </a:fld>
            <a:endParaRPr lang="en-US"/>
          </a:p>
        </p:txBody>
      </p:sp>
    </p:spTree>
    <p:extLst>
      <p:ext uri="{BB962C8B-B14F-4D97-AF65-F5344CB8AC3E}">
        <p14:creationId xmlns:p14="http://schemas.microsoft.com/office/powerpoint/2010/main" val="557651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16</a:t>
            </a:fld>
            <a:endParaRPr lang="en-US"/>
          </a:p>
        </p:txBody>
      </p:sp>
    </p:spTree>
    <p:extLst>
      <p:ext uri="{BB962C8B-B14F-4D97-AF65-F5344CB8AC3E}">
        <p14:creationId xmlns:p14="http://schemas.microsoft.com/office/powerpoint/2010/main" val="2483696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17</a:t>
            </a:fld>
            <a:endParaRPr lang="en-US"/>
          </a:p>
        </p:txBody>
      </p:sp>
    </p:spTree>
    <p:extLst>
      <p:ext uri="{BB962C8B-B14F-4D97-AF65-F5344CB8AC3E}">
        <p14:creationId xmlns:p14="http://schemas.microsoft.com/office/powerpoint/2010/main" val="3428275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18</a:t>
            </a:fld>
            <a:endParaRPr lang="en-US"/>
          </a:p>
        </p:txBody>
      </p:sp>
    </p:spTree>
    <p:extLst>
      <p:ext uri="{BB962C8B-B14F-4D97-AF65-F5344CB8AC3E}">
        <p14:creationId xmlns:p14="http://schemas.microsoft.com/office/powerpoint/2010/main" val="2973282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1/29/25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1/29/25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1/29/25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1/29/25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1/29/25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1/29/25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1/29/25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1/29/25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1/29/25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1/29/25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29.png"/><Relationship Id="rId10" Type="http://schemas.openxmlformats.org/officeDocument/2006/relationships/image" Target="../media/image33.png"/><Relationship Id="rId4" Type="http://schemas.openxmlformats.org/officeDocument/2006/relationships/image" Target="../media/image28.png"/><Relationship Id="rId9"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241.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Fenwick Trees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normAutofit fontScale="92500" lnSpcReduction="20000"/>
          </a:bodyPr>
          <a:lstStyle/>
          <a:p>
            <a:pPr algn="ctr"/>
            <a:r>
              <a:rPr lang="en-US" dirty="0"/>
              <a:t>Advanced Algorithms</a:t>
            </a:r>
            <a:br>
              <a:rPr lang="en-US" dirty="0"/>
            </a:br>
            <a:r>
              <a:rPr lang="en-US" dirty="0"/>
              <a:t>Mark Floryan</a:t>
            </a:r>
            <a:br>
              <a:rPr lang="en-US" dirty="0"/>
            </a:br>
            <a:br>
              <a:rPr lang="en-US" dirty="0"/>
            </a:br>
            <a:r>
              <a:rPr lang="en-US" dirty="0"/>
              <a:t>Material From:</a:t>
            </a:r>
            <a:br>
              <a:rPr lang="en-US" dirty="0"/>
            </a:br>
            <a:r>
              <a:rPr lang="en-US" dirty="0"/>
              <a:t>https://</a:t>
            </a:r>
            <a:r>
              <a:rPr lang="en-US" dirty="0" err="1"/>
              <a:t>cp-algorithms.com</a:t>
            </a:r>
            <a:r>
              <a:rPr lang="en-US" dirty="0"/>
              <a:t>/</a:t>
            </a:r>
            <a:r>
              <a:rPr lang="en-US" dirty="0" err="1"/>
              <a:t>data_structures</a:t>
            </a:r>
            <a:r>
              <a:rPr lang="en-US" dirty="0"/>
              <a:t>/</a:t>
            </a:r>
            <a:r>
              <a:rPr lang="en-US" dirty="0" err="1"/>
              <a:t>fenwick.html</a:t>
            </a: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Defining Function G</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5107521" y="1776712"/>
                <a:ext cx="1973777" cy="58876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𝑔</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𝑖</m:t>
                          </m:r>
                        </m:e>
                      </m:d>
                      <m:r>
                        <a:rPr lang="en-US" b="0" i="1" smtClean="0">
                          <a:solidFill>
                            <a:sysClr val="windowText" lastClr="000000"/>
                          </a:solidFill>
                          <a:latin typeface="Cambria Math" panose="02040503050406030204" pitchFamily="18" charset="0"/>
                        </a:rPr>
                        <m:t>= ??</m:t>
                      </m:r>
                    </m:oMath>
                  </m:oMathPara>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5107521" y="1776712"/>
                <a:ext cx="1973777" cy="588765"/>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610416" y="2812571"/>
                <a:ext cx="8033200" cy="292986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Requirements:</a:t>
                </a:r>
              </a:p>
              <a:p>
                <a:r>
                  <a:rPr lang="en-US" sz="2000" dirty="0"/>
                  <a:t>Should be fast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(1)</m:t>
                    </m:r>
                  </m:oMath>
                </a14:m>
                <a:r>
                  <a:rPr lang="en-US" sz="2000" dirty="0"/>
                  <a:t>) to compute</a:t>
                </a:r>
              </a:p>
              <a:p>
                <a:r>
                  <a:rPr lang="en-US" sz="2000" dirty="0"/>
                  <a:t>For any </a:t>
                </a:r>
                <a:r>
                  <a:rPr lang="en-US" sz="2000" dirty="0" err="1"/>
                  <a:t>i</a:t>
                </a:r>
                <a:r>
                  <a:rPr lang="en-US" sz="2000" dirty="0"/>
                  <a:t>, should take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𝑖</m:t>
                        </m:r>
                        <m:r>
                          <a:rPr lang="en-US" sz="2000" b="0" i="1" smtClean="0">
                            <a:latin typeface="Cambria Math" panose="02040503050406030204" pitchFamily="18" charset="0"/>
                          </a:rPr>
                          <m:t>)</m:t>
                        </m:r>
                      </m:e>
                    </m:func>
                  </m:oMath>
                </a14:m>
                <a:r>
                  <a:rPr lang="en-US" sz="2000" dirty="0"/>
                  <a:t> iterations to reach zero</a:t>
                </a:r>
              </a:p>
              <a:p>
                <a:r>
                  <a:rPr lang="en-US" sz="2000" dirty="0"/>
                  <a:t>Needs to be ”reversible” so we can efficiently find, for some </a:t>
                </a:r>
                <a:r>
                  <a:rPr lang="en-US" sz="2000" dirty="0" err="1"/>
                  <a:t>i</a:t>
                </a:r>
                <a:r>
                  <a:rPr lang="en-US" sz="2000" dirty="0"/>
                  <a:t>, the set satisfying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 </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𝑗</m:t>
                        </m:r>
                      </m:e>
                    </m:d>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oMath>
                </a14:m>
                <a:r>
                  <a:rPr lang="en-US" sz="2000" dirty="0"/>
                  <a:t> </a:t>
                </a:r>
              </a:p>
            </p:txBody>
          </p:sp>
        </mc:Choice>
        <mc:Fallback xmlns="">
          <p:sp>
            <p:nvSpPr>
              <p:cNvPr id="16" name="Content Placeholder 2">
                <a:extLst>
                  <a:ext uri="{FF2B5EF4-FFF2-40B4-BE49-F238E27FC236}">
                    <a16:creationId xmlns:a16="http://schemas.microsoft.com/office/drawing/2014/main" id="{EF50361C-CB75-254A-82B9-5EAA70FD4DAD}"/>
                  </a:ext>
                </a:extLst>
              </p:cNvPr>
              <p:cNvSpPr txBox="1">
                <a:spLocks noRot="1" noChangeAspect="1" noMove="1" noResize="1" noEditPoints="1" noAdjustHandles="1" noChangeArrowheads="1" noChangeShapeType="1" noTextEdit="1"/>
              </p:cNvSpPr>
              <p:nvPr/>
            </p:nvSpPr>
            <p:spPr>
              <a:xfrm>
                <a:off x="2610416" y="2812571"/>
                <a:ext cx="8033200" cy="2929861"/>
              </a:xfrm>
              <a:prstGeom prst="rect">
                <a:avLst/>
              </a:prstGeom>
              <a:blipFill>
                <a:blip r:embed="rId3"/>
                <a:stretch>
                  <a:fillRect l="-1106"/>
                </a:stretch>
              </a:blipFill>
            </p:spPr>
            <p:txBody>
              <a:bodyPr/>
              <a:lstStyle/>
              <a:p>
                <a:r>
                  <a:rPr lang="en-US">
                    <a:noFill/>
                  </a:rPr>
                  <a:t> </a:t>
                </a:r>
              </a:p>
            </p:txBody>
          </p:sp>
        </mc:Fallback>
      </mc:AlternateContent>
    </p:spTree>
    <p:extLst>
      <p:ext uri="{BB962C8B-B14F-4D97-AF65-F5344CB8AC3E}">
        <p14:creationId xmlns:p14="http://schemas.microsoft.com/office/powerpoint/2010/main" val="1120199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Defining Function G</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4613082" y="1688707"/>
                <a:ext cx="2962657" cy="695173"/>
              </a:xfrm>
              <a:prstGeom prst="rect">
                <a:avLst/>
              </a:prstGeom>
              <a:solidFill>
                <a:schemeClr val="tx1">
                  <a:lumMod val="95000"/>
                </a:schemeClr>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𝑔</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𝑖</m:t>
                          </m:r>
                        </m:e>
                      </m:d>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𝑖</m:t>
                      </m:r>
                      <m:r>
                        <a:rPr lang="en-US" b="0" i="1" smtClean="0">
                          <a:solidFill>
                            <a:sysClr val="windowText" lastClr="000000"/>
                          </a:solidFill>
                          <a:latin typeface="Cambria Math" panose="02040503050406030204" pitchFamily="18" charset="0"/>
                        </a:rPr>
                        <m:t> &amp; (</m:t>
                      </m:r>
                      <m:r>
                        <a:rPr lang="en-US" b="0" i="1" smtClean="0">
                          <a:solidFill>
                            <a:sysClr val="windowText" lastClr="000000"/>
                          </a:solidFill>
                          <a:latin typeface="Cambria Math" panose="02040503050406030204" pitchFamily="18" charset="0"/>
                        </a:rPr>
                        <m:t>𝑖</m:t>
                      </m:r>
                      <m:r>
                        <a:rPr lang="en-US" b="0" i="1" smtClean="0">
                          <a:solidFill>
                            <a:sysClr val="windowText" lastClr="000000"/>
                          </a:solidFill>
                          <a:latin typeface="Cambria Math" panose="02040503050406030204" pitchFamily="18" charset="0"/>
                        </a:rPr>
                        <m:t>+1)</m:t>
                      </m:r>
                    </m:oMath>
                  </m:oMathPara>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4613082" y="1688707"/>
                <a:ext cx="2962657" cy="695173"/>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1165000" y="2958875"/>
                <a:ext cx="4382360" cy="292986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Strengths:</a:t>
                </a:r>
              </a:p>
              <a:p>
                <a:r>
                  <a:rPr lang="en-US" sz="2000" dirty="0"/>
                  <a:t>Extremely fast to compute</a:t>
                </a:r>
              </a:p>
              <a:p>
                <a:r>
                  <a:rPr lang="en-US" sz="2000" dirty="0"/>
                  <a:t>For any </a:t>
                </a:r>
                <a:r>
                  <a:rPr lang="en-US" sz="2000" dirty="0" err="1"/>
                  <a:t>i</a:t>
                </a:r>
                <a:r>
                  <a:rPr lang="en-US" sz="2000" dirty="0"/>
                  <a:t>, takes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𝑖</m:t>
                        </m:r>
                        <m:r>
                          <a:rPr lang="en-US" sz="2000" b="0" i="1" smtClean="0">
                            <a:latin typeface="Cambria Math" panose="02040503050406030204" pitchFamily="18" charset="0"/>
                          </a:rPr>
                          <m:t>)</m:t>
                        </m:r>
                      </m:e>
                    </m:func>
                  </m:oMath>
                </a14:m>
                <a:r>
                  <a:rPr lang="en-US" sz="2000" dirty="0"/>
                  <a:t> iterations to reach zero</a:t>
                </a:r>
              </a:p>
              <a:p>
                <a:r>
                  <a:rPr lang="en-US" sz="2000" dirty="0"/>
                  <a:t>Is easily reversible (We will see how in a moment)</a:t>
                </a:r>
              </a:p>
            </p:txBody>
          </p:sp>
        </mc:Choice>
        <mc:Fallback xmlns="">
          <p:sp>
            <p:nvSpPr>
              <p:cNvPr id="16" name="Content Placeholder 2">
                <a:extLst>
                  <a:ext uri="{FF2B5EF4-FFF2-40B4-BE49-F238E27FC236}">
                    <a16:creationId xmlns:a16="http://schemas.microsoft.com/office/drawing/2014/main" id="{EF50361C-CB75-254A-82B9-5EAA70FD4DAD}"/>
                  </a:ext>
                </a:extLst>
              </p:cNvPr>
              <p:cNvSpPr txBox="1">
                <a:spLocks noRot="1" noChangeAspect="1" noMove="1" noResize="1" noEditPoints="1" noAdjustHandles="1" noChangeArrowheads="1" noChangeShapeType="1" noTextEdit="1"/>
              </p:cNvSpPr>
              <p:nvPr/>
            </p:nvSpPr>
            <p:spPr>
              <a:xfrm>
                <a:off x="1165000" y="2958875"/>
                <a:ext cx="4382360" cy="2929861"/>
              </a:xfrm>
              <a:prstGeom prst="rect">
                <a:avLst/>
              </a:prstGeom>
              <a:blipFill>
                <a:blip r:embed="rId3"/>
                <a:stretch>
                  <a:fillRect l="-2023" r="-86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B5C38ECF-C8A4-5142-A060-54B639E651C5}"/>
              </a:ext>
            </a:extLst>
          </p:cNvPr>
          <p:cNvSpPr txBox="1">
            <a:spLocks/>
          </p:cNvSpPr>
          <p:nvPr/>
        </p:nvSpPr>
        <p:spPr>
          <a:xfrm>
            <a:off x="7737152" y="1077136"/>
            <a:ext cx="1480000" cy="5463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Bitwise </a:t>
            </a:r>
            <a:r>
              <a:rPr lang="en-US" sz="2000" b="1" i="1" u="sng" dirty="0"/>
              <a:t>AND</a:t>
            </a:r>
          </a:p>
        </p:txBody>
      </p:sp>
      <p:cxnSp>
        <p:nvCxnSpPr>
          <p:cNvPr id="7" name="Straight Connector 6">
            <a:extLst>
              <a:ext uri="{FF2B5EF4-FFF2-40B4-BE49-F238E27FC236}">
                <a16:creationId xmlns:a16="http://schemas.microsoft.com/office/drawing/2014/main" id="{9264FF47-15FF-AF47-9744-47218F7F16C2}"/>
              </a:ext>
            </a:extLst>
          </p:cNvPr>
          <p:cNvCxnSpPr>
            <a:cxnSpLocks/>
          </p:cNvCxnSpPr>
          <p:nvPr/>
        </p:nvCxnSpPr>
        <p:spPr>
          <a:xfrm flipV="1">
            <a:off x="6278880" y="1365504"/>
            <a:ext cx="1296859" cy="219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54CF87F5-AFCD-734E-AED2-EC8FCAD7F172}"/>
                  </a:ext>
                </a:extLst>
              </p:cNvPr>
              <p:cNvSpPr txBox="1">
                <a:spLocks/>
              </p:cNvSpPr>
              <p:nvPr/>
            </p:nvSpPr>
            <p:spPr>
              <a:xfrm>
                <a:off x="6291072" y="2958874"/>
                <a:ext cx="4986528" cy="367357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Intuitively:</a:t>
                </a:r>
              </a:p>
              <a:p>
                <a:r>
                  <a:rPr lang="en-US" sz="2000" dirty="0"/>
                  <a:t>Turns all trailing 1’s in binary representation to 0s</a:t>
                </a:r>
                <a:br>
                  <a:rPr lang="en-US" sz="2000" dirty="0"/>
                </a:br>
                <a:endParaRPr lang="en-US" sz="2000" dirty="0"/>
              </a:p>
              <a:p>
                <a:pPr marL="0" indent="0">
                  <a:buNone/>
                </a:pPr>
                <a:r>
                  <a:rPr lang="en-US" sz="2000" b="1" i="1" u="sng" dirty="0"/>
                  <a:t>Examples:</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11</m:t>
                          </m:r>
                        </m:e>
                      </m:d>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1011</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=8</m:t>
                      </m:r>
                    </m:oMath>
                  </m:oMathPara>
                </a14:m>
                <a:endParaRPr lang="en-US" sz="2000" dirty="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12</m:t>
                          </m:r>
                        </m:e>
                      </m:d>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1100</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=12</m:t>
                      </m:r>
                    </m:oMath>
                  </m:oMathPara>
                </a14:m>
                <a:endParaRPr lang="en-US" sz="2000" dirty="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13</m:t>
                          </m:r>
                        </m:e>
                      </m:d>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1101</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=12</m:t>
                      </m:r>
                    </m:oMath>
                  </m:oMathPara>
                </a14:m>
                <a:endParaRPr lang="en-US" sz="2000" dirty="0"/>
              </a:p>
            </p:txBody>
          </p:sp>
        </mc:Choice>
        <mc:Fallback xmlns="">
          <p:sp>
            <p:nvSpPr>
              <p:cNvPr id="9" name="Content Placeholder 2">
                <a:extLst>
                  <a:ext uri="{FF2B5EF4-FFF2-40B4-BE49-F238E27FC236}">
                    <a16:creationId xmlns:a16="http://schemas.microsoft.com/office/drawing/2014/main" id="{54CF87F5-AFCD-734E-AED2-EC8FCAD7F172}"/>
                  </a:ext>
                </a:extLst>
              </p:cNvPr>
              <p:cNvSpPr txBox="1">
                <a:spLocks noRot="1" noChangeAspect="1" noMove="1" noResize="1" noEditPoints="1" noAdjustHandles="1" noChangeArrowheads="1" noChangeShapeType="1" noTextEdit="1"/>
              </p:cNvSpPr>
              <p:nvPr/>
            </p:nvSpPr>
            <p:spPr>
              <a:xfrm>
                <a:off x="6291072" y="2958874"/>
                <a:ext cx="4986528" cy="3673574"/>
              </a:xfrm>
              <a:prstGeom prst="rect">
                <a:avLst/>
              </a:prstGeom>
              <a:blipFill>
                <a:blip r:embed="rId4"/>
                <a:stretch>
                  <a:fillRect l="-1523"/>
                </a:stretch>
              </a:blipFill>
            </p:spPr>
            <p:txBody>
              <a:bodyPr/>
              <a:lstStyle/>
              <a:p>
                <a:r>
                  <a:rPr lang="en-US">
                    <a:noFill/>
                  </a:rPr>
                  <a:t> </a:t>
                </a:r>
              </a:p>
            </p:txBody>
          </p:sp>
        </mc:Fallback>
      </mc:AlternateContent>
    </p:spTree>
    <p:extLst>
      <p:ext uri="{BB962C8B-B14F-4D97-AF65-F5344CB8AC3E}">
        <p14:creationId xmlns:p14="http://schemas.microsoft.com/office/powerpoint/2010/main" val="2802759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Example Iteration of sum(14)</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902208" y="1046039"/>
                <a:ext cx="2962657" cy="695173"/>
              </a:xfrm>
              <a:prstGeom prst="rect">
                <a:avLst/>
              </a:prstGeom>
              <a:solidFill>
                <a:schemeClr val="tx1">
                  <a:lumMod val="95000"/>
                </a:schemeClr>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𝑔</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𝑖</m:t>
                          </m:r>
                        </m:e>
                      </m:d>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𝑖</m:t>
                      </m:r>
                      <m:r>
                        <a:rPr lang="en-US" b="0" i="1" smtClean="0">
                          <a:solidFill>
                            <a:sysClr val="windowText" lastClr="000000"/>
                          </a:solidFill>
                          <a:latin typeface="Cambria Math" panose="02040503050406030204" pitchFamily="18" charset="0"/>
                        </a:rPr>
                        <m:t> &amp; (</m:t>
                      </m:r>
                      <m:r>
                        <a:rPr lang="en-US" b="0" i="1" smtClean="0">
                          <a:solidFill>
                            <a:sysClr val="windowText" lastClr="000000"/>
                          </a:solidFill>
                          <a:latin typeface="Cambria Math" panose="02040503050406030204" pitchFamily="18" charset="0"/>
                        </a:rPr>
                        <m:t>𝑖</m:t>
                      </m:r>
                      <m:r>
                        <a:rPr lang="en-US" b="0" i="1" smtClean="0">
                          <a:solidFill>
                            <a:sysClr val="windowText" lastClr="000000"/>
                          </a:solidFill>
                          <a:latin typeface="Cambria Math" panose="02040503050406030204" pitchFamily="18" charset="0"/>
                        </a:rPr>
                        <m:t>+1)</m:t>
                      </m:r>
                    </m:oMath>
                  </m:oMathPara>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902208" y="1046039"/>
                <a:ext cx="2962657" cy="695173"/>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54CF87F5-AFCD-734E-AED2-EC8FCAD7F172}"/>
                  </a:ext>
                </a:extLst>
              </p:cNvPr>
              <p:cNvSpPr txBox="1">
                <a:spLocks/>
              </p:cNvSpPr>
              <p:nvPr/>
            </p:nvSpPr>
            <p:spPr>
              <a:xfrm>
                <a:off x="5425440" y="5547360"/>
                <a:ext cx="5852160" cy="8900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a:t>** Notice: The number of trailing 1’s increases by 1 each time, this is why we will terminate in </a:t>
                </a:r>
                <a14:m>
                  <m:oMath xmlns:m="http://schemas.openxmlformats.org/officeDocument/2006/math">
                    <m:r>
                      <a:rPr lang="en-US" sz="2000" b="1" i="1" smtClean="0">
                        <a:latin typeface="Cambria Math" panose="02040503050406030204" pitchFamily="18" charset="0"/>
                      </a:rPr>
                      <m:t>𝜣</m:t>
                    </m:r>
                    <m:r>
                      <a:rPr lang="en-US" sz="2000" b="1" i="1" smtClean="0">
                        <a:latin typeface="Cambria Math" panose="02040503050406030204" pitchFamily="18" charset="0"/>
                      </a:rPr>
                      <m:t>(</m:t>
                    </m:r>
                    <m:func>
                      <m:funcPr>
                        <m:ctrlPr>
                          <a:rPr lang="en-US" sz="2000" b="1" i="1" smtClean="0">
                            <a:latin typeface="Cambria Math" panose="02040503050406030204" pitchFamily="18" charset="0"/>
                          </a:rPr>
                        </m:ctrlPr>
                      </m:funcPr>
                      <m:fName>
                        <m:r>
                          <a:rPr lang="en-US" sz="2000" b="1" i="1" smtClean="0">
                            <a:latin typeface="Cambria Math" panose="02040503050406030204" pitchFamily="18" charset="0"/>
                          </a:rPr>
                          <m:t>𝒍𝒐𝒈</m:t>
                        </m:r>
                      </m:fName>
                      <m:e>
                        <m:r>
                          <a:rPr lang="en-US" sz="2000" b="1" i="1" smtClean="0">
                            <a:latin typeface="Cambria Math" panose="02040503050406030204" pitchFamily="18" charset="0"/>
                          </a:rPr>
                          <m:t>𝒏</m:t>
                        </m:r>
                        <m:r>
                          <a:rPr lang="en-US" sz="2000" b="1" i="1" smtClean="0">
                            <a:latin typeface="Cambria Math" panose="02040503050406030204" pitchFamily="18" charset="0"/>
                          </a:rPr>
                          <m:t>)</m:t>
                        </m:r>
                      </m:e>
                    </m:func>
                  </m:oMath>
                </a14:m>
                <a:endParaRPr lang="en-US" sz="2000" b="1" i="1" dirty="0"/>
              </a:p>
            </p:txBody>
          </p:sp>
        </mc:Choice>
        <mc:Fallback xmlns="">
          <p:sp>
            <p:nvSpPr>
              <p:cNvPr id="9" name="Content Placeholder 2">
                <a:extLst>
                  <a:ext uri="{FF2B5EF4-FFF2-40B4-BE49-F238E27FC236}">
                    <a16:creationId xmlns:a16="http://schemas.microsoft.com/office/drawing/2014/main" id="{54CF87F5-AFCD-734E-AED2-EC8FCAD7F172}"/>
                  </a:ext>
                </a:extLst>
              </p:cNvPr>
              <p:cNvSpPr txBox="1">
                <a:spLocks noRot="1" noChangeAspect="1" noMove="1" noResize="1" noEditPoints="1" noAdjustHandles="1" noChangeArrowheads="1" noChangeShapeType="1" noTextEdit="1"/>
              </p:cNvSpPr>
              <p:nvPr/>
            </p:nvSpPr>
            <p:spPr>
              <a:xfrm>
                <a:off x="5425440" y="5547360"/>
                <a:ext cx="5852160" cy="890016"/>
              </a:xfrm>
              <a:prstGeom prst="rect">
                <a:avLst/>
              </a:prstGeom>
              <a:blipFill>
                <a:blip r:embed="rId4"/>
                <a:stretch>
                  <a:fillRect l="-8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DA1ED6D2-9387-DD42-AA1C-80D70F58214C}"/>
                  </a:ext>
                </a:extLst>
              </p:cNvPr>
              <p:cNvSpPr txBox="1">
                <a:spLocks/>
              </p:cNvSpPr>
              <p:nvPr/>
            </p:nvSpPr>
            <p:spPr>
              <a:xfrm>
                <a:off x="902208" y="1884973"/>
                <a:ext cx="10485119"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𝑇</m:t>
                      </m:r>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0</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2</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4</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5</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6</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7</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8</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9</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10</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11</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12</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14</m:t>
                          </m:r>
                        </m:sub>
                      </m:sSub>
                      <m:r>
                        <a:rPr lang="en-US" sz="3400" b="0" i="1" smtClean="0">
                          <a:solidFill>
                            <a:sysClr val="windowText" lastClr="000000"/>
                          </a:solidFill>
                          <a:latin typeface="Cambria Math" panose="02040503050406030204" pitchFamily="18" charset="0"/>
                        </a:rPr>
                        <m:t>}</m:t>
                      </m:r>
                    </m:oMath>
                  </m:oMathPara>
                </a14:m>
                <a:endParaRPr lang="en-US" sz="3400" i="1" dirty="0">
                  <a:solidFill>
                    <a:sysClr val="windowText" lastClr="000000"/>
                  </a:solidFill>
                </a:endParaRPr>
              </a:p>
            </p:txBody>
          </p:sp>
        </mc:Choice>
        <mc:Fallback xmlns="">
          <p:sp>
            <p:nvSpPr>
              <p:cNvPr id="8" name="Content Placeholder 2">
                <a:extLst>
                  <a:ext uri="{FF2B5EF4-FFF2-40B4-BE49-F238E27FC236}">
                    <a16:creationId xmlns:a16="http://schemas.microsoft.com/office/drawing/2014/main" id="{DA1ED6D2-9387-DD42-AA1C-80D70F58214C}"/>
                  </a:ext>
                </a:extLst>
              </p:cNvPr>
              <p:cNvSpPr txBox="1">
                <a:spLocks noRot="1" noChangeAspect="1" noMove="1" noResize="1" noEditPoints="1" noAdjustHandles="1" noChangeArrowheads="1" noChangeShapeType="1" noTextEdit="1"/>
              </p:cNvSpPr>
              <p:nvPr/>
            </p:nvSpPr>
            <p:spPr>
              <a:xfrm>
                <a:off x="902208" y="1884973"/>
                <a:ext cx="10485119" cy="773111"/>
              </a:xfrm>
              <a:prstGeom prst="rect">
                <a:avLst/>
              </a:prstGeom>
              <a:blipFill>
                <a:blip r:embed="rId5"/>
                <a:stretch>
                  <a:fillRect b="-6349"/>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BB00ABEF-BFC2-F44A-A589-DA52767A074F}"/>
                  </a:ext>
                </a:extLst>
              </p:cNvPr>
              <p:cNvSpPr txBox="1">
                <a:spLocks/>
              </p:cNvSpPr>
              <p:nvPr/>
            </p:nvSpPr>
            <p:spPr>
              <a:xfrm>
                <a:off x="10328844" y="3421999"/>
                <a:ext cx="168859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t</a:t>
                </a:r>
                <a:r>
                  <a:rPr lang="en-US" sz="2000" baseline="-25000" dirty="0"/>
                  <a:t>14</a:t>
                </a:r>
                <a:r>
                  <a:rPr lang="en-US" sz="2000" dirty="0"/>
                  <a:t> to res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14</m:t>
                          </m:r>
                        </m:e>
                      </m:d>
                    </m:oMath>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1110</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1" i="1" smtClean="0">
                          <a:latin typeface="Cambria Math" panose="02040503050406030204" pitchFamily="18" charset="0"/>
                        </a:rPr>
                        <m:t>𝟏𝟒</m:t>
                      </m:r>
                    </m:oMath>
                  </m:oMathPara>
                </a14:m>
                <a:endParaRPr lang="en-US" sz="2000" b="1" dirty="0"/>
              </a:p>
            </p:txBody>
          </p:sp>
        </mc:Choice>
        <mc:Fallback xmlns="">
          <p:sp>
            <p:nvSpPr>
              <p:cNvPr id="10" name="Content Placeholder 2">
                <a:extLst>
                  <a:ext uri="{FF2B5EF4-FFF2-40B4-BE49-F238E27FC236}">
                    <a16:creationId xmlns:a16="http://schemas.microsoft.com/office/drawing/2014/main" id="{BB00ABEF-BFC2-F44A-A589-DA52767A074F}"/>
                  </a:ext>
                </a:extLst>
              </p:cNvPr>
              <p:cNvSpPr txBox="1">
                <a:spLocks noRot="1" noChangeAspect="1" noMove="1" noResize="1" noEditPoints="1" noAdjustHandles="1" noChangeArrowheads="1" noChangeShapeType="1" noTextEdit="1"/>
              </p:cNvSpPr>
              <p:nvPr/>
            </p:nvSpPr>
            <p:spPr>
              <a:xfrm>
                <a:off x="10328844" y="3421999"/>
                <a:ext cx="1688592" cy="1450848"/>
              </a:xfrm>
              <a:prstGeom prst="rect">
                <a:avLst/>
              </a:prstGeom>
              <a:blipFill>
                <a:blip r:embed="rId6"/>
                <a:stretch>
                  <a:fillRect l="-2963" t="-1709"/>
                </a:stretch>
              </a:blipFill>
              <a:ln>
                <a:solidFill>
                  <a:schemeClr val="tx1"/>
                </a:solidFill>
              </a:ln>
            </p:spPr>
            <p:txBody>
              <a:bodyPr/>
              <a:lstStyle/>
              <a:p>
                <a:r>
                  <a:rPr lang="en-US">
                    <a:noFill/>
                  </a:rPr>
                  <a:t> </a:t>
                </a:r>
              </a:p>
            </p:txBody>
          </p:sp>
        </mc:Fallback>
      </mc:AlternateContent>
      <p:pic>
        <p:nvPicPr>
          <p:cNvPr id="11" name="Picture 10">
            <a:extLst>
              <a:ext uri="{FF2B5EF4-FFF2-40B4-BE49-F238E27FC236}">
                <a16:creationId xmlns:a16="http://schemas.microsoft.com/office/drawing/2014/main" id="{1C8CA493-20A4-E44A-B9E4-03B8651A9503}"/>
              </a:ext>
            </a:extLst>
          </p:cNvPr>
          <p:cNvPicPr>
            <a:picLocks noChangeAspect="1"/>
          </p:cNvPicPr>
          <p:nvPr/>
        </p:nvPicPr>
        <p:blipFill>
          <a:blip r:embed="rId7"/>
          <a:stretch>
            <a:fillRect/>
          </a:stretch>
        </p:blipFill>
        <p:spPr>
          <a:xfrm>
            <a:off x="1315138" y="4115457"/>
            <a:ext cx="3592386" cy="2476782"/>
          </a:xfrm>
          <a:prstGeom prst="rect">
            <a:avLst/>
          </a:prstGeom>
          <a:ln w="19050">
            <a:solidFill>
              <a:schemeClr val="bg1"/>
            </a:solidFill>
          </a:ln>
        </p:spPr>
      </p:pic>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7B010F25-0E00-DB4E-9854-1A535B8C7D6F}"/>
                  </a:ext>
                </a:extLst>
              </p:cNvPr>
              <p:cNvSpPr txBox="1">
                <a:spLocks/>
              </p:cNvSpPr>
              <p:nvPr/>
            </p:nvSpPr>
            <p:spPr>
              <a:xfrm>
                <a:off x="8501220" y="3441584"/>
                <a:ext cx="168859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t</a:t>
                </a:r>
                <a:r>
                  <a:rPr lang="en-US" sz="2000" baseline="-25000" dirty="0"/>
                  <a:t>13</a:t>
                </a:r>
                <a:r>
                  <a:rPr lang="en-US" sz="2000" dirty="0"/>
                  <a:t> to res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13</m:t>
                          </m:r>
                        </m:e>
                      </m:d>
                    </m:oMath>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1101</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1" i="1" smtClean="0">
                          <a:latin typeface="Cambria Math" panose="02040503050406030204" pitchFamily="18" charset="0"/>
                        </a:rPr>
                        <m:t>𝟏𝟐</m:t>
                      </m:r>
                    </m:oMath>
                  </m:oMathPara>
                </a14:m>
                <a:endParaRPr lang="en-US" sz="2000" b="1" dirty="0"/>
              </a:p>
            </p:txBody>
          </p:sp>
        </mc:Choice>
        <mc:Fallback xmlns="">
          <p:sp>
            <p:nvSpPr>
              <p:cNvPr id="12" name="Content Placeholder 2">
                <a:extLst>
                  <a:ext uri="{FF2B5EF4-FFF2-40B4-BE49-F238E27FC236}">
                    <a16:creationId xmlns:a16="http://schemas.microsoft.com/office/drawing/2014/main" id="{7B010F25-0E00-DB4E-9854-1A535B8C7D6F}"/>
                  </a:ext>
                </a:extLst>
              </p:cNvPr>
              <p:cNvSpPr txBox="1">
                <a:spLocks noRot="1" noChangeAspect="1" noMove="1" noResize="1" noEditPoints="1" noAdjustHandles="1" noChangeArrowheads="1" noChangeShapeType="1" noTextEdit="1"/>
              </p:cNvSpPr>
              <p:nvPr/>
            </p:nvSpPr>
            <p:spPr>
              <a:xfrm>
                <a:off x="8501220" y="3441584"/>
                <a:ext cx="1688592" cy="1450848"/>
              </a:xfrm>
              <a:prstGeom prst="rect">
                <a:avLst/>
              </a:prstGeom>
              <a:blipFill>
                <a:blip r:embed="rId8"/>
                <a:stretch>
                  <a:fillRect l="-2963" t="-17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E78C55B6-BE90-5742-A9A5-EB9F5E5B188F}"/>
                  </a:ext>
                </a:extLst>
              </p:cNvPr>
              <p:cNvSpPr txBox="1">
                <a:spLocks/>
              </p:cNvSpPr>
              <p:nvPr/>
            </p:nvSpPr>
            <p:spPr>
              <a:xfrm>
                <a:off x="6782322" y="3432738"/>
                <a:ext cx="156667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t</a:t>
                </a:r>
                <a:r>
                  <a:rPr lang="en-US" sz="2000" baseline="-25000" dirty="0"/>
                  <a:t>11</a:t>
                </a:r>
                <a:r>
                  <a:rPr lang="en-US" sz="2000" dirty="0"/>
                  <a:t> to res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11</m:t>
                          </m:r>
                        </m:e>
                      </m:d>
                    </m:oMath>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1011</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1" i="1" smtClean="0">
                          <a:latin typeface="Cambria Math" panose="02040503050406030204" pitchFamily="18" charset="0"/>
                        </a:rPr>
                        <m:t>𝟖</m:t>
                      </m:r>
                    </m:oMath>
                  </m:oMathPara>
                </a14:m>
                <a:endParaRPr lang="en-US" sz="2000" b="1" dirty="0"/>
              </a:p>
            </p:txBody>
          </p:sp>
        </mc:Choice>
        <mc:Fallback xmlns="">
          <p:sp>
            <p:nvSpPr>
              <p:cNvPr id="13" name="Content Placeholder 2">
                <a:extLst>
                  <a:ext uri="{FF2B5EF4-FFF2-40B4-BE49-F238E27FC236}">
                    <a16:creationId xmlns:a16="http://schemas.microsoft.com/office/drawing/2014/main" id="{E78C55B6-BE90-5742-A9A5-EB9F5E5B188F}"/>
                  </a:ext>
                </a:extLst>
              </p:cNvPr>
              <p:cNvSpPr txBox="1">
                <a:spLocks noRot="1" noChangeAspect="1" noMove="1" noResize="1" noEditPoints="1" noAdjustHandles="1" noChangeArrowheads="1" noChangeShapeType="1" noTextEdit="1"/>
              </p:cNvSpPr>
              <p:nvPr/>
            </p:nvSpPr>
            <p:spPr>
              <a:xfrm>
                <a:off x="6782322" y="3432738"/>
                <a:ext cx="1566672" cy="1450848"/>
              </a:xfrm>
              <a:prstGeom prst="rect">
                <a:avLst/>
              </a:prstGeom>
              <a:blipFill>
                <a:blip r:embed="rId9"/>
                <a:stretch>
                  <a:fillRect l="-3200" t="-1709"/>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A00BDB34-6388-8044-9387-F08D32C593C9}"/>
                  </a:ext>
                </a:extLst>
              </p:cNvPr>
              <p:cNvSpPr txBox="1">
                <a:spLocks/>
              </p:cNvSpPr>
              <p:nvPr/>
            </p:nvSpPr>
            <p:spPr>
              <a:xfrm>
                <a:off x="5101002" y="3432738"/>
                <a:ext cx="156667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t</a:t>
                </a:r>
                <a:r>
                  <a:rPr lang="en-US" sz="2000" baseline="-25000" dirty="0"/>
                  <a:t>7</a:t>
                </a:r>
                <a:r>
                  <a:rPr lang="en-US" sz="2000" dirty="0"/>
                  <a:t> to res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7</m:t>
                          </m:r>
                        </m:e>
                      </m:d>
                    </m:oMath>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0111</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0000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=0</m:t>
                      </m:r>
                    </m:oMath>
                  </m:oMathPara>
                </a14:m>
                <a:endParaRPr lang="en-US" sz="2000" b="1" dirty="0"/>
              </a:p>
            </p:txBody>
          </p:sp>
        </mc:Choice>
        <mc:Fallback xmlns="">
          <p:sp>
            <p:nvSpPr>
              <p:cNvPr id="15" name="Content Placeholder 2">
                <a:extLst>
                  <a:ext uri="{FF2B5EF4-FFF2-40B4-BE49-F238E27FC236}">
                    <a16:creationId xmlns:a16="http://schemas.microsoft.com/office/drawing/2014/main" id="{A00BDB34-6388-8044-9387-F08D32C593C9}"/>
                  </a:ext>
                </a:extLst>
              </p:cNvPr>
              <p:cNvSpPr txBox="1">
                <a:spLocks noRot="1" noChangeAspect="1" noMove="1" noResize="1" noEditPoints="1" noAdjustHandles="1" noChangeArrowheads="1" noChangeShapeType="1" noTextEdit="1"/>
              </p:cNvSpPr>
              <p:nvPr/>
            </p:nvSpPr>
            <p:spPr>
              <a:xfrm>
                <a:off x="5101002" y="3432738"/>
                <a:ext cx="1566672" cy="1450848"/>
              </a:xfrm>
              <a:prstGeom prst="rect">
                <a:avLst/>
              </a:prstGeom>
              <a:blipFill>
                <a:blip r:embed="rId10"/>
                <a:stretch>
                  <a:fillRect l="-4000" t="-1709"/>
                </a:stretch>
              </a:blipFill>
              <a:ln>
                <a:solidFill>
                  <a:schemeClr val="tx1"/>
                </a:solidFill>
              </a:ln>
            </p:spPr>
            <p:txBody>
              <a:bodyPr/>
              <a:lstStyle/>
              <a:p>
                <a:r>
                  <a:rPr lang="en-US">
                    <a:noFill/>
                  </a:rPr>
                  <a:t> </a:t>
                </a:r>
              </a:p>
            </p:txBody>
          </p:sp>
        </mc:Fallback>
      </mc:AlternateContent>
      <p:sp>
        <p:nvSpPr>
          <p:cNvPr id="17" name="Content Placeholder 2">
            <a:extLst>
              <a:ext uri="{FF2B5EF4-FFF2-40B4-BE49-F238E27FC236}">
                <a16:creationId xmlns:a16="http://schemas.microsoft.com/office/drawing/2014/main" id="{EF100B6E-0FBB-D240-8BF5-29E3FECEC82D}"/>
              </a:ext>
            </a:extLst>
          </p:cNvPr>
          <p:cNvSpPr txBox="1">
            <a:spLocks/>
          </p:cNvSpPr>
          <p:nvPr/>
        </p:nvSpPr>
        <p:spPr>
          <a:xfrm>
            <a:off x="1220122" y="3175350"/>
            <a:ext cx="880898" cy="434953"/>
          </a:xfrm>
          <a:prstGeom prst="rect">
            <a:avLst/>
          </a:prstGeom>
          <a:ln>
            <a:solidFill>
              <a:schemeClr val="tx1"/>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dirty="0"/>
              <a:t>DONE!</a:t>
            </a:r>
          </a:p>
        </p:txBody>
      </p:sp>
      <p:cxnSp>
        <p:nvCxnSpPr>
          <p:cNvPr id="4" name="Straight Arrow Connector 3">
            <a:extLst>
              <a:ext uri="{FF2B5EF4-FFF2-40B4-BE49-F238E27FC236}">
                <a16:creationId xmlns:a16="http://schemas.microsoft.com/office/drawing/2014/main" id="{8D56C7A1-BDDB-3A47-83E5-57B12EE10B24}"/>
              </a:ext>
            </a:extLst>
          </p:cNvPr>
          <p:cNvCxnSpPr/>
          <p:nvPr/>
        </p:nvCxnSpPr>
        <p:spPr>
          <a:xfrm>
            <a:off x="10692384" y="2801845"/>
            <a:ext cx="499872" cy="5021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058A451-2C18-F24A-BC20-BD267F0B5368}"/>
              </a:ext>
            </a:extLst>
          </p:cNvPr>
          <p:cNvCxnSpPr>
            <a:cxnSpLocks/>
          </p:cNvCxnSpPr>
          <p:nvPr/>
        </p:nvCxnSpPr>
        <p:spPr>
          <a:xfrm flipH="1" flipV="1">
            <a:off x="9985248" y="2776051"/>
            <a:ext cx="1042416" cy="5279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07F02ED-0FC0-3541-81B1-3D76DEEE10C4}"/>
              </a:ext>
            </a:extLst>
          </p:cNvPr>
          <p:cNvCxnSpPr>
            <a:cxnSpLocks/>
          </p:cNvCxnSpPr>
          <p:nvPr/>
        </p:nvCxnSpPr>
        <p:spPr>
          <a:xfrm flipH="1">
            <a:off x="9406716" y="2784992"/>
            <a:ext cx="456612" cy="5448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B79E0A1-A9C7-1E4C-8F34-F1AD1B7DB6CB}"/>
              </a:ext>
            </a:extLst>
          </p:cNvPr>
          <p:cNvCxnSpPr>
            <a:cxnSpLocks/>
          </p:cNvCxnSpPr>
          <p:nvPr/>
        </p:nvCxnSpPr>
        <p:spPr>
          <a:xfrm flipH="1" flipV="1">
            <a:off x="8577660" y="2772096"/>
            <a:ext cx="714408" cy="5577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6AE4CEC-AB06-0C48-AD4C-421ACCCA507D}"/>
              </a:ext>
            </a:extLst>
          </p:cNvPr>
          <p:cNvCxnSpPr>
            <a:cxnSpLocks/>
          </p:cNvCxnSpPr>
          <p:nvPr/>
        </p:nvCxnSpPr>
        <p:spPr>
          <a:xfrm flipH="1">
            <a:off x="7737348" y="2801845"/>
            <a:ext cx="733392" cy="5279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B39DD43-D5A1-F948-A00F-2EC1A894F974}"/>
              </a:ext>
            </a:extLst>
          </p:cNvPr>
          <p:cNvCxnSpPr>
            <a:cxnSpLocks/>
          </p:cNvCxnSpPr>
          <p:nvPr/>
        </p:nvCxnSpPr>
        <p:spPr>
          <a:xfrm flipH="1" flipV="1">
            <a:off x="6184533" y="2761176"/>
            <a:ext cx="1472283" cy="5433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19AA686-BD5F-B045-A14D-9C246C82A223}"/>
              </a:ext>
            </a:extLst>
          </p:cNvPr>
          <p:cNvCxnSpPr>
            <a:cxnSpLocks/>
          </p:cNvCxnSpPr>
          <p:nvPr/>
        </p:nvCxnSpPr>
        <p:spPr>
          <a:xfrm flipH="1">
            <a:off x="5994066" y="2783437"/>
            <a:ext cx="94803" cy="5463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FA6128B-86E5-D34D-942D-E5BE9617EF2F}"/>
              </a:ext>
            </a:extLst>
          </p:cNvPr>
          <p:cNvCxnSpPr>
            <a:cxnSpLocks/>
          </p:cNvCxnSpPr>
          <p:nvPr/>
        </p:nvCxnSpPr>
        <p:spPr>
          <a:xfrm flipH="1" flipV="1">
            <a:off x="2081048" y="2761176"/>
            <a:ext cx="3872754" cy="5742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F2673A1-09DF-3F43-B755-7D6C8ED4AA5C}"/>
              </a:ext>
            </a:extLst>
          </p:cNvPr>
          <p:cNvCxnSpPr>
            <a:cxnSpLocks/>
          </p:cNvCxnSpPr>
          <p:nvPr/>
        </p:nvCxnSpPr>
        <p:spPr>
          <a:xfrm flipH="1">
            <a:off x="1861566" y="2761176"/>
            <a:ext cx="148537" cy="3110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816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Concrete Example!</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902208" y="1046039"/>
                <a:ext cx="10485119" cy="695173"/>
              </a:xfrm>
              <a:prstGeom prst="rect">
                <a:avLst/>
              </a:prstGeom>
              <a:solidFill>
                <a:schemeClr val="tx1">
                  <a:lumMod val="95000"/>
                </a:schemeClr>
              </a:solidFill>
              <a:ln>
                <a:solidFill>
                  <a:schemeClr val="bg1"/>
                </a:solidFill>
              </a:ln>
            </p:spPr>
            <p:txBody>
              <a:bodyPr vert="horz" lIns="91440" tIns="45720" rIns="91440" bIns="45720" rtlCol="0" anchor="ctr">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𝐴</m:t>
                      </m:r>
                      <m:r>
                        <a:rPr lang="en-US" sz="3400" b="0" i="1" smtClean="0">
                          <a:solidFill>
                            <a:sysClr val="windowText" lastClr="000000"/>
                          </a:solidFill>
                          <a:latin typeface="Cambria Math" panose="02040503050406030204" pitchFamily="18" charset="0"/>
                        </a:rPr>
                        <m:t>={1, 2, 3, 4, 5, 6, 7, 8, 9, 10, 11, 12}</m:t>
                      </m:r>
                    </m:oMath>
                  </m:oMathPara>
                </a14:m>
                <a:endParaRPr lang="en-US" sz="3400"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902208" y="1046039"/>
                <a:ext cx="10485119" cy="695173"/>
              </a:xfrm>
              <a:prstGeom prst="rect">
                <a:avLst/>
              </a:prstGeom>
              <a:blipFill>
                <a:blip r:embed="rId3"/>
                <a:stretch>
                  <a:fillRect b="-14035"/>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DA1ED6D2-9387-DD42-AA1C-80D70F58214C}"/>
                  </a:ext>
                </a:extLst>
              </p:cNvPr>
              <p:cNvSpPr txBox="1">
                <a:spLocks/>
              </p:cNvSpPr>
              <p:nvPr/>
            </p:nvSpPr>
            <p:spPr>
              <a:xfrm>
                <a:off x="902208" y="1884973"/>
                <a:ext cx="10485119"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𝑇</m:t>
                      </m:r>
                      <m:r>
                        <a:rPr lang="en-US" sz="3400" b="0" i="1" smtClean="0">
                          <a:solidFill>
                            <a:sysClr val="windowText" lastClr="000000"/>
                          </a:solidFill>
                          <a:latin typeface="Cambria Math" panose="02040503050406030204" pitchFamily="18" charset="0"/>
                        </a:rPr>
                        <m:t>={                                                                                               }</m:t>
                      </m:r>
                    </m:oMath>
                  </m:oMathPara>
                </a14:m>
                <a:endParaRPr lang="en-US" sz="3400" i="1" dirty="0">
                  <a:solidFill>
                    <a:sysClr val="windowText" lastClr="000000"/>
                  </a:solidFill>
                </a:endParaRPr>
              </a:p>
            </p:txBody>
          </p:sp>
        </mc:Choice>
        <mc:Fallback xmlns="">
          <p:sp>
            <p:nvSpPr>
              <p:cNvPr id="8" name="Content Placeholder 2">
                <a:extLst>
                  <a:ext uri="{FF2B5EF4-FFF2-40B4-BE49-F238E27FC236}">
                    <a16:creationId xmlns:a16="http://schemas.microsoft.com/office/drawing/2014/main" id="{DA1ED6D2-9387-DD42-AA1C-80D70F58214C}"/>
                  </a:ext>
                </a:extLst>
              </p:cNvPr>
              <p:cNvSpPr txBox="1">
                <a:spLocks noRot="1" noChangeAspect="1" noMove="1" noResize="1" noEditPoints="1" noAdjustHandles="1" noChangeArrowheads="1" noChangeShapeType="1" noTextEdit="1"/>
              </p:cNvSpPr>
              <p:nvPr/>
            </p:nvSpPr>
            <p:spPr>
              <a:xfrm>
                <a:off x="902208" y="1884973"/>
                <a:ext cx="10485119" cy="773111"/>
              </a:xfrm>
              <a:prstGeom prst="rect">
                <a:avLst/>
              </a:prstGeom>
              <a:blipFill>
                <a:blip r:embed="rId4"/>
                <a:stretch>
                  <a:fillRect r="-362" b="-7937"/>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A00BDB34-6388-8044-9387-F08D32C593C9}"/>
                  </a:ext>
                </a:extLst>
              </p:cNvPr>
              <p:cNvSpPr txBox="1">
                <a:spLocks/>
              </p:cNvSpPr>
              <p:nvPr/>
            </p:nvSpPr>
            <p:spPr>
              <a:xfrm>
                <a:off x="1392412" y="2961396"/>
                <a:ext cx="3321000" cy="3675073"/>
              </a:xfrm>
              <a:prstGeom prst="rect">
                <a:avLst/>
              </a:prstGeom>
              <a:ln>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g() values for reference:</a:t>
                </a:r>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m:t>
                          </m:r>
                        </m:e>
                      </m:d>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0000</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0000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=0</m:t>
                      </m:r>
                    </m:oMath>
                  </m:oMathPara>
                </a14:m>
                <a:endParaRPr lang="en-US" sz="20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2</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2</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3</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4</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4</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5</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4</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6</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6</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7</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8</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9</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10</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10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11</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12</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11</m:t>
                              </m:r>
                              <m:r>
                                <a:rPr lang="en-US" sz="2000" i="1">
                                  <a:latin typeface="Cambria Math" panose="02040503050406030204" pitchFamily="18" charset="0"/>
                                </a:rPr>
                                <m:t>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12</m:t>
                      </m:r>
                    </m:oMath>
                  </m:oMathPara>
                </a14:m>
                <a:endParaRPr lang="en-US" sz="2000" i="1" dirty="0">
                  <a:latin typeface="Cambria Math" panose="02040503050406030204" pitchFamily="18" charset="0"/>
                </a:endParaRPr>
              </a:p>
            </p:txBody>
          </p:sp>
        </mc:Choice>
        <mc:Fallback xmlns="">
          <p:sp>
            <p:nvSpPr>
              <p:cNvPr id="15" name="Content Placeholder 2">
                <a:extLst>
                  <a:ext uri="{FF2B5EF4-FFF2-40B4-BE49-F238E27FC236}">
                    <a16:creationId xmlns:a16="http://schemas.microsoft.com/office/drawing/2014/main" id="{A00BDB34-6388-8044-9387-F08D32C593C9}"/>
                  </a:ext>
                </a:extLst>
              </p:cNvPr>
              <p:cNvSpPr txBox="1">
                <a:spLocks noRot="1" noChangeAspect="1" noMove="1" noResize="1" noEditPoints="1" noAdjustHandles="1" noChangeArrowheads="1" noChangeShapeType="1" noTextEdit="1"/>
              </p:cNvSpPr>
              <p:nvPr/>
            </p:nvSpPr>
            <p:spPr>
              <a:xfrm>
                <a:off x="1392412" y="2961396"/>
                <a:ext cx="3321000" cy="3675073"/>
              </a:xfrm>
              <a:prstGeom prst="rect">
                <a:avLst/>
              </a:prstGeom>
              <a:blipFill>
                <a:blip r:embed="rId5"/>
                <a:stretch>
                  <a:fillRect l="-380"/>
                </a:stretch>
              </a:blipFill>
              <a:ln>
                <a:solidFill>
                  <a:schemeClr val="tx1"/>
                </a:solidFill>
              </a:ln>
            </p:spPr>
            <p:txBody>
              <a:bodyPr/>
              <a:lstStyle/>
              <a:p>
                <a:r>
                  <a:rPr lang="en-US">
                    <a:noFill/>
                  </a:rPr>
                  <a:t> </a:t>
                </a:r>
              </a:p>
            </p:txBody>
          </p:sp>
        </mc:Fallback>
      </mc:AlternateContent>
      <p:sp>
        <p:nvSpPr>
          <p:cNvPr id="21" name="Content Placeholder 2">
            <a:extLst>
              <a:ext uri="{FF2B5EF4-FFF2-40B4-BE49-F238E27FC236}">
                <a16:creationId xmlns:a16="http://schemas.microsoft.com/office/drawing/2014/main" id="{598377E2-B4C9-1046-A045-AE87FD13F5E4}"/>
              </a:ext>
            </a:extLst>
          </p:cNvPr>
          <p:cNvSpPr txBox="1">
            <a:spLocks/>
          </p:cNvSpPr>
          <p:nvPr/>
        </p:nvSpPr>
        <p:spPr>
          <a:xfrm>
            <a:off x="5183558" y="5646657"/>
            <a:ext cx="5723254" cy="989812"/>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Now, let’s do:</a:t>
            </a:r>
          </a:p>
          <a:p>
            <a:pPr marL="0" indent="0">
              <a:buFont typeface="Arial" panose="020B0604020202020204" pitchFamily="34" charset="0"/>
              <a:buNone/>
            </a:pPr>
            <a:r>
              <a:rPr lang="en-US" sz="2000" i="1" dirty="0">
                <a:latin typeface="Cambria Math" panose="02040503050406030204" pitchFamily="18" charset="0"/>
              </a:rPr>
              <a:t>sum(3,8)	sum(1,10)	sum(5,6)</a:t>
            </a:r>
          </a:p>
        </p:txBody>
      </p:sp>
    </p:spTree>
    <p:extLst>
      <p:ext uri="{BB962C8B-B14F-4D97-AF65-F5344CB8AC3E}">
        <p14:creationId xmlns:p14="http://schemas.microsoft.com/office/powerpoint/2010/main" val="2826787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Update: Reversing G()</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4120897" y="1560576"/>
                <a:ext cx="3938016" cy="829285"/>
              </a:xfrm>
              <a:prstGeom prst="rect">
                <a:avLst/>
              </a:prstGeom>
              <a:solidFill>
                <a:schemeClr val="tx1">
                  <a:lumMod val="95000"/>
                </a:schemeClr>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h</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𝑖</m:t>
                          </m:r>
                        </m:e>
                      </m:d>
                      <m:r>
                        <a:rPr lang="en-US" b="0" i="1" smtClean="0">
                          <a:solidFill>
                            <a:sysClr val="windowText" lastClr="000000"/>
                          </a:solidFill>
                          <a:latin typeface="Cambria Math" panose="02040503050406030204" pitchFamily="18" charset="0"/>
                        </a:rPr>
                        <m:t>=</m:t>
                      </m:r>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m:t>
                          </m:r>
                        </m:e>
                        <m:sub>
                          <m:r>
                            <a:rPr lang="en-US" b="0" i="1" smtClean="0">
                              <a:solidFill>
                                <a:sysClr val="windowText" lastClr="000000"/>
                              </a:solidFill>
                              <a:latin typeface="Cambria Math" panose="02040503050406030204" pitchFamily="18" charset="0"/>
                            </a:rPr>
                            <m:t>𝑗</m:t>
                          </m:r>
                        </m:sub>
                      </m:sSub>
                      <m:r>
                        <a:rPr lang="en-US" b="0" i="1" smtClean="0">
                          <a:solidFill>
                            <a:sysClr val="windowText" lastClr="000000"/>
                          </a:solidFill>
                          <a:latin typeface="Cambria Math" panose="02040503050406030204" pitchFamily="18" charset="0"/>
                        </a:rPr>
                        <m:t>𝑔</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𝑗</m:t>
                          </m:r>
                        </m:e>
                      </m:d>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𝑖</m:t>
                      </m:r>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𝑗</m:t>
                      </m:r>
                    </m:oMath>
                  </m:oMathPara>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4120897" y="1560576"/>
                <a:ext cx="3938016" cy="829285"/>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610416" y="2812571"/>
                <a:ext cx="8033200" cy="258848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Requirements:</a:t>
                </a:r>
              </a:p>
              <a:p>
                <a:r>
                  <a:rPr lang="en-US" sz="2000" dirty="0"/>
                  <a:t>Should be fast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(1)</m:t>
                    </m:r>
                  </m:oMath>
                </a14:m>
                <a:r>
                  <a:rPr lang="en-US" sz="2000" dirty="0"/>
                  <a:t>) to compute</a:t>
                </a:r>
              </a:p>
              <a:p>
                <a:r>
                  <a:rPr lang="en-US" sz="2000" dirty="0"/>
                  <a:t>For any </a:t>
                </a:r>
                <a:r>
                  <a:rPr lang="en-US" sz="2000" dirty="0" err="1"/>
                  <a:t>i</a:t>
                </a:r>
                <a:r>
                  <a:rPr lang="en-US" sz="2000" dirty="0"/>
                  <a:t>, should take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𝑖</m:t>
                        </m:r>
                        <m:r>
                          <a:rPr lang="en-US" sz="2000" b="0" i="1" smtClean="0">
                            <a:latin typeface="Cambria Math" panose="02040503050406030204" pitchFamily="18" charset="0"/>
                          </a:rPr>
                          <m:t>)</m:t>
                        </m:r>
                      </m:e>
                    </m:func>
                  </m:oMath>
                </a14:m>
                <a:r>
                  <a:rPr lang="en-US" sz="2000" dirty="0"/>
                  <a:t> iterations to loop over set</a:t>
                </a:r>
              </a:p>
              <a:p>
                <a:r>
                  <a:rPr lang="en-US" sz="2000" dirty="0"/>
                  <a:t>Needs to correctly cover all cells in array that need to be updated</a:t>
                </a:r>
              </a:p>
            </p:txBody>
          </p:sp>
        </mc:Choice>
        <mc:Fallback xmlns="">
          <p:sp>
            <p:nvSpPr>
              <p:cNvPr id="16" name="Content Placeholder 2">
                <a:extLst>
                  <a:ext uri="{FF2B5EF4-FFF2-40B4-BE49-F238E27FC236}">
                    <a16:creationId xmlns:a16="http://schemas.microsoft.com/office/drawing/2014/main" id="{EF50361C-CB75-254A-82B9-5EAA70FD4DAD}"/>
                  </a:ext>
                </a:extLst>
              </p:cNvPr>
              <p:cNvSpPr txBox="1">
                <a:spLocks noRot="1" noChangeAspect="1" noMove="1" noResize="1" noEditPoints="1" noAdjustHandles="1" noChangeArrowheads="1" noChangeShapeType="1" noTextEdit="1"/>
              </p:cNvSpPr>
              <p:nvPr/>
            </p:nvSpPr>
            <p:spPr>
              <a:xfrm>
                <a:off x="2610416" y="2812571"/>
                <a:ext cx="8033200" cy="2588485"/>
              </a:xfrm>
              <a:prstGeom prst="rect">
                <a:avLst/>
              </a:prstGeom>
              <a:blipFill>
                <a:blip r:embed="rId3"/>
                <a:stretch>
                  <a:fillRect l="-1106"/>
                </a:stretch>
              </a:blipFill>
            </p:spPr>
            <p:txBody>
              <a:bodyPr/>
              <a:lstStyle/>
              <a:p>
                <a:r>
                  <a:rPr lang="en-US">
                    <a:noFill/>
                  </a:rPr>
                  <a:t> </a:t>
                </a:r>
              </a:p>
            </p:txBody>
          </p:sp>
        </mc:Fallback>
      </mc:AlternateContent>
    </p:spTree>
    <p:extLst>
      <p:ext uri="{BB962C8B-B14F-4D97-AF65-F5344CB8AC3E}">
        <p14:creationId xmlns:p14="http://schemas.microsoft.com/office/powerpoint/2010/main" val="2369810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Update: Reversing G()</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4120897" y="1792224"/>
                <a:ext cx="3938016" cy="829285"/>
              </a:xfrm>
              <a:prstGeom prst="rect">
                <a:avLst/>
              </a:prstGeom>
              <a:solidFill>
                <a:schemeClr val="tx1">
                  <a:lumMod val="95000"/>
                </a:schemeClr>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h</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𝑗</m:t>
                          </m:r>
                        </m:e>
                      </m:d>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𝑗</m:t>
                      </m:r>
                      <m:r>
                        <a:rPr lang="en-US" b="0" i="1" smtClean="0">
                          <a:solidFill>
                            <a:sysClr val="windowText" lastClr="000000"/>
                          </a:solidFill>
                          <a:latin typeface="Cambria Math" panose="02040503050406030204" pitchFamily="18" charset="0"/>
                        </a:rPr>
                        <m:t> | (</m:t>
                      </m:r>
                      <m:r>
                        <a:rPr lang="en-US" b="0" i="1" smtClean="0">
                          <a:solidFill>
                            <a:sysClr val="windowText" lastClr="000000"/>
                          </a:solidFill>
                          <a:latin typeface="Cambria Math" panose="02040503050406030204" pitchFamily="18" charset="0"/>
                        </a:rPr>
                        <m:t>𝑗</m:t>
                      </m:r>
                      <m:r>
                        <a:rPr lang="en-US" b="0" i="1" smtClean="0">
                          <a:solidFill>
                            <a:sysClr val="windowText" lastClr="000000"/>
                          </a:solidFill>
                          <a:latin typeface="Cambria Math" panose="02040503050406030204" pitchFamily="18" charset="0"/>
                        </a:rPr>
                        <m:t>+1)</m:t>
                      </m:r>
                    </m:oMath>
                  </m:oMathPara>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4120897" y="1792224"/>
                <a:ext cx="3938016" cy="829285"/>
              </a:xfrm>
              <a:prstGeom prst="rect">
                <a:avLst/>
              </a:prstGeom>
              <a:blipFill>
                <a:blip r:embed="rId2"/>
                <a:stretch>
                  <a:fillRect/>
                </a:stretch>
              </a:blipFill>
              <a:ln>
                <a:solidFill>
                  <a:schemeClr val="bg1"/>
                </a:solidFill>
              </a:ln>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927920" y="3032027"/>
            <a:ext cx="4619440" cy="351507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Strengths / Notes:</a:t>
            </a:r>
          </a:p>
          <a:p>
            <a:r>
              <a:rPr lang="en-US" sz="2000" dirty="0"/>
              <a:t>Sets the lowest 0 bit to a 1</a:t>
            </a:r>
          </a:p>
          <a:p>
            <a:r>
              <a:rPr lang="en-US" sz="2000" dirty="0"/>
              <a:t>Intuitively, this reverses g() because g() removes ALL trailing 1’s and turns them to 0’s. h() puts those 1’s back (one invocation of h() per digit)</a:t>
            </a:r>
          </a:p>
          <a:p>
            <a:r>
              <a:rPr lang="en-US" sz="2000" dirty="0"/>
              <a:t>Is VERY fast to compute</a:t>
            </a:r>
          </a:p>
        </p:txBody>
      </p:sp>
      <p:sp>
        <p:nvSpPr>
          <p:cNvPr id="6" name="Content Placeholder 2">
            <a:extLst>
              <a:ext uri="{FF2B5EF4-FFF2-40B4-BE49-F238E27FC236}">
                <a16:creationId xmlns:a16="http://schemas.microsoft.com/office/drawing/2014/main" id="{036C4819-9756-824B-8C79-0964E920FBEE}"/>
              </a:ext>
            </a:extLst>
          </p:cNvPr>
          <p:cNvSpPr txBox="1">
            <a:spLocks/>
          </p:cNvSpPr>
          <p:nvPr/>
        </p:nvSpPr>
        <p:spPr>
          <a:xfrm>
            <a:off x="7737152" y="1077136"/>
            <a:ext cx="1480000" cy="5463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Bitwise </a:t>
            </a:r>
            <a:r>
              <a:rPr lang="en-US" sz="2000" b="1" i="1" u="sng" dirty="0"/>
              <a:t>OR</a:t>
            </a:r>
          </a:p>
        </p:txBody>
      </p:sp>
      <p:cxnSp>
        <p:nvCxnSpPr>
          <p:cNvPr id="7" name="Straight Connector 6">
            <a:extLst>
              <a:ext uri="{FF2B5EF4-FFF2-40B4-BE49-F238E27FC236}">
                <a16:creationId xmlns:a16="http://schemas.microsoft.com/office/drawing/2014/main" id="{7726CF4A-858F-EF4A-B163-AB5D845DA233}"/>
              </a:ext>
            </a:extLst>
          </p:cNvPr>
          <p:cNvCxnSpPr>
            <a:cxnSpLocks/>
          </p:cNvCxnSpPr>
          <p:nvPr/>
        </p:nvCxnSpPr>
        <p:spPr>
          <a:xfrm flipV="1">
            <a:off x="6486144" y="1365504"/>
            <a:ext cx="1089595" cy="257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F2FA3F13-C99A-3447-AC7D-A9475A4A79F7}"/>
                  </a:ext>
                </a:extLst>
              </p:cNvPr>
              <p:cNvSpPr txBox="1">
                <a:spLocks/>
              </p:cNvSpPr>
              <p:nvPr/>
            </p:nvSpPr>
            <p:spPr>
              <a:xfrm>
                <a:off x="6778752" y="3535680"/>
                <a:ext cx="4657343" cy="30114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Examples:</a:t>
                </a:r>
              </a:p>
              <a:p>
                <a14:m>
                  <m:oMath xmlns:m="http://schemas.openxmlformats.org/officeDocument/2006/math">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10</m:t>
                        </m:r>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h</m:t>
                        </m:r>
                        <m:r>
                          <a:rPr lang="en-US" sz="2000" b="0" i="1" smtClean="0">
                            <a:latin typeface="Cambria Math" panose="02040503050406030204" pitchFamily="18" charset="0"/>
                          </a:rPr>
                          <m:t>(1010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1011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=11</m:t>
                    </m:r>
                  </m:oMath>
                </a14:m>
                <a:endParaRPr lang="en-US" sz="2000" dirty="0"/>
              </a:p>
              <a:p>
                <a14:m>
                  <m:oMath xmlns:m="http://schemas.openxmlformats.org/officeDocument/2006/math">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11</m:t>
                        </m:r>
                      </m:e>
                    </m:d>
                    <m:r>
                      <a:rPr lang="en-US" sz="2000" b="0" i="1" smtClean="0">
                        <a:latin typeface="Cambria Math" panose="02040503050406030204" pitchFamily="18" charset="0"/>
                      </a:rPr>
                      <m:t>=</m:t>
                    </m:r>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1011</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=15</m:t>
                    </m:r>
                  </m:oMath>
                </a14:m>
                <a:endParaRPr lang="en-US" sz="2000" dirty="0"/>
              </a:p>
              <a:p>
                <a14:m>
                  <m:oMath xmlns:m="http://schemas.openxmlformats.org/officeDocument/2006/math">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15</m:t>
                        </m:r>
                      </m:e>
                    </m:d>
                    <m:r>
                      <a:rPr lang="en-US" sz="2000" b="0" i="1" smtClean="0">
                        <a:latin typeface="Cambria Math" panose="02040503050406030204" pitchFamily="18" charset="0"/>
                      </a:rPr>
                      <m:t>=</m:t>
                    </m:r>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1111</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11111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=31</m:t>
                    </m:r>
                  </m:oMath>
                </a14:m>
                <a:endParaRPr lang="en-US" sz="2000" dirty="0"/>
              </a:p>
            </p:txBody>
          </p:sp>
        </mc:Choice>
        <mc:Fallback xmlns="">
          <p:sp>
            <p:nvSpPr>
              <p:cNvPr id="8" name="Content Placeholder 2">
                <a:extLst>
                  <a:ext uri="{FF2B5EF4-FFF2-40B4-BE49-F238E27FC236}">
                    <a16:creationId xmlns:a16="http://schemas.microsoft.com/office/drawing/2014/main" id="{F2FA3F13-C99A-3447-AC7D-A9475A4A79F7}"/>
                  </a:ext>
                </a:extLst>
              </p:cNvPr>
              <p:cNvSpPr txBox="1">
                <a:spLocks noRot="1" noChangeAspect="1" noMove="1" noResize="1" noEditPoints="1" noAdjustHandles="1" noChangeArrowheads="1" noChangeShapeType="1" noTextEdit="1"/>
              </p:cNvSpPr>
              <p:nvPr/>
            </p:nvSpPr>
            <p:spPr>
              <a:xfrm>
                <a:off x="6778752" y="3535680"/>
                <a:ext cx="4657343" cy="3011423"/>
              </a:xfrm>
              <a:prstGeom prst="rect">
                <a:avLst/>
              </a:prstGeom>
              <a:blipFill>
                <a:blip r:embed="rId3"/>
                <a:stretch>
                  <a:fillRect l="-1907"/>
                </a:stretch>
              </a:blipFill>
            </p:spPr>
            <p:txBody>
              <a:bodyPr/>
              <a:lstStyle/>
              <a:p>
                <a:r>
                  <a:rPr lang="en-US">
                    <a:noFill/>
                  </a:rPr>
                  <a:t> </a:t>
                </a:r>
              </a:p>
            </p:txBody>
          </p:sp>
        </mc:Fallback>
      </mc:AlternateContent>
    </p:spTree>
    <p:extLst>
      <p:ext uri="{BB962C8B-B14F-4D97-AF65-F5344CB8AC3E}">
        <p14:creationId xmlns:p14="http://schemas.microsoft.com/office/powerpoint/2010/main" val="662620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Example Iteration of Update(4, 2)</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1060704" y="1521527"/>
                <a:ext cx="2962657" cy="695173"/>
              </a:xfrm>
              <a:prstGeom prst="rect">
                <a:avLst/>
              </a:prstGeom>
              <a:solidFill>
                <a:schemeClr val="tx1">
                  <a:lumMod val="95000"/>
                </a:schemeClr>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0" dirty="0">
                    <a:solidFill>
                      <a:sysClr val="windowText" lastClr="000000"/>
                    </a:solidFill>
                  </a:rPr>
                  <a:t>h</a:t>
                </a:r>
                <a14:m>
                  <m:oMath xmlns:m="http://schemas.openxmlformats.org/officeDocument/2006/math">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𝑗</m:t>
                        </m:r>
                      </m:e>
                    </m:d>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𝑗</m:t>
                    </m:r>
                    <m:r>
                      <a:rPr lang="en-US" b="0" i="1" smtClean="0">
                        <a:solidFill>
                          <a:sysClr val="windowText" lastClr="000000"/>
                        </a:solidFill>
                        <a:latin typeface="Cambria Math" panose="02040503050406030204" pitchFamily="18" charset="0"/>
                      </a:rPr>
                      <m:t> | (</m:t>
                    </m:r>
                    <m:r>
                      <a:rPr lang="en-US" b="0" i="1" smtClean="0">
                        <a:solidFill>
                          <a:sysClr val="windowText" lastClr="000000"/>
                        </a:solidFill>
                        <a:latin typeface="Cambria Math" panose="02040503050406030204" pitchFamily="18" charset="0"/>
                      </a:rPr>
                      <m:t>𝑗</m:t>
                    </m:r>
                    <m:r>
                      <a:rPr lang="en-US" b="0" i="1" smtClean="0">
                        <a:solidFill>
                          <a:sysClr val="windowText" lastClr="000000"/>
                        </a:solidFill>
                        <a:latin typeface="Cambria Math" panose="02040503050406030204" pitchFamily="18" charset="0"/>
                      </a:rPr>
                      <m:t>+1)</m:t>
                    </m:r>
                  </m:oMath>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1060704" y="1521527"/>
                <a:ext cx="2962657" cy="695173"/>
              </a:xfrm>
              <a:prstGeom prst="rect">
                <a:avLst/>
              </a:prstGeom>
              <a:blipFill>
                <a:blip r:embed="rId3"/>
                <a:stretch>
                  <a:fillRect l="-3846" b="-3571"/>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54CF87F5-AFCD-734E-AED2-EC8FCAD7F172}"/>
                  </a:ext>
                </a:extLst>
              </p:cNvPr>
              <p:cNvSpPr txBox="1">
                <a:spLocks/>
              </p:cNvSpPr>
              <p:nvPr/>
            </p:nvSpPr>
            <p:spPr>
              <a:xfrm>
                <a:off x="5522976" y="5839968"/>
                <a:ext cx="5852160" cy="8900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a:t>** Notice: We change one digit from 0 to 1 on each iteration, so all will be changed in </a:t>
                </a:r>
                <a14:m>
                  <m:oMath xmlns:m="http://schemas.openxmlformats.org/officeDocument/2006/math">
                    <m:r>
                      <a:rPr lang="en-US" sz="2000" b="1" i="1" smtClean="0">
                        <a:latin typeface="Cambria Math" panose="02040503050406030204" pitchFamily="18" charset="0"/>
                      </a:rPr>
                      <m:t>𝜣</m:t>
                    </m:r>
                    <m:r>
                      <a:rPr lang="en-US" sz="2000" b="1" i="1" smtClean="0">
                        <a:latin typeface="Cambria Math" panose="02040503050406030204" pitchFamily="18" charset="0"/>
                      </a:rPr>
                      <m:t>(</m:t>
                    </m:r>
                    <m:func>
                      <m:funcPr>
                        <m:ctrlPr>
                          <a:rPr lang="en-US" sz="2000" b="1" i="1" smtClean="0">
                            <a:latin typeface="Cambria Math" panose="02040503050406030204" pitchFamily="18" charset="0"/>
                          </a:rPr>
                        </m:ctrlPr>
                      </m:funcPr>
                      <m:fName>
                        <m:r>
                          <a:rPr lang="en-US" sz="2000" b="1" i="1" smtClean="0">
                            <a:latin typeface="Cambria Math" panose="02040503050406030204" pitchFamily="18" charset="0"/>
                          </a:rPr>
                          <m:t>𝒍𝒐𝒈</m:t>
                        </m:r>
                      </m:fName>
                      <m:e>
                        <m:r>
                          <a:rPr lang="en-US" sz="2000" b="1" i="1" smtClean="0">
                            <a:latin typeface="Cambria Math" panose="02040503050406030204" pitchFamily="18" charset="0"/>
                          </a:rPr>
                          <m:t>𝒏</m:t>
                        </m:r>
                        <m:r>
                          <a:rPr lang="en-US" sz="2000" b="1" i="1" smtClean="0">
                            <a:latin typeface="Cambria Math" panose="02040503050406030204" pitchFamily="18" charset="0"/>
                          </a:rPr>
                          <m:t>)</m:t>
                        </m:r>
                      </m:e>
                    </m:func>
                  </m:oMath>
                </a14:m>
                <a:r>
                  <a:rPr lang="en-US" sz="2000" b="1" i="1" dirty="0"/>
                  <a:t> time.</a:t>
                </a:r>
              </a:p>
            </p:txBody>
          </p:sp>
        </mc:Choice>
        <mc:Fallback xmlns="">
          <p:sp>
            <p:nvSpPr>
              <p:cNvPr id="9" name="Content Placeholder 2">
                <a:extLst>
                  <a:ext uri="{FF2B5EF4-FFF2-40B4-BE49-F238E27FC236}">
                    <a16:creationId xmlns:a16="http://schemas.microsoft.com/office/drawing/2014/main" id="{54CF87F5-AFCD-734E-AED2-EC8FCAD7F172}"/>
                  </a:ext>
                </a:extLst>
              </p:cNvPr>
              <p:cNvSpPr txBox="1">
                <a:spLocks noRot="1" noChangeAspect="1" noMove="1" noResize="1" noEditPoints="1" noAdjustHandles="1" noChangeArrowheads="1" noChangeShapeType="1" noTextEdit="1"/>
              </p:cNvSpPr>
              <p:nvPr/>
            </p:nvSpPr>
            <p:spPr>
              <a:xfrm>
                <a:off x="5522976" y="5839968"/>
                <a:ext cx="5852160" cy="890016"/>
              </a:xfrm>
              <a:prstGeom prst="rect">
                <a:avLst/>
              </a:prstGeom>
              <a:blipFill>
                <a:blip r:embed="rId4"/>
                <a:stretch>
                  <a:fillRect l="-8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DA1ED6D2-9387-DD42-AA1C-80D70F58214C}"/>
                  </a:ext>
                </a:extLst>
              </p:cNvPr>
              <p:cNvSpPr txBox="1">
                <a:spLocks/>
              </p:cNvSpPr>
              <p:nvPr/>
            </p:nvSpPr>
            <p:spPr>
              <a:xfrm>
                <a:off x="1060704" y="2360461"/>
                <a:ext cx="10485119"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𝑇</m:t>
                      </m:r>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0</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2</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4</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5</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6</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7</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8</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9</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10</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11</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12</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14</m:t>
                          </m:r>
                        </m:sub>
                      </m:sSub>
                      <m:r>
                        <a:rPr lang="en-US" sz="3400" b="0" i="1" smtClean="0">
                          <a:solidFill>
                            <a:sysClr val="windowText" lastClr="000000"/>
                          </a:solidFill>
                          <a:latin typeface="Cambria Math" panose="02040503050406030204" pitchFamily="18" charset="0"/>
                        </a:rPr>
                        <m:t>}</m:t>
                      </m:r>
                    </m:oMath>
                  </m:oMathPara>
                </a14:m>
                <a:endParaRPr lang="en-US" sz="3400" i="1" dirty="0">
                  <a:solidFill>
                    <a:sysClr val="windowText" lastClr="000000"/>
                  </a:solidFill>
                </a:endParaRPr>
              </a:p>
            </p:txBody>
          </p:sp>
        </mc:Choice>
        <mc:Fallback xmlns="">
          <p:sp>
            <p:nvSpPr>
              <p:cNvPr id="8" name="Content Placeholder 2">
                <a:extLst>
                  <a:ext uri="{FF2B5EF4-FFF2-40B4-BE49-F238E27FC236}">
                    <a16:creationId xmlns:a16="http://schemas.microsoft.com/office/drawing/2014/main" id="{DA1ED6D2-9387-DD42-AA1C-80D70F58214C}"/>
                  </a:ext>
                </a:extLst>
              </p:cNvPr>
              <p:cNvSpPr txBox="1">
                <a:spLocks noRot="1" noChangeAspect="1" noMove="1" noResize="1" noEditPoints="1" noAdjustHandles="1" noChangeArrowheads="1" noChangeShapeType="1" noTextEdit="1"/>
              </p:cNvSpPr>
              <p:nvPr/>
            </p:nvSpPr>
            <p:spPr>
              <a:xfrm>
                <a:off x="1060704" y="2360461"/>
                <a:ext cx="10485119" cy="773111"/>
              </a:xfrm>
              <a:prstGeom prst="rect">
                <a:avLst/>
              </a:prstGeom>
              <a:blipFill>
                <a:blip r:embed="rId5"/>
                <a:stretch>
                  <a:fillRect b="-6349"/>
                </a:stretch>
              </a:blipFill>
              <a:ln>
                <a:solidFill>
                  <a:schemeClr val="bg1"/>
                </a:solidFill>
              </a:ln>
            </p:spPr>
            <p:txBody>
              <a:bodyPr/>
              <a:lstStyle/>
              <a:p>
                <a:r>
                  <a:rPr lang="en-US">
                    <a:noFill/>
                  </a:rPr>
                  <a:t> </a:t>
                </a:r>
              </a:p>
            </p:txBody>
          </p:sp>
        </mc:Fallback>
      </mc:AlternateContent>
      <p:pic>
        <p:nvPicPr>
          <p:cNvPr id="11" name="Picture 10">
            <a:extLst>
              <a:ext uri="{FF2B5EF4-FFF2-40B4-BE49-F238E27FC236}">
                <a16:creationId xmlns:a16="http://schemas.microsoft.com/office/drawing/2014/main" id="{1C8CA493-20A4-E44A-B9E4-03B8651A9503}"/>
              </a:ext>
            </a:extLst>
          </p:cNvPr>
          <p:cNvPicPr>
            <a:picLocks noChangeAspect="1"/>
          </p:cNvPicPr>
          <p:nvPr/>
        </p:nvPicPr>
        <p:blipFill>
          <a:blip r:embed="rId6"/>
          <a:stretch>
            <a:fillRect/>
          </a:stretch>
        </p:blipFill>
        <p:spPr>
          <a:xfrm>
            <a:off x="86012" y="5021321"/>
            <a:ext cx="2530790" cy="1744861"/>
          </a:xfrm>
          <a:prstGeom prst="rect">
            <a:avLst/>
          </a:prstGeom>
          <a:ln w="19050">
            <a:solidFill>
              <a:schemeClr val="bg1"/>
            </a:solidFill>
          </a:ln>
        </p:spPr>
      </p:pic>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A00BDB34-6388-8044-9387-F08D32C593C9}"/>
                  </a:ext>
                </a:extLst>
              </p:cNvPr>
              <p:cNvSpPr txBox="1">
                <a:spLocks/>
              </p:cNvSpPr>
              <p:nvPr/>
            </p:nvSpPr>
            <p:spPr>
              <a:xfrm>
                <a:off x="2675148" y="3908226"/>
                <a:ext cx="156667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2 to t</a:t>
                </a:r>
                <a:r>
                  <a:rPr lang="en-US" sz="2000" baseline="-25000" dirty="0"/>
                  <a:t>4</a:t>
                </a:r>
                <a:endParaRPr lang="en-US" sz="2000" dirty="0"/>
              </a:p>
              <a:p>
                <a:pPr marL="0" indent="0">
                  <a:buFont typeface="Arial" panose="020B0604020202020204" pitchFamily="34" charset="0"/>
                  <a:buNone/>
                </a:pPr>
                <a:r>
                  <a:rPr lang="en-US" sz="2000" b="0" dirty="0"/>
                  <a:t>h</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4</m:t>
                        </m:r>
                      </m:e>
                    </m:d>
                  </m:oMath>
                </a14:m>
                <a:br>
                  <a:rPr lang="en-US" sz="20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0100</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0101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=5</m:t>
                      </m:r>
                    </m:oMath>
                  </m:oMathPara>
                </a14:m>
                <a:endParaRPr lang="en-US" sz="2000" b="1" dirty="0"/>
              </a:p>
            </p:txBody>
          </p:sp>
        </mc:Choice>
        <mc:Fallback xmlns="">
          <p:sp>
            <p:nvSpPr>
              <p:cNvPr id="15" name="Content Placeholder 2">
                <a:extLst>
                  <a:ext uri="{FF2B5EF4-FFF2-40B4-BE49-F238E27FC236}">
                    <a16:creationId xmlns:a16="http://schemas.microsoft.com/office/drawing/2014/main" id="{A00BDB34-6388-8044-9387-F08D32C593C9}"/>
                  </a:ext>
                </a:extLst>
              </p:cNvPr>
              <p:cNvSpPr txBox="1">
                <a:spLocks noRot="1" noChangeAspect="1" noMove="1" noResize="1" noEditPoints="1" noAdjustHandles="1" noChangeArrowheads="1" noChangeShapeType="1" noTextEdit="1"/>
              </p:cNvSpPr>
              <p:nvPr/>
            </p:nvSpPr>
            <p:spPr>
              <a:xfrm>
                <a:off x="2675148" y="3908226"/>
                <a:ext cx="1566672" cy="1450848"/>
              </a:xfrm>
              <a:prstGeom prst="rect">
                <a:avLst/>
              </a:prstGeom>
              <a:blipFill>
                <a:blip r:embed="rId7"/>
                <a:stretch>
                  <a:fillRect l="-4000" t="-1724"/>
                </a:stretch>
              </a:blipFill>
              <a:ln>
                <a:solidFill>
                  <a:schemeClr val="tx1"/>
                </a:solidFill>
              </a:ln>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C19AA686-BD5F-B045-A14D-9C246C82A223}"/>
              </a:ext>
            </a:extLst>
          </p:cNvPr>
          <p:cNvCxnSpPr>
            <a:cxnSpLocks/>
          </p:cNvCxnSpPr>
          <p:nvPr/>
        </p:nvCxnSpPr>
        <p:spPr>
          <a:xfrm flipH="1">
            <a:off x="3706368" y="3236874"/>
            <a:ext cx="944460" cy="5336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Content Placeholder 2">
                <a:extLst>
                  <a:ext uri="{FF2B5EF4-FFF2-40B4-BE49-F238E27FC236}">
                    <a16:creationId xmlns:a16="http://schemas.microsoft.com/office/drawing/2014/main" id="{493CA9A4-6671-0B46-B375-1F8065AD433A}"/>
                  </a:ext>
                </a:extLst>
              </p:cNvPr>
              <p:cNvSpPr txBox="1">
                <a:spLocks/>
              </p:cNvSpPr>
              <p:nvPr/>
            </p:nvSpPr>
            <p:spPr>
              <a:xfrm>
                <a:off x="4546620" y="3908226"/>
                <a:ext cx="156667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2 to t</a:t>
                </a:r>
                <a:r>
                  <a:rPr lang="en-US" sz="2000" baseline="-25000" dirty="0"/>
                  <a:t>5</a:t>
                </a:r>
                <a:endParaRPr lang="en-US" sz="2000" dirty="0"/>
              </a:p>
              <a:p>
                <a:pPr marL="0" indent="0">
                  <a:buFont typeface="Arial" panose="020B0604020202020204" pitchFamily="34" charset="0"/>
                  <a:buNone/>
                </a:pPr>
                <a:r>
                  <a:rPr lang="en-US" sz="2000" b="0" dirty="0"/>
                  <a:t>h</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5</m:t>
                        </m:r>
                      </m:e>
                    </m:d>
                  </m:oMath>
                </a14:m>
                <a:br>
                  <a:rPr lang="en-US" sz="20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0101</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0111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=7</m:t>
                      </m:r>
                    </m:oMath>
                  </m:oMathPara>
                </a14:m>
                <a:endParaRPr lang="en-US" sz="2000" b="1" dirty="0"/>
              </a:p>
            </p:txBody>
          </p:sp>
        </mc:Choice>
        <mc:Fallback xmlns="">
          <p:sp>
            <p:nvSpPr>
              <p:cNvPr id="24" name="Content Placeholder 2">
                <a:extLst>
                  <a:ext uri="{FF2B5EF4-FFF2-40B4-BE49-F238E27FC236}">
                    <a16:creationId xmlns:a16="http://schemas.microsoft.com/office/drawing/2014/main" id="{493CA9A4-6671-0B46-B375-1F8065AD433A}"/>
                  </a:ext>
                </a:extLst>
              </p:cNvPr>
              <p:cNvSpPr txBox="1">
                <a:spLocks noRot="1" noChangeAspect="1" noMove="1" noResize="1" noEditPoints="1" noAdjustHandles="1" noChangeArrowheads="1" noChangeShapeType="1" noTextEdit="1"/>
              </p:cNvSpPr>
              <p:nvPr/>
            </p:nvSpPr>
            <p:spPr>
              <a:xfrm>
                <a:off x="4546620" y="3908226"/>
                <a:ext cx="1566672" cy="1450848"/>
              </a:xfrm>
              <a:prstGeom prst="rect">
                <a:avLst/>
              </a:prstGeom>
              <a:blipFill>
                <a:blip r:embed="rId8"/>
                <a:stretch>
                  <a:fillRect l="-3200" t="-17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Content Placeholder 2">
                <a:extLst>
                  <a:ext uri="{FF2B5EF4-FFF2-40B4-BE49-F238E27FC236}">
                    <a16:creationId xmlns:a16="http://schemas.microsoft.com/office/drawing/2014/main" id="{BC03E69B-6C12-0949-A872-DE0164E37523}"/>
                  </a:ext>
                </a:extLst>
              </p:cNvPr>
              <p:cNvSpPr txBox="1">
                <a:spLocks/>
              </p:cNvSpPr>
              <p:nvPr/>
            </p:nvSpPr>
            <p:spPr>
              <a:xfrm>
                <a:off x="6759468" y="3908226"/>
                <a:ext cx="1566672" cy="1450848"/>
              </a:xfrm>
              <a:prstGeom prst="rect">
                <a:avLst/>
              </a:prstGeom>
              <a:ln>
                <a:solidFill>
                  <a:schemeClr val="tx1"/>
                </a:solid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2 to t</a:t>
                </a:r>
                <a:r>
                  <a:rPr lang="en-US" sz="2000" baseline="-25000" dirty="0"/>
                  <a:t>7</a:t>
                </a:r>
                <a:endParaRPr lang="en-US" sz="2000" dirty="0"/>
              </a:p>
              <a:p>
                <a:pPr marL="0" indent="0">
                  <a:buFont typeface="Arial" panose="020B0604020202020204" pitchFamily="34" charset="0"/>
                  <a:buNone/>
                </a:pPr>
                <a:r>
                  <a:rPr lang="en-US" sz="2000" b="0" dirty="0"/>
                  <a:t>h</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7</m:t>
                        </m:r>
                      </m:e>
                    </m:d>
                  </m:oMath>
                </a14:m>
                <a:br>
                  <a:rPr lang="en-US" sz="20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0111</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=15</m:t>
                      </m:r>
                    </m:oMath>
                  </m:oMathPara>
                </a14:m>
                <a:endParaRPr lang="en-US" sz="2000" b="1" dirty="0"/>
              </a:p>
            </p:txBody>
          </p:sp>
        </mc:Choice>
        <mc:Fallback xmlns="">
          <p:sp>
            <p:nvSpPr>
              <p:cNvPr id="25" name="Content Placeholder 2">
                <a:extLst>
                  <a:ext uri="{FF2B5EF4-FFF2-40B4-BE49-F238E27FC236}">
                    <a16:creationId xmlns:a16="http://schemas.microsoft.com/office/drawing/2014/main" id="{BC03E69B-6C12-0949-A872-DE0164E37523}"/>
                  </a:ext>
                </a:extLst>
              </p:cNvPr>
              <p:cNvSpPr txBox="1">
                <a:spLocks noRot="1" noChangeAspect="1" noMove="1" noResize="1" noEditPoints="1" noAdjustHandles="1" noChangeArrowheads="1" noChangeShapeType="1" noTextEdit="1"/>
              </p:cNvSpPr>
              <p:nvPr/>
            </p:nvSpPr>
            <p:spPr>
              <a:xfrm>
                <a:off x="6759468" y="3908226"/>
                <a:ext cx="1566672" cy="1450848"/>
              </a:xfrm>
              <a:prstGeom prst="rect">
                <a:avLst/>
              </a:prstGeom>
              <a:blipFill>
                <a:blip r:embed="rId9"/>
                <a:stretch>
                  <a:fillRect l="-1587"/>
                </a:stretch>
              </a:blipFill>
              <a:ln>
                <a:solidFill>
                  <a:schemeClr val="tx1"/>
                </a:solidFill>
              </a:ln>
            </p:spPr>
            <p:txBody>
              <a:bodyPr/>
              <a:lstStyle/>
              <a:p>
                <a:r>
                  <a:rPr lang="en-US">
                    <a:noFill/>
                  </a:rPr>
                  <a:t> </a:t>
                </a:r>
              </a:p>
            </p:txBody>
          </p:sp>
        </mc:Fallback>
      </mc:AlternateContent>
      <p:sp>
        <p:nvSpPr>
          <p:cNvPr id="27" name="Content Placeholder 2">
            <a:extLst>
              <a:ext uri="{FF2B5EF4-FFF2-40B4-BE49-F238E27FC236}">
                <a16:creationId xmlns:a16="http://schemas.microsoft.com/office/drawing/2014/main" id="{1DF0C03D-987A-E94D-B513-9C928EFA9C67}"/>
              </a:ext>
            </a:extLst>
          </p:cNvPr>
          <p:cNvSpPr txBox="1">
            <a:spLocks/>
          </p:cNvSpPr>
          <p:nvPr/>
        </p:nvSpPr>
        <p:spPr>
          <a:xfrm>
            <a:off x="9029634" y="3908226"/>
            <a:ext cx="2382078" cy="980766"/>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15 is out of bounds.</a:t>
            </a:r>
          </a:p>
          <a:p>
            <a:pPr marL="0" indent="0">
              <a:buFont typeface="Arial" panose="020B0604020202020204" pitchFamily="34" charset="0"/>
              <a:buNone/>
            </a:pPr>
            <a:r>
              <a:rPr lang="en-US" sz="2000" b="1" dirty="0"/>
              <a:t>DONE!</a:t>
            </a:r>
          </a:p>
        </p:txBody>
      </p:sp>
      <p:cxnSp>
        <p:nvCxnSpPr>
          <p:cNvPr id="28" name="Straight Arrow Connector 27">
            <a:extLst>
              <a:ext uri="{FF2B5EF4-FFF2-40B4-BE49-F238E27FC236}">
                <a16:creationId xmlns:a16="http://schemas.microsoft.com/office/drawing/2014/main" id="{9B475607-6E5E-5447-AAA1-FACCE66624D0}"/>
              </a:ext>
            </a:extLst>
          </p:cNvPr>
          <p:cNvCxnSpPr>
            <a:cxnSpLocks/>
          </p:cNvCxnSpPr>
          <p:nvPr/>
        </p:nvCxnSpPr>
        <p:spPr>
          <a:xfrm flipV="1">
            <a:off x="3877056" y="3271308"/>
            <a:ext cx="1315740" cy="4991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F2B3CB0-7390-C346-B049-233C5B112FF0}"/>
              </a:ext>
            </a:extLst>
          </p:cNvPr>
          <p:cNvCxnSpPr>
            <a:cxnSpLocks/>
          </p:cNvCxnSpPr>
          <p:nvPr/>
        </p:nvCxnSpPr>
        <p:spPr>
          <a:xfrm>
            <a:off x="5260878" y="3274320"/>
            <a:ext cx="0" cy="5539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3128CDB-D575-444E-88FD-EBA08A7B397B}"/>
              </a:ext>
            </a:extLst>
          </p:cNvPr>
          <p:cNvCxnSpPr>
            <a:cxnSpLocks/>
          </p:cNvCxnSpPr>
          <p:nvPr/>
        </p:nvCxnSpPr>
        <p:spPr>
          <a:xfrm flipV="1">
            <a:off x="5318262" y="3271308"/>
            <a:ext cx="794035" cy="5680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E11687A-1F44-3B47-82C8-C5DDB31AD1F4}"/>
              </a:ext>
            </a:extLst>
          </p:cNvPr>
          <p:cNvCxnSpPr>
            <a:cxnSpLocks/>
          </p:cNvCxnSpPr>
          <p:nvPr/>
        </p:nvCxnSpPr>
        <p:spPr>
          <a:xfrm>
            <a:off x="6197671" y="3285455"/>
            <a:ext cx="1345133" cy="5427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6481054-E482-EC4E-AF07-8FF4925C8033}"/>
              </a:ext>
            </a:extLst>
          </p:cNvPr>
          <p:cNvCxnSpPr>
            <a:cxnSpLocks/>
          </p:cNvCxnSpPr>
          <p:nvPr/>
        </p:nvCxnSpPr>
        <p:spPr>
          <a:xfrm flipV="1">
            <a:off x="7628178" y="3236874"/>
            <a:ext cx="3807918" cy="5900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5A84F72-1280-4345-81DC-1B0C6EC449FF}"/>
              </a:ext>
            </a:extLst>
          </p:cNvPr>
          <p:cNvCxnSpPr>
            <a:cxnSpLocks/>
          </p:cNvCxnSpPr>
          <p:nvPr/>
        </p:nvCxnSpPr>
        <p:spPr>
          <a:xfrm flipH="1">
            <a:off x="9765792" y="3285455"/>
            <a:ext cx="1755679" cy="5118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Content Placeholder 2">
                <a:extLst>
                  <a:ext uri="{FF2B5EF4-FFF2-40B4-BE49-F238E27FC236}">
                    <a16:creationId xmlns:a16="http://schemas.microsoft.com/office/drawing/2014/main" id="{0E041D3D-F405-AB46-A14A-4920576AF614}"/>
                  </a:ext>
                </a:extLst>
              </p:cNvPr>
              <p:cNvSpPr txBox="1">
                <a:spLocks/>
              </p:cNvSpPr>
              <p:nvPr/>
            </p:nvSpPr>
            <p:spPr>
              <a:xfrm>
                <a:off x="6783258" y="1230716"/>
                <a:ext cx="4492752" cy="75715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 Example: t9 does not need to be updated because:</a:t>
                </a:r>
                <a:br>
                  <a:rPr lang="en-US" sz="1600" i="1" dirty="0"/>
                </a:b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𝑔</m:t>
                      </m:r>
                      <m:d>
                        <m:dPr>
                          <m:ctrlPr>
                            <a:rPr lang="en-US" sz="1600" i="1" smtClean="0">
                              <a:latin typeface="Cambria Math" panose="02040503050406030204" pitchFamily="18" charset="0"/>
                            </a:rPr>
                          </m:ctrlPr>
                        </m:dPr>
                        <m:e>
                          <m:r>
                            <a:rPr lang="en-US" sz="1600" b="0" i="1" smtClean="0">
                              <a:latin typeface="Cambria Math" panose="02040503050406030204" pitchFamily="18" charset="0"/>
                            </a:rPr>
                            <m:t>9</m:t>
                          </m:r>
                        </m:e>
                      </m:d>
                      <m:r>
                        <a:rPr lang="en-US" sz="1600" b="0" i="1" smtClean="0">
                          <a:latin typeface="Cambria Math" panose="02040503050406030204" pitchFamily="18" charset="0"/>
                        </a:rPr>
                        <m:t>=</m:t>
                      </m:r>
                      <m:r>
                        <a:rPr lang="en-US" sz="1600" b="0" i="1" smtClean="0">
                          <a:latin typeface="Cambria Math" panose="02040503050406030204" pitchFamily="18" charset="0"/>
                        </a:rPr>
                        <m:t>𝑔</m:t>
                      </m:r>
                      <m:d>
                        <m:dPr>
                          <m:ctrlPr>
                            <a:rPr lang="en-US" sz="1600" i="1" smtClean="0">
                              <a:latin typeface="Cambria Math" panose="02040503050406030204" pitchFamily="18" charset="0"/>
                            </a:rPr>
                          </m:ctrlPr>
                        </m:dPr>
                        <m:e>
                          <m:r>
                            <a:rPr lang="en-US" sz="1600" b="0" i="1" smtClean="0">
                              <a:latin typeface="Cambria Math" panose="02040503050406030204" pitchFamily="18" charset="0"/>
                            </a:rPr>
                            <m:t>100</m:t>
                          </m:r>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1</m:t>
                              </m:r>
                            </m:e>
                            <m:sub>
                              <m:r>
                                <a:rPr lang="en-US" sz="1600" b="0" i="1" smtClean="0">
                                  <a:latin typeface="Cambria Math" panose="02040503050406030204" pitchFamily="18" charset="0"/>
                                </a:rPr>
                                <m:t>2</m:t>
                              </m:r>
                            </m:sub>
                          </m:sSub>
                        </m:e>
                      </m:d>
                      <m:r>
                        <a:rPr lang="en-US" sz="1600" b="0" i="1" smtClean="0">
                          <a:latin typeface="Cambria Math" panose="02040503050406030204" pitchFamily="18" charset="0"/>
                        </a:rPr>
                        <m:t>=100</m:t>
                      </m:r>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0</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=8&gt;4</m:t>
                      </m:r>
                    </m:oMath>
                  </m:oMathPara>
                </a14:m>
                <a:endParaRPr lang="en-US" sz="1600" i="1" dirty="0"/>
              </a:p>
            </p:txBody>
          </p:sp>
        </mc:Choice>
        <mc:Fallback xmlns="">
          <p:sp>
            <p:nvSpPr>
              <p:cNvPr id="43" name="Content Placeholder 2">
                <a:extLst>
                  <a:ext uri="{FF2B5EF4-FFF2-40B4-BE49-F238E27FC236}">
                    <a16:creationId xmlns:a16="http://schemas.microsoft.com/office/drawing/2014/main" id="{0E041D3D-F405-AB46-A14A-4920576AF614}"/>
                  </a:ext>
                </a:extLst>
              </p:cNvPr>
              <p:cNvSpPr txBox="1">
                <a:spLocks noRot="1" noChangeAspect="1" noMove="1" noResize="1" noEditPoints="1" noAdjustHandles="1" noChangeArrowheads="1" noChangeShapeType="1" noTextEdit="1"/>
              </p:cNvSpPr>
              <p:nvPr/>
            </p:nvSpPr>
            <p:spPr>
              <a:xfrm>
                <a:off x="6783258" y="1230716"/>
                <a:ext cx="4492752" cy="757155"/>
              </a:xfrm>
              <a:prstGeom prst="rect">
                <a:avLst/>
              </a:prstGeom>
              <a:blipFill>
                <a:blip r:embed="rId10"/>
                <a:stretch>
                  <a:fillRect l="-563"/>
                </a:stretch>
              </a:blipFill>
            </p:spPr>
            <p:txBody>
              <a:bodyPr/>
              <a:lstStyle/>
              <a:p>
                <a:r>
                  <a:rPr lang="en-US">
                    <a:noFill/>
                  </a:rPr>
                  <a:t> </a:t>
                </a:r>
              </a:p>
            </p:txBody>
          </p:sp>
        </mc:Fallback>
      </mc:AlternateContent>
      <p:cxnSp>
        <p:nvCxnSpPr>
          <p:cNvPr id="45" name="Straight Connector 44">
            <a:extLst>
              <a:ext uri="{FF2B5EF4-FFF2-40B4-BE49-F238E27FC236}">
                <a16:creationId xmlns:a16="http://schemas.microsoft.com/office/drawing/2014/main" id="{07C84D5D-7475-F44B-A150-2E83F55C367E}"/>
              </a:ext>
            </a:extLst>
          </p:cNvPr>
          <p:cNvCxnSpPr>
            <a:cxnSpLocks/>
          </p:cNvCxnSpPr>
          <p:nvPr/>
        </p:nvCxnSpPr>
        <p:spPr>
          <a:xfrm>
            <a:off x="7205472" y="1972037"/>
            <a:ext cx="97536" cy="3507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31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Concrete Example!</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902208" y="1046039"/>
                <a:ext cx="10485119" cy="695173"/>
              </a:xfrm>
              <a:prstGeom prst="rect">
                <a:avLst/>
              </a:prstGeom>
              <a:solidFill>
                <a:schemeClr val="tx1">
                  <a:lumMod val="95000"/>
                </a:schemeClr>
              </a:solidFill>
              <a:ln>
                <a:solidFill>
                  <a:schemeClr val="bg1"/>
                </a:solidFill>
              </a:ln>
            </p:spPr>
            <p:txBody>
              <a:bodyPr vert="horz" lIns="91440" tIns="45720" rIns="91440" bIns="45720" rtlCol="0" anchor="ctr">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𝐴</m:t>
                      </m:r>
                      <m:r>
                        <a:rPr lang="en-US" sz="3400" b="0" i="1" smtClean="0">
                          <a:solidFill>
                            <a:sysClr val="windowText" lastClr="000000"/>
                          </a:solidFill>
                          <a:latin typeface="Cambria Math" panose="02040503050406030204" pitchFamily="18" charset="0"/>
                        </a:rPr>
                        <m:t>={1, 2, 3, 4, 5, 6, 7, 8, 9, 10, 11, 12}</m:t>
                      </m:r>
                    </m:oMath>
                  </m:oMathPara>
                </a14:m>
                <a:endParaRPr lang="en-US" sz="3400"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902208" y="1046039"/>
                <a:ext cx="10485119" cy="695173"/>
              </a:xfrm>
              <a:prstGeom prst="rect">
                <a:avLst/>
              </a:prstGeom>
              <a:blipFill>
                <a:blip r:embed="rId3"/>
                <a:stretch>
                  <a:fillRect b="-14035"/>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DA1ED6D2-9387-DD42-AA1C-80D70F58214C}"/>
                  </a:ext>
                </a:extLst>
              </p:cNvPr>
              <p:cNvSpPr txBox="1">
                <a:spLocks/>
              </p:cNvSpPr>
              <p:nvPr/>
            </p:nvSpPr>
            <p:spPr>
              <a:xfrm>
                <a:off x="902208" y="1884973"/>
                <a:ext cx="10485119"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𝑇</m:t>
                      </m:r>
                      <m:r>
                        <a:rPr lang="en-US" sz="3400" b="0" i="1" smtClean="0">
                          <a:solidFill>
                            <a:sysClr val="windowText" lastClr="000000"/>
                          </a:solidFill>
                          <a:latin typeface="Cambria Math" panose="02040503050406030204" pitchFamily="18" charset="0"/>
                        </a:rPr>
                        <m:t>={                                                                                          }</m:t>
                      </m:r>
                    </m:oMath>
                  </m:oMathPara>
                </a14:m>
                <a:endParaRPr lang="en-US" sz="3400" i="1" dirty="0">
                  <a:solidFill>
                    <a:sysClr val="windowText" lastClr="000000"/>
                  </a:solidFill>
                </a:endParaRPr>
              </a:p>
            </p:txBody>
          </p:sp>
        </mc:Choice>
        <mc:Fallback xmlns="">
          <p:sp>
            <p:nvSpPr>
              <p:cNvPr id="8" name="Content Placeholder 2">
                <a:extLst>
                  <a:ext uri="{FF2B5EF4-FFF2-40B4-BE49-F238E27FC236}">
                    <a16:creationId xmlns:a16="http://schemas.microsoft.com/office/drawing/2014/main" id="{DA1ED6D2-9387-DD42-AA1C-80D70F58214C}"/>
                  </a:ext>
                </a:extLst>
              </p:cNvPr>
              <p:cNvSpPr txBox="1">
                <a:spLocks noRot="1" noChangeAspect="1" noMove="1" noResize="1" noEditPoints="1" noAdjustHandles="1" noChangeArrowheads="1" noChangeShapeType="1" noTextEdit="1"/>
              </p:cNvSpPr>
              <p:nvPr/>
            </p:nvSpPr>
            <p:spPr>
              <a:xfrm>
                <a:off x="902208" y="1884973"/>
                <a:ext cx="10485119" cy="773111"/>
              </a:xfrm>
              <a:prstGeom prst="rect">
                <a:avLst/>
              </a:prstGeom>
              <a:blipFill>
                <a:blip r:embed="rId4"/>
                <a:stretch>
                  <a:fillRect b="-7937"/>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A00BDB34-6388-8044-9387-F08D32C593C9}"/>
                  </a:ext>
                </a:extLst>
              </p:cNvPr>
              <p:cNvSpPr txBox="1">
                <a:spLocks/>
              </p:cNvSpPr>
              <p:nvPr/>
            </p:nvSpPr>
            <p:spPr>
              <a:xfrm>
                <a:off x="1260434" y="2961396"/>
                <a:ext cx="3321000" cy="3675073"/>
              </a:xfrm>
              <a:prstGeom prst="rect">
                <a:avLst/>
              </a:prstGeom>
              <a:ln>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g() values for reference:</a:t>
                </a:r>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m:t>
                          </m:r>
                        </m:e>
                      </m:d>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0000</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0000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=0</m:t>
                      </m:r>
                    </m:oMath>
                  </m:oMathPara>
                </a14:m>
                <a:endParaRPr lang="en-US" sz="20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2</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2</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3</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4</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4</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5</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4</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6</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6</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7</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8</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9</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10</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10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11</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12</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11</m:t>
                              </m:r>
                              <m:r>
                                <a:rPr lang="en-US" sz="2000" i="1">
                                  <a:latin typeface="Cambria Math" panose="02040503050406030204" pitchFamily="18" charset="0"/>
                                </a:rPr>
                                <m:t>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12</m:t>
                      </m:r>
                    </m:oMath>
                  </m:oMathPara>
                </a14:m>
                <a:endParaRPr lang="en-US" sz="2000" i="1" dirty="0">
                  <a:latin typeface="Cambria Math" panose="02040503050406030204" pitchFamily="18" charset="0"/>
                </a:endParaRPr>
              </a:p>
            </p:txBody>
          </p:sp>
        </mc:Choice>
        <mc:Fallback xmlns="">
          <p:sp>
            <p:nvSpPr>
              <p:cNvPr id="15" name="Content Placeholder 2">
                <a:extLst>
                  <a:ext uri="{FF2B5EF4-FFF2-40B4-BE49-F238E27FC236}">
                    <a16:creationId xmlns:a16="http://schemas.microsoft.com/office/drawing/2014/main" id="{A00BDB34-6388-8044-9387-F08D32C593C9}"/>
                  </a:ext>
                </a:extLst>
              </p:cNvPr>
              <p:cNvSpPr txBox="1">
                <a:spLocks noRot="1" noChangeAspect="1" noMove="1" noResize="1" noEditPoints="1" noAdjustHandles="1" noChangeArrowheads="1" noChangeShapeType="1" noTextEdit="1"/>
              </p:cNvSpPr>
              <p:nvPr/>
            </p:nvSpPr>
            <p:spPr>
              <a:xfrm>
                <a:off x="1260434" y="2961396"/>
                <a:ext cx="3321000" cy="3675073"/>
              </a:xfrm>
              <a:prstGeom prst="rect">
                <a:avLst/>
              </a:prstGeom>
              <a:blipFill>
                <a:blip r:embed="rId5"/>
                <a:stretch>
                  <a:fillRect l="-379"/>
                </a:stretch>
              </a:blipFill>
              <a:ln>
                <a:solidFill>
                  <a:schemeClr val="tx1"/>
                </a:solidFill>
              </a:ln>
            </p:spPr>
            <p:txBody>
              <a:bodyPr/>
              <a:lstStyle/>
              <a:p>
                <a:r>
                  <a:rPr lang="en-US">
                    <a:noFill/>
                  </a:rPr>
                  <a:t> </a:t>
                </a:r>
              </a:p>
            </p:txBody>
          </p:sp>
        </mc:Fallback>
      </mc:AlternateContent>
      <p:sp>
        <p:nvSpPr>
          <p:cNvPr id="21" name="Content Placeholder 2">
            <a:extLst>
              <a:ext uri="{FF2B5EF4-FFF2-40B4-BE49-F238E27FC236}">
                <a16:creationId xmlns:a16="http://schemas.microsoft.com/office/drawing/2014/main" id="{598377E2-B4C9-1046-A045-AE87FD13F5E4}"/>
              </a:ext>
            </a:extLst>
          </p:cNvPr>
          <p:cNvSpPr txBox="1">
            <a:spLocks/>
          </p:cNvSpPr>
          <p:nvPr/>
        </p:nvSpPr>
        <p:spPr>
          <a:xfrm>
            <a:off x="5183558" y="5646657"/>
            <a:ext cx="5723254" cy="989812"/>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Now, let’s do:</a:t>
            </a:r>
          </a:p>
          <a:p>
            <a:pPr marL="0" indent="0">
              <a:buFont typeface="Arial" panose="020B0604020202020204" pitchFamily="34" charset="0"/>
              <a:buNone/>
            </a:pPr>
            <a:r>
              <a:rPr lang="en-US" sz="2000" i="1" dirty="0">
                <a:latin typeface="Cambria Math" panose="02040503050406030204" pitchFamily="18" charset="0"/>
              </a:rPr>
              <a:t>update(3,5)	update(0,10)	</a:t>
            </a:r>
          </a:p>
        </p:txBody>
      </p:sp>
    </p:spTree>
    <p:extLst>
      <p:ext uri="{BB962C8B-B14F-4D97-AF65-F5344CB8AC3E}">
        <p14:creationId xmlns:p14="http://schemas.microsoft.com/office/powerpoint/2010/main" val="2327819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Final Update Code</a:t>
            </a:r>
          </a:p>
        </p:txBody>
      </p:sp>
      <p:pic>
        <p:nvPicPr>
          <p:cNvPr id="7" name="Picture 6">
            <a:extLst>
              <a:ext uri="{FF2B5EF4-FFF2-40B4-BE49-F238E27FC236}">
                <a16:creationId xmlns:a16="http://schemas.microsoft.com/office/drawing/2014/main" id="{F2B3FCD7-9C5C-FD41-BECB-3DE6E4C6D24E}"/>
              </a:ext>
            </a:extLst>
          </p:cNvPr>
          <p:cNvPicPr>
            <a:picLocks noChangeAspect="1"/>
          </p:cNvPicPr>
          <p:nvPr/>
        </p:nvPicPr>
        <p:blipFill>
          <a:blip r:embed="rId3"/>
          <a:stretch>
            <a:fillRect/>
          </a:stretch>
        </p:blipFill>
        <p:spPr>
          <a:xfrm>
            <a:off x="3595051" y="1089328"/>
            <a:ext cx="4998720" cy="5404519"/>
          </a:xfrm>
          <a:prstGeom prst="rect">
            <a:avLst/>
          </a:prstGeom>
        </p:spPr>
      </p:pic>
      <p:sp>
        <p:nvSpPr>
          <p:cNvPr id="3" name="Rectangle 2">
            <a:extLst>
              <a:ext uri="{FF2B5EF4-FFF2-40B4-BE49-F238E27FC236}">
                <a16:creationId xmlns:a16="http://schemas.microsoft.com/office/drawing/2014/main" id="{770E04DE-785D-504A-B479-FD4C8944D420}"/>
              </a:ext>
            </a:extLst>
          </p:cNvPr>
          <p:cNvSpPr/>
          <p:nvPr/>
        </p:nvSpPr>
        <p:spPr>
          <a:xfrm>
            <a:off x="3866322" y="5466522"/>
            <a:ext cx="3528392" cy="844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2296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Fenwick Tree Implementation</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Implementation:</a:t>
            </a:r>
            <a:r>
              <a:rPr lang="en-US" sz="2000" dirty="0"/>
              <a:t> Full implementation for f() = sum() in one dimension. </a:t>
            </a:r>
          </a:p>
        </p:txBody>
      </p:sp>
      <p:pic>
        <p:nvPicPr>
          <p:cNvPr id="5" name="Picture 4">
            <a:extLst>
              <a:ext uri="{FF2B5EF4-FFF2-40B4-BE49-F238E27FC236}">
                <a16:creationId xmlns:a16="http://schemas.microsoft.com/office/drawing/2014/main" id="{69747C36-612C-154F-AFE2-29BAA5A71C2C}"/>
              </a:ext>
            </a:extLst>
          </p:cNvPr>
          <p:cNvPicPr>
            <a:picLocks noChangeAspect="1"/>
          </p:cNvPicPr>
          <p:nvPr/>
        </p:nvPicPr>
        <p:blipFill>
          <a:blip r:embed="rId2"/>
          <a:stretch>
            <a:fillRect/>
          </a:stretch>
        </p:blipFill>
        <p:spPr>
          <a:xfrm>
            <a:off x="1782008" y="1334457"/>
            <a:ext cx="4998720" cy="5404519"/>
          </a:xfrm>
          <a:prstGeom prst="rect">
            <a:avLst/>
          </a:prstGeom>
        </p:spPr>
      </p:pic>
      <p:sp>
        <p:nvSpPr>
          <p:cNvPr id="6" name="Content Placeholder 2">
            <a:extLst>
              <a:ext uri="{FF2B5EF4-FFF2-40B4-BE49-F238E27FC236}">
                <a16:creationId xmlns:a16="http://schemas.microsoft.com/office/drawing/2014/main" id="{6F43AF12-7448-F840-9235-FE9827A02A0E}"/>
              </a:ext>
            </a:extLst>
          </p:cNvPr>
          <p:cNvSpPr txBox="1">
            <a:spLocks/>
          </p:cNvSpPr>
          <p:nvPr/>
        </p:nvSpPr>
        <p:spPr>
          <a:xfrm>
            <a:off x="8159064" y="2416640"/>
            <a:ext cx="2593019" cy="133554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What is the runtime of this constructor? Can we make it faster?</a:t>
            </a:r>
            <a:endParaRPr lang="en-US" sz="2000" b="1" i="1" u="sng" dirty="0"/>
          </a:p>
        </p:txBody>
      </p:sp>
      <p:cxnSp>
        <p:nvCxnSpPr>
          <p:cNvPr id="7" name="Straight Connector 6">
            <a:extLst>
              <a:ext uri="{FF2B5EF4-FFF2-40B4-BE49-F238E27FC236}">
                <a16:creationId xmlns:a16="http://schemas.microsoft.com/office/drawing/2014/main" id="{B990AC8B-F892-1B46-9BCB-78A3757FBC2C}"/>
              </a:ext>
            </a:extLst>
          </p:cNvPr>
          <p:cNvCxnSpPr>
            <a:cxnSpLocks/>
          </p:cNvCxnSpPr>
          <p:nvPr/>
        </p:nvCxnSpPr>
        <p:spPr>
          <a:xfrm flipV="1">
            <a:off x="6862205" y="2871111"/>
            <a:ext cx="1296859" cy="219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1803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Advanced Array Structures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2856488" y="1310910"/>
            <a:ext cx="6538365" cy="47638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u="sng" dirty="0"/>
              <a:t>In this deck we will look at</a:t>
            </a:r>
            <a:r>
              <a:rPr lang="en-US" sz="2000" i="1" dirty="0"/>
              <a:t>:</a:t>
            </a:r>
          </a:p>
          <a:p>
            <a:pPr marL="0" indent="0">
              <a:buFont typeface="Arial" panose="020B0604020202020204" pitchFamily="34" charset="0"/>
              <a:buNone/>
            </a:pPr>
            <a:r>
              <a:rPr lang="en-US" sz="2000" i="1" dirty="0"/>
              <a:t>	- </a:t>
            </a:r>
            <a:r>
              <a:rPr lang="en-US" sz="2000" b="1" i="1" dirty="0"/>
              <a:t>Fenwick Trees</a:t>
            </a:r>
          </a:p>
        </p:txBody>
      </p:sp>
    </p:spTree>
    <p:extLst>
      <p:ext uri="{BB962C8B-B14F-4D97-AF65-F5344CB8AC3E}">
        <p14:creationId xmlns:p14="http://schemas.microsoft.com/office/powerpoint/2010/main" val="1922674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Fenwick Tree Linear Time Constructor</a:t>
            </a:r>
          </a:p>
        </p:txBody>
      </p:sp>
    </p:spTree>
    <p:extLst>
      <p:ext uri="{BB962C8B-B14F-4D97-AF65-F5344CB8AC3E}">
        <p14:creationId xmlns:p14="http://schemas.microsoft.com/office/powerpoint/2010/main" val="1963922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Fenwick Tree Implementation</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Implementation:</a:t>
            </a:r>
            <a:r>
              <a:rPr lang="en-US" sz="2000" dirty="0"/>
              <a:t> Full implementation for f() = sum() in one dimension. </a:t>
            </a:r>
          </a:p>
        </p:txBody>
      </p:sp>
      <p:pic>
        <p:nvPicPr>
          <p:cNvPr id="5" name="Picture 4">
            <a:extLst>
              <a:ext uri="{FF2B5EF4-FFF2-40B4-BE49-F238E27FC236}">
                <a16:creationId xmlns:a16="http://schemas.microsoft.com/office/drawing/2014/main" id="{69747C36-612C-154F-AFE2-29BAA5A71C2C}"/>
              </a:ext>
            </a:extLst>
          </p:cNvPr>
          <p:cNvPicPr>
            <a:picLocks noChangeAspect="1"/>
          </p:cNvPicPr>
          <p:nvPr/>
        </p:nvPicPr>
        <p:blipFill>
          <a:blip r:embed="rId2"/>
          <a:stretch>
            <a:fillRect/>
          </a:stretch>
        </p:blipFill>
        <p:spPr>
          <a:xfrm>
            <a:off x="1782008" y="1334457"/>
            <a:ext cx="4998720" cy="5404519"/>
          </a:xfrm>
          <a:prstGeom prst="rect">
            <a:avLst/>
          </a:prstGeom>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6F43AF12-7448-F840-9235-FE9827A02A0E}"/>
                  </a:ext>
                </a:extLst>
              </p:cNvPr>
              <p:cNvSpPr txBox="1">
                <a:spLocks/>
              </p:cNvSpPr>
              <p:nvPr/>
            </p:nvSpPr>
            <p:spPr>
              <a:xfrm>
                <a:off x="8159064" y="2313064"/>
                <a:ext cx="2593019" cy="133554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This is </a:t>
                </a:r>
                <a14:m>
                  <m:oMath xmlns:m="http://schemas.openxmlformats.org/officeDocument/2006/math">
                    <m:r>
                      <m:rPr>
                        <m:sty m:val="p"/>
                      </m:rPr>
                      <a:rPr lang="en-US" sz="2000" b="0" i="0" smtClean="0">
                        <a:latin typeface="Cambria Math" panose="02040503050406030204" pitchFamily="18" charset="0"/>
                      </a:rPr>
                      <m:t>Θ</m:t>
                    </m:r>
                    <m:r>
                      <a:rPr lang="en-US" sz="2000" b="0" i="1" smtClean="0">
                        <a:latin typeface="Cambria Math" panose="02040503050406030204" pitchFamily="18" charset="0"/>
                      </a:rPr>
                      <m:t>(</m:t>
                    </m:r>
                    <m:r>
                      <a:rPr lang="en-US" sz="2000" b="0" i="1" smtClean="0">
                        <a:latin typeface="Cambria Math" panose="02040503050406030204" pitchFamily="18" charset="0"/>
                      </a:rPr>
                      <m:t>𝑛</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𝑛</m:t>
                        </m:r>
                      </m:e>
                    </m:func>
                    <m:r>
                      <a:rPr lang="en-US" sz="2000" b="0" i="1" smtClean="0">
                        <a:latin typeface="Cambria Math" panose="02040503050406030204" pitchFamily="18" charset="0"/>
                      </a:rPr>
                      <m:t>)</m:t>
                    </m:r>
                  </m:oMath>
                </a14:m>
                <a:endParaRPr lang="en-US" sz="2000" dirty="0"/>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dirty="0"/>
                  <a:t>Can we make this </a:t>
                </a:r>
                <a14:m>
                  <m:oMath xmlns:m="http://schemas.openxmlformats.org/officeDocument/2006/math">
                    <m:r>
                      <m:rPr>
                        <m:sty m:val="p"/>
                      </m:rPr>
                      <a:rPr lang="en-US" sz="2000" b="0" i="0" smtClean="0">
                        <a:latin typeface="Cambria Math" panose="02040503050406030204" pitchFamily="18" charset="0"/>
                      </a:rPr>
                      <m:t>Θ</m:t>
                    </m:r>
                    <m:r>
                      <a:rPr lang="en-US" sz="2000" b="0" i="1" smtClean="0">
                        <a:latin typeface="Cambria Math" panose="02040503050406030204" pitchFamily="18" charset="0"/>
                      </a:rPr>
                      <m:t>(</m:t>
                    </m:r>
                    <m:r>
                      <a:rPr lang="en-US" sz="2000" b="0" i="1" smtClean="0">
                        <a:latin typeface="Cambria Math" panose="02040503050406030204" pitchFamily="18" charset="0"/>
                      </a:rPr>
                      <m:t>𝑛</m:t>
                    </m:r>
                    <m:r>
                      <a:rPr lang="en-US" sz="2000" b="0" i="1" smtClean="0">
                        <a:latin typeface="Cambria Math" panose="02040503050406030204" pitchFamily="18" charset="0"/>
                      </a:rPr>
                      <m:t>)</m:t>
                    </m:r>
                  </m:oMath>
                </a14:m>
                <a:endParaRPr lang="en-US" sz="2000" i="1" dirty="0"/>
              </a:p>
            </p:txBody>
          </p:sp>
        </mc:Choice>
        <mc:Fallback xmlns="">
          <p:sp>
            <p:nvSpPr>
              <p:cNvPr id="6" name="Content Placeholder 2">
                <a:extLst>
                  <a:ext uri="{FF2B5EF4-FFF2-40B4-BE49-F238E27FC236}">
                    <a16:creationId xmlns:a16="http://schemas.microsoft.com/office/drawing/2014/main" id="{6F43AF12-7448-F840-9235-FE9827A02A0E}"/>
                  </a:ext>
                </a:extLst>
              </p:cNvPr>
              <p:cNvSpPr txBox="1">
                <a:spLocks noRot="1" noChangeAspect="1" noMove="1" noResize="1" noEditPoints="1" noAdjustHandles="1" noChangeArrowheads="1" noChangeShapeType="1" noTextEdit="1"/>
              </p:cNvSpPr>
              <p:nvPr/>
            </p:nvSpPr>
            <p:spPr>
              <a:xfrm>
                <a:off x="8159064" y="2313064"/>
                <a:ext cx="2593019" cy="1335549"/>
              </a:xfrm>
              <a:prstGeom prst="rect">
                <a:avLst/>
              </a:prstGeom>
              <a:blipFill>
                <a:blip r:embed="rId3"/>
                <a:stretch>
                  <a:fillRect l="-1942" t="-943" b="-3774"/>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B990AC8B-F892-1B46-9BCB-78A3757FBC2C}"/>
              </a:ext>
            </a:extLst>
          </p:cNvPr>
          <p:cNvCxnSpPr>
            <a:cxnSpLocks/>
          </p:cNvCxnSpPr>
          <p:nvPr/>
        </p:nvCxnSpPr>
        <p:spPr>
          <a:xfrm flipV="1">
            <a:off x="6862205" y="2871111"/>
            <a:ext cx="1296859" cy="219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4467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Fenwick Tree Implementation</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Key Observation</a:t>
            </a:r>
            <a:endParaRPr lang="en-US" sz="2000" dirty="0"/>
          </a:p>
        </p:txBody>
      </p:sp>
      <p:pic>
        <p:nvPicPr>
          <p:cNvPr id="5" name="Picture 4">
            <a:extLst>
              <a:ext uri="{FF2B5EF4-FFF2-40B4-BE49-F238E27FC236}">
                <a16:creationId xmlns:a16="http://schemas.microsoft.com/office/drawing/2014/main" id="{69747C36-612C-154F-AFE2-29BAA5A71C2C}"/>
              </a:ext>
            </a:extLst>
          </p:cNvPr>
          <p:cNvPicPr>
            <a:picLocks noChangeAspect="1"/>
          </p:cNvPicPr>
          <p:nvPr/>
        </p:nvPicPr>
        <p:blipFill>
          <a:blip r:embed="rId2"/>
          <a:stretch>
            <a:fillRect/>
          </a:stretch>
        </p:blipFill>
        <p:spPr>
          <a:xfrm>
            <a:off x="1782008" y="1334457"/>
            <a:ext cx="4998720" cy="5404519"/>
          </a:xfrm>
          <a:prstGeom prst="rect">
            <a:avLst/>
          </a:prstGeom>
        </p:spPr>
      </p:pic>
      <p:sp>
        <p:nvSpPr>
          <p:cNvPr id="6" name="Content Placeholder 2">
            <a:extLst>
              <a:ext uri="{FF2B5EF4-FFF2-40B4-BE49-F238E27FC236}">
                <a16:creationId xmlns:a16="http://schemas.microsoft.com/office/drawing/2014/main" id="{6F43AF12-7448-F840-9235-FE9827A02A0E}"/>
              </a:ext>
            </a:extLst>
          </p:cNvPr>
          <p:cNvSpPr txBox="1">
            <a:spLocks/>
          </p:cNvSpPr>
          <p:nvPr/>
        </p:nvSpPr>
        <p:spPr>
          <a:xfrm>
            <a:off x="8159064" y="2313064"/>
            <a:ext cx="3231522" cy="311027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Key Observation</a:t>
            </a:r>
            <a:r>
              <a:rPr lang="en-US" sz="2000" dirty="0"/>
              <a:t>:</a:t>
            </a:r>
          </a:p>
          <a:p>
            <a:pPr marL="0" indent="0">
              <a:buFont typeface="Arial" panose="020B0604020202020204" pitchFamily="34" charset="0"/>
              <a:buNone/>
            </a:pPr>
            <a:r>
              <a:rPr lang="en-US" sz="2000" i="1" dirty="0"/>
              <a:t>Each element a[</a:t>
            </a:r>
            <a:r>
              <a:rPr lang="en-US" sz="2000" i="1" dirty="0" err="1"/>
              <a:t>i</a:t>
            </a:r>
            <a:r>
              <a:rPr lang="en-US" sz="2000" i="1" dirty="0"/>
              <a:t>] contributes to bit[</a:t>
            </a:r>
            <a:r>
              <a:rPr lang="en-US" sz="2000" i="1" dirty="0" err="1"/>
              <a:t>i</a:t>
            </a:r>
            <a:r>
              <a:rPr lang="en-US" sz="2000" i="1" dirty="0"/>
              <a:t>] and everything bit[</a:t>
            </a:r>
            <a:r>
              <a:rPr lang="en-US" sz="2000" i="1" dirty="0" err="1"/>
              <a:t>i</a:t>
            </a:r>
            <a:r>
              <a:rPr lang="en-US" sz="2000" i="1" dirty="0"/>
              <a:t>|(i+1)]. So, if we push the change up one “level”, we can then push it up again eventually when we each index </a:t>
            </a:r>
            <a:r>
              <a:rPr lang="en-US" sz="2000" i="1" dirty="0" err="1"/>
              <a:t>i</a:t>
            </a:r>
            <a:r>
              <a:rPr lang="en-US" sz="2000" i="1" dirty="0"/>
              <a:t>|(i+1)</a:t>
            </a:r>
          </a:p>
        </p:txBody>
      </p:sp>
      <p:cxnSp>
        <p:nvCxnSpPr>
          <p:cNvPr id="7" name="Straight Connector 6">
            <a:extLst>
              <a:ext uri="{FF2B5EF4-FFF2-40B4-BE49-F238E27FC236}">
                <a16:creationId xmlns:a16="http://schemas.microsoft.com/office/drawing/2014/main" id="{B990AC8B-F892-1B46-9BCB-78A3757FBC2C}"/>
              </a:ext>
            </a:extLst>
          </p:cNvPr>
          <p:cNvCxnSpPr>
            <a:cxnSpLocks/>
          </p:cNvCxnSpPr>
          <p:nvPr/>
        </p:nvCxnSpPr>
        <p:spPr>
          <a:xfrm flipV="1">
            <a:off x="6862205" y="2871111"/>
            <a:ext cx="1296859" cy="219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3943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Fenwick Tree Fast Construction</a:t>
            </a:r>
          </a:p>
        </p:txBody>
      </p:sp>
      <p:pic>
        <p:nvPicPr>
          <p:cNvPr id="4" name="Picture 3">
            <a:extLst>
              <a:ext uri="{FF2B5EF4-FFF2-40B4-BE49-F238E27FC236}">
                <a16:creationId xmlns:a16="http://schemas.microsoft.com/office/drawing/2014/main" id="{069342FE-F988-5B43-973C-EED91608192C}"/>
              </a:ext>
            </a:extLst>
          </p:cNvPr>
          <p:cNvPicPr>
            <a:picLocks noChangeAspect="1"/>
          </p:cNvPicPr>
          <p:nvPr/>
        </p:nvPicPr>
        <p:blipFill>
          <a:blip r:embed="rId2"/>
          <a:stretch>
            <a:fillRect/>
          </a:stretch>
        </p:blipFill>
        <p:spPr>
          <a:xfrm>
            <a:off x="3591666" y="1089328"/>
            <a:ext cx="7323027" cy="2097505"/>
          </a:xfrm>
          <a:prstGeom prst="rect">
            <a:avLst/>
          </a:prstGeom>
        </p:spPr>
      </p:pic>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B4F9E5C0-6729-FA42-9920-B72E6D1FF9FC}"/>
                  </a:ext>
                </a:extLst>
              </p:cNvPr>
              <p:cNvSpPr txBox="1">
                <a:spLocks/>
              </p:cNvSpPr>
              <p:nvPr/>
            </p:nvSpPr>
            <p:spPr>
              <a:xfrm>
                <a:off x="851850" y="3306389"/>
                <a:ext cx="10485119" cy="526363"/>
              </a:xfrm>
              <a:prstGeom prst="rect">
                <a:avLst/>
              </a:prstGeom>
              <a:solidFill>
                <a:schemeClr val="tx1"/>
              </a:solidFill>
              <a:ln>
                <a:solidFill>
                  <a:schemeClr val="bg1"/>
                </a:solidFill>
              </a:ln>
            </p:spPr>
            <p:txBody>
              <a:bodyPr vert="horz" lIns="91440" tIns="45720" rIns="91440" bIns="45720" rtlCol="0" anchor="ctr">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𝑇</m:t>
                      </m:r>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0</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2</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4</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5</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6</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7</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8</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9</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10</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11</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12</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14</m:t>
                          </m:r>
                        </m:sub>
                      </m:sSub>
                      <m:r>
                        <a:rPr lang="en-US" sz="3400" b="0" i="1" smtClean="0">
                          <a:solidFill>
                            <a:sysClr val="windowText" lastClr="000000"/>
                          </a:solidFill>
                          <a:latin typeface="Cambria Math" panose="02040503050406030204" pitchFamily="18" charset="0"/>
                        </a:rPr>
                        <m:t>}</m:t>
                      </m:r>
                    </m:oMath>
                  </m:oMathPara>
                </a14:m>
                <a:endParaRPr lang="en-US" sz="3400" i="1" dirty="0">
                  <a:solidFill>
                    <a:sysClr val="windowText" lastClr="000000"/>
                  </a:solidFill>
                </a:endParaRPr>
              </a:p>
            </p:txBody>
          </p:sp>
        </mc:Choice>
        <mc:Fallback xmlns="">
          <p:sp>
            <p:nvSpPr>
              <p:cNvPr id="9" name="Content Placeholder 2">
                <a:extLst>
                  <a:ext uri="{FF2B5EF4-FFF2-40B4-BE49-F238E27FC236}">
                    <a16:creationId xmlns:a16="http://schemas.microsoft.com/office/drawing/2014/main" id="{B4F9E5C0-6729-FA42-9920-B72E6D1FF9FC}"/>
                  </a:ext>
                </a:extLst>
              </p:cNvPr>
              <p:cNvSpPr txBox="1">
                <a:spLocks noRot="1" noChangeAspect="1" noMove="1" noResize="1" noEditPoints="1" noAdjustHandles="1" noChangeArrowheads="1" noChangeShapeType="1" noTextEdit="1"/>
              </p:cNvSpPr>
              <p:nvPr/>
            </p:nvSpPr>
            <p:spPr>
              <a:xfrm>
                <a:off x="851850" y="3306389"/>
                <a:ext cx="10485119" cy="526363"/>
              </a:xfrm>
              <a:prstGeom prst="rect">
                <a:avLst/>
              </a:prstGeom>
              <a:blipFill>
                <a:blip r:embed="rId3"/>
                <a:stretch>
                  <a:fillRect b="-11364"/>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8CB78A54-B6F7-F449-947D-781296D44C1E}"/>
                  </a:ext>
                </a:extLst>
              </p:cNvPr>
              <p:cNvSpPr txBox="1">
                <a:spLocks/>
              </p:cNvSpPr>
              <p:nvPr/>
            </p:nvSpPr>
            <p:spPr>
              <a:xfrm>
                <a:off x="465086" y="2100682"/>
                <a:ext cx="2136227" cy="7207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Recall that </a:t>
                </a:r>
                <a14:m>
                  <m:oMath xmlns:m="http://schemas.openxmlformats.org/officeDocument/2006/math">
                    <m:r>
                      <a:rPr lang="en-US" sz="1600" b="0" i="1" smtClean="0">
                        <a:latin typeface="Cambria Math" panose="02040503050406030204" pitchFamily="18" charset="0"/>
                      </a:rPr>
                      <m:t>𝑖</m:t>
                    </m:r>
                    <m:r>
                      <a:rPr lang="en-US" sz="1600" b="0" i="1" smtClean="0">
                        <a:latin typeface="Cambria Math" panose="02040503050406030204" pitchFamily="18" charset="0"/>
                      </a:rPr>
                      <m:t> | (</m:t>
                    </m:r>
                    <m:r>
                      <a:rPr lang="en-US" sz="1600" b="0" i="1" smtClean="0">
                        <a:latin typeface="Cambria Math" panose="02040503050406030204" pitchFamily="18" charset="0"/>
                      </a:rPr>
                      <m:t>𝑖</m:t>
                    </m:r>
                    <m:r>
                      <a:rPr lang="en-US" sz="1600" b="0" i="1" smtClean="0">
                        <a:latin typeface="Cambria Math" panose="02040503050406030204" pitchFamily="18" charset="0"/>
                      </a:rPr>
                      <m:t>+1)</m:t>
                    </m:r>
                  </m:oMath>
                </a14:m>
                <a:r>
                  <a:rPr lang="en-US" sz="1600" dirty="0"/>
                  <a:t> is the function </a:t>
                </a:r>
                <a14:m>
                  <m:oMath xmlns:m="http://schemas.openxmlformats.org/officeDocument/2006/math">
                    <m:r>
                      <a:rPr lang="en-US" sz="1600" b="0" i="1" smtClean="0">
                        <a:latin typeface="Cambria Math" panose="02040503050406030204" pitchFamily="18" charset="0"/>
                      </a:rPr>
                      <m:t>h</m:t>
                    </m:r>
                    <m:r>
                      <a:rPr lang="en-US" sz="1600" b="0" i="1" smtClean="0">
                        <a:latin typeface="Cambria Math" panose="02040503050406030204" pitchFamily="18" charset="0"/>
                      </a:rPr>
                      <m:t>(</m:t>
                    </m:r>
                    <m:r>
                      <a:rPr lang="en-US" sz="1600" b="0" i="1" smtClean="0">
                        <a:latin typeface="Cambria Math" panose="02040503050406030204" pitchFamily="18" charset="0"/>
                      </a:rPr>
                      <m:t>𝑖</m:t>
                    </m:r>
                    <m:r>
                      <a:rPr lang="en-US" sz="1600" b="0" i="1" smtClean="0">
                        <a:latin typeface="Cambria Math" panose="02040503050406030204" pitchFamily="18" charset="0"/>
                      </a:rPr>
                      <m:t>)</m:t>
                    </m:r>
                  </m:oMath>
                </a14:m>
                <a:endParaRPr lang="en-US" sz="1600" i="1" dirty="0"/>
              </a:p>
            </p:txBody>
          </p:sp>
        </mc:Choice>
        <mc:Fallback xmlns="">
          <p:sp>
            <p:nvSpPr>
              <p:cNvPr id="10" name="Content Placeholder 2">
                <a:extLst>
                  <a:ext uri="{FF2B5EF4-FFF2-40B4-BE49-F238E27FC236}">
                    <a16:creationId xmlns:a16="http://schemas.microsoft.com/office/drawing/2014/main" id="{8CB78A54-B6F7-F449-947D-781296D44C1E}"/>
                  </a:ext>
                </a:extLst>
              </p:cNvPr>
              <p:cNvSpPr txBox="1">
                <a:spLocks noRot="1" noChangeAspect="1" noMove="1" noResize="1" noEditPoints="1" noAdjustHandles="1" noChangeArrowheads="1" noChangeShapeType="1" noTextEdit="1"/>
              </p:cNvSpPr>
              <p:nvPr/>
            </p:nvSpPr>
            <p:spPr>
              <a:xfrm>
                <a:off x="465086" y="2100682"/>
                <a:ext cx="2136227" cy="720716"/>
              </a:xfrm>
              <a:prstGeom prst="rect">
                <a:avLst/>
              </a:prstGeom>
              <a:blipFill>
                <a:blip r:embed="rId4"/>
                <a:stretch>
                  <a:fillRect l="-1183" r="-592"/>
                </a:stretch>
              </a:blipFill>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id="{02F4A635-A4B4-A546-B3A6-2BA27E2F4973}"/>
              </a:ext>
            </a:extLst>
          </p:cNvPr>
          <p:cNvCxnSpPr>
            <a:cxnSpLocks/>
          </p:cNvCxnSpPr>
          <p:nvPr/>
        </p:nvCxnSpPr>
        <p:spPr>
          <a:xfrm flipV="1">
            <a:off x="2554015" y="2241584"/>
            <a:ext cx="904934" cy="68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103981D8-3DD5-694C-A7BD-B1ABFDDE3011}"/>
                  </a:ext>
                </a:extLst>
              </p:cNvPr>
              <p:cNvSpPr txBox="1">
                <a:spLocks/>
              </p:cNvSpPr>
              <p:nvPr/>
            </p:nvSpPr>
            <p:spPr>
              <a:xfrm>
                <a:off x="4867204" y="5243413"/>
                <a:ext cx="2454409" cy="127562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Consider t</a:t>
                </a:r>
                <a:r>
                  <a:rPr lang="en-US" sz="1600" b="1" i="1" u="sng" baseline="-25000" dirty="0"/>
                  <a:t>9</a:t>
                </a:r>
                <a:r>
                  <a:rPr lang="en-US" sz="1600" dirty="0"/>
                  <a:t>:</a:t>
                </a:r>
                <a:br>
                  <a:rPr lang="en-US" sz="1600" dirty="0"/>
                </a:br>
                <a14:m>
                  <m:oMathPara xmlns:m="http://schemas.openxmlformats.org/officeDocument/2006/math">
                    <m:oMathParaPr>
                      <m:jc m:val="left"/>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9</m:t>
                          </m:r>
                        </m:e>
                        <m:sub>
                          <m:r>
                            <a:rPr lang="en-US" sz="1600" b="0" i="1" smtClean="0">
                              <a:latin typeface="Cambria Math" panose="02040503050406030204" pitchFamily="18" charset="0"/>
                            </a:rPr>
                            <m:t>10</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1001</m:t>
                          </m:r>
                        </m:e>
                        <m:sub>
                          <m:r>
                            <a:rPr lang="en-US" sz="1600" b="0" i="1" smtClean="0">
                              <a:latin typeface="Cambria Math" panose="02040503050406030204" pitchFamily="18" charset="0"/>
                            </a:rPr>
                            <m:t>2</m:t>
                          </m:r>
                        </m:sub>
                      </m:sSub>
                    </m:oMath>
                  </m:oMathPara>
                </a14:m>
                <a:br>
                  <a:rPr lang="en-US" sz="1600" b="0" i="1" dirty="0">
                    <a:latin typeface="Cambria Math" panose="02040503050406030204" pitchFamily="18" charset="0"/>
                  </a:rPr>
                </a:b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𝑡</m:t>
                        </m:r>
                      </m:e>
                      <m:sub>
                        <m:r>
                          <a:rPr lang="en-US" sz="1600" b="0" i="1" smtClean="0">
                            <a:latin typeface="Cambria Math" panose="02040503050406030204" pitchFamily="18" charset="0"/>
                          </a:rPr>
                          <m:t>9</m:t>
                        </m:r>
                      </m:sub>
                    </m:sSub>
                    <m:r>
                      <a:rPr lang="en-US" sz="1600" b="0" i="1" smtClean="0">
                        <a:latin typeface="Cambria Math" panose="02040503050406030204" pitchFamily="18" charset="0"/>
                      </a:rPr>
                      <m:t>=36</m:t>
                    </m:r>
                  </m:oMath>
                </a14:m>
                <a:r>
                  <a:rPr lang="en-US" sz="1600" i="1" dirty="0"/>
                  <a:t> //sum from 0 to 8</a:t>
                </a:r>
              </a:p>
            </p:txBody>
          </p:sp>
        </mc:Choice>
        <mc:Fallback xmlns="">
          <p:sp>
            <p:nvSpPr>
              <p:cNvPr id="13" name="Content Placeholder 2">
                <a:extLst>
                  <a:ext uri="{FF2B5EF4-FFF2-40B4-BE49-F238E27FC236}">
                    <a16:creationId xmlns:a16="http://schemas.microsoft.com/office/drawing/2014/main" id="{103981D8-3DD5-694C-A7BD-B1ABFDDE3011}"/>
                  </a:ext>
                </a:extLst>
              </p:cNvPr>
              <p:cNvSpPr txBox="1">
                <a:spLocks noRot="1" noChangeAspect="1" noMove="1" noResize="1" noEditPoints="1" noAdjustHandles="1" noChangeArrowheads="1" noChangeShapeType="1" noTextEdit="1"/>
              </p:cNvSpPr>
              <p:nvPr/>
            </p:nvSpPr>
            <p:spPr>
              <a:xfrm>
                <a:off x="4867204" y="5243413"/>
                <a:ext cx="2454409" cy="1275628"/>
              </a:xfrm>
              <a:prstGeom prst="rect">
                <a:avLst/>
              </a:prstGeom>
              <a:blipFill>
                <a:blip r:embed="rId5"/>
                <a:stretch>
                  <a:fillRect l="-10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BA6CFDD6-719A-2E4D-A166-807E0ED573AF}"/>
                  </a:ext>
                </a:extLst>
              </p:cNvPr>
              <p:cNvSpPr txBox="1">
                <a:spLocks/>
              </p:cNvSpPr>
              <p:nvPr/>
            </p:nvSpPr>
            <p:spPr>
              <a:xfrm>
                <a:off x="851850" y="3896743"/>
                <a:ext cx="10485119" cy="526363"/>
              </a:xfrm>
              <a:prstGeom prst="rect">
                <a:avLst/>
              </a:prstGeom>
              <a:solidFill>
                <a:schemeClr val="tx1"/>
              </a:solidFill>
              <a:ln>
                <a:solidFill>
                  <a:schemeClr val="bg1"/>
                </a:solidFill>
              </a:ln>
            </p:spPr>
            <p:txBody>
              <a:bodyPr vert="horz" lIns="91440" tIns="45720" rIns="91440" bIns="45720" rtlCol="0" anchor="ctr">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m:rPr>
                          <m:sty m:val="p"/>
                        </m:rPr>
                        <a:rPr lang="en-US" sz="3400" b="0" i="0" smtClean="0">
                          <a:solidFill>
                            <a:sysClr val="windowText" lastClr="000000"/>
                          </a:solidFill>
                          <a:latin typeface="Cambria Math" panose="02040503050406030204" pitchFamily="18" charset="0"/>
                        </a:rPr>
                        <m:t>A</m:t>
                      </m:r>
                      <m:r>
                        <a:rPr lang="en-US" sz="3400" b="0" i="1" smtClean="0">
                          <a:solidFill>
                            <a:sysClr val="windowText" lastClr="000000"/>
                          </a:solidFill>
                          <a:latin typeface="Cambria Math" panose="02040503050406030204" pitchFamily="18" charset="0"/>
                        </a:rPr>
                        <m:t>={0, 1, 2, 3, 4, 5, 6, 7, 8, 9, 10, 11, 12, 13, 14}</m:t>
                      </m:r>
                    </m:oMath>
                  </m:oMathPara>
                </a14:m>
                <a:endParaRPr lang="en-US" sz="3400" i="1" dirty="0">
                  <a:solidFill>
                    <a:sysClr val="windowText" lastClr="000000"/>
                  </a:solidFill>
                </a:endParaRPr>
              </a:p>
            </p:txBody>
          </p:sp>
        </mc:Choice>
        <mc:Fallback xmlns="">
          <p:sp>
            <p:nvSpPr>
              <p:cNvPr id="14" name="Content Placeholder 2">
                <a:extLst>
                  <a:ext uri="{FF2B5EF4-FFF2-40B4-BE49-F238E27FC236}">
                    <a16:creationId xmlns:a16="http://schemas.microsoft.com/office/drawing/2014/main" id="{BA6CFDD6-719A-2E4D-A166-807E0ED573AF}"/>
                  </a:ext>
                </a:extLst>
              </p:cNvPr>
              <p:cNvSpPr txBox="1">
                <a:spLocks noRot="1" noChangeAspect="1" noMove="1" noResize="1" noEditPoints="1" noAdjustHandles="1" noChangeArrowheads="1" noChangeShapeType="1" noTextEdit="1"/>
              </p:cNvSpPr>
              <p:nvPr/>
            </p:nvSpPr>
            <p:spPr>
              <a:xfrm>
                <a:off x="851850" y="3896743"/>
                <a:ext cx="10485119" cy="526363"/>
              </a:xfrm>
              <a:prstGeom prst="rect">
                <a:avLst/>
              </a:prstGeom>
              <a:blipFill>
                <a:blip r:embed="rId6"/>
                <a:stretch>
                  <a:fillRect b="-13953"/>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640BB353-4630-C849-801B-084B2341D645}"/>
                  </a:ext>
                </a:extLst>
              </p:cNvPr>
              <p:cNvSpPr txBox="1">
                <a:spLocks/>
              </p:cNvSpPr>
              <p:nvPr/>
            </p:nvSpPr>
            <p:spPr>
              <a:xfrm>
                <a:off x="1779277" y="5243413"/>
                <a:ext cx="2454409" cy="115876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When loop at </a:t>
                </a:r>
                <a:r>
                  <a:rPr lang="en-US" sz="1600" b="1" i="1" u="sng" dirty="0" err="1"/>
                  <a:t>i</a:t>
                </a:r>
                <a:r>
                  <a:rPr lang="en-US" sz="1600" b="1" i="1" u="sng" dirty="0"/>
                  <a:t>=8</a:t>
                </a:r>
                <a:r>
                  <a:rPr lang="en-US" sz="1600" dirty="0"/>
                  <a:t>:</a:t>
                </a:r>
                <a:br>
                  <a:rPr lang="en-US" sz="1600" dirty="0"/>
                </a:b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𝑟</m:t>
                      </m:r>
                      <m:r>
                        <a:rPr lang="en-US" sz="1600" b="0" i="1" smtClean="0">
                          <a:latin typeface="Cambria Math" panose="02040503050406030204" pitchFamily="18" charset="0"/>
                        </a:rPr>
                        <m:t>=</m:t>
                      </m:r>
                      <m:r>
                        <a:rPr lang="en-US" sz="1600" b="0" i="1" smtClean="0">
                          <a:latin typeface="Cambria Math" panose="02040503050406030204" pitchFamily="18" charset="0"/>
                        </a:rPr>
                        <m:t>𝑖</m:t>
                      </m:r>
                      <m:d>
                        <m:dPr>
                          <m:begChr m:val="|"/>
                          <m:endChr m:val="|"/>
                          <m:ctrlPr>
                            <a:rPr lang="en-US" sz="1600" b="0" i="1" smtClean="0">
                              <a:latin typeface="Cambria Math" panose="02040503050406030204" pitchFamily="18" charset="0"/>
                            </a:rPr>
                          </m:ctrlPr>
                        </m:dPr>
                        <m:e>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r>
                                <a:rPr lang="en-US" sz="1600" b="0" i="1" smtClean="0">
                                  <a:latin typeface="Cambria Math" panose="02040503050406030204" pitchFamily="18" charset="0"/>
                                </a:rPr>
                                <m:t>+1</m:t>
                              </m:r>
                            </m:e>
                          </m:d>
                          <m:r>
                            <a:rPr lang="en-US" sz="1600" b="0" i="1" smtClean="0">
                              <a:latin typeface="Cambria Math" panose="02040503050406030204" pitchFamily="18" charset="0"/>
                            </a:rPr>
                            <m:t>=8</m:t>
                          </m:r>
                        </m:e>
                      </m:d>
                      <m:r>
                        <a:rPr lang="en-US" sz="1600" b="0" i="1" smtClean="0">
                          <a:latin typeface="Cambria Math" panose="02040503050406030204" pitchFamily="18" charset="0"/>
                        </a:rPr>
                        <m:t>9=9</m:t>
                      </m:r>
                    </m:oMath>
                    <m:oMath xmlns:m="http://schemas.openxmlformats.org/officeDocument/2006/math">
                      <m:r>
                        <a:rPr lang="en-US" sz="1600" b="0" i="1" smtClean="0">
                          <a:latin typeface="Cambria Math" panose="02040503050406030204" pitchFamily="18" charset="0"/>
                        </a:rPr>
                        <m:t>𝑏𝑖𝑡</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9</m:t>
                          </m:r>
                        </m:e>
                      </m:d>
                      <m:r>
                        <a:rPr lang="en-US" sz="1600" b="0" i="1" smtClean="0">
                          <a:latin typeface="Cambria Math" panose="02040503050406030204" pitchFamily="18" charset="0"/>
                        </a:rPr>
                        <m:t>+=</m:t>
                      </m:r>
                      <m:r>
                        <a:rPr lang="en-US" sz="1600" b="0" i="1" smtClean="0">
                          <a:latin typeface="Cambria Math" panose="02040503050406030204" pitchFamily="18" charset="0"/>
                        </a:rPr>
                        <m:t>𝑏𝑖𝑡</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8</m:t>
                          </m:r>
                        </m:e>
                      </m:d>
                      <m:r>
                        <a:rPr lang="en-US" sz="1600" b="0" i="1" smtClean="0">
                          <a:latin typeface="Cambria Math" panose="02040503050406030204" pitchFamily="18" charset="0"/>
                        </a:rPr>
                        <m:t>=36</m:t>
                      </m:r>
                    </m:oMath>
                  </m:oMathPara>
                </a14:m>
                <a:endParaRPr lang="en-US" sz="1600" i="1" dirty="0"/>
              </a:p>
              <a:p>
                <a:pPr marL="0" indent="0">
                  <a:buFont typeface="Arial" panose="020B0604020202020204" pitchFamily="34" charset="0"/>
                  <a:buNone/>
                </a:pPr>
                <a:endParaRPr lang="en-US" sz="1600" i="1" dirty="0"/>
              </a:p>
            </p:txBody>
          </p:sp>
        </mc:Choice>
        <mc:Fallback xmlns="">
          <p:sp>
            <p:nvSpPr>
              <p:cNvPr id="15" name="Content Placeholder 2">
                <a:extLst>
                  <a:ext uri="{FF2B5EF4-FFF2-40B4-BE49-F238E27FC236}">
                    <a16:creationId xmlns:a16="http://schemas.microsoft.com/office/drawing/2014/main" id="{640BB353-4630-C849-801B-084B2341D645}"/>
                  </a:ext>
                </a:extLst>
              </p:cNvPr>
              <p:cNvSpPr txBox="1">
                <a:spLocks noRot="1" noChangeAspect="1" noMove="1" noResize="1" noEditPoints="1" noAdjustHandles="1" noChangeArrowheads="1" noChangeShapeType="1" noTextEdit="1"/>
              </p:cNvSpPr>
              <p:nvPr/>
            </p:nvSpPr>
            <p:spPr>
              <a:xfrm>
                <a:off x="1779277" y="5243413"/>
                <a:ext cx="2454409" cy="1158765"/>
              </a:xfrm>
              <a:prstGeom prst="rect">
                <a:avLst/>
              </a:prstGeom>
              <a:blipFill>
                <a:blip r:embed="rId7"/>
                <a:stretch>
                  <a:fillRect l="-1031"/>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AC61636C-4866-394B-BAE9-D459DB38F98E}"/>
              </a:ext>
            </a:extLst>
          </p:cNvPr>
          <p:cNvCxnSpPr>
            <a:cxnSpLocks/>
          </p:cNvCxnSpPr>
          <p:nvPr/>
        </p:nvCxnSpPr>
        <p:spPr>
          <a:xfrm flipV="1">
            <a:off x="3342290" y="4487097"/>
            <a:ext cx="2841227" cy="756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8C06D7D-413D-AC4B-8C26-42ADEF48D89F}"/>
              </a:ext>
            </a:extLst>
          </p:cNvPr>
          <p:cNvCxnSpPr>
            <a:cxnSpLocks/>
          </p:cNvCxnSpPr>
          <p:nvPr/>
        </p:nvCxnSpPr>
        <p:spPr>
          <a:xfrm flipH="1" flipV="1">
            <a:off x="6692462" y="4487097"/>
            <a:ext cx="1213945" cy="7090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51730A2A-9A29-8D45-A0DC-030B9590C6CA}"/>
                  </a:ext>
                </a:extLst>
              </p:cNvPr>
              <p:cNvSpPr txBox="1">
                <a:spLocks/>
              </p:cNvSpPr>
              <p:nvPr/>
            </p:nvSpPr>
            <p:spPr>
              <a:xfrm>
                <a:off x="7705397" y="5196116"/>
                <a:ext cx="3007271" cy="85369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When loop at </a:t>
                </a:r>
                <a:r>
                  <a:rPr lang="en-US" sz="1600" b="1" i="1" u="sng" dirty="0" err="1"/>
                  <a:t>i</a:t>
                </a:r>
                <a:r>
                  <a:rPr lang="en-US" sz="1600" b="1" i="1" u="sng" dirty="0"/>
                  <a:t>=9</a:t>
                </a:r>
                <a:r>
                  <a:rPr lang="en-US" sz="1600" dirty="0"/>
                  <a:t>:</a:t>
                </a:r>
                <a:br>
                  <a:rPr lang="en-US" sz="1600" dirty="0"/>
                </a:b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𝑏𝑖𝑡</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9</m:t>
                          </m:r>
                        </m:e>
                      </m:d>
                      <m:r>
                        <a:rPr lang="en-US" sz="1600" b="0" i="1" smtClean="0">
                          <a:latin typeface="Cambria Math" panose="02040503050406030204" pitchFamily="18" charset="0"/>
                        </a:rPr>
                        <m:t>+=</m:t>
                      </m:r>
                      <m:r>
                        <a:rPr lang="en-US" sz="1600" b="0" i="1" smtClean="0">
                          <a:latin typeface="Cambria Math" panose="02040503050406030204" pitchFamily="18" charset="0"/>
                        </a:rPr>
                        <m:t>𝑎</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9</m:t>
                          </m:r>
                        </m:e>
                      </m:d>
                      <m:r>
                        <a:rPr lang="en-US" sz="1600" b="0" i="1" smtClean="0">
                          <a:latin typeface="Cambria Math" panose="02040503050406030204" pitchFamily="18" charset="0"/>
                        </a:rPr>
                        <m:t>=36+9=45</m:t>
                      </m:r>
                    </m:oMath>
                  </m:oMathPara>
                </a14:m>
                <a:br>
                  <a:rPr lang="en-US" sz="1600" b="0" dirty="0"/>
                </a:br>
                <a:endParaRPr lang="en-US" sz="1600" b="0" dirty="0"/>
              </a:p>
            </p:txBody>
          </p:sp>
        </mc:Choice>
        <mc:Fallback xmlns="">
          <p:sp>
            <p:nvSpPr>
              <p:cNvPr id="22" name="Content Placeholder 2">
                <a:extLst>
                  <a:ext uri="{FF2B5EF4-FFF2-40B4-BE49-F238E27FC236}">
                    <a16:creationId xmlns:a16="http://schemas.microsoft.com/office/drawing/2014/main" id="{51730A2A-9A29-8D45-A0DC-030B9590C6CA}"/>
                  </a:ext>
                </a:extLst>
              </p:cNvPr>
              <p:cNvSpPr txBox="1">
                <a:spLocks noRot="1" noChangeAspect="1" noMove="1" noResize="1" noEditPoints="1" noAdjustHandles="1" noChangeArrowheads="1" noChangeShapeType="1" noTextEdit="1"/>
              </p:cNvSpPr>
              <p:nvPr/>
            </p:nvSpPr>
            <p:spPr>
              <a:xfrm>
                <a:off x="7705397" y="5196116"/>
                <a:ext cx="3007271" cy="853697"/>
              </a:xfrm>
              <a:prstGeom prst="rect">
                <a:avLst/>
              </a:prstGeom>
              <a:blipFill>
                <a:blip r:embed="rId8"/>
                <a:stretch>
                  <a:fillRect l="-840"/>
                </a:stretch>
              </a:blipFill>
            </p:spPr>
            <p:txBody>
              <a:bodyPr/>
              <a:lstStyle/>
              <a:p>
                <a:r>
                  <a:rPr lang="en-US">
                    <a:noFill/>
                  </a:rPr>
                  <a:t> </a:t>
                </a:r>
              </a:p>
            </p:txBody>
          </p:sp>
        </mc:Fallback>
      </mc:AlternateContent>
    </p:spTree>
    <p:extLst>
      <p:ext uri="{BB962C8B-B14F-4D97-AF65-F5344CB8AC3E}">
        <p14:creationId xmlns:p14="http://schemas.microsoft.com/office/powerpoint/2010/main" val="3129032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Fenwick Tree for min Function</a:t>
            </a:r>
          </a:p>
        </p:txBody>
      </p:sp>
    </p:spTree>
    <p:extLst>
      <p:ext uri="{BB962C8B-B14F-4D97-AF65-F5344CB8AC3E}">
        <p14:creationId xmlns:p14="http://schemas.microsoft.com/office/powerpoint/2010/main" val="4177412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Fenwick Tree Implementation</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Implementation:</a:t>
            </a:r>
            <a:r>
              <a:rPr lang="en-US" sz="2000" dirty="0"/>
              <a:t> Partial implementation with f() = min()</a:t>
            </a:r>
          </a:p>
        </p:txBody>
      </p:sp>
      <p:pic>
        <p:nvPicPr>
          <p:cNvPr id="4" name="Picture 3">
            <a:extLst>
              <a:ext uri="{FF2B5EF4-FFF2-40B4-BE49-F238E27FC236}">
                <a16:creationId xmlns:a16="http://schemas.microsoft.com/office/drawing/2014/main" id="{47A65649-A339-D24F-86CE-341B25726E05}"/>
              </a:ext>
            </a:extLst>
          </p:cNvPr>
          <p:cNvPicPr>
            <a:picLocks noChangeAspect="1"/>
          </p:cNvPicPr>
          <p:nvPr/>
        </p:nvPicPr>
        <p:blipFill>
          <a:blip r:embed="rId2"/>
          <a:stretch>
            <a:fillRect/>
          </a:stretch>
        </p:blipFill>
        <p:spPr>
          <a:xfrm>
            <a:off x="1739426" y="1360651"/>
            <a:ext cx="5464679" cy="5382811"/>
          </a:xfrm>
          <a:prstGeom prst="rect">
            <a:avLst/>
          </a:prstGeom>
        </p:spPr>
      </p:pic>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8129837" y="3140313"/>
            <a:ext cx="3295891" cy="269292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err="1"/>
              <a:t>getmin</a:t>
            </a:r>
            <a:r>
              <a:rPr lang="en-US" sz="1600" dirty="0"/>
              <a:t>() returns min from index 0 to r</a:t>
            </a:r>
          </a:p>
          <a:p>
            <a:pPr marL="0" indent="0">
              <a:buFont typeface="Arial" panose="020B0604020202020204" pitchFamily="34" charset="0"/>
              <a:buNone/>
            </a:pPr>
            <a:endParaRPr lang="en-US" sz="1600" dirty="0"/>
          </a:p>
          <a:p>
            <a:pPr marL="0" indent="0">
              <a:buFont typeface="Arial" panose="020B0604020202020204" pitchFamily="34" charset="0"/>
              <a:buNone/>
            </a:pPr>
            <a:r>
              <a:rPr lang="en-US" sz="1600" dirty="0"/>
              <a:t>Can you adapt to return min from a given left and right index? Why or why not?</a:t>
            </a:r>
          </a:p>
          <a:p>
            <a:pPr marL="0" indent="0">
              <a:buFont typeface="Arial" panose="020B0604020202020204" pitchFamily="34" charset="0"/>
              <a:buNone/>
            </a:pPr>
            <a:endParaRPr lang="en-US" sz="1600" dirty="0"/>
          </a:p>
          <a:p>
            <a:pPr marL="0" indent="0">
              <a:buFont typeface="Arial" panose="020B0604020202020204" pitchFamily="34" charset="0"/>
              <a:buNone/>
            </a:pPr>
            <a:r>
              <a:rPr lang="en-US" sz="1600" dirty="0"/>
              <a:t>What about update(</a:t>
            </a:r>
            <a:r>
              <a:rPr lang="en-US" sz="1600" dirty="0" err="1"/>
              <a:t>int</a:t>
            </a:r>
            <a:r>
              <a:rPr lang="en-US" sz="1600" dirty="0"/>
              <a:t> </a:t>
            </a:r>
            <a:r>
              <a:rPr lang="en-US" sz="1600" dirty="0" err="1"/>
              <a:t>idx</a:t>
            </a:r>
            <a:r>
              <a:rPr lang="en-US" sz="1600" dirty="0"/>
              <a:t>, </a:t>
            </a:r>
            <a:r>
              <a:rPr lang="en-US" sz="1600" dirty="0" err="1"/>
              <a:t>int</a:t>
            </a:r>
            <a:r>
              <a:rPr lang="en-US" sz="1600" dirty="0"/>
              <a:t> </a:t>
            </a:r>
            <a:r>
              <a:rPr lang="en-US" sz="1600" dirty="0" err="1"/>
              <a:t>val</a:t>
            </a:r>
            <a:r>
              <a:rPr lang="en-US" sz="1600" dirty="0"/>
              <a:t>), does this method have any restrictions?</a:t>
            </a:r>
          </a:p>
        </p:txBody>
      </p:sp>
      <p:cxnSp>
        <p:nvCxnSpPr>
          <p:cNvPr id="8" name="Straight Connector 7">
            <a:extLst>
              <a:ext uri="{FF2B5EF4-FFF2-40B4-BE49-F238E27FC236}">
                <a16:creationId xmlns:a16="http://schemas.microsoft.com/office/drawing/2014/main" id="{664D6D5D-578D-6A40-9B11-7DAFBCBF4C16}"/>
              </a:ext>
            </a:extLst>
          </p:cNvPr>
          <p:cNvCxnSpPr>
            <a:cxnSpLocks/>
          </p:cNvCxnSpPr>
          <p:nvPr/>
        </p:nvCxnSpPr>
        <p:spPr>
          <a:xfrm flipV="1">
            <a:off x="7307008" y="3610303"/>
            <a:ext cx="1048716" cy="7430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9139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Function must be invertible</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Invertible Functions</a:t>
            </a:r>
            <a:endParaRPr lang="en-US" sz="2000" dirty="0"/>
          </a:p>
        </p:txBody>
      </p:sp>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396286" y="1218156"/>
            <a:ext cx="9396247" cy="10678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dirty="0"/>
              <a:t>Fenwick tree supports arbitrary range and updates if the function of interest (e.g., sum) is invertible. An invertible function is one in which you can determine the inputs given the output (and in our case, all but one of the outputs)</a:t>
            </a:r>
          </a:p>
        </p:txBody>
      </p:sp>
      <p:sp>
        <p:nvSpPr>
          <p:cNvPr id="3" name="Rectangle 2">
            <a:extLst>
              <a:ext uri="{FF2B5EF4-FFF2-40B4-BE49-F238E27FC236}">
                <a16:creationId xmlns:a16="http://schemas.microsoft.com/office/drawing/2014/main" id="{DCD1950C-223F-B64D-A69C-C3F08F1B7286}"/>
              </a:ext>
            </a:extLst>
          </p:cNvPr>
          <p:cNvSpPr/>
          <p:nvPr/>
        </p:nvSpPr>
        <p:spPr>
          <a:xfrm>
            <a:off x="3121572" y="3972908"/>
            <a:ext cx="1324304" cy="788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Sum(a, b)</a:t>
            </a:r>
          </a:p>
        </p:txBody>
      </p:sp>
      <p:cxnSp>
        <p:nvCxnSpPr>
          <p:cNvPr id="6" name="Straight Arrow Connector 5">
            <a:extLst>
              <a:ext uri="{FF2B5EF4-FFF2-40B4-BE49-F238E27FC236}">
                <a16:creationId xmlns:a16="http://schemas.microsoft.com/office/drawing/2014/main" id="{CD04FECA-F204-164C-991E-616D8447A07D}"/>
              </a:ext>
            </a:extLst>
          </p:cNvPr>
          <p:cNvCxnSpPr/>
          <p:nvPr/>
        </p:nvCxnSpPr>
        <p:spPr>
          <a:xfrm>
            <a:off x="3484179" y="3421116"/>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46E8E55-1159-DC40-9814-EA4F39C95172}"/>
              </a:ext>
            </a:extLst>
          </p:cNvPr>
          <p:cNvCxnSpPr/>
          <p:nvPr/>
        </p:nvCxnSpPr>
        <p:spPr>
          <a:xfrm>
            <a:off x="4093778" y="3421116"/>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7313B7C-7AB8-E147-86E9-AF12332C67E1}"/>
              </a:ext>
            </a:extLst>
          </p:cNvPr>
          <p:cNvCxnSpPr/>
          <p:nvPr/>
        </p:nvCxnSpPr>
        <p:spPr>
          <a:xfrm>
            <a:off x="3757447" y="4761183"/>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17D87879-2510-7447-8654-30D44AB30209}"/>
              </a:ext>
            </a:extLst>
          </p:cNvPr>
          <p:cNvSpPr txBox="1">
            <a:spLocks/>
          </p:cNvSpPr>
          <p:nvPr/>
        </p:nvSpPr>
        <p:spPr>
          <a:xfrm>
            <a:off x="3336239" y="3093084"/>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a</a:t>
            </a:r>
          </a:p>
        </p:txBody>
      </p:sp>
      <p:sp>
        <p:nvSpPr>
          <p:cNvPr id="13" name="Content Placeholder 2">
            <a:extLst>
              <a:ext uri="{FF2B5EF4-FFF2-40B4-BE49-F238E27FC236}">
                <a16:creationId xmlns:a16="http://schemas.microsoft.com/office/drawing/2014/main" id="{E1620E2F-E34D-4148-BB36-CF10E7E06F09}"/>
              </a:ext>
            </a:extLst>
          </p:cNvPr>
          <p:cNvSpPr txBox="1">
            <a:spLocks/>
          </p:cNvSpPr>
          <p:nvPr/>
        </p:nvSpPr>
        <p:spPr>
          <a:xfrm>
            <a:off x="3941382" y="3098247"/>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b</a:t>
            </a:r>
          </a:p>
        </p:txBody>
      </p:sp>
      <p:sp>
        <p:nvSpPr>
          <p:cNvPr id="14" name="Content Placeholder 2">
            <a:extLst>
              <a:ext uri="{FF2B5EF4-FFF2-40B4-BE49-F238E27FC236}">
                <a16:creationId xmlns:a16="http://schemas.microsoft.com/office/drawing/2014/main" id="{50C267EB-2A3A-814C-9F9A-506415ECC8A8}"/>
              </a:ext>
            </a:extLst>
          </p:cNvPr>
          <p:cNvSpPr txBox="1">
            <a:spLocks/>
          </p:cNvSpPr>
          <p:nvPr/>
        </p:nvSpPr>
        <p:spPr>
          <a:xfrm>
            <a:off x="3356224" y="5277201"/>
            <a:ext cx="813754" cy="40261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 = </a:t>
            </a:r>
            <a:r>
              <a:rPr lang="en-US" sz="1600" dirty="0" err="1"/>
              <a:t>a+b</a:t>
            </a:r>
            <a:endParaRPr lang="en-US" sz="1600" dirty="0"/>
          </a:p>
        </p:txBody>
      </p:sp>
      <p:sp>
        <p:nvSpPr>
          <p:cNvPr id="9" name="Rectangle 8">
            <a:extLst>
              <a:ext uri="{FF2B5EF4-FFF2-40B4-BE49-F238E27FC236}">
                <a16:creationId xmlns:a16="http://schemas.microsoft.com/office/drawing/2014/main" id="{335445AE-7266-0948-90BE-50236A764561}"/>
              </a:ext>
            </a:extLst>
          </p:cNvPr>
          <p:cNvSpPr/>
          <p:nvPr/>
        </p:nvSpPr>
        <p:spPr>
          <a:xfrm>
            <a:off x="2664371" y="2945729"/>
            <a:ext cx="2310961" cy="284809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6136542-0AFA-3F41-B242-A2F693214D03}"/>
              </a:ext>
            </a:extLst>
          </p:cNvPr>
          <p:cNvSpPr/>
          <p:nvPr/>
        </p:nvSpPr>
        <p:spPr>
          <a:xfrm>
            <a:off x="6797562" y="3972908"/>
            <a:ext cx="1324304" cy="788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Sum(a, b)</a:t>
            </a:r>
          </a:p>
        </p:txBody>
      </p:sp>
      <p:cxnSp>
        <p:nvCxnSpPr>
          <p:cNvPr id="18" name="Straight Arrow Connector 17">
            <a:extLst>
              <a:ext uri="{FF2B5EF4-FFF2-40B4-BE49-F238E27FC236}">
                <a16:creationId xmlns:a16="http://schemas.microsoft.com/office/drawing/2014/main" id="{F7836ED8-685B-C440-A09C-1A148CC8FF60}"/>
              </a:ext>
            </a:extLst>
          </p:cNvPr>
          <p:cNvCxnSpPr/>
          <p:nvPr/>
        </p:nvCxnSpPr>
        <p:spPr>
          <a:xfrm>
            <a:off x="7160169" y="3421116"/>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D929084-35EB-1047-9D65-93A90962C123}"/>
              </a:ext>
            </a:extLst>
          </p:cNvPr>
          <p:cNvCxnSpPr/>
          <p:nvPr/>
        </p:nvCxnSpPr>
        <p:spPr>
          <a:xfrm>
            <a:off x="7769768" y="3421116"/>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0ACB008-B96C-3F41-B4B9-21287E5801EB}"/>
              </a:ext>
            </a:extLst>
          </p:cNvPr>
          <p:cNvCxnSpPr/>
          <p:nvPr/>
        </p:nvCxnSpPr>
        <p:spPr>
          <a:xfrm>
            <a:off x="7433437" y="4761183"/>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15419F34-E76C-7541-AED4-3E6338840842}"/>
              </a:ext>
            </a:extLst>
          </p:cNvPr>
          <p:cNvSpPr txBox="1">
            <a:spLocks/>
          </p:cNvSpPr>
          <p:nvPr/>
        </p:nvSpPr>
        <p:spPr>
          <a:xfrm>
            <a:off x="7012229" y="3093084"/>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a:t>
            </a:r>
          </a:p>
        </p:txBody>
      </p:sp>
      <p:sp>
        <p:nvSpPr>
          <p:cNvPr id="22" name="Content Placeholder 2">
            <a:extLst>
              <a:ext uri="{FF2B5EF4-FFF2-40B4-BE49-F238E27FC236}">
                <a16:creationId xmlns:a16="http://schemas.microsoft.com/office/drawing/2014/main" id="{8318ED63-E574-E944-A24A-2AF9A9AC0F28}"/>
              </a:ext>
            </a:extLst>
          </p:cNvPr>
          <p:cNvSpPr txBox="1">
            <a:spLocks/>
          </p:cNvSpPr>
          <p:nvPr/>
        </p:nvSpPr>
        <p:spPr>
          <a:xfrm>
            <a:off x="7617372" y="3098247"/>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b</a:t>
            </a:r>
          </a:p>
        </p:txBody>
      </p:sp>
      <p:sp>
        <p:nvSpPr>
          <p:cNvPr id="23" name="Content Placeholder 2">
            <a:extLst>
              <a:ext uri="{FF2B5EF4-FFF2-40B4-BE49-F238E27FC236}">
                <a16:creationId xmlns:a16="http://schemas.microsoft.com/office/drawing/2014/main" id="{0265E9AB-AC6E-E64F-AFA1-0D49E0C70572}"/>
              </a:ext>
            </a:extLst>
          </p:cNvPr>
          <p:cNvSpPr txBox="1">
            <a:spLocks/>
          </p:cNvSpPr>
          <p:nvPr/>
        </p:nvSpPr>
        <p:spPr>
          <a:xfrm>
            <a:off x="7300229" y="5277201"/>
            <a:ext cx="338162"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c</a:t>
            </a:r>
          </a:p>
        </p:txBody>
      </p:sp>
      <p:sp>
        <p:nvSpPr>
          <p:cNvPr id="24" name="Rectangle 23">
            <a:extLst>
              <a:ext uri="{FF2B5EF4-FFF2-40B4-BE49-F238E27FC236}">
                <a16:creationId xmlns:a16="http://schemas.microsoft.com/office/drawing/2014/main" id="{8AF6D515-5648-E847-B733-179B27654A68}"/>
              </a:ext>
            </a:extLst>
          </p:cNvPr>
          <p:cNvSpPr/>
          <p:nvPr/>
        </p:nvSpPr>
        <p:spPr>
          <a:xfrm>
            <a:off x="6340361" y="2945729"/>
            <a:ext cx="2310961" cy="284809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2">
            <a:extLst>
              <a:ext uri="{FF2B5EF4-FFF2-40B4-BE49-F238E27FC236}">
                <a16:creationId xmlns:a16="http://schemas.microsoft.com/office/drawing/2014/main" id="{3135296B-0F62-A24E-8A9B-0D5163878591}"/>
              </a:ext>
            </a:extLst>
          </p:cNvPr>
          <p:cNvSpPr txBox="1">
            <a:spLocks/>
          </p:cNvSpPr>
          <p:nvPr/>
        </p:nvSpPr>
        <p:spPr>
          <a:xfrm>
            <a:off x="165241" y="2640722"/>
            <a:ext cx="1757616" cy="10678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“Normal”, “Forward” use of a function like sum()</a:t>
            </a:r>
          </a:p>
        </p:txBody>
      </p:sp>
      <p:cxnSp>
        <p:nvCxnSpPr>
          <p:cNvPr id="26" name="Straight Connector 25">
            <a:extLst>
              <a:ext uri="{FF2B5EF4-FFF2-40B4-BE49-F238E27FC236}">
                <a16:creationId xmlns:a16="http://schemas.microsoft.com/office/drawing/2014/main" id="{813ADF48-951F-F742-BF87-26AFB90A7083}"/>
              </a:ext>
            </a:extLst>
          </p:cNvPr>
          <p:cNvCxnSpPr>
            <a:cxnSpLocks/>
          </p:cNvCxnSpPr>
          <p:nvPr/>
        </p:nvCxnSpPr>
        <p:spPr>
          <a:xfrm flipH="1" flipV="1">
            <a:off x="1658626" y="3697013"/>
            <a:ext cx="757285" cy="4635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2910AE88-AB59-1341-AEFB-797CDFFEE3D5}"/>
              </a:ext>
            </a:extLst>
          </p:cNvPr>
          <p:cNvSpPr txBox="1">
            <a:spLocks/>
          </p:cNvSpPr>
          <p:nvPr/>
        </p:nvSpPr>
        <p:spPr>
          <a:xfrm>
            <a:off x="9892852" y="2657188"/>
            <a:ext cx="1799361" cy="123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Given one input (b) and the output (c), can you compute the second original input?</a:t>
            </a:r>
          </a:p>
        </p:txBody>
      </p:sp>
      <p:cxnSp>
        <p:nvCxnSpPr>
          <p:cNvPr id="29" name="Straight Connector 28">
            <a:extLst>
              <a:ext uri="{FF2B5EF4-FFF2-40B4-BE49-F238E27FC236}">
                <a16:creationId xmlns:a16="http://schemas.microsoft.com/office/drawing/2014/main" id="{D44CEDFD-13C4-6942-BF0E-4BBBDA8762D2}"/>
              </a:ext>
            </a:extLst>
          </p:cNvPr>
          <p:cNvCxnSpPr>
            <a:cxnSpLocks/>
          </p:cNvCxnSpPr>
          <p:nvPr/>
        </p:nvCxnSpPr>
        <p:spPr>
          <a:xfrm flipV="1">
            <a:off x="8799262" y="3495703"/>
            <a:ext cx="1030538" cy="8082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7345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Function must be invertible</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Invertible Functions</a:t>
            </a:r>
            <a:endParaRPr lang="en-US" sz="2000" dirty="0"/>
          </a:p>
        </p:txBody>
      </p:sp>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396286" y="1186625"/>
            <a:ext cx="9396247" cy="84835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Fenwick tree supports arbitrary range and updates if the function of interest (e.g., sum) is invertible. An invertible function is one in which you can determine the inputs given the output (and in our case, all but one of the outputs)</a:t>
            </a:r>
          </a:p>
        </p:txBody>
      </p:sp>
      <p:grpSp>
        <p:nvGrpSpPr>
          <p:cNvPr id="4" name="Group 3">
            <a:extLst>
              <a:ext uri="{FF2B5EF4-FFF2-40B4-BE49-F238E27FC236}">
                <a16:creationId xmlns:a16="http://schemas.microsoft.com/office/drawing/2014/main" id="{B4ECB47E-F85B-9F4E-AA87-597E27F7D3C1}"/>
              </a:ext>
            </a:extLst>
          </p:cNvPr>
          <p:cNvGrpSpPr/>
          <p:nvPr/>
        </p:nvGrpSpPr>
        <p:grpSpPr>
          <a:xfrm>
            <a:off x="8481572" y="2609192"/>
            <a:ext cx="2310961" cy="2848097"/>
            <a:chOff x="7499126" y="2897733"/>
            <a:chExt cx="2310961" cy="2848097"/>
          </a:xfrm>
        </p:grpSpPr>
        <p:sp>
          <p:nvSpPr>
            <p:cNvPr id="17" name="Rectangle 16">
              <a:extLst>
                <a:ext uri="{FF2B5EF4-FFF2-40B4-BE49-F238E27FC236}">
                  <a16:creationId xmlns:a16="http://schemas.microsoft.com/office/drawing/2014/main" id="{D6136542-0AFA-3F41-B242-A2F693214D03}"/>
                </a:ext>
              </a:extLst>
            </p:cNvPr>
            <p:cNvSpPr/>
            <p:nvPr/>
          </p:nvSpPr>
          <p:spPr>
            <a:xfrm>
              <a:off x="7956327" y="3924912"/>
              <a:ext cx="1324304" cy="788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Sum(a, b)</a:t>
              </a:r>
            </a:p>
          </p:txBody>
        </p:sp>
        <p:cxnSp>
          <p:nvCxnSpPr>
            <p:cNvPr id="18" name="Straight Arrow Connector 17">
              <a:extLst>
                <a:ext uri="{FF2B5EF4-FFF2-40B4-BE49-F238E27FC236}">
                  <a16:creationId xmlns:a16="http://schemas.microsoft.com/office/drawing/2014/main" id="{F7836ED8-685B-C440-A09C-1A148CC8FF60}"/>
                </a:ext>
              </a:extLst>
            </p:cNvPr>
            <p:cNvCxnSpPr/>
            <p:nvPr/>
          </p:nvCxnSpPr>
          <p:spPr>
            <a:xfrm>
              <a:off x="8318934" y="3373120"/>
              <a:ext cx="0" cy="55179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9" name="Straight Arrow Connector 18">
              <a:extLst>
                <a:ext uri="{FF2B5EF4-FFF2-40B4-BE49-F238E27FC236}">
                  <a16:creationId xmlns:a16="http://schemas.microsoft.com/office/drawing/2014/main" id="{BD929084-35EB-1047-9D65-93A90962C123}"/>
                </a:ext>
              </a:extLst>
            </p:cNvPr>
            <p:cNvCxnSpPr/>
            <p:nvPr/>
          </p:nvCxnSpPr>
          <p:spPr>
            <a:xfrm>
              <a:off x="8928533" y="3373120"/>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0ACB008-B96C-3F41-B4B9-21287E5801EB}"/>
                </a:ext>
              </a:extLst>
            </p:cNvPr>
            <p:cNvCxnSpPr/>
            <p:nvPr/>
          </p:nvCxnSpPr>
          <p:spPr>
            <a:xfrm>
              <a:off x="8592202" y="4713187"/>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15419F34-E76C-7541-AED4-3E6338840842}"/>
                </a:ext>
              </a:extLst>
            </p:cNvPr>
            <p:cNvSpPr txBox="1">
              <a:spLocks/>
            </p:cNvSpPr>
            <p:nvPr/>
          </p:nvSpPr>
          <p:spPr>
            <a:xfrm>
              <a:off x="8170994" y="3045088"/>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a:t>
              </a:r>
            </a:p>
          </p:txBody>
        </p:sp>
        <p:sp>
          <p:nvSpPr>
            <p:cNvPr id="22" name="Content Placeholder 2">
              <a:extLst>
                <a:ext uri="{FF2B5EF4-FFF2-40B4-BE49-F238E27FC236}">
                  <a16:creationId xmlns:a16="http://schemas.microsoft.com/office/drawing/2014/main" id="{8318ED63-E574-E944-A24A-2AF9A9AC0F28}"/>
                </a:ext>
              </a:extLst>
            </p:cNvPr>
            <p:cNvSpPr txBox="1">
              <a:spLocks/>
            </p:cNvSpPr>
            <p:nvPr/>
          </p:nvSpPr>
          <p:spPr>
            <a:xfrm>
              <a:off x="8776137" y="3050251"/>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b</a:t>
              </a:r>
            </a:p>
          </p:txBody>
        </p:sp>
        <p:sp>
          <p:nvSpPr>
            <p:cNvPr id="23" name="Content Placeholder 2">
              <a:extLst>
                <a:ext uri="{FF2B5EF4-FFF2-40B4-BE49-F238E27FC236}">
                  <a16:creationId xmlns:a16="http://schemas.microsoft.com/office/drawing/2014/main" id="{0265E9AB-AC6E-E64F-AFA1-0D49E0C70572}"/>
                </a:ext>
              </a:extLst>
            </p:cNvPr>
            <p:cNvSpPr txBox="1">
              <a:spLocks/>
            </p:cNvSpPr>
            <p:nvPr/>
          </p:nvSpPr>
          <p:spPr>
            <a:xfrm>
              <a:off x="8458994" y="5229205"/>
              <a:ext cx="338162"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c</a:t>
              </a:r>
            </a:p>
          </p:txBody>
        </p:sp>
        <p:sp>
          <p:nvSpPr>
            <p:cNvPr id="24" name="Rectangle 23">
              <a:extLst>
                <a:ext uri="{FF2B5EF4-FFF2-40B4-BE49-F238E27FC236}">
                  <a16:creationId xmlns:a16="http://schemas.microsoft.com/office/drawing/2014/main" id="{8AF6D515-5648-E847-B733-179B27654A68}"/>
                </a:ext>
              </a:extLst>
            </p:cNvPr>
            <p:cNvSpPr/>
            <p:nvPr/>
          </p:nvSpPr>
          <p:spPr>
            <a:xfrm>
              <a:off x="7499126" y="2897733"/>
              <a:ext cx="2310961" cy="284809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EC6BDDD2-BC0A-2841-84D7-F177A9A706CC}"/>
              </a:ext>
            </a:extLst>
          </p:cNvPr>
          <p:cNvSpPr/>
          <p:nvPr/>
        </p:nvSpPr>
        <p:spPr>
          <a:xfrm>
            <a:off x="899676" y="3933293"/>
            <a:ext cx="2813107"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Sum(0, l-1)  (b in diagram)</a:t>
            </a:r>
          </a:p>
        </p:txBody>
      </p:sp>
      <p:sp>
        <p:nvSpPr>
          <p:cNvPr id="30" name="Rectangle 29">
            <a:extLst>
              <a:ext uri="{FF2B5EF4-FFF2-40B4-BE49-F238E27FC236}">
                <a16:creationId xmlns:a16="http://schemas.microsoft.com/office/drawing/2014/main" id="{0DB0F1A9-D436-614F-9A25-FDDF2C024ECF}"/>
              </a:ext>
            </a:extLst>
          </p:cNvPr>
          <p:cNvSpPr/>
          <p:nvPr/>
        </p:nvSpPr>
        <p:spPr>
          <a:xfrm>
            <a:off x="899675" y="3360475"/>
            <a:ext cx="6376114"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Sum(0, r)	(c in diagram)</a:t>
            </a:r>
          </a:p>
        </p:txBody>
      </p:sp>
      <p:sp>
        <p:nvSpPr>
          <p:cNvPr id="31" name="Rectangle 30">
            <a:extLst>
              <a:ext uri="{FF2B5EF4-FFF2-40B4-BE49-F238E27FC236}">
                <a16:creationId xmlns:a16="http://schemas.microsoft.com/office/drawing/2014/main" id="{E6456457-5290-3542-B7FF-D73A1D7C776D}"/>
              </a:ext>
            </a:extLst>
          </p:cNvPr>
          <p:cNvSpPr/>
          <p:nvPr/>
        </p:nvSpPr>
        <p:spPr>
          <a:xfrm>
            <a:off x="3771628" y="3933292"/>
            <a:ext cx="3504161"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Sum(l, r)	(? in diagram)</a:t>
            </a:r>
          </a:p>
        </p:txBody>
      </p:sp>
      <p:sp>
        <p:nvSpPr>
          <p:cNvPr id="32" name="Content Placeholder 2">
            <a:extLst>
              <a:ext uri="{FF2B5EF4-FFF2-40B4-BE49-F238E27FC236}">
                <a16:creationId xmlns:a16="http://schemas.microsoft.com/office/drawing/2014/main" id="{BBC57D99-FDB4-B04C-A38F-3128B5DB92D3}"/>
              </a:ext>
            </a:extLst>
          </p:cNvPr>
          <p:cNvSpPr txBox="1">
            <a:spLocks/>
          </p:cNvSpPr>
          <p:nvPr/>
        </p:nvSpPr>
        <p:spPr>
          <a:xfrm>
            <a:off x="3976576" y="5639706"/>
            <a:ext cx="3661817" cy="96653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For Sum(), this is fine, but consider min(</a:t>
            </a:r>
            <a:r>
              <a:rPr lang="en-US" sz="1600" dirty="0" err="1"/>
              <a:t>a,b</a:t>
            </a:r>
            <a:r>
              <a:rPr lang="en-US" sz="1600" dirty="0"/>
              <a:t>) and you’ll notice that it cannot be inverted unless c is not equal to b</a:t>
            </a:r>
          </a:p>
        </p:txBody>
      </p:sp>
      <p:cxnSp>
        <p:nvCxnSpPr>
          <p:cNvPr id="33" name="Straight Connector 32">
            <a:extLst>
              <a:ext uri="{FF2B5EF4-FFF2-40B4-BE49-F238E27FC236}">
                <a16:creationId xmlns:a16="http://schemas.microsoft.com/office/drawing/2014/main" id="{96326B0F-9987-E847-8AB1-846435124CD3}"/>
              </a:ext>
            </a:extLst>
          </p:cNvPr>
          <p:cNvCxnSpPr>
            <a:cxnSpLocks/>
          </p:cNvCxnSpPr>
          <p:nvPr/>
        </p:nvCxnSpPr>
        <p:spPr>
          <a:xfrm flipH="1" flipV="1">
            <a:off x="5050200" y="4568603"/>
            <a:ext cx="530793" cy="10711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6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Function must be invertible</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Invertible Functions</a:t>
            </a:r>
            <a:endParaRPr lang="en-US" sz="2000" dirty="0"/>
          </a:p>
        </p:txBody>
      </p:sp>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2925265" y="1166929"/>
            <a:ext cx="6376114" cy="42417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dirty="0"/>
              <a:t>A similar relationship occurs with updates</a:t>
            </a:r>
          </a:p>
        </p:txBody>
      </p:sp>
      <p:grpSp>
        <p:nvGrpSpPr>
          <p:cNvPr id="4" name="Group 3">
            <a:extLst>
              <a:ext uri="{FF2B5EF4-FFF2-40B4-BE49-F238E27FC236}">
                <a16:creationId xmlns:a16="http://schemas.microsoft.com/office/drawing/2014/main" id="{B4ECB47E-F85B-9F4E-AA87-597E27F7D3C1}"/>
              </a:ext>
            </a:extLst>
          </p:cNvPr>
          <p:cNvGrpSpPr/>
          <p:nvPr/>
        </p:nvGrpSpPr>
        <p:grpSpPr>
          <a:xfrm>
            <a:off x="8623461" y="2444450"/>
            <a:ext cx="2310961" cy="2848097"/>
            <a:chOff x="7499126" y="2897733"/>
            <a:chExt cx="2310961" cy="2848097"/>
          </a:xfrm>
        </p:grpSpPr>
        <p:sp>
          <p:nvSpPr>
            <p:cNvPr id="17" name="Rectangle 16">
              <a:extLst>
                <a:ext uri="{FF2B5EF4-FFF2-40B4-BE49-F238E27FC236}">
                  <a16:creationId xmlns:a16="http://schemas.microsoft.com/office/drawing/2014/main" id="{D6136542-0AFA-3F41-B242-A2F693214D03}"/>
                </a:ext>
              </a:extLst>
            </p:cNvPr>
            <p:cNvSpPr/>
            <p:nvPr/>
          </p:nvSpPr>
          <p:spPr>
            <a:xfrm>
              <a:off x="7956327" y="3924912"/>
              <a:ext cx="1324304" cy="788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Sum(a, b)</a:t>
              </a:r>
            </a:p>
          </p:txBody>
        </p:sp>
        <p:cxnSp>
          <p:nvCxnSpPr>
            <p:cNvPr id="18" name="Straight Arrow Connector 17">
              <a:extLst>
                <a:ext uri="{FF2B5EF4-FFF2-40B4-BE49-F238E27FC236}">
                  <a16:creationId xmlns:a16="http://schemas.microsoft.com/office/drawing/2014/main" id="{F7836ED8-685B-C440-A09C-1A148CC8FF60}"/>
                </a:ext>
              </a:extLst>
            </p:cNvPr>
            <p:cNvCxnSpPr/>
            <p:nvPr/>
          </p:nvCxnSpPr>
          <p:spPr>
            <a:xfrm>
              <a:off x="8318934" y="3373120"/>
              <a:ext cx="0" cy="551792"/>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D929084-35EB-1047-9D65-93A90962C123}"/>
                </a:ext>
              </a:extLst>
            </p:cNvPr>
            <p:cNvCxnSpPr/>
            <p:nvPr/>
          </p:nvCxnSpPr>
          <p:spPr>
            <a:xfrm>
              <a:off x="8928533" y="3373120"/>
              <a:ext cx="0" cy="551792"/>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0ACB008-B96C-3F41-B4B9-21287E5801EB}"/>
                </a:ext>
              </a:extLst>
            </p:cNvPr>
            <p:cNvCxnSpPr>
              <a:cxnSpLocks/>
            </p:cNvCxnSpPr>
            <p:nvPr/>
          </p:nvCxnSpPr>
          <p:spPr>
            <a:xfrm>
              <a:off x="8592202" y="4713187"/>
              <a:ext cx="0" cy="301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15419F34-E76C-7541-AED4-3E6338840842}"/>
                </a:ext>
              </a:extLst>
            </p:cNvPr>
            <p:cNvSpPr txBox="1">
              <a:spLocks/>
            </p:cNvSpPr>
            <p:nvPr/>
          </p:nvSpPr>
          <p:spPr>
            <a:xfrm>
              <a:off x="7791065" y="3045907"/>
              <a:ext cx="860386" cy="40261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accent3"/>
                  </a:solidFill>
                </a:rPr>
                <a:t>?? (A+C)</a:t>
              </a:r>
            </a:p>
          </p:txBody>
        </p:sp>
        <p:sp>
          <p:nvSpPr>
            <p:cNvPr id="22" name="Content Placeholder 2">
              <a:extLst>
                <a:ext uri="{FF2B5EF4-FFF2-40B4-BE49-F238E27FC236}">
                  <a16:creationId xmlns:a16="http://schemas.microsoft.com/office/drawing/2014/main" id="{8318ED63-E574-E944-A24A-2AF9A9AC0F28}"/>
                </a:ext>
              </a:extLst>
            </p:cNvPr>
            <p:cNvSpPr txBox="1">
              <a:spLocks/>
            </p:cNvSpPr>
            <p:nvPr/>
          </p:nvSpPr>
          <p:spPr>
            <a:xfrm>
              <a:off x="8689424" y="3044284"/>
              <a:ext cx="1040800" cy="40261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accent3"/>
                  </a:solidFill>
                </a:rPr>
                <a:t>? B</a:t>
              </a:r>
              <a:r>
                <a:rPr lang="en-US" sz="1600" dirty="0"/>
                <a:t> </a:t>
              </a:r>
              <a:r>
                <a:rPr lang="en-US" sz="1600" dirty="0">
                  <a:solidFill>
                    <a:schemeClr val="accent1"/>
                  </a:solidFill>
                </a:rPr>
                <a:t>+ delta</a:t>
              </a:r>
            </a:p>
          </p:txBody>
        </p:sp>
        <p:sp>
          <p:nvSpPr>
            <p:cNvPr id="23" name="Content Placeholder 2">
              <a:extLst>
                <a:ext uri="{FF2B5EF4-FFF2-40B4-BE49-F238E27FC236}">
                  <a16:creationId xmlns:a16="http://schemas.microsoft.com/office/drawing/2014/main" id="{0265E9AB-AC6E-E64F-AFA1-0D49E0C70572}"/>
                </a:ext>
              </a:extLst>
            </p:cNvPr>
            <p:cNvSpPr txBox="1">
              <a:spLocks/>
            </p:cNvSpPr>
            <p:nvPr/>
          </p:nvSpPr>
          <p:spPr>
            <a:xfrm>
              <a:off x="7696475" y="5073078"/>
              <a:ext cx="2073166" cy="625073"/>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chemeClr val="accent1"/>
                  </a:solidFill>
                </a:rPr>
                <a:t>D’</a:t>
              </a:r>
              <a:r>
                <a:rPr lang="en-US" sz="1400" dirty="0"/>
                <a:t> = </a:t>
              </a:r>
              <a:r>
                <a:rPr lang="en-US" sz="1400" dirty="0">
                  <a:solidFill>
                    <a:schemeClr val="tx1">
                      <a:lumMod val="95000"/>
                    </a:schemeClr>
                  </a:solidFill>
                </a:rPr>
                <a:t>(</a:t>
              </a:r>
              <a:r>
                <a:rPr lang="en-US" sz="1400" dirty="0">
                  <a:solidFill>
                    <a:schemeClr val="accent3"/>
                  </a:solidFill>
                </a:rPr>
                <a:t>A </a:t>
              </a:r>
              <a:r>
                <a:rPr lang="en-US" sz="1400" dirty="0">
                  <a:solidFill>
                    <a:schemeClr val="tx1">
                      <a:lumMod val="95000"/>
                    </a:schemeClr>
                  </a:solidFill>
                </a:rPr>
                <a:t>+ </a:t>
              </a:r>
              <a:r>
                <a:rPr lang="en-US" sz="1400" dirty="0">
                  <a:solidFill>
                    <a:schemeClr val="accent3"/>
                  </a:solidFill>
                </a:rPr>
                <a:t>B </a:t>
              </a:r>
              <a:r>
                <a:rPr lang="en-US" sz="1400" dirty="0">
                  <a:solidFill>
                    <a:schemeClr val="tx1">
                      <a:lumMod val="95000"/>
                    </a:schemeClr>
                  </a:solidFill>
                </a:rPr>
                <a:t>+ </a:t>
              </a:r>
              <a:r>
                <a:rPr lang="en-US" sz="1400" dirty="0">
                  <a:solidFill>
                    <a:schemeClr val="accent3"/>
                  </a:solidFill>
                </a:rPr>
                <a:t>C</a:t>
              </a:r>
              <a:r>
                <a:rPr lang="en-US" sz="1400" dirty="0">
                  <a:solidFill>
                    <a:schemeClr val="tx1">
                      <a:lumMod val="95000"/>
                    </a:schemeClr>
                  </a:solidFill>
                </a:rPr>
                <a:t>)</a:t>
              </a:r>
              <a:r>
                <a:rPr lang="en-US" sz="1400" dirty="0"/>
                <a:t> + </a:t>
              </a:r>
              <a:r>
                <a:rPr lang="en-US" sz="1400" dirty="0">
                  <a:solidFill>
                    <a:schemeClr val="accent1"/>
                  </a:solidFill>
                </a:rPr>
                <a:t>delta</a:t>
              </a:r>
              <a:br>
                <a:rPr lang="en-US" sz="1400" dirty="0"/>
              </a:br>
              <a:r>
                <a:rPr lang="en-US" sz="1400" dirty="0"/>
                <a:t>    =         </a:t>
              </a:r>
              <a:r>
                <a:rPr lang="en-US" sz="1400" dirty="0">
                  <a:solidFill>
                    <a:schemeClr val="accent1"/>
                  </a:solidFill>
                </a:rPr>
                <a:t>D</a:t>
              </a:r>
              <a:r>
                <a:rPr lang="en-US" sz="1400" dirty="0"/>
                <a:t>        + </a:t>
              </a:r>
              <a:r>
                <a:rPr lang="en-US" sz="1400" dirty="0">
                  <a:solidFill>
                    <a:schemeClr val="accent1"/>
                  </a:solidFill>
                </a:rPr>
                <a:t>delta</a:t>
              </a:r>
            </a:p>
          </p:txBody>
        </p:sp>
        <p:sp>
          <p:nvSpPr>
            <p:cNvPr id="24" name="Rectangle 23">
              <a:extLst>
                <a:ext uri="{FF2B5EF4-FFF2-40B4-BE49-F238E27FC236}">
                  <a16:creationId xmlns:a16="http://schemas.microsoft.com/office/drawing/2014/main" id="{8AF6D515-5648-E847-B733-179B27654A68}"/>
                </a:ext>
              </a:extLst>
            </p:cNvPr>
            <p:cNvSpPr/>
            <p:nvPr/>
          </p:nvSpPr>
          <p:spPr>
            <a:xfrm>
              <a:off x="7499126" y="2897733"/>
              <a:ext cx="2310961" cy="284809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0DB0F1A9-D436-614F-9A25-FDDF2C024ECF}"/>
              </a:ext>
            </a:extLst>
          </p:cNvPr>
          <p:cNvSpPr/>
          <p:nvPr/>
        </p:nvSpPr>
        <p:spPr>
          <a:xfrm>
            <a:off x="1077036" y="2368043"/>
            <a:ext cx="6376114"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Total Sum D</a:t>
            </a:r>
          </a:p>
        </p:txBody>
      </p:sp>
      <p:sp>
        <p:nvSpPr>
          <p:cNvPr id="31" name="Rectangle 30">
            <a:extLst>
              <a:ext uri="{FF2B5EF4-FFF2-40B4-BE49-F238E27FC236}">
                <a16:creationId xmlns:a16="http://schemas.microsoft.com/office/drawing/2014/main" id="{E6456457-5290-3542-B7FF-D73A1D7C776D}"/>
              </a:ext>
            </a:extLst>
          </p:cNvPr>
          <p:cNvSpPr/>
          <p:nvPr/>
        </p:nvSpPr>
        <p:spPr>
          <a:xfrm>
            <a:off x="3936372" y="2947797"/>
            <a:ext cx="776724"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B</a:t>
            </a:r>
          </a:p>
        </p:txBody>
      </p:sp>
      <p:sp>
        <p:nvSpPr>
          <p:cNvPr id="25" name="Rectangle 24">
            <a:extLst>
              <a:ext uri="{FF2B5EF4-FFF2-40B4-BE49-F238E27FC236}">
                <a16:creationId xmlns:a16="http://schemas.microsoft.com/office/drawing/2014/main" id="{792B1BBD-C5CB-B140-A123-98E93814F75E}"/>
              </a:ext>
            </a:extLst>
          </p:cNvPr>
          <p:cNvSpPr/>
          <p:nvPr/>
        </p:nvSpPr>
        <p:spPr>
          <a:xfrm>
            <a:off x="4784559" y="2940860"/>
            <a:ext cx="2668592"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a:t>
            </a:r>
          </a:p>
        </p:txBody>
      </p:sp>
      <p:sp>
        <p:nvSpPr>
          <p:cNvPr id="26" name="Rectangle 25">
            <a:extLst>
              <a:ext uri="{FF2B5EF4-FFF2-40B4-BE49-F238E27FC236}">
                <a16:creationId xmlns:a16="http://schemas.microsoft.com/office/drawing/2014/main" id="{43D7BD84-CCAD-C147-B484-35BE2AF4DD77}"/>
              </a:ext>
            </a:extLst>
          </p:cNvPr>
          <p:cNvSpPr/>
          <p:nvPr/>
        </p:nvSpPr>
        <p:spPr>
          <a:xfrm>
            <a:off x="1077035" y="2940859"/>
            <a:ext cx="2787873"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a:t>
            </a:r>
          </a:p>
        </p:txBody>
      </p:sp>
      <p:sp>
        <p:nvSpPr>
          <p:cNvPr id="32" name="Rectangle 31">
            <a:extLst>
              <a:ext uri="{FF2B5EF4-FFF2-40B4-BE49-F238E27FC236}">
                <a16:creationId xmlns:a16="http://schemas.microsoft.com/office/drawing/2014/main" id="{69EB775D-4912-AB48-95B1-9CAC4ECE5500}"/>
              </a:ext>
            </a:extLst>
          </p:cNvPr>
          <p:cNvSpPr/>
          <p:nvPr/>
        </p:nvSpPr>
        <p:spPr>
          <a:xfrm>
            <a:off x="3936371" y="3537373"/>
            <a:ext cx="776724" cy="49135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delta</a:t>
            </a:r>
          </a:p>
        </p:txBody>
      </p:sp>
      <p:sp>
        <p:nvSpPr>
          <p:cNvPr id="35" name="Rectangle 34">
            <a:extLst>
              <a:ext uri="{FF2B5EF4-FFF2-40B4-BE49-F238E27FC236}">
                <a16:creationId xmlns:a16="http://schemas.microsoft.com/office/drawing/2014/main" id="{DE0982EF-E645-B34A-B351-C09961F3394E}"/>
              </a:ext>
            </a:extLst>
          </p:cNvPr>
          <p:cNvSpPr/>
          <p:nvPr/>
        </p:nvSpPr>
        <p:spPr>
          <a:xfrm>
            <a:off x="1077036" y="5260135"/>
            <a:ext cx="6376114"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New Sum D’ = D + delta</a:t>
            </a:r>
          </a:p>
        </p:txBody>
      </p:sp>
      <p:sp>
        <p:nvSpPr>
          <p:cNvPr id="6" name="Right Arrow 5">
            <a:extLst>
              <a:ext uri="{FF2B5EF4-FFF2-40B4-BE49-F238E27FC236}">
                <a16:creationId xmlns:a16="http://schemas.microsoft.com/office/drawing/2014/main" id="{743D27BE-8FAF-ED4C-B9AA-3E3E5CEA09B6}"/>
              </a:ext>
            </a:extLst>
          </p:cNvPr>
          <p:cNvSpPr/>
          <p:nvPr/>
        </p:nvSpPr>
        <p:spPr>
          <a:xfrm rot="5400000">
            <a:off x="3781082" y="4513422"/>
            <a:ext cx="1087300" cy="2683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ontent Placeholder 2">
            <a:extLst>
              <a:ext uri="{FF2B5EF4-FFF2-40B4-BE49-F238E27FC236}">
                <a16:creationId xmlns:a16="http://schemas.microsoft.com/office/drawing/2014/main" id="{572D1244-A44D-7F46-81CD-3C4F61E9302D}"/>
              </a:ext>
            </a:extLst>
          </p:cNvPr>
          <p:cNvSpPr txBox="1">
            <a:spLocks/>
          </p:cNvSpPr>
          <p:nvPr/>
        </p:nvSpPr>
        <p:spPr>
          <a:xfrm>
            <a:off x="5003382" y="3706149"/>
            <a:ext cx="1199522" cy="85537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Update element B by delta</a:t>
            </a:r>
          </a:p>
        </p:txBody>
      </p:sp>
      <p:cxnSp>
        <p:nvCxnSpPr>
          <p:cNvPr id="37" name="Straight Connector 36">
            <a:extLst>
              <a:ext uri="{FF2B5EF4-FFF2-40B4-BE49-F238E27FC236}">
                <a16:creationId xmlns:a16="http://schemas.microsoft.com/office/drawing/2014/main" id="{C569990A-0864-C443-9831-A54EC7AF8F52}"/>
              </a:ext>
            </a:extLst>
          </p:cNvPr>
          <p:cNvCxnSpPr>
            <a:cxnSpLocks/>
          </p:cNvCxnSpPr>
          <p:nvPr/>
        </p:nvCxnSpPr>
        <p:spPr>
          <a:xfrm flipH="1" flipV="1">
            <a:off x="4802454" y="3724353"/>
            <a:ext cx="254186" cy="742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54458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One More Operation:</a:t>
            </a:r>
            <a:br>
              <a:rPr lang="en-US" dirty="0"/>
            </a:br>
            <a:r>
              <a:rPr lang="en-US" dirty="0"/>
              <a:t>Sums that Exceed Given Threshold</a:t>
            </a:r>
          </a:p>
        </p:txBody>
      </p:sp>
    </p:spTree>
    <p:extLst>
      <p:ext uri="{BB962C8B-B14F-4D97-AF65-F5344CB8AC3E}">
        <p14:creationId xmlns:p14="http://schemas.microsoft.com/office/powerpoint/2010/main" val="806995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Fenwick Trees</a:t>
            </a:r>
          </a:p>
        </p:txBody>
      </p:sp>
    </p:spTree>
    <p:extLst>
      <p:ext uri="{BB962C8B-B14F-4D97-AF65-F5344CB8AC3E}">
        <p14:creationId xmlns:p14="http://schemas.microsoft.com/office/powerpoint/2010/main" val="35583870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845824" y="2398907"/>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F52B8C0A-1610-C340-846C-11D41878BD38}"/>
                  </a:ext>
                </a:extLst>
              </p:cNvPr>
              <p:cNvSpPr txBox="1">
                <a:spLocks/>
              </p:cNvSpPr>
              <p:nvPr/>
            </p:nvSpPr>
            <p:spPr>
              <a:xfrm>
                <a:off x="7051582" y="4280242"/>
                <a:ext cx="3387045" cy="19246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u="sng" dirty="0"/>
                  <a:t>Example</a:t>
                </a:r>
                <a:r>
                  <a:rPr lang="en-US" sz="1600" i="1" dirty="0"/>
                  <a:t>:</a:t>
                </a:r>
                <a:br>
                  <a:rPr lang="en-US" sz="1600" i="1" dirty="0"/>
                </a:br>
                <a:r>
                  <a:rPr lang="en-US" sz="1600" i="1" dirty="0"/>
                  <a:t>Consider </a:t>
                </a:r>
                <a:r>
                  <a:rPr lang="en-US" sz="1600" i="1" dirty="0" err="1"/>
                  <a:t>thresholdSearch</a:t>
                </a:r>
                <a:r>
                  <a:rPr lang="en-US" sz="1600" i="1" dirty="0"/>
                  <a:t>(14)</a:t>
                </a:r>
              </a:p>
              <a:p>
                <a:pPr marL="0" indent="0" algn="ctr">
                  <a:buFont typeface="Arial" panose="020B0604020202020204" pitchFamily="34" charset="0"/>
                  <a:buNone/>
                </a:pPr>
                <a:r>
                  <a:rPr lang="en-US" sz="1600" i="1" dirty="0"/>
                  <a:t>This call should return index 3 because:</a:t>
                </a:r>
              </a:p>
              <a:p>
                <a:pPr marL="0" indent="0" algn="ctr">
                  <a:buFont typeface="Arial" panose="020B0604020202020204" pitchFamily="34" charset="0"/>
                  <a:buNone/>
                </a:pP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0,3</m:t>
                        </m:r>
                      </m:e>
                    </m:d>
                    <m:r>
                      <a:rPr lang="en-US" sz="1600" b="0" i="1" smtClean="0">
                        <a:latin typeface="Cambria Math" panose="02040503050406030204" pitchFamily="18" charset="0"/>
                      </a:rPr>
                      <m:t>=15≥14</m:t>
                    </m:r>
                  </m:oMath>
                </a14:m>
                <a:r>
                  <a:rPr lang="en-US" sz="1600" dirty="0"/>
                  <a:t> and 3 is the smallest given this constraint.</a:t>
                </a:r>
              </a:p>
            </p:txBody>
          </p:sp>
        </mc:Choice>
        <mc:Fallback xmlns="">
          <p:sp>
            <p:nvSpPr>
              <p:cNvPr id="42" name="Content Placeholder 2">
                <a:extLst>
                  <a:ext uri="{FF2B5EF4-FFF2-40B4-BE49-F238E27FC236}">
                    <a16:creationId xmlns:a16="http://schemas.microsoft.com/office/drawing/2014/main" id="{F52B8C0A-1610-C340-846C-11D41878BD38}"/>
                  </a:ext>
                </a:extLst>
              </p:cNvPr>
              <p:cNvSpPr txBox="1">
                <a:spLocks noRot="1" noChangeAspect="1" noMove="1" noResize="1" noEditPoints="1" noAdjustHandles="1" noChangeArrowheads="1" noChangeShapeType="1" noTextEdit="1"/>
              </p:cNvSpPr>
              <p:nvPr/>
            </p:nvSpPr>
            <p:spPr>
              <a:xfrm>
                <a:off x="7051582" y="4280242"/>
                <a:ext cx="3387045" cy="1924616"/>
              </a:xfrm>
              <a:prstGeom prst="rect">
                <a:avLst/>
              </a:prstGeom>
              <a:blipFill>
                <a:blip r:embed="rId3"/>
                <a:stretch>
                  <a:fillRect/>
                </a:stretch>
              </a:blipFill>
            </p:spPr>
            <p:txBody>
              <a:bodyPr/>
              <a:lstStyle/>
              <a:p>
                <a:r>
                  <a:rPr lang="en-US">
                    <a:noFill/>
                  </a:rPr>
                  <a:t> </a:t>
                </a:r>
              </a:p>
            </p:txBody>
          </p:sp>
        </mc:Fallback>
      </mc:AlternateContent>
      <p:sp>
        <p:nvSpPr>
          <p:cNvPr id="43" name="Rectangle 42">
            <a:extLst>
              <a:ext uri="{FF2B5EF4-FFF2-40B4-BE49-F238E27FC236}">
                <a16:creationId xmlns:a16="http://schemas.microsoft.com/office/drawing/2014/main" id="{D6E4E234-6462-0444-B432-3E9B7D4C8F51}"/>
              </a:ext>
            </a:extLst>
          </p:cNvPr>
          <p:cNvSpPr/>
          <p:nvPr/>
        </p:nvSpPr>
        <p:spPr>
          <a:xfrm>
            <a:off x="2842389" y="239890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cxnSp>
        <p:nvCxnSpPr>
          <p:cNvPr id="44" name="Straight Connector 43">
            <a:extLst>
              <a:ext uri="{FF2B5EF4-FFF2-40B4-BE49-F238E27FC236}">
                <a16:creationId xmlns:a16="http://schemas.microsoft.com/office/drawing/2014/main" id="{ED39AE35-4F77-414F-A268-EFB7F921D8C6}"/>
              </a:ext>
            </a:extLst>
          </p:cNvPr>
          <p:cNvCxnSpPr>
            <a:cxnSpLocks/>
          </p:cNvCxnSpPr>
          <p:nvPr/>
        </p:nvCxnSpPr>
        <p:spPr>
          <a:xfrm flipH="1" flipV="1">
            <a:off x="5808502" y="3181109"/>
            <a:ext cx="2283189" cy="13001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1946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1057360" y="2145410"/>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p:sp>
        <p:nvSpPr>
          <p:cNvPr id="42" name="Content Placeholder 2">
            <a:extLst>
              <a:ext uri="{FF2B5EF4-FFF2-40B4-BE49-F238E27FC236}">
                <a16:creationId xmlns:a16="http://schemas.microsoft.com/office/drawing/2014/main" id="{F52B8C0A-1610-C340-846C-11D41878BD38}"/>
              </a:ext>
            </a:extLst>
          </p:cNvPr>
          <p:cNvSpPr txBox="1">
            <a:spLocks/>
          </p:cNvSpPr>
          <p:nvPr/>
        </p:nvSpPr>
        <p:spPr>
          <a:xfrm>
            <a:off x="642473" y="4504566"/>
            <a:ext cx="2209374" cy="164273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Here is the T array (Fenwick Tree). How might we search this efficiently to implement </a:t>
            </a:r>
            <a:r>
              <a:rPr lang="en-US" sz="1600" i="1" dirty="0" err="1"/>
              <a:t>thresholdSearch</a:t>
            </a:r>
            <a:r>
              <a:rPr lang="en-US" sz="1600" i="1" dirty="0"/>
              <a:t>(</a:t>
            </a:r>
            <a:r>
              <a:rPr lang="en-US" sz="1600" i="1" dirty="0" err="1"/>
              <a:t>int</a:t>
            </a:r>
            <a:r>
              <a:rPr lang="en-US" sz="1600" i="1" dirty="0"/>
              <a:t> t)?</a:t>
            </a:r>
          </a:p>
        </p:txBody>
      </p:sp>
      <p:sp>
        <p:nvSpPr>
          <p:cNvPr id="43" name="Rectangle 42">
            <a:extLst>
              <a:ext uri="{FF2B5EF4-FFF2-40B4-BE49-F238E27FC236}">
                <a16:creationId xmlns:a16="http://schemas.microsoft.com/office/drawing/2014/main" id="{D6E4E234-6462-0444-B432-3E9B7D4C8F51}"/>
              </a:ext>
            </a:extLst>
          </p:cNvPr>
          <p:cNvSpPr/>
          <p:nvPr/>
        </p:nvSpPr>
        <p:spPr>
          <a:xfrm>
            <a:off x="262152" y="2145410"/>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1066296" y="3339084"/>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271088" y="3339084"/>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p:cxnSp>
        <p:nvCxnSpPr>
          <p:cNvPr id="37" name="Straight Connector 36">
            <a:extLst>
              <a:ext uri="{FF2B5EF4-FFF2-40B4-BE49-F238E27FC236}">
                <a16:creationId xmlns:a16="http://schemas.microsoft.com/office/drawing/2014/main" id="{EBF2948F-9EF0-A740-8A18-A4311861C4E1}"/>
              </a:ext>
            </a:extLst>
          </p:cNvPr>
          <p:cNvCxnSpPr>
            <a:cxnSpLocks/>
          </p:cNvCxnSpPr>
          <p:nvPr/>
        </p:nvCxnSpPr>
        <p:spPr>
          <a:xfrm flipH="1">
            <a:off x="2353901" y="3965418"/>
            <a:ext cx="416460" cy="567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Content Placeholder 2">
            <a:extLst>
              <a:ext uri="{FF2B5EF4-FFF2-40B4-BE49-F238E27FC236}">
                <a16:creationId xmlns:a16="http://schemas.microsoft.com/office/drawing/2014/main" id="{5AAF1627-3B1A-BB49-8327-280DEABB4D6D}"/>
              </a:ext>
            </a:extLst>
          </p:cNvPr>
          <p:cNvSpPr txBox="1">
            <a:spLocks/>
          </p:cNvSpPr>
          <p:nvPr/>
        </p:nvSpPr>
        <p:spPr>
          <a:xfrm>
            <a:off x="6286173" y="2145411"/>
            <a:ext cx="5655348" cy="353346"/>
          </a:xfrm>
          <a:prstGeom prst="rect">
            <a:avLst/>
          </a:prstGeom>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Option 1: Binary Search</a:t>
            </a:r>
          </a:p>
        </p:txBody>
      </p:sp>
      <p:sp>
        <p:nvSpPr>
          <p:cNvPr id="46" name="Content Placeholder 2">
            <a:extLst>
              <a:ext uri="{FF2B5EF4-FFF2-40B4-BE49-F238E27FC236}">
                <a16:creationId xmlns:a16="http://schemas.microsoft.com/office/drawing/2014/main" id="{8F816E8F-77B9-BD45-8104-971795D9A29B}"/>
              </a:ext>
            </a:extLst>
          </p:cNvPr>
          <p:cNvSpPr txBox="1">
            <a:spLocks/>
          </p:cNvSpPr>
          <p:nvPr/>
        </p:nvSpPr>
        <p:spPr>
          <a:xfrm>
            <a:off x="6286173" y="2594235"/>
            <a:ext cx="5655348" cy="2828791"/>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i="1" dirty="0" err="1">
                <a:solidFill>
                  <a:schemeClr val="bg1"/>
                </a:solidFill>
              </a:rPr>
              <a:t>thresholdSearch</a:t>
            </a:r>
            <a:r>
              <a:rPr lang="en-US" sz="1600" i="1" dirty="0">
                <a:solidFill>
                  <a:schemeClr val="bg1"/>
                </a:solidFill>
              </a:rPr>
              <a:t>(</a:t>
            </a:r>
            <a:r>
              <a:rPr lang="en-US" sz="1600" i="1" dirty="0" err="1">
                <a:solidFill>
                  <a:schemeClr val="bg1"/>
                </a:solidFill>
              </a:rPr>
              <a:t>int</a:t>
            </a:r>
            <a:r>
              <a:rPr lang="en-US" sz="1600" i="1" dirty="0">
                <a:solidFill>
                  <a:schemeClr val="bg1"/>
                </a:solidFill>
              </a:rPr>
              <a:t> t):</a:t>
            </a:r>
            <a:br>
              <a:rPr lang="en-US" sz="1600" i="1" dirty="0">
                <a:solidFill>
                  <a:schemeClr val="bg1"/>
                </a:solidFill>
              </a:rPr>
            </a:br>
            <a:r>
              <a:rPr lang="en-US" sz="1600" i="1" dirty="0">
                <a:solidFill>
                  <a:schemeClr val="bg1"/>
                </a:solidFill>
              </a:rPr>
              <a:t>      l = 0; r=</a:t>
            </a:r>
            <a:r>
              <a:rPr lang="en-US" sz="1600" i="1" dirty="0" err="1">
                <a:solidFill>
                  <a:schemeClr val="bg1"/>
                </a:solidFill>
              </a:rPr>
              <a:t>T.size</a:t>
            </a:r>
            <a:r>
              <a:rPr lang="en-US" sz="1600" i="1" dirty="0">
                <a:solidFill>
                  <a:schemeClr val="bg1"/>
                </a:solidFill>
              </a:rPr>
              <a:t>()-1</a:t>
            </a:r>
            <a:br>
              <a:rPr lang="en-US" sz="1600" i="1" dirty="0">
                <a:solidFill>
                  <a:schemeClr val="bg1"/>
                </a:solidFill>
              </a:rPr>
            </a:br>
            <a:r>
              <a:rPr lang="en-US" sz="1600" i="1" dirty="0">
                <a:solidFill>
                  <a:schemeClr val="bg1"/>
                </a:solidFill>
              </a:rPr>
              <a:t>      while(l&lt;r):</a:t>
            </a:r>
            <a:br>
              <a:rPr lang="en-US" sz="1600" i="1" dirty="0">
                <a:solidFill>
                  <a:schemeClr val="bg1"/>
                </a:solidFill>
              </a:rPr>
            </a:br>
            <a:r>
              <a:rPr lang="en-US" sz="1600" i="1" dirty="0">
                <a:solidFill>
                  <a:schemeClr val="bg1"/>
                </a:solidFill>
              </a:rPr>
              <a:t>            mid = Floor(</a:t>
            </a:r>
            <a:r>
              <a:rPr lang="en-US" sz="1600" i="1" dirty="0" err="1">
                <a:solidFill>
                  <a:schemeClr val="bg1"/>
                </a:solidFill>
              </a:rPr>
              <a:t>T.size</a:t>
            </a:r>
            <a:r>
              <a:rPr lang="en-US" sz="1600" i="1" dirty="0">
                <a:solidFill>
                  <a:schemeClr val="bg1"/>
                </a:solidFill>
              </a:rPr>
              <a:t>() / 2)</a:t>
            </a:r>
            <a:br>
              <a:rPr lang="en-US" sz="1600" i="1" dirty="0">
                <a:solidFill>
                  <a:schemeClr val="bg1"/>
                </a:solidFill>
              </a:rPr>
            </a:br>
            <a:r>
              <a:rPr lang="en-US" sz="1600" i="1" dirty="0">
                <a:solidFill>
                  <a:schemeClr val="bg1"/>
                </a:solidFill>
              </a:rPr>
              <a:t>            </a:t>
            </a:r>
            <a:r>
              <a:rPr lang="en-US" sz="1600" i="1" dirty="0" err="1">
                <a:solidFill>
                  <a:schemeClr val="bg1"/>
                </a:solidFill>
              </a:rPr>
              <a:t>val</a:t>
            </a:r>
            <a:r>
              <a:rPr lang="en-US" sz="1600" i="1" dirty="0">
                <a:solidFill>
                  <a:schemeClr val="bg1"/>
                </a:solidFill>
              </a:rPr>
              <a:t> = Sum(mid)	//</a:t>
            </a:r>
            <a:r>
              <a:rPr lang="en-US" sz="1600" i="1" dirty="0" err="1">
                <a:solidFill>
                  <a:schemeClr val="bg1"/>
                </a:solidFill>
              </a:rPr>
              <a:t>fenwick</a:t>
            </a:r>
            <a:r>
              <a:rPr lang="en-US" sz="1600" i="1" dirty="0">
                <a:solidFill>
                  <a:schemeClr val="bg1"/>
                </a:solidFill>
              </a:rPr>
              <a:t> tree sum query</a:t>
            </a:r>
            <a:br>
              <a:rPr lang="en-US" sz="1600" i="1" dirty="0">
                <a:solidFill>
                  <a:schemeClr val="bg1"/>
                </a:solidFill>
              </a:rPr>
            </a:br>
            <a:r>
              <a:rPr lang="en-US" sz="1600" i="1" dirty="0">
                <a:solidFill>
                  <a:schemeClr val="bg1"/>
                </a:solidFill>
              </a:rPr>
              <a:t>            if(</a:t>
            </a:r>
            <a:r>
              <a:rPr lang="en-US" sz="1600" i="1" dirty="0" err="1">
                <a:solidFill>
                  <a:schemeClr val="bg1"/>
                </a:solidFill>
              </a:rPr>
              <a:t>val</a:t>
            </a:r>
            <a:r>
              <a:rPr lang="en-US" sz="1600" i="1" dirty="0">
                <a:solidFill>
                  <a:schemeClr val="bg1"/>
                </a:solidFill>
              </a:rPr>
              <a:t> &lt; threshold) then l=mid+1</a:t>
            </a:r>
            <a:br>
              <a:rPr lang="en-US" sz="1600" i="1" dirty="0">
                <a:solidFill>
                  <a:schemeClr val="bg1"/>
                </a:solidFill>
              </a:rPr>
            </a:br>
            <a:r>
              <a:rPr lang="en-US" sz="1600" i="1" dirty="0">
                <a:solidFill>
                  <a:schemeClr val="bg1"/>
                </a:solidFill>
              </a:rPr>
              <a:t>            else r = mid</a:t>
            </a:r>
          </a:p>
          <a:p>
            <a:pPr marL="0" indent="0">
              <a:buNone/>
            </a:pPr>
            <a:r>
              <a:rPr lang="en-US" sz="1600" i="1" dirty="0">
                <a:solidFill>
                  <a:schemeClr val="bg1"/>
                </a:solidFill>
              </a:rPr>
              <a:t>      return l		//l should equal r here</a:t>
            </a:r>
          </a:p>
        </p:txBody>
      </p:sp>
      <mc:AlternateContent xmlns:mc="http://schemas.openxmlformats.org/markup-compatibility/2006" xmlns:a14="http://schemas.microsoft.com/office/drawing/2010/main">
        <mc:Choice Requires="a14">
          <p:sp>
            <p:nvSpPr>
              <p:cNvPr id="47" name="Content Placeholder 2">
                <a:extLst>
                  <a:ext uri="{FF2B5EF4-FFF2-40B4-BE49-F238E27FC236}">
                    <a16:creationId xmlns:a16="http://schemas.microsoft.com/office/drawing/2014/main" id="{B9C3BFF0-BAED-9B4F-BB8B-1C2C9E20BA9D}"/>
                  </a:ext>
                </a:extLst>
              </p:cNvPr>
              <p:cNvSpPr txBox="1">
                <a:spLocks/>
              </p:cNvSpPr>
              <p:nvPr/>
            </p:nvSpPr>
            <p:spPr>
              <a:xfrm>
                <a:off x="6286174" y="5667469"/>
                <a:ext cx="5012552" cy="102304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What is the runtime of this?</a:t>
                </a:r>
              </a:p>
              <a:p>
                <a:pPr marL="0" indent="0" algn="ctr">
                  <a:buFont typeface="Arial" panose="020B0604020202020204" pitchFamily="34" charset="0"/>
                  <a:buNone/>
                </a:pPr>
                <a:r>
                  <a:rPr lang="en-US" sz="1600" i="1" dirty="0"/>
                  <a:t>log(n) binary search with a log(n) call to Sum() = </a:t>
                </a:r>
                <a14:m>
                  <m:oMath xmlns:m="http://schemas.openxmlformats.org/officeDocument/2006/math">
                    <m:r>
                      <m:rPr>
                        <m:sty m:val="p"/>
                      </m:rPr>
                      <a:rPr lang="en-US" sz="1600" b="0" i="0" smtClean="0">
                        <a:latin typeface="Cambria Math" panose="02040503050406030204" pitchFamily="18" charset="0"/>
                      </a:rPr>
                      <m:t>Θ</m:t>
                    </m:r>
                    <m:r>
                      <a:rPr lang="en-US" sz="1600" b="0" i="1" smtClean="0">
                        <a:latin typeface="Cambria Math" panose="02040503050406030204" pitchFamily="18" charset="0"/>
                      </a:rPr>
                      <m:t>(</m:t>
                    </m:r>
                    <m:func>
                      <m:funcPr>
                        <m:ctrlPr>
                          <a:rPr lang="en-US" sz="1600" b="0" i="1" smtClean="0">
                            <a:latin typeface="Cambria Math" panose="02040503050406030204" pitchFamily="18" charset="0"/>
                          </a:rPr>
                        </m:ctrlPr>
                      </m:funcPr>
                      <m:fName>
                        <m:sSup>
                          <m:sSupPr>
                            <m:ctrlPr>
                              <a:rPr lang="en-US" sz="1600" b="0" i="1" smtClean="0">
                                <a:latin typeface="Cambria Math" panose="02040503050406030204" pitchFamily="18" charset="0"/>
                              </a:rPr>
                            </m:ctrlPr>
                          </m:sSupPr>
                          <m:e>
                            <m:r>
                              <m:rPr>
                                <m:sty m:val="p"/>
                              </m:rPr>
                              <a:rPr lang="en-US" sz="1600" b="0" i="0" smtClean="0">
                                <a:latin typeface="Cambria Math" panose="02040503050406030204" pitchFamily="18" charset="0"/>
                              </a:rPr>
                              <m:t>log</m:t>
                            </m:r>
                          </m:e>
                          <m:sup>
                            <m:r>
                              <a:rPr lang="en-US" sz="1600" b="0" i="1" smtClean="0">
                                <a:latin typeface="Cambria Math" panose="02040503050406030204" pitchFamily="18" charset="0"/>
                              </a:rPr>
                              <m:t>2</m:t>
                            </m:r>
                          </m:sup>
                        </m:sSup>
                      </m:fName>
                      <m:e>
                        <m:r>
                          <a:rPr lang="en-US" sz="1600" b="0" i="1" smtClean="0">
                            <a:latin typeface="Cambria Math" panose="02040503050406030204" pitchFamily="18" charset="0"/>
                          </a:rPr>
                          <m:t>𝑛</m:t>
                        </m:r>
                      </m:e>
                    </m:func>
                    <m:r>
                      <a:rPr lang="en-US" sz="1600" b="0" i="1" smtClean="0">
                        <a:latin typeface="Cambria Math" panose="02040503050406030204" pitchFamily="18" charset="0"/>
                      </a:rPr>
                      <m:t>)</m:t>
                    </m:r>
                  </m:oMath>
                </a14:m>
                <a:endParaRPr lang="en-US" sz="1600" i="1" dirty="0"/>
              </a:p>
            </p:txBody>
          </p:sp>
        </mc:Choice>
        <mc:Fallback xmlns="">
          <p:sp>
            <p:nvSpPr>
              <p:cNvPr id="47" name="Content Placeholder 2">
                <a:extLst>
                  <a:ext uri="{FF2B5EF4-FFF2-40B4-BE49-F238E27FC236}">
                    <a16:creationId xmlns:a16="http://schemas.microsoft.com/office/drawing/2014/main" id="{B9C3BFF0-BAED-9B4F-BB8B-1C2C9E20BA9D}"/>
                  </a:ext>
                </a:extLst>
              </p:cNvPr>
              <p:cNvSpPr txBox="1">
                <a:spLocks noRot="1" noChangeAspect="1" noMove="1" noResize="1" noEditPoints="1" noAdjustHandles="1" noChangeArrowheads="1" noChangeShapeType="1" noTextEdit="1"/>
              </p:cNvSpPr>
              <p:nvPr/>
            </p:nvSpPr>
            <p:spPr>
              <a:xfrm>
                <a:off x="6286174" y="5667469"/>
                <a:ext cx="5012552" cy="102304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575869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mc:AlternateContent xmlns:mc="http://schemas.openxmlformats.org/markup-compatibility/2006">
        <mc:Choice xmlns:a14="http://schemas.microsoft.com/office/drawing/2010/main" Requires="a14">
          <p:sp>
            <p:nvSpPr>
              <p:cNvPr id="42" name="Content Placeholder 2">
                <a:extLst>
                  <a:ext uri="{FF2B5EF4-FFF2-40B4-BE49-F238E27FC236}">
                    <a16:creationId xmlns:a16="http://schemas.microsoft.com/office/drawing/2014/main" id="{F52B8C0A-1610-C340-846C-11D41878BD38}"/>
                  </a:ext>
                </a:extLst>
              </p:cNvPr>
              <p:cNvSpPr txBox="1">
                <a:spLocks/>
              </p:cNvSpPr>
              <p:nvPr/>
            </p:nvSpPr>
            <p:spPr>
              <a:xfrm>
                <a:off x="1252349" y="4128380"/>
                <a:ext cx="5881777" cy="2190939"/>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Notice that some indices store full prefixes (g() function takes them to 0:</a:t>
                </a:r>
              </a:p>
              <a:p>
                <a:pPr marL="0" indent="0">
                  <a:buFont typeface="Arial" panose="020B0604020202020204" pitchFamily="34" charset="0"/>
                  <a:buNone/>
                </a:pPr>
                <a:r>
                  <a:rPr lang="en-US" sz="1600" i="1" dirty="0"/>
                  <a:t>0	</a:t>
                </a:r>
                <a14:m>
                  <m:oMath xmlns:m="http://schemas.openxmlformats.org/officeDocument/2006/math">
                    <m:r>
                      <a:rPr lang="en-US" sz="1600" b="0" i="1" smtClean="0">
                        <a:latin typeface="Cambria Math" panose="02040503050406030204" pitchFamily="18" charset="0"/>
                      </a:rPr>
                      <m:t>𝑔</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0</m:t>
                        </m:r>
                      </m:e>
                    </m:d>
                    <m:r>
                      <a:rPr lang="en-US" sz="1600" b="0" i="1" smtClean="0">
                        <a:latin typeface="Cambria Math" panose="02040503050406030204" pitchFamily="18" charset="0"/>
                      </a:rPr>
                      <m:t>=</m:t>
                    </m:r>
                    <m:r>
                      <a:rPr lang="en-US" sz="1600" b="0" i="1" smtClean="0">
                        <a:latin typeface="Cambria Math" panose="02040503050406030204" pitchFamily="18" charset="0"/>
                      </a:rPr>
                      <m:t>𝑔</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0000</m:t>
                            </m:r>
                          </m:e>
                          <m:sub>
                            <m:r>
                              <a:rPr lang="en-US" sz="1600" b="0" i="1" smtClean="0">
                                <a:latin typeface="Cambria Math" panose="02040503050406030204" pitchFamily="18" charset="0"/>
                              </a:rPr>
                              <m:t>2</m:t>
                            </m:r>
                          </m:sub>
                        </m:sSub>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0000</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=0</m:t>
                    </m:r>
                  </m:oMath>
                </a14:m>
                <a:endParaRPr lang="en-US" sz="1600" i="1" dirty="0"/>
              </a:p>
              <a:p>
                <a:pPr marL="0" indent="0">
                  <a:buNone/>
                </a:pPr>
                <a:r>
                  <a:rPr lang="en-US" sz="1600" i="1" dirty="0"/>
                  <a:t>1	</a:t>
                </a:r>
                <a14:m>
                  <m:oMath xmlns:m="http://schemas.openxmlformats.org/officeDocument/2006/math">
                    <m:r>
                      <a:rPr lang="en-US" sz="1600" i="1">
                        <a:latin typeface="Cambria Math" panose="02040503050406030204" pitchFamily="18" charset="0"/>
                      </a:rPr>
                      <m:t>𝑔</m:t>
                    </m:r>
                    <m:d>
                      <m:dPr>
                        <m:ctrlPr>
                          <a:rPr lang="en-US" sz="1600" i="1">
                            <a:latin typeface="Cambria Math" panose="02040503050406030204" pitchFamily="18" charset="0"/>
                          </a:rPr>
                        </m:ctrlPr>
                      </m:dPr>
                      <m:e>
                        <m:r>
                          <a:rPr lang="en-US" sz="1600" b="0" i="1" smtClean="0">
                            <a:latin typeface="Cambria Math" panose="02040503050406030204" pitchFamily="18" charset="0"/>
                          </a:rPr>
                          <m:t>1</m:t>
                        </m:r>
                      </m:e>
                    </m:d>
                    <m:r>
                      <a:rPr lang="en-US" sz="1600" i="1">
                        <a:latin typeface="Cambria Math" panose="02040503050406030204" pitchFamily="18" charset="0"/>
                      </a:rPr>
                      <m:t>=</m:t>
                    </m:r>
                    <m:r>
                      <a:rPr lang="en-US" sz="1600" i="1">
                        <a:latin typeface="Cambria Math" panose="02040503050406030204" pitchFamily="18" charset="0"/>
                      </a:rPr>
                      <m:t>𝑔</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000</m:t>
                            </m:r>
                            <m:r>
                              <a:rPr lang="en-US" sz="1600" b="0" i="1" smtClean="0">
                                <a:latin typeface="Cambria Math" panose="02040503050406030204" pitchFamily="18" charset="0"/>
                              </a:rPr>
                              <m:t>1</m:t>
                            </m:r>
                          </m:e>
                          <m:sub>
                            <m:r>
                              <a:rPr lang="en-US" sz="1600" i="1">
                                <a:latin typeface="Cambria Math" panose="02040503050406030204" pitchFamily="18" charset="0"/>
                              </a:rPr>
                              <m:t>2</m:t>
                            </m:r>
                          </m:sub>
                        </m:sSub>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000</m:t>
                        </m:r>
                        <m:r>
                          <a:rPr lang="en-US" sz="1600" b="0" i="1" smtClean="0">
                            <a:latin typeface="Cambria Math" panose="02040503050406030204" pitchFamily="18" charset="0"/>
                          </a:rPr>
                          <m:t>1</m:t>
                        </m:r>
                      </m:e>
                      <m:sub>
                        <m:r>
                          <a:rPr lang="en-US" sz="1600" i="1">
                            <a:latin typeface="Cambria Math" panose="02040503050406030204" pitchFamily="18" charset="0"/>
                          </a:rPr>
                          <m:t>2</m:t>
                        </m:r>
                      </m:sub>
                    </m:sSub>
                    <m:r>
                      <a:rPr lang="en-US" sz="1600" i="1">
                        <a:latin typeface="Cambria Math" panose="02040503050406030204" pitchFamily="18" charset="0"/>
                      </a:rPr>
                      <m:t>=</m:t>
                    </m:r>
                    <m:r>
                      <a:rPr lang="en-US" sz="1600" b="0" i="1" smtClean="0">
                        <a:latin typeface="Cambria Math" panose="02040503050406030204" pitchFamily="18" charset="0"/>
                      </a:rPr>
                      <m:t>1</m:t>
                    </m:r>
                  </m:oMath>
                </a14:m>
                <a:endParaRPr lang="en-US" sz="1600" i="1" dirty="0"/>
              </a:p>
              <a:p>
                <a:pPr marL="0" indent="0">
                  <a:buNone/>
                </a:pPr>
                <a:r>
                  <a:rPr lang="en-US" sz="1600" i="1" dirty="0"/>
                  <a:t>3	</a:t>
                </a:r>
                <a14:m>
                  <m:oMath xmlns:m="http://schemas.openxmlformats.org/officeDocument/2006/math">
                    <m:r>
                      <a:rPr lang="en-US" sz="1600" i="1">
                        <a:latin typeface="Cambria Math" panose="02040503050406030204" pitchFamily="18" charset="0"/>
                      </a:rPr>
                      <m:t>𝑔</m:t>
                    </m:r>
                    <m:d>
                      <m:dPr>
                        <m:ctrlPr>
                          <a:rPr lang="en-US" sz="1600" i="1">
                            <a:latin typeface="Cambria Math" panose="02040503050406030204" pitchFamily="18" charset="0"/>
                          </a:rPr>
                        </m:ctrlPr>
                      </m:dPr>
                      <m:e>
                        <m:r>
                          <a:rPr lang="en-US" sz="1600" b="0" i="1" smtClean="0">
                            <a:latin typeface="Cambria Math" panose="02040503050406030204" pitchFamily="18" charset="0"/>
                          </a:rPr>
                          <m:t>3</m:t>
                        </m:r>
                      </m:e>
                    </m:d>
                    <m:r>
                      <a:rPr lang="en-US" sz="1600" i="1">
                        <a:latin typeface="Cambria Math" panose="02040503050406030204" pitchFamily="18" charset="0"/>
                      </a:rPr>
                      <m:t>=</m:t>
                    </m:r>
                    <m:r>
                      <a:rPr lang="en-US" sz="1600" i="1">
                        <a:latin typeface="Cambria Math" panose="02040503050406030204" pitchFamily="18" charset="0"/>
                      </a:rPr>
                      <m:t>𝑔</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00</m:t>
                            </m:r>
                            <m:r>
                              <a:rPr lang="en-US" sz="1600" b="0" i="1" smtClean="0">
                                <a:latin typeface="Cambria Math" panose="02040503050406030204" pitchFamily="18" charset="0"/>
                              </a:rPr>
                              <m:t>11</m:t>
                            </m:r>
                          </m:e>
                          <m:sub>
                            <m:r>
                              <a:rPr lang="en-US" sz="1600" i="1">
                                <a:latin typeface="Cambria Math" panose="02040503050406030204" pitchFamily="18" charset="0"/>
                              </a:rPr>
                              <m:t>2</m:t>
                            </m:r>
                          </m:sub>
                        </m:sSub>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00</m:t>
                        </m:r>
                        <m:r>
                          <a:rPr lang="en-US" sz="1600" b="0" i="1" smtClean="0">
                            <a:latin typeface="Cambria Math" panose="02040503050406030204" pitchFamily="18" charset="0"/>
                          </a:rPr>
                          <m:t>11</m:t>
                        </m:r>
                      </m:e>
                      <m:sub>
                        <m:r>
                          <a:rPr lang="en-US" sz="1600" i="1">
                            <a:latin typeface="Cambria Math" panose="02040503050406030204" pitchFamily="18" charset="0"/>
                          </a:rPr>
                          <m:t>2</m:t>
                        </m:r>
                      </m:sub>
                    </m:sSub>
                    <m:r>
                      <a:rPr lang="en-US" sz="1600" i="1">
                        <a:latin typeface="Cambria Math" panose="02040503050406030204" pitchFamily="18" charset="0"/>
                      </a:rPr>
                      <m:t>=</m:t>
                    </m:r>
                    <m:r>
                      <a:rPr lang="en-US" sz="1600" b="0" i="1" smtClean="0">
                        <a:latin typeface="Cambria Math" panose="02040503050406030204" pitchFamily="18" charset="0"/>
                      </a:rPr>
                      <m:t>3</m:t>
                    </m:r>
                  </m:oMath>
                </a14:m>
                <a:endParaRPr lang="en-US" sz="1600" i="1" dirty="0"/>
              </a:p>
              <a:p>
                <a:pPr marL="0" indent="0">
                  <a:buNone/>
                </a:pPr>
                <a:r>
                  <a:rPr lang="en-US" sz="1600" i="1" dirty="0"/>
                  <a:t>7	</a:t>
                </a:r>
                <a14:m>
                  <m:oMath xmlns:m="http://schemas.openxmlformats.org/officeDocument/2006/math">
                    <m:r>
                      <a:rPr lang="en-US" sz="1600" i="1">
                        <a:latin typeface="Cambria Math" panose="02040503050406030204" pitchFamily="18" charset="0"/>
                      </a:rPr>
                      <m:t>𝑔</m:t>
                    </m:r>
                    <m:d>
                      <m:dPr>
                        <m:ctrlPr>
                          <a:rPr lang="en-US" sz="1600" i="1">
                            <a:latin typeface="Cambria Math" panose="02040503050406030204" pitchFamily="18" charset="0"/>
                          </a:rPr>
                        </m:ctrlPr>
                      </m:dPr>
                      <m:e>
                        <m:r>
                          <a:rPr lang="en-US" sz="1600" b="0" i="1" smtClean="0">
                            <a:latin typeface="Cambria Math" panose="02040503050406030204" pitchFamily="18" charset="0"/>
                          </a:rPr>
                          <m:t>7</m:t>
                        </m:r>
                      </m:e>
                    </m:d>
                    <m:r>
                      <a:rPr lang="en-US" sz="1600" i="1">
                        <a:latin typeface="Cambria Math" panose="02040503050406030204" pitchFamily="18" charset="0"/>
                      </a:rPr>
                      <m:t>=</m:t>
                    </m:r>
                    <m:r>
                      <a:rPr lang="en-US" sz="1600" i="1">
                        <a:latin typeface="Cambria Math" panose="02040503050406030204" pitchFamily="18" charset="0"/>
                      </a:rPr>
                      <m:t>𝑔</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0</m:t>
                            </m:r>
                            <m:r>
                              <a:rPr lang="en-US" sz="1600" b="0" i="1" smtClean="0">
                                <a:latin typeface="Cambria Math" panose="02040503050406030204" pitchFamily="18" charset="0"/>
                              </a:rPr>
                              <m:t>111</m:t>
                            </m:r>
                          </m:e>
                          <m:sub>
                            <m:r>
                              <a:rPr lang="en-US" sz="1600" i="1">
                                <a:latin typeface="Cambria Math" panose="02040503050406030204" pitchFamily="18" charset="0"/>
                              </a:rPr>
                              <m:t>2</m:t>
                            </m:r>
                          </m:sub>
                        </m:sSub>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0</m:t>
                        </m:r>
                        <m:r>
                          <a:rPr lang="en-US" sz="1600" b="0" i="1" smtClean="0">
                            <a:latin typeface="Cambria Math" panose="02040503050406030204" pitchFamily="18" charset="0"/>
                          </a:rPr>
                          <m:t>111</m:t>
                        </m:r>
                      </m:e>
                      <m:sub>
                        <m:r>
                          <a:rPr lang="en-US" sz="1600" i="1">
                            <a:latin typeface="Cambria Math" panose="02040503050406030204" pitchFamily="18" charset="0"/>
                          </a:rPr>
                          <m:t>2</m:t>
                        </m:r>
                      </m:sub>
                    </m:sSub>
                    <m:r>
                      <a:rPr lang="en-US" sz="1600" i="1">
                        <a:latin typeface="Cambria Math" panose="02040503050406030204" pitchFamily="18" charset="0"/>
                      </a:rPr>
                      <m:t>=</m:t>
                    </m:r>
                    <m:r>
                      <a:rPr lang="en-US" sz="1600" b="0" i="1" smtClean="0">
                        <a:latin typeface="Cambria Math" panose="02040503050406030204" pitchFamily="18" charset="0"/>
                      </a:rPr>
                      <m:t>7</m:t>
                    </m:r>
                  </m:oMath>
                </a14:m>
                <a:endParaRPr lang="en-US" sz="1600" i="1" dirty="0"/>
              </a:p>
            </p:txBody>
          </p:sp>
        </mc:Choice>
        <mc:Fallback>
          <p:sp>
            <p:nvSpPr>
              <p:cNvPr id="42" name="Content Placeholder 2">
                <a:extLst>
                  <a:ext uri="{FF2B5EF4-FFF2-40B4-BE49-F238E27FC236}">
                    <a16:creationId xmlns:a16="http://schemas.microsoft.com/office/drawing/2014/main" id="{F52B8C0A-1610-C340-846C-11D41878BD38}"/>
                  </a:ext>
                </a:extLst>
              </p:cNvPr>
              <p:cNvSpPr txBox="1">
                <a:spLocks noRot="1" noChangeAspect="1" noMove="1" noResize="1" noEditPoints="1" noAdjustHandles="1" noChangeArrowheads="1" noChangeShapeType="1" noTextEdit="1"/>
              </p:cNvSpPr>
              <p:nvPr/>
            </p:nvSpPr>
            <p:spPr>
              <a:xfrm>
                <a:off x="1252349" y="4128380"/>
                <a:ext cx="5881777" cy="2190939"/>
              </a:xfrm>
              <a:prstGeom prst="rect">
                <a:avLst/>
              </a:prstGeom>
              <a:blipFill>
                <a:blip r:embed="rId3"/>
                <a:stretch>
                  <a:fillRect l="-430"/>
                </a:stretch>
              </a:blipFill>
              <a:ln>
                <a:solidFill>
                  <a:schemeClr val="tx1">
                    <a:lumMod val="95000"/>
                  </a:schemeClr>
                </a:solidFill>
              </a:ln>
            </p:spPr>
            <p:txBody>
              <a:bodyPr/>
              <a:lstStyle/>
              <a:p>
                <a:r>
                  <a:rPr lang="en-US">
                    <a:noFill/>
                  </a:rPr>
                  <a:t> </a:t>
                </a:r>
              </a:p>
            </p:txBody>
          </p:sp>
        </mc:Fallback>
      </mc:AlternateContent>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p:cxnSp>
        <p:nvCxnSpPr>
          <p:cNvPr id="37" name="Straight Connector 36">
            <a:extLst>
              <a:ext uri="{FF2B5EF4-FFF2-40B4-BE49-F238E27FC236}">
                <a16:creationId xmlns:a16="http://schemas.microsoft.com/office/drawing/2014/main" id="{EBF2948F-9EF0-A740-8A18-A4311861C4E1}"/>
              </a:ext>
            </a:extLst>
          </p:cNvPr>
          <p:cNvCxnSpPr>
            <a:cxnSpLocks/>
            <a:endCxn id="42" idx="0"/>
          </p:cNvCxnSpPr>
          <p:nvPr/>
        </p:nvCxnSpPr>
        <p:spPr>
          <a:xfrm flipH="1">
            <a:off x="4193238" y="2861306"/>
            <a:ext cx="79998" cy="12670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Content Placeholder 2">
            <a:extLst>
              <a:ext uri="{FF2B5EF4-FFF2-40B4-BE49-F238E27FC236}">
                <a16:creationId xmlns:a16="http://schemas.microsoft.com/office/drawing/2014/main" id="{5AAF1627-3B1A-BB49-8327-280DEABB4D6D}"/>
              </a:ext>
            </a:extLst>
          </p:cNvPr>
          <p:cNvSpPr txBox="1">
            <a:spLocks/>
          </p:cNvSpPr>
          <p:nvPr/>
        </p:nvSpPr>
        <p:spPr>
          <a:xfrm>
            <a:off x="8411582" y="2856123"/>
            <a:ext cx="3527783" cy="1661804"/>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This is great for a first check because we quickly check an entire prefix sum and know if the answer index is to the right or to the left (feels like binary search) without calling the sum() function</a:t>
            </a:r>
          </a:p>
        </p:txBody>
      </p:sp>
      <p:cxnSp>
        <p:nvCxnSpPr>
          <p:cNvPr id="44" name="Straight Connector 43">
            <a:extLst>
              <a:ext uri="{FF2B5EF4-FFF2-40B4-BE49-F238E27FC236}">
                <a16:creationId xmlns:a16="http://schemas.microsoft.com/office/drawing/2014/main" id="{BA76FF1A-68CF-1141-A19A-C8EFC7053DB1}"/>
              </a:ext>
            </a:extLst>
          </p:cNvPr>
          <p:cNvCxnSpPr>
            <a:cxnSpLocks/>
            <a:endCxn id="42" idx="0"/>
          </p:cNvCxnSpPr>
          <p:nvPr/>
        </p:nvCxnSpPr>
        <p:spPr>
          <a:xfrm flipH="1">
            <a:off x="4193238" y="2861305"/>
            <a:ext cx="532672" cy="12670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CB00D47-A4F3-4446-A9DE-61801591527B}"/>
              </a:ext>
            </a:extLst>
          </p:cNvPr>
          <p:cNvCxnSpPr>
            <a:cxnSpLocks/>
            <a:endCxn id="42" idx="0"/>
          </p:cNvCxnSpPr>
          <p:nvPr/>
        </p:nvCxnSpPr>
        <p:spPr>
          <a:xfrm flipH="1">
            <a:off x="4193238" y="2861299"/>
            <a:ext cx="1510446" cy="1267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5DD4500-F3AD-974A-8C43-8382D9075676}"/>
              </a:ext>
            </a:extLst>
          </p:cNvPr>
          <p:cNvCxnSpPr>
            <a:cxnSpLocks/>
            <a:endCxn id="42" idx="0"/>
          </p:cNvCxnSpPr>
          <p:nvPr/>
        </p:nvCxnSpPr>
        <p:spPr>
          <a:xfrm flipH="1">
            <a:off x="4193238" y="2861301"/>
            <a:ext cx="3447888" cy="12670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Content Placeholder 2">
                <a:extLst>
                  <a:ext uri="{FF2B5EF4-FFF2-40B4-BE49-F238E27FC236}">
                    <a16:creationId xmlns:a16="http://schemas.microsoft.com/office/drawing/2014/main" id="{488D2B77-7C1A-B446-B583-8613C06A8E5B}"/>
                  </a:ext>
                </a:extLst>
              </p:cNvPr>
              <p:cNvSpPr txBox="1">
                <a:spLocks/>
              </p:cNvSpPr>
              <p:nvPr/>
            </p:nvSpPr>
            <p:spPr>
              <a:xfrm>
                <a:off x="7691700" y="4682359"/>
                <a:ext cx="3911721" cy="1914302"/>
              </a:xfrm>
              <a:prstGeom prst="rect">
                <a:avLst/>
              </a:prstGeom>
              <a:solidFill>
                <a:schemeClr val="tx1">
                  <a:lumMod val="95000"/>
                </a:schemeClr>
              </a:solidFill>
              <a:ln>
                <a:solidFill>
                  <a:schemeClr val="bg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First index we check should be highest value such that g() = 0:</a:t>
                </a: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func>
                        <m:funcPr>
                          <m:ctrlPr>
                            <a:rPr lang="en-US" sz="1600" b="1" i="1" smtClean="0">
                              <a:solidFill>
                                <a:schemeClr val="bg1"/>
                              </a:solidFill>
                              <a:latin typeface="Cambria Math" panose="02040503050406030204" pitchFamily="18" charset="0"/>
                            </a:rPr>
                          </m:ctrlPr>
                        </m:funcPr>
                        <m:fName>
                          <m:r>
                            <a:rPr lang="en-US" sz="1600" b="1" i="1" smtClean="0">
                              <a:solidFill>
                                <a:schemeClr val="bg1"/>
                              </a:solidFill>
                              <a:latin typeface="Cambria Math" panose="02040503050406030204" pitchFamily="18" charset="0"/>
                            </a:rPr>
                            <m:t>𝒊𝒅𝒙</m:t>
                          </m:r>
                          <m:r>
                            <a:rPr lang="en-US" sz="1600" b="1" i="1" smtClean="0">
                              <a:solidFill>
                                <a:schemeClr val="bg1"/>
                              </a:solidFill>
                              <a:latin typeface="Cambria Math" panose="02040503050406030204" pitchFamily="18" charset="0"/>
                            </a:rPr>
                            <m:t>=(</m:t>
                          </m:r>
                          <m:r>
                            <a:rPr lang="en-US" sz="1600" b="1" i="1" smtClean="0">
                              <a:solidFill>
                                <a:schemeClr val="bg1"/>
                              </a:solidFill>
                              <a:latin typeface="Cambria Math" panose="02040503050406030204" pitchFamily="18" charset="0"/>
                            </a:rPr>
                            <m:t>𝟏</m:t>
                          </m:r>
                          <m:r>
                            <a:rPr lang="en-US" sz="1600" b="1" i="1" smtClean="0">
                              <a:solidFill>
                                <a:schemeClr val="bg1"/>
                              </a:solidFill>
                              <a:latin typeface="Cambria Math" panose="02040503050406030204" pitchFamily="18" charset="0"/>
                            </a:rPr>
                            <m:t>≪</m:t>
                          </m:r>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m:t>
                              </m:r>
                              <m:r>
                                <a:rPr lang="en-US" sz="1600" b="1" i="0" smtClean="0">
                                  <a:solidFill>
                                    <a:schemeClr val="bg1"/>
                                  </a:solidFill>
                                  <a:latin typeface="Cambria Math" panose="02040503050406030204" pitchFamily="18" charset="0"/>
                                </a:rPr>
                                <m:t>𝐥𝐨𝐠</m:t>
                              </m:r>
                            </m:e>
                            <m:sub>
                              <m:r>
                                <a:rPr lang="en-US" sz="1600" b="1" i="1" smtClean="0">
                                  <a:solidFill>
                                    <a:schemeClr val="bg1"/>
                                  </a:solidFill>
                                  <a:latin typeface="Cambria Math" panose="02040503050406030204" pitchFamily="18" charset="0"/>
                                </a:rPr>
                                <m:t>𝟐</m:t>
                              </m:r>
                            </m:sub>
                          </m:sSub>
                        </m:fName>
                        <m:e>
                          <m:r>
                            <a:rPr lang="en-US" sz="1600" b="1" i="1" smtClean="0">
                              <a:solidFill>
                                <a:schemeClr val="bg1"/>
                              </a:solidFill>
                              <a:latin typeface="Cambria Math" panose="02040503050406030204" pitchFamily="18" charset="0"/>
                            </a:rPr>
                            <m:t>(</m:t>
                          </m:r>
                          <m:r>
                            <a:rPr lang="en-US" sz="1600" b="1" i="1" smtClean="0">
                              <a:solidFill>
                                <a:schemeClr val="bg1"/>
                              </a:solidFill>
                              <a:latin typeface="Cambria Math" panose="02040503050406030204" pitchFamily="18" charset="0"/>
                            </a:rPr>
                            <m:t>𝑻</m:t>
                          </m:r>
                          <m:r>
                            <a:rPr lang="en-US" sz="1600" b="1" i="1" smtClean="0">
                              <a:solidFill>
                                <a:schemeClr val="bg1"/>
                              </a:solidFill>
                              <a:latin typeface="Cambria Math" panose="02040503050406030204" pitchFamily="18" charset="0"/>
                            </a:rPr>
                            <m:t>.</m:t>
                          </m:r>
                          <m:r>
                            <a:rPr lang="en-US" sz="1600" b="1" i="1" smtClean="0">
                              <a:solidFill>
                                <a:schemeClr val="bg1"/>
                              </a:solidFill>
                              <a:latin typeface="Cambria Math" panose="02040503050406030204" pitchFamily="18" charset="0"/>
                            </a:rPr>
                            <m:t>𝒔𝒊𝒛𝒆</m:t>
                          </m:r>
                          <m:r>
                            <a:rPr lang="en-US" sz="1600" b="1" i="1" smtClean="0">
                              <a:solidFill>
                                <a:schemeClr val="bg1"/>
                              </a:solidFill>
                              <a:latin typeface="Cambria Math" panose="02040503050406030204" pitchFamily="18" charset="0"/>
                            </a:rPr>
                            <m:t>)</m:t>
                          </m:r>
                        </m:e>
                      </m:func>
                      <m:r>
                        <a:rPr lang="en-US" sz="1600" b="1" i="1" smtClean="0">
                          <a:solidFill>
                            <a:schemeClr val="bg1"/>
                          </a:solidFill>
                          <a:latin typeface="Cambria Math" panose="02040503050406030204" pitchFamily="18" charset="0"/>
                        </a:rPr>
                        <m:t>⌋+</m:t>
                      </m:r>
                      <m:r>
                        <a:rPr lang="en-US" sz="1600" b="1" i="1" smtClean="0">
                          <a:solidFill>
                            <a:schemeClr val="bg1"/>
                          </a:solidFill>
                          <a:latin typeface="Cambria Math" panose="02040503050406030204" pitchFamily="18" charset="0"/>
                        </a:rPr>
                        <m:t>𝟏</m:t>
                      </m:r>
                      <m:r>
                        <a:rPr lang="en-US" sz="1600" b="1" i="1" smtClean="0">
                          <a:solidFill>
                            <a:schemeClr val="bg1"/>
                          </a:solidFill>
                          <a:latin typeface="Cambria Math" panose="02040503050406030204" pitchFamily="18" charset="0"/>
                        </a:rPr>
                        <m:t>)−</m:t>
                      </m:r>
                      <m:r>
                        <a:rPr lang="en-US" sz="1600" b="1" i="1" smtClean="0">
                          <a:solidFill>
                            <a:schemeClr val="bg1"/>
                          </a:solidFill>
                          <a:latin typeface="Cambria Math" panose="02040503050406030204" pitchFamily="18" charset="0"/>
                        </a:rPr>
                        <m:t>𝟏</m:t>
                      </m:r>
                    </m:oMath>
                  </m:oMathPara>
                </a14:m>
                <a:endParaRPr lang="en-US" sz="1600" b="1" i="1" dirty="0">
                  <a:solidFill>
                    <a:schemeClr val="bg1"/>
                  </a:solidFill>
                </a:endParaRPr>
              </a:p>
              <a:p>
                <a:pPr marL="0" indent="0" algn="ctr">
                  <a:buFont typeface="Arial" panose="020B0604020202020204" pitchFamily="34" charset="0"/>
                  <a:buNone/>
                </a:pPr>
                <a:r>
                  <a:rPr lang="en-US" sz="1600" i="1" dirty="0">
                    <a:solidFill>
                      <a:schemeClr val="bg1"/>
                    </a:solidFill>
                  </a:rPr>
                  <a:t>e.g.,: </a:t>
                </a:r>
                <a14:m>
                  <m:oMath xmlns:m="http://schemas.openxmlformats.org/officeDocument/2006/math">
                    <m:d>
                      <m:dPr>
                        <m:ctrlPr>
                          <a:rPr lang="en-US" sz="1600" b="0" i="1" smtClean="0">
                            <a:solidFill>
                              <a:schemeClr val="bg1"/>
                            </a:solidFill>
                            <a:latin typeface="Cambria Math" panose="02040503050406030204" pitchFamily="18" charset="0"/>
                          </a:rPr>
                        </m:ctrlPr>
                      </m:dPr>
                      <m:e>
                        <m:r>
                          <a:rPr lang="en-US" sz="1600" b="0" i="1" smtClean="0">
                            <a:solidFill>
                              <a:schemeClr val="bg1"/>
                            </a:solidFill>
                            <a:latin typeface="Cambria Math" panose="02040503050406030204" pitchFamily="18" charset="0"/>
                          </a:rPr>
                          <m:t>1≪</m:t>
                        </m:r>
                        <m:d>
                          <m:dPr>
                            <m:begChr m:val="⌊"/>
                            <m:endChr m:val="⌋"/>
                            <m:ctrlPr>
                              <a:rPr lang="en-US" sz="1600" b="0" i="1" smtClean="0">
                                <a:solidFill>
                                  <a:schemeClr val="bg1"/>
                                </a:solidFill>
                                <a:latin typeface="Cambria Math" panose="02040503050406030204" pitchFamily="18" charset="0"/>
                              </a:rPr>
                            </m:ctrlPr>
                          </m:dPr>
                          <m:e>
                            <m:func>
                              <m:funcPr>
                                <m:ctrlPr>
                                  <a:rPr lang="en-US" sz="1600" b="0" i="1" smtClean="0">
                                    <a:solidFill>
                                      <a:schemeClr val="bg1"/>
                                    </a:solidFill>
                                    <a:latin typeface="Cambria Math" panose="02040503050406030204" pitchFamily="18" charset="0"/>
                                  </a:rPr>
                                </m:ctrlPr>
                              </m:funcPr>
                              <m:fName>
                                <m:sSub>
                                  <m:sSubPr>
                                    <m:ctrlPr>
                                      <a:rPr lang="en-US" sz="1600" b="0" i="1" smtClean="0">
                                        <a:solidFill>
                                          <a:schemeClr val="bg1"/>
                                        </a:solidFill>
                                        <a:latin typeface="Cambria Math" panose="02040503050406030204" pitchFamily="18" charset="0"/>
                                      </a:rPr>
                                    </m:ctrlPr>
                                  </m:sSubPr>
                                  <m:e>
                                    <m:r>
                                      <m:rPr>
                                        <m:sty m:val="p"/>
                                      </m:rPr>
                                      <a:rPr lang="en-US" sz="1600" b="0" i="0" smtClean="0">
                                        <a:solidFill>
                                          <a:schemeClr val="bg1"/>
                                        </a:solidFill>
                                        <a:latin typeface="Cambria Math" panose="02040503050406030204" pitchFamily="18" charset="0"/>
                                      </a:rPr>
                                      <m:t>log</m:t>
                                    </m:r>
                                  </m:e>
                                  <m:sub>
                                    <m:r>
                                      <a:rPr lang="en-US" sz="1600" b="0" i="1" smtClean="0">
                                        <a:solidFill>
                                          <a:schemeClr val="bg1"/>
                                        </a:solidFill>
                                        <a:latin typeface="Cambria Math" panose="02040503050406030204" pitchFamily="18" charset="0"/>
                                      </a:rPr>
                                      <m:t>2</m:t>
                                    </m:r>
                                  </m:sub>
                                </m:sSub>
                              </m:fName>
                              <m:e>
                                <m:r>
                                  <a:rPr lang="en-US" sz="1600" b="0" i="1" smtClean="0">
                                    <a:solidFill>
                                      <a:schemeClr val="bg1"/>
                                    </a:solidFill>
                                    <a:latin typeface="Cambria Math" panose="02040503050406030204" pitchFamily="18" charset="0"/>
                                  </a:rPr>
                                  <m:t>10</m:t>
                                </m:r>
                              </m:e>
                            </m:func>
                          </m:e>
                        </m:d>
                        <m:r>
                          <a:rPr lang="en-US" sz="1600" b="0" i="1" smtClean="0">
                            <a:solidFill>
                              <a:schemeClr val="bg1"/>
                            </a:solidFill>
                            <a:latin typeface="Cambria Math" panose="02040503050406030204" pitchFamily="18" charset="0"/>
                          </a:rPr>
                          <m:t>+1</m:t>
                        </m:r>
                      </m:e>
                    </m:d>
                    <m:r>
                      <a:rPr lang="en-US" sz="1600" b="0" i="1" smtClean="0">
                        <a:solidFill>
                          <a:schemeClr val="bg1"/>
                        </a:solidFill>
                        <a:latin typeface="Cambria Math" panose="02040503050406030204" pitchFamily="18" charset="0"/>
                      </a:rPr>
                      <m:t>−1</m:t>
                    </m:r>
                  </m:oMath>
                </a14:m>
                <a:br>
                  <a:rPr lang="en-US" sz="1600" b="0" i="1" dirty="0">
                    <a:solidFill>
                      <a:schemeClr val="bg1"/>
                    </a:solidFill>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1600" b="0" i="1" smtClean="0">
                          <a:solidFill>
                            <a:schemeClr val="bg1"/>
                          </a:solidFill>
                          <a:latin typeface="Cambria Math" panose="02040503050406030204" pitchFamily="18" charset="0"/>
                        </a:rPr>
                        <m:t>=</m:t>
                      </m:r>
                      <m:d>
                        <m:dPr>
                          <m:ctrlPr>
                            <a:rPr lang="en-US" sz="1600" b="0" i="1" smtClean="0">
                              <a:solidFill>
                                <a:schemeClr val="bg1"/>
                              </a:solidFill>
                              <a:latin typeface="Cambria Math" panose="02040503050406030204" pitchFamily="18" charset="0"/>
                            </a:rPr>
                          </m:ctrlPr>
                        </m:dPr>
                        <m:e>
                          <m:r>
                            <a:rPr lang="en-US" sz="1600" b="0" i="1" smtClean="0">
                              <a:solidFill>
                                <a:schemeClr val="bg1"/>
                              </a:solidFill>
                              <a:latin typeface="Cambria Math" panose="02040503050406030204" pitchFamily="18" charset="0"/>
                            </a:rPr>
                            <m:t>1≪4</m:t>
                          </m:r>
                        </m:e>
                      </m:d>
                      <m:r>
                        <a:rPr lang="en-US" sz="1600" b="0" i="1" smtClean="0">
                          <a:solidFill>
                            <a:schemeClr val="bg1"/>
                          </a:solidFill>
                          <a:latin typeface="Cambria Math" panose="02040503050406030204" pitchFamily="18" charset="0"/>
                        </a:rPr>
                        <m:t>−1</m:t>
                      </m:r>
                    </m:oMath>
                    <m:oMath xmlns:m="http://schemas.openxmlformats.org/officeDocument/2006/math">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1000</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−1</m:t>
                      </m:r>
                    </m:oMath>
                    <m:oMath xmlns:m="http://schemas.openxmlformats.org/officeDocument/2006/math">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0111</m:t>
                          </m:r>
                        </m:e>
                        <m:sub>
                          <m:r>
                            <a:rPr lang="en-US" sz="1600" b="0" i="1" smtClean="0">
                              <a:solidFill>
                                <a:schemeClr val="bg1"/>
                              </a:solidFill>
                              <a:latin typeface="Cambria Math" panose="02040503050406030204" pitchFamily="18" charset="0"/>
                            </a:rPr>
                            <m:t>2</m:t>
                          </m:r>
                        </m:sub>
                      </m:sSub>
                    </m:oMath>
                  </m:oMathPara>
                </a14:m>
                <a:endParaRPr lang="en-US" sz="1600" i="1" dirty="0">
                  <a:solidFill>
                    <a:schemeClr val="bg1"/>
                  </a:solidFill>
                </a:endParaRPr>
              </a:p>
            </p:txBody>
          </p:sp>
        </mc:Choice>
        <mc:Fallback xmlns="">
          <p:sp>
            <p:nvSpPr>
              <p:cNvPr id="58" name="Content Placeholder 2">
                <a:extLst>
                  <a:ext uri="{FF2B5EF4-FFF2-40B4-BE49-F238E27FC236}">
                    <a16:creationId xmlns:a16="http://schemas.microsoft.com/office/drawing/2014/main" id="{488D2B77-7C1A-B446-B583-8613C06A8E5B}"/>
                  </a:ext>
                </a:extLst>
              </p:cNvPr>
              <p:cNvSpPr txBox="1">
                <a:spLocks noRot="1" noChangeAspect="1" noMove="1" noResize="1" noEditPoints="1" noAdjustHandles="1" noChangeArrowheads="1" noChangeShapeType="1" noTextEdit="1"/>
              </p:cNvSpPr>
              <p:nvPr/>
            </p:nvSpPr>
            <p:spPr>
              <a:xfrm>
                <a:off x="7691700" y="4682359"/>
                <a:ext cx="3911721" cy="1914302"/>
              </a:xfrm>
              <a:prstGeom prst="rect">
                <a:avLst/>
              </a:prstGeom>
              <a:blipFill>
                <a:blip r:embed="rId4"/>
                <a:stretch>
                  <a:fillRect t="-658"/>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1478755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mc:AlternateContent xmlns:mc="http://schemas.openxmlformats.org/markup-compatibility/2006" xmlns:a14="http://schemas.microsoft.com/office/drawing/2010/main">
        <mc:Choice Requires="a14">
          <p:sp>
            <p:nvSpPr>
              <p:cNvPr id="58" name="Content Placeholder 2">
                <a:extLst>
                  <a:ext uri="{FF2B5EF4-FFF2-40B4-BE49-F238E27FC236}">
                    <a16:creationId xmlns:a16="http://schemas.microsoft.com/office/drawing/2014/main" id="{488D2B77-7C1A-B446-B583-8613C06A8E5B}"/>
                  </a:ext>
                </a:extLst>
              </p:cNvPr>
              <p:cNvSpPr txBox="1">
                <a:spLocks/>
              </p:cNvSpPr>
              <p:nvPr/>
            </p:nvSpPr>
            <p:spPr>
              <a:xfrm>
                <a:off x="3621415" y="3610304"/>
                <a:ext cx="5132625" cy="1418896"/>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Some variables we need / will use:</a:t>
                </a:r>
              </a:p>
              <a:p>
                <a:pPr marL="0" indent="0">
                  <a:buFont typeface="Arial" panose="020B0604020202020204" pitchFamily="34" charset="0"/>
                  <a:buNone/>
                </a:pPr>
                <a:r>
                  <a:rPr lang="en-US" sz="1600" i="1" dirty="0">
                    <a:solidFill>
                      <a:schemeClr val="bg1"/>
                    </a:solidFill>
                  </a:rPr>
                  <a:t>sum = 0		Will update as we go and build off this</a:t>
                </a:r>
                <a:br>
                  <a:rPr lang="en-US" sz="1600" i="1" dirty="0">
                    <a:solidFill>
                      <a:schemeClr val="bg1"/>
                    </a:solidFill>
                  </a:rPr>
                </a:br>
                <a:r>
                  <a:rPr lang="en-US" sz="1600" i="1" dirty="0" err="1">
                    <a:solidFill>
                      <a:schemeClr val="bg1"/>
                    </a:solidFill>
                  </a:rPr>
                  <a:t>idx</a:t>
                </a:r>
                <a:r>
                  <a:rPr lang="en-US" sz="1600" i="1"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000</m:t>
                        </m:r>
                      </m:e>
                      <m:sub>
                        <m:r>
                          <a:rPr lang="en-US" sz="1600" b="0" i="1" smtClean="0">
                            <a:solidFill>
                              <a:schemeClr val="bg1"/>
                            </a:solidFill>
                            <a:latin typeface="Cambria Math" panose="02040503050406030204" pitchFamily="18" charset="0"/>
                          </a:rPr>
                          <m:t>2</m:t>
                        </m:r>
                      </m:sub>
                    </m:sSub>
                  </m:oMath>
                </a14:m>
                <a:r>
                  <a:rPr lang="en-US" sz="1600" i="1" dirty="0">
                    <a:solidFill>
                      <a:schemeClr val="bg1"/>
                    </a:solidFill>
                  </a:rPr>
                  <a:t>	Search values </a:t>
                </a:r>
                <a:r>
                  <a:rPr lang="en-US" sz="1600" i="1" dirty="0" err="1">
                    <a:solidFill>
                      <a:schemeClr val="bg1"/>
                    </a:solidFill>
                  </a:rPr>
                  <a:t>i</a:t>
                </a:r>
                <a:r>
                  <a:rPr lang="en-US" sz="1600" i="1" dirty="0">
                    <a:solidFill>
                      <a:schemeClr val="bg1"/>
                    </a:solidFill>
                  </a:rPr>
                  <a:t> such that g(</a:t>
                </a:r>
                <a:r>
                  <a:rPr lang="en-US" sz="1600" i="1" dirty="0" err="1">
                    <a:solidFill>
                      <a:schemeClr val="bg1"/>
                    </a:solidFill>
                  </a:rPr>
                  <a:t>i</a:t>
                </a:r>
                <a:r>
                  <a:rPr lang="en-US" sz="1600" i="1" dirty="0">
                    <a:solidFill>
                      <a:schemeClr val="bg1"/>
                    </a:solidFill>
                  </a:rPr>
                  <a:t>) = </a:t>
                </a:r>
                <a:r>
                  <a:rPr lang="en-US" sz="1600" i="1" dirty="0" err="1">
                    <a:solidFill>
                      <a:schemeClr val="bg1"/>
                    </a:solidFill>
                  </a:rPr>
                  <a:t>idx</a:t>
                </a:r>
                <a:br>
                  <a:rPr lang="en-US" sz="1600" i="1" dirty="0">
                    <a:solidFill>
                      <a:schemeClr val="bg1"/>
                    </a:solidFill>
                  </a:rPr>
                </a:br>
                <a:r>
                  <a:rPr lang="en-US" sz="1600" i="1" dirty="0">
                    <a:solidFill>
                      <a:schemeClr val="bg1"/>
                    </a:solidFill>
                  </a:rPr>
                  <a:t>mask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111</m:t>
                        </m:r>
                      </m:e>
                      <m:sub>
                        <m:r>
                          <a:rPr lang="en-US" sz="1600" b="0" i="1" smtClean="0">
                            <a:solidFill>
                              <a:schemeClr val="bg1"/>
                            </a:solidFill>
                            <a:latin typeface="Cambria Math" panose="02040503050406030204" pitchFamily="18" charset="0"/>
                          </a:rPr>
                          <m:t>2</m:t>
                        </m:r>
                      </m:sub>
                    </m:sSub>
                  </m:oMath>
                </a14:m>
                <a:r>
                  <a:rPr lang="en-US" sz="1600" i="1" dirty="0">
                    <a:solidFill>
                      <a:schemeClr val="bg1"/>
                    </a:solidFill>
                  </a:rPr>
                  <a:t>	Initial value as per previous slide</a:t>
                </a:r>
              </a:p>
            </p:txBody>
          </p:sp>
        </mc:Choice>
        <mc:Fallback xmlns="">
          <p:sp>
            <p:nvSpPr>
              <p:cNvPr id="58" name="Content Placeholder 2">
                <a:extLst>
                  <a:ext uri="{FF2B5EF4-FFF2-40B4-BE49-F238E27FC236}">
                    <a16:creationId xmlns:a16="http://schemas.microsoft.com/office/drawing/2014/main" id="{488D2B77-7C1A-B446-B583-8613C06A8E5B}"/>
                  </a:ext>
                </a:extLst>
              </p:cNvPr>
              <p:cNvSpPr txBox="1">
                <a:spLocks noRot="1" noChangeAspect="1" noMove="1" noResize="1" noEditPoints="1" noAdjustHandles="1" noChangeArrowheads="1" noChangeShapeType="1" noTextEdit="1"/>
              </p:cNvSpPr>
              <p:nvPr/>
            </p:nvSpPr>
            <p:spPr>
              <a:xfrm>
                <a:off x="3621415" y="3610304"/>
                <a:ext cx="5132625" cy="1418896"/>
              </a:xfrm>
              <a:prstGeom prst="rect">
                <a:avLst/>
              </a:prstGeom>
              <a:blipFill>
                <a:blip r:embed="rId3"/>
                <a:stretch>
                  <a:fillRect l="-493" r="-246"/>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2308932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F52B8C0A-1610-C340-846C-11D41878BD38}"/>
                  </a:ext>
                </a:extLst>
              </p:cNvPr>
              <p:cNvSpPr txBox="1">
                <a:spLocks/>
              </p:cNvSpPr>
              <p:nvPr/>
            </p:nvSpPr>
            <p:spPr>
              <a:xfrm>
                <a:off x="1185833" y="4142984"/>
                <a:ext cx="10200680" cy="219093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Consider </a:t>
                </a:r>
                <a:r>
                  <a:rPr lang="en-US" sz="1600" i="1" dirty="0" err="1">
                    <a:solidFill>
                      <a:schemeClr val="bg1"/>
                    </a:solidFill>
                  </a:rPr>
                  <a:t>thresholdSearch</a:t>
                </a:r>
                <a:r>
                  <a:rPr lang="en-US" sz="1600" i="1" dirty="0">
                    <a:solidFill>
                      <a:schemeClr val="bg1"/>
                    </a:solidFill>
                  </a:rPr>
                  <a:t>(22): Answer should be index 5</a:t>
                </a:r>
              </a:p>
              <a:p>
                <a:pPr marL="0" indent="0">
                  <a:buFont typeface="Arial" panose="020B0604020202020204" pitchFamily="34" charset="0"/>
                  <a:buNone/>
                </a:pPr>
                <a:r>
                  <a:rPr lang="en-US" sz="1600" i="1" dirty="0">
                    <a:solidFill>
                      <a:schemeClr val="bg1"/>
                    </a:solidFill>
                  </a:rPr>
                  <a:t>1)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000</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111</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111</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7</m:t>
                        </m:r>
                      </m:e>
                      <m:sub>
                        <m:r>
                          <a:rPr lang="en-US" sz="1600" b="0" i="1" smtClean="0">
                            <a:solidFill>
                              <a:schemeClr val="bg1"/>
                            </a:solidFill>
                            <a:latin typeface="Cambria Math" panose="02040503050406030204" pitchFamily="18" charset="0"/>
                          </a:rPr>
                          <m:t>10</m:t>
                        </m:r>
                      </m:sub>
                    </m:sSub>
                  </m:oMath>
                </a14:m>
                <a:r>
                  <a:rPr lang="en-US" sz="1600" i="1" dirty="0">
                    <a:solidFill>
                      <a:schemeClr val="bg1"/>
                    </a:solidFill>
                  </a:rPr>
                  <a:t>		sum+T[7] = </a:t>
                </a:r>
                <a14:m>
                  <m:oMath xmlns:m="http://schemas.openxmlformats.org/officeDocument/2006/math">
                    <m:r>
                      <a:rPr lang="en-US" sz="1600" b="0" i="1" smtClean="0">
                        <a:solidFill>
                          <a:schemeClr val="bg1"/>
                        </a:solidFill>
                        <a:latin typeface="Cambria Math" panose="02040503050406030204" pitchFamily="18" charset="0"/>
                      </a:rPr>
                      <m:t>28&gt;22</m:t>
                    </m:r>
                  </m:oMath>
                </a14:m>
                <a:r>
                  <a:rPr lang="en-US" sz="1600" i="1" dirty="0">
                    <a:solidFill>
                      <a:schemeClr val="bg1"/>
                    </a:solidFill>
                  </a:rPr>
                  <a:t>		</a:t>
                </a:r>
                <a:r>
                  <a:rPr lang="en-US" sz="1600" b="1" i="1" dirty="0">
                    <a:solidFill>
                      <a:schemeClr val="bg1"/>
                    </a:solidFill>
                  </a:rPr>
                  <a:t>Go Left (mask &gt;&gt; 1)</a:t>
                </a:r>
              </a:p>
              <a:p>
                <a:pPr marL="0" indent="0">
                  <a:buFont typeface="Arial" panose="020B0604020202020204" pitchFamily="34" charset="0"/>
                  <a:buNone/>
                </a:pPr>
                <a:endParaRPr lang="en-US" sz="1600" i="1" dirty="0">
                  <a:solidFill>
                    <a:schemeClr val="bg1"/>
                  </a:solidFill>
                </a:endParaRPr>
              </a:p>
            </p:txBody>
          </p:sp>
        </mc:Choice>
        <mc:Fallback xmlns="">
          <p:sp>
            <p:nvSpPr>
              <p:cNvPr id="42" name="Content Placeholder 2">
                <a:extLst>
                  <a:ext uri="{FF2B5EF4-FFF2-40B4-BE49-F238E27FC236}">
                    <a16:creationId xmlns:a16="http://schemas.microsoft.com/office/drawing/2014/main" id="{F52B8C0A-1610-C340-846C-11D41878BD38}"/>
                  </a:ext>
                </a:extLst>
              </p:cNvPr>
              <p:cNvSpPr txBox="1">
                <a:spLocks noRot="1" noChangeAspect="1" noMove="1" noResize="1" noEditPoints="1" noAdjustHandles="1" noChangeArrowheads="1" noChangeShapeType="1" noTextEdit="1"/>
              </p:cNvSpPr>
              <p:nvPr/>
            </p:nvSpPr>
            <p:spPr>
              <a:xfrm>
                <a:off x="1185833" y="4142984"/>
                <a:ext cx="10200680" cy="2190939"/>
              </a:xfrm>
              <a:prstGeom prst="rect">
                <a:avLst/>
              </a:prstGeom>
              <a:blipFill>
                <a:blip r:embed="rId3"/>
                <a:stretch>
                  <a:fillRect l="-248"/>
                </a:stretch>
              </a:blipFill>
              <a:ln>
                <a:solidFill>
                  <a:schemeClr val="bg1"/>
                </a:solidFill>
              </a:ln>
            </p:spPr>
            <p:txBody>
              <a:bodyPr/>
              <a:lstStyle/>
              <a:p>
                <a:r>
                  <a:rPr lang="en-US">
                    <a:noFill/>
                  </a:rPr>
                  <a:t> </a:t>
                </a:r>
              </a:p>
            </p:txBody>
          </p:sp>
        </mc:Fallback>
      </mc:AlternateContent>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p:cxnSp>
        <p:nvCxnSpPr>
          <p:cNvPr id="49" name="Straight Connector 48">
            <a:extLst>
              <a:ext uri="{FF2B5EF4-FFF2-40B4-BE49-F238E27FC236}">
                <a16:creationId xmlns:a16="http://schemas.microsoft.com/office/drawing/2014/main" id="{05DD4500-F3AD-974A-8C43-8382D9075676}"/>
              </a:ext>
            </a:extLst>
          </p:cNvPr>
          <p:cNvCxnSpPr>
            <a:cxnSpLocks/>
          </p:cNvCxnSpPr>
          <p:nvPr/>
        </p:nvCxnSpPr>
        <p:spPr>
          <a:xfrm flipH="1">
            <a:off x="6147303" y="2869949"/>
            <a:ext cx="1475715" cy="11135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Content Placeholder 2">
                <a:extLst>
                  <a:ext uri="{FF2B5EF4-FFF2-40B4-BE49-F238E27FC236}">
                    <a16:creationId xmlns:a16="http://schemas.microsoft.com/office/drawing/2014/main" id="{CC843B02-4CC5-3549-88CC-3A8D18374551}"/>
                  </a:ext>
                </a:extLst>
              </p:cNvPr>
              <p:cNvSpPr txBox="1">
                <a:spLocks/>
              </p:cNvSpPr>
              <p:nvPr/>
            </p:nvSpPr>
            <p:spPr>
              <a:xfrm>
                <a:off x="9314516" y="2827822"/>
                <a:ext cx="1316864" cy="107309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sum = 0</a:t>
                </a:r>
                <a:br>
                  <a:rPr lang="en-US" sz="1600" i="1" dirty="0">
                    <a:solidFill>
                      <a:schemeClr val="bg1"/>
                    </a:solidFill>
                  </a:rPr>
                </a:br>
                <a:r>
                  <a:rPr lang="en-US" sz="1600" i="1" dirty="0" err="1">
                    <a:solidFill>
                      <a:schemeClr val="bg1"/>
                    </a:solidFill>
                  </a:rPr>
                  <a:t>idx</a:t>
                </a:r>
                <a:r>
                  <a:rPr lang="en-US" sz="1600" i="1"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000</m:t>
                        </m:r>
                      </m:e>
                      <m:sub>
                        <m:r>
                          <a:rPr lang="en-US" sz="1600" b="0" i="1" smtClean="0">
                            <a:solidFill>
                              <a:schemeClr val="bg1"/>
                            </a:solidFill>
                            <a:latin typeface="Cambria Math" panose="02040503050406030204" pitchFamily="18" charset="0"/>
                          </a:rPr>
                          <m:t>2</m:t>
                        </m:r>
                      </m:sub>
                    </m:sSub>
                  </m:oMath>
                </a14:m>
                <a:br>
                  <a:rPr lang="en-US" sz="1600" i="1" dirty="0">
                    <a:solidFill>
                      <a:schemeClr val="bg1"/>
                    </a:solidFill>
                  </a:rPr>
                </a:br>
                <a:r>
                  <a:rPr lang="en-US" sz="1600" i="1" dirty="0">
                    <a:solidFill>
                      <a:schemeClr val="bg1"/>
                    </a:solidFill>
                  </a:rPr>
                  <a:t>mask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111</m:t>
                        </m:r>
                      </m:e>
                      <m:sub>
                        <m:r>
                          <a:rPr lang="en-US" sz="1600" b="0" i="1" smtClean="0">
                            <a:solidFill>
                              <a:schemeClr val="bg1"/>
                            </a:solidFill>
                            <a:latin typeface="Cambria Math" panose="02040503050406030204" pitchFamily="18" charset="0"/>
                          </a:rPr>
                          <m:t>2</m:t>
                        </m:r>
                      </m:sub>
                    </m:sSub>
                  </m:oMath>
                </a14:m>
                <a:endParaRPr lang="en-US" sz="1600" i="1" dirty="0">
                  <a:solidFill>
                    <a:schemeClr val="bg1"/>
                  </a:solidFill>
                </a:endParaRPr>
              </a:p>
            </p:txBody>
          </p:sp>
        </mc:Choice>
        <mc:Fallback xmlns="">
          <p:sp>
            <p:nvSpPr>
              <p:cNvPr id="46" name="Content Placeholder 2">
                <a:extLst>
                  <a:ext uri="{FF2B5EF4-FFF2-40B4-BE49-F238E27FC236}">
                    <a16:creationId xmlns:a16="http://schemas.microsoft.com/office/drawing/2014/main" id="{CC843B02-4CC5-3549-88CC-3A8D18374551}"/>
                  </a:ext>
                </a:extLst>
              </p:cNvPr>
              <p:cNvSpPr txBox="1">
                <a:spLocks noRot="1" noChangeAspect="1" noMove="1" noResize="1" noEditPoints="1" noAdjustHandles="1" noChangeArrowheads="1" noChangeShapeType="1" noTextEdit="1"/>
              </p:cNvSpPr>
              <p:nvPr/>
            </p:nvSpPr>
            <p:spPr>
              <a:xfrm>
                <a:off x="9314516" y="2827822"/>
                <a:ext cx="1316864" cy="1073094"/>
              </a:xfrm>
              <a:prstGeom prst="rect">
                <a:avLst/>
              </a:prstGeom>
              <a:blipFill>
                <a:blip r:embed="rId4"/>
                <a:stretch>
                  <a:fillRect l="-943"/>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36355104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F52B8C0A-1610-C340-846C-11D41878BD38}"/>
                  </a:ext>
                </a:extLst>
              </p:cNvPr>
              <p:cNvSpPr txBox="1">
                <a:spLocks/>
              </p:cNvSpPr>
              <p:nvPr/>
            </p:nvSpPr>
            <p:spPr>
              <a:xfrm>
                <a:off x="322778" y="4135101"/>
                <a:ext cx="11543263" cy="219093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Consider </a:t>
                </a:r>
                <a:r>
                  <a:rPr lang="en-US" sz="1600" i="1" dirty="0" err="1">
                    <a:solidFill>
                      <a:schemeClr val="bg1"/>
                    </a:solidFill>
                  </a:rPr>
                  <a:t>thresholdSearch</a:t>
                </a:r>
                <a:r>
                  <a:rPr lang="en-US" sz="1600" i="1" dirty="0">
                    <a:solidFill>
                      <a:schemeClr val="bg1"/>
                    </a:solidFill>
                  </a:rPr>
                  <a:t>(22): Answer should be index 5</a:t>
                </a:r>
              </a:p>
              <a:p>
                <a:pPr marL="0" indent="0">
                  <a:buNone/>
                </a:pPr>
                <a:r>
                  <a:rPr lang="en-US" sz="1600" i="1" dirty="0">
                    <a:solidFill>
                      <a:schemeClr val="bg1"/>
                    </a:solidFill>
                  </a:rPr>
                  <a:t>1)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000</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7</m:t>
                        </m:r>
                      </m:e>
                      <m:sub>
                        <m:r>
                          <a:rPr lang="en-US" sz="1600" i="1">
                            <a:solidFill>
                              <a:schemeClr val="bg1"/>
                            </a:solidFill>
                            <a:latin typeface="Cambria Math" panose="02040503050406030204" pitchFamily="18" charset="0"/>
                          </a:rPr>
                          <m:t>10</m:t>
                        </m:r>
                      </m:sub>
                    </m:sSub>
                  </m:oMath>
                </a14:m>
                <a:r>
                  <a:rPr lang="en-US" sz="1600" i="1" dirty="0">
                    <a:solidFill>
                      <a:schemeClr val="bg1"/>
                    </a:solidFill>
                  </a:rPr>
                  <a:t>		sum+T[7] = </a:t>
                </a:r>
                <a14:m>
                  <m:oMath xmlns:m="http://schemas.openxmlformats.org/officeDocument/2006/math">
                    <m:r>
                      <a:rPr lang="en-US" sz="1600" i="1">
                        <a:solidFill>
                          <a:schemeClr val="bg1"/>
                        </a:solidFill>
                        <a:latin typeface="Cambria Math" panose="02040503050406030204" pitchFamily="18" charset="0"/>
                      </a:rPr>
                      <m:t>28&gt;22</m:t>
                    </m:r>
                  </m:oMath>
                </a14:m>
                <a:r>
                  <a:rPr lang="en-US" sz="1600" i="1" dirty="0">
                    <a:solidFill>
                      <a:schemeClr val="bg1"/>
                    </a:solidFill>
                  </a:rPr>
                  <a:t>		Go Left (mask &gt;&gt; 1)</a:t>
                </a:r>
              </a:p>
              <a:p>
                <a:pPr marL="0" indent="0">
                  <a:buFont typeface="Arial" panose="020B0604020202020204" pitchFamily="34" charset="0"/>
                  <a:buNone/>
                </a:pPr>
                <a:r>
                  <a:rPr lang="en-US" sz="1600" i="1" dirty="0">
                    <a:solidFill>
                      <a:schemeClr val="bg1"/>
                    </a:solidFill>
                  </a:rPr>
                  <a:t>2)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000</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11</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11</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3</m:t>
                        </m:r>
                      </m:e>
                      <m:sub>
                        <m:r>
                          <a:rPr lang="en-US" sz="1600" b="0" i="1" smtClean="0">
                            <a:solidFill>
                              <a:schemeClr val="bg1"/>
                            </a:solidFill>
                            <a:latin typeface="Cambria Math" panose="02040503050406030204" pitchFamily="18" charset="0"/>
                          </a:rPr>
                          <m:t>10</m:t>
                        </m:r>
                      </m:sub>
                    </m:sSub>
                  </m:oMath>
                </a14:m>
                <a:r>
                  <a:rPr lang="en-US" sz="1600" i="1" dirty="0">
                    <a:solidFill>
                      <a:schemeClr val="bg1"/>
                    </a:solidFill>
                  </a:rPr>
                  <a:t>		</a:t>
                </a:r>
                <a:r>
                  <a:rPr lang="en-US" sz="1600" i="1" dirty="0" err="1">
                    <a:solidFill>
                      <a:schemeClr val="bg1"/>
                    </a:solidFill>
                  </a:rPr>
                  <a:t>sum+T</a:t>
                </a:r>
                <a:r>
                  <a:rPr lang="en-US" sz="1600" i="1" dirty="0">
                    <a:solidFill>
                      <a:schemeClr val="bg1"/>
                    </a:solidFill>
                  </a:rPr>
                  <a:t>[3] = 15 &lt; 22		</a:t>
                </a:r>
                <a:r>
                  <a:rPr lang="en-US" sz="1600" b="1" i="1" dirty="0">
                    <a:solidFill>
                      <a:schemeClr val="bg1"/>
                    </a:solidFill>
                  </a:rPr>
                  <a:t>Go Right (</a:t>
                </a:r>
                <a:r>
                  <a:rPr lang="en-US" sz="1200" b="1" i="1" dirty="0" err="1">
                    <a:solidFill>
                      <a:schemeClr val="bg1"/>
                    </a:solidFill>
                  </a:rPr>
                  <a:t>idx</a:t>
                </a:r>
                <a:r>
                  <a:rPr lang="en-US" sz="1200" b="1" i="1" dirty="0">
                    <a:solidFill>
                      <a:schemeClr val="bg1"/>
                    </a:solidFill>
                  </a:rPr>
                  <a:t>=mask+1; mask&gt;&gt;1; sum+=T[3]</a:t>
                </a:r>
                <a:r>
                  <a:rPr lang="en-US" sz="1600" b="1" i="1" dirty="0">
                    <a:solidFill>
                      <a:schemeClr val="bg1"/>
                    </a:solidFill>
                  </a:rPr>
                  <a:t>)</a:t>
                </a:r>
                <a:br>
                  <a:rPr lang="en-US" sz="1600" b="1" i="1" dirty="0">
                    <a:solidFill>
                      <a:schemeClr val="bg1"/>
                    </a:solidFill>
                  </a:rPr>
                </a:br>
                <a:endParaRPr lang="en-US" sz="1600" b="1" i="1" dirty="0">
                  <a:solidFill>
                    <a:schemeClr val="bg1"/>
                  </a:solidFill>
                </a:endParaRPr>
              </a:p>
              <a:p>
                <a:pPr marL="0" indent="0">
                  <a:buFont typeface="Arial" panose="020B0604020202020204" pitchFamily="34" charset="0"/>
                  <a:buNone/>
                </a:pPr>
                <a:endParaRPr lang="en-US" sz="1600" i="1" dirty="0">
                  <a:solidFill>
                    <a:schemeClr val="bg1"/>
                  </a:solidFill>
                </a:endParaRPr>
              </a:p>
            </p:txBody>
          </p:sp>
        </mc:Choice>
        <mc:Fallback xmlns="">
          <p:sp>
            <p:nvSpPr>
              <p:cNvPr id="42" name="Content Placeholder 2">
                <a:extLst>
                  <a:ext uri="{FF2B5EF4-FFF2-40B4-BE49-F238E27FC236}">
                    <a16:creationId xmlns:a16="http://schemas.microsoft.com/office/drawing/2014/main" id="{F52B8C0A-1610-C340-846C-11D41878BD38}"/>
                  </a:ext>
                </a:extLst>
              </p:cNvPr>
              <p:cNvSpPr txBox="1">
                <a:spLocks noRot="1" noChangeAspect="1" noMove="1" noResize="1" noEditPoints="1" noAdjustHandles="1" noChangeArrowheads="1" noChangeShapeType="1" noTextEdit="1"/>
              </p:cNvSpPr>
              <p:nvPr/>
            </p:nvSpPr>
            <p:spPr>
              <a:xfrm>
                <a:off x="322778" y="4135101"/>
                <a:ext cx="11543263" cy="2190939"/>
              </a:xfrm>
              <a:prstGeom prst="rect">
                <a:avLst/>
              </a:prstGeom>
              <a:blipFill>
                <a:blip r:embed="rId3"/>
                <a:stretch>
                  <a:fillRect l="-110"/>
                </a:stretch>
              </a:blipFill>
              <a:ln>
                <a:solidFill>
                  <a:schemeClr val="bg1"/>
                </a:solidFill>
              </a:ln>
            </p:spPr>
            <p:txBody>
              <a:bodyPr/>
              <a:lstStyle/>
              <a:p>
                <a:r>
                  <a:rPr lang="en-US">
                    <a:noFill/>
                  </a:rPr>
                  <a:t> </a:t>
                </a:r>
              </a:p>
            </p:txBody>
          </p:sp>
        </mc:Fallback>
      </mc:AlternateContent>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p:cxnSp>
        <p:nvCxnSpPr>
          <p:cNvPr id="49" name="Straight Connector 48">
            <a:extLst>
              <a:ext uri="{FF2B5EF4-FFF2-40B4-BE49-F238E27FC236}">
                <a16:creationId xmlns:a16="http://schemas.microsoft.com/office/drawing/2014/main" id="{05DD4500-F3AD-974A-8C43-8382D9075676}"/>
              </a:ext>
            </a:extLst>
          </p:cNvPr>
          <p:cNvCxnSpPr>
            <a:cxnSpLocks/>
          </p:cNvCxnSpPr>
          <p:nvPr/>
        </p:nvCxnSpPr>
        <p:spPr>
          <a:xfrm>
            <a:off x="5721790" y="2888055"/>
            <a:ext cx="380246" cy="10592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0A9CFBCA-916F-E64B-B141-7F17C86B95F6}"/>
                  </a:ext>
                </a:extLst>
              </p:cNvPr>
              <p:cNvSpPr txBox="1">
                <a:spLocks/>
              </p:cNvSpPr>
              <p:nvPr/>
            </p:nvSpPr>
            <p:spPr>
              <a:xfrm>
                <a:off x="9314516" y="2827822"/>
                <a:ext cx="1316864" cy="107309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sum = 0</a:t>
                </a:r>
                <a:br>
                  <a:rPr lang="en-US" sz="1600" i="1" dirty="0">
                    <a:solidFill>
                      <a:schemeClr val="bg1"/>
                    </a:solidFill>
                  </a:rPr>
                </a:br>
                <a:r>
                  <a:rPr lang="en-US" sz="1600" i="1" dirty="0" err="1">
                    <a:solidFill>
                      <a:schemeClr val="bg1"/>
                    </a:solidFill>
                  </a:rPr>
                  <a:t>idx</a:t>
                </a:r>
                <a:r>
                  <a:rPr lang="en-US" sz="1600" i="1"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000</m:t>
                        </m:r>
                      </m:e>
                      <m:sub>
                        <m:r>
                          <a:rPr lang="en-US" sz="1600" b="0" i="1" smtClean="0">
                            <a:solidFill>
                              <a:schemeClr val="bg1"/>
                            </a:solidFill>
                            <a:latin typeface="Cambria Math" panose="02040503050406030204" pitchFamily="18" charset="0"/>
                          </a:rPr>
                          <m:t>2</m:t>
                        </m:r>
                      </m:sub>
                    </m:sSub>
                  </m:oMath>
                </a14:m>
                <a:br>
                  <a:rPr lang="en-US" sz="1600" i="1" dirty="0">
                    <a:solidFill>
                      <a:schemeClr val="bg1"/>
                    </a:solidFill>
                  </a:rPr>
                </a:br>
                <a:r>
                  <a:rPr lang="en-US" sz="1600" b="1" i="1" dirty="0">
                    <a:solidFill>
                      <a:schemeClr val="bg1"/>
                    </a:solidFill>
                  </a:rPr>
                  <a:t>mask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𝟏𝟏</m:t>
                        </m:r>
                      </m:e>
                      <m:sub>
                        <m:r>
                          <a:rPr lang="en-US" sz="1600" b="1" i="1" smtClean="0">
                            <a:solidFill>
                              <a:schemeClr val="bg1"/>
                            </a:solidFill>
                            <a:latin typeface="Cambria Math" panose="02040503050406030204" pitchFamily="18" charset="0"/>
                          </a:rPr>
                          <m:t>𝟐</m:t>
                        </m:r>
                      </m:sub>
                    </m:sSub>
                  </m:oMath>
                </a14:m>
                <a:endParaRPr lang="en-US" sz="1600" b="1" i="1" dirty="0">
                  <a:solidFill>
                    <a:schemeClr val="bg1"/>
                  </a:solidFill>
                </a:endParaRPr>
              </a:p>
            </p:txBody>
          </p:sp>
        </mc:Choice>
        <mc:Fallback xmlns="">
          <p:sp>
            <p:nvSpPr>
              <p:cNvPr id="37" name="Content Placeholder 2">
                <a:extLst>
                  <a:ext uri="{FF2B5EF4-FFF2-40B4-BE49-F238E27FC236}">
                    <a16:creationId xmlns:a16="http://schemas.microsoft.com/office/drawing/2014/main" id="{0A9CFBCA-916F-E64B-B141-7F17C86B95F6}"/>
                  </a:ext>
                </a:extLst>
              </p:cNvPr>
              <p:cNvSpPr txBox="1">
                <a:spLocks noRot="1" noChangeAspect="1" noMove="1" noResize="1" noEditPoints="1" noAdjustHandles="1" noChangeArrowheads="1" noChangeShapeType="1" noTextEdit="1"/>
              </p:cNvSpPr>
              <p:nvPr/>
            </p:nvSpPr>
            <p:spPr>
              <a:xfrm>
                <a:off x="9314516" y="2827822"/>
                <a:ext cx="1316864" cy="1073094"/>
              </a:xfrm>
              <a:prstGeom prst="rect">
                <a:avLst/>
              </a:prstGeom>
              <a:blipFill>
                <a:blip r:embed="rId4"/>
                <a:stretch>
                  <a:fillRect l="-943"/>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25720246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F52B8C0A-1610-C340-846C-11D41878BD38}"/>
                  </a:ext>
                </a:extLst>
              </p:cNvPr>
              <p:cNvSpPr txBox="1">
                <a:spLocks/>
              </p:cNvSpPr>
              <p:nvPr/>
            </p:nvSpPr>
            <p:spPr>
              <a:xfrm>
                <a:off x="516755" y="4133408"/>
                <a:ext cx="11282479" cy="2190939"/>
              </a:xfrm>
              <a:prstGeom prst="rect">
                <a:avLst/>
              </a:prstGeom>
              <a:solidFill>
                <a:schemeClr val="tx1">
                  <a:lumMod val="95000"/>
                </a:schemeClr>
              </a:solidFill>
              <a:ln>
                <a:solidFill>
                  <a:schemeClr val="bg1"/>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Consider </a:t>
                </a:r>
                <a:r>
                  <a:rPr lang="en-US" sz="1600" i="1" dirty="0" err="1">
                    <a:solidFill>
                      <a:schemeClr val="bg1"/>
                    </a:solidFill>
                  </a:rPr>
                  <a:t>thresholdSearch</a:t>
                </a:r>
                <a:r>
                  <a:rPr lang="en-US" sz="1600" i="1" dirty="0">
                    <a:solidFill>
                      <a:schemeClr val="bg1"/>
                    </a:solidFill>
                  </a:rPr>
                  <a:t>(22): Answer should be index 5</a:t>
                </a:r>
              </a:p>
              <a:p>
                <a:pPr marL="0" indent="0">
                  <a:buNone/>
                </a:pPr>
                <a:r>
                  <a:rPr lang="en-US" sz="1600" i="1" dirty="0">
                    <a:solidFill>
                      <a:schemeClr val="bg1"/>
                    </a:solidFill>
                  </a:rPr>
                  <a:t>1)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000</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7</m:t>
                        </m:r>
                      </m:e>
                      <m:sub>
                        <m:r>
                          <a:rPr lang="en-US" sz="1600" i="1">
                            <a:solidFill>
                              <a:schemeClr val="bg1"/>
                            </a:solidFill>
                            <a:latin typeface="Cambria Math" panose="02040503050406030204" pitchFamily="18" charset="0"/>
                          </a:rPr>
                          <m:t>10</m:t>
                        </m:r>
                      </m:sub>
                    </m:sSub>
                  </m:oMath>
                </a14:m>
                <a:r>
                  <a:rPr lang="en-US" sz="1600" i="1" dirty="0">
                    <a:solidFill>
                      <a:schemeClr val="bg1"/>
                    </a:solidFill>
                  </a:rPr>
                  <a:t>		sum+T[7] = </a:t>
                </a:r>
                <a14:m>
                  <m:oMath xmlns:m="http://schemas.openxmlformats.org/officeDocument/2006/math">
                    <m:r>
                      <a:rPr lang="en-US" sz="1600" i="1">
                        <a:solidFill>
                          <a:schemeClr val="bg1"/>
                        </a:solidFill>
                        <a:latin typeface="Cambria Math" panose="02040503050406030204" pitchFamily="18" charset="0"/>
                      </a:rPr>
                      <m:t>28&gt;22</m:t>
                    </m:r>
                  </m:oMath>
                </a14:m>
                <a:r>
                  <a:rPr lang="en-US" sz="1600" i="1" dirty="0">
                    <a:solidFill>
                      <a:schemeClr val="bg1"/>
                    </a:solidFill>
                  </a:rPr>
                  <a:t>		Go Left (mask &gt;&gt; 1)</a:t>
                </a:r>
              </a:p>
              <a:p>
                <a:pPr marL="0" indent="0" algn="ctr">
                  <a:buNone/>
                </a:pPr>
                <a:r>
                  <a:rPr lang="en-US" sz="1600" i="1" dirty="0">
                    <a:solidFill>
                      <a:schemeClr val="bg1"/>
                    </a:solidFill>
                  </a:rPr>
                  <a:t>2)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000</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3</m:t>
                        </m:r>
                      </m:e>
                      <m:sub>
                        <m:r>
                          <a:rPr lang="en-US" sz="1600" i="1">
                            <a:solidFill>
                              <a:schemeClr val="bg1"/>
                            </a:solidFill>
                            <a:latin typeface="Cambria Math" panose="02040503050406030204" pitchFamily="18" charset="0"/>
                          </a:rPr>
                          <m:t>10</m:t>
                        </m:r>
                      </m:sub>
                    </m:sSub>
                  </m:oMath>
                </a14:m>
                <a:r>
                  <a:rPr lang="en-US" sz="1600" i="1" dirty="0">
                    <a:solidFill>
                      <a:schemeClr val="bg1"/>
                    </a:solidFill>
                  </a:rPr>
                  <a:t>		</a:t>
                </a:r>
                <a:r>
                  <a:rPr lang="en-US" sz="1600" i="1" dirty="0" err="1">
                    <a:solidFill>
                      <a:schemeClr val="bg1"/>
                    </a:solidFill>
                  </a:rPr>
                  <a:t>sum+T</a:t>
                </a:r>
                <a:r>
                  <a:rPr lang="en-US" sz="1600" i="1" dirty="0">
                    <a:solidFill>
                      <a:schemeClr val="bg1"/>
                    </a:solidFill>
                  </a:rPr>
                  <a:t>[3] = 15 &lt; 22		Go Right (</a:t>
                </a:r>
                <a:r>
                  <a:rPr lang="en-US" sz="1200" i="1" dirty="0" err="1">
                    <a:solidFill>
                      <a:schemeClr val="bg1"/>
                    </a:solidFill>
                  </a:rPr>
                  <a:t>idx</a:t>
                </a:r>
                <a:r>
                  <a:rPr lang="en-US" sz="1200" i="1" dirty="0">
                    <a:solidFill>
                      <a:schemeClr val="bg1"/>
                    </a:solidFill>
                  </a:rPr>
                  <a:t>=mask+1; mask&gt;&gt;1; sum+=T[3]</a:t>
                </a:r>
                <a:r>
                  <a:rPr lang="en-US" sz="1600" i="1" dirty="0">
                    <a:solidFill>
                      <a:schemeClr val="bg1"/>
                    </a:solidFill>
                  </a:rPr>
                  <a:t>)</a:t>
                </a:r>
                <a:br>
                  <a:rPr lang="en-US" sz="1600" i="1" dirty="0">
                    <a:solidFill>
                      <a:schemeClr val="bg1"/>
                    </a:solidFill>
                  </a:rPr>
                </a:br>
                <a:br>
                  <a:rPr lang="en-US" sz="1600" i="1" dirty="0">
                    <a:solidFill>
                      <a:schemeClr val="bg1"/>
                    </a:solidFill>
                  </a:rPr>
                </a:br>
                <a:br>
                  <a:rPr lang="en-US" sz="1600" i="1" dirty="0">
                    <a:solidFill>
                      <a:schemeClr val="bg1"/>
                    </a:solidFill>
                  </a:rPr>
                </a:br>
                <a:r>
                  <a:rPr lang="en-US" sz="1600" b="1" i="1" dirty="0">
                    <a:solidFill>
                      <a:schemeClr val="bg1"/>
                    </a:solidFill>
                  </a:rPr>
                  <a:t>Now we know answer index is between 3 and 7, we also know prefix sum to index 3 is 15!</a:t>
                </a:r>
                <a:br>
                  <a:rPr lang="en-US" sz="1600" b="1" i="1" dirty="0">
                    <a:solidFill>
                      <a:schemeClr val="bg1"/>
                    </a:solidFill>
                  </a:rPr>
                </a:br>
                <a:r>
                  <a:rPr lang="en-US" sz="1600" b="1" i="1" dirty="0">
                    <a:solidFill>
                      <a:schemeClr val="bg1"/>
                    </a:solidFill>
                  </a:rPr>
                  <a:t>IDEA: Search across indices between 3 and 7 whose g() function maps to </a:t>
                </a:r>
                <a14:m>
                  <m:oMath xmlns:m="http://schemas.openxmlformats.org/officeDocument/2006/math">
                    <m:r>
                      <a:rPr lang="en-US" sz="1600" b="1" i="1" smtClean="0">
                        <a:solidFill>
                          <a:schemeClr val="bg1"/>
                        </a:solidFill>
                        <a:latin typeface="Cambria Math" panose="02040503050406030204" pitchFamily="18" charset="0"/>
                      </a:rPr>
                      <m:t>𝟑</m:t>
                    </m:r>
                    <m:r>
                      <a:rPr lang="en-US" sz="1600" b="1" i="1" smtClean="0">
                        <a:solidFill>
                          <a:schemeClr val="bg1"/>
                        </a:solidFill>
                        <a:latin typeface="Cambria Math" panose="02040503050406030204" pitchFamily="18" charset="0"/>
                      </a:rPr>
                      <m:t>+</m:t>
                    </m:r>
                    <m:r>
                      <a:rPr lang="en-US" sz="1600" b="1" i="1" smtClean="0">
                        <a:solidFill>
                          <a:schemeClr val="bg1"/>
                        </a:solidFill>
                        <a:latin typeface="Cambria Math" panose="02040503050406030204" pitchFamily="18" charset="0"/>
                      </a:rPr>
                      <m:t>𝟏</m:t>
                    </m:r>
                    <m:r>
                      <a:rPr lang="en-US" sz="1600" b="1" i="1" smtClean="0">
                        <a:solidFill>
                          <a:schemeClr val="bg1"/>
                        </a:solidFill>
                        <a:latin typeface="Cambria Math" panose="02040503050406030204" pitchFamily="18" charset="0"/>
                      </a:rPr>
                      <m:t>=</m:t>
                    </m:r>
                    <m:r>
                      <a:rPr lang="en-US" sz="1600" b="1" i="1" smtClean="0">
                        <a:solidFill>
                          <a:schemeClr val="bg1"/>
                        </a:solidFill>
                        <a:latin typeface="Cambria Math" panose="02040503050406030204" pitchFamily="18" charset="0"/>
                      </a:rPr>
                      <m:t>𝟒</m:t>
                    </m:r>
                    <m:r>
                      <a:rPr lang="en-US" sz="1600" b="1" i="1" smtClean="0">
                        <a:solidFill>
                          <a:schemeClr val="bg1"/>
                        </a:solidFill>
                        <a:latin typeface="Cambria Math" panose="02040503050406030204" pitchFamily="18" charset="0"/>
                      </a:rPr>
                      <m:t>=</m:t>
                    </m:r>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𝟏𝟎𝟎</m:t>
                        </m:r>
                      </m:e>
                      <m:sub>
                        <m:r>
                          <a:rPr lang="en-US" sz="1600" b="1" i="1" smtClean="0">
                            <a:solidFill>
                              <a:schemeClr val="bg1"/>
                            </a:solidFill>
                            <a:latin typeface="Cambria Math" panose="02040503050406030204" pitchFamily="18" charset="0"/>
                          </a:rPr>
                          <m:t>𝟐</m:t>
                        </m:r>
                      </m:sub>
                    </m:sSub>
                  </m:oMath>
                </a14:m>
                <a:endParaRPr lang="en-US" sz="1600" b="1" i="1" dirty="0">
                  <a:solidFill>
                    <a:schemeClr val="bg1"/>
                  </a:solidFill>
                </a:endParaRPr>
              </a:p>
              <a:p>
                <a:pPr marL="0" indent="0">
                  <a:buFont typeface="Arial" panose="020B0604020202020204" pitchFamily="34" charset="0"/>
                  <a:buNone/>
                </a:pPr>
                <a:endParaRPr lang="en-US" sz="1600" i="1" dirty="0">
                  <a:solidFill>
                    <a:schemeClr val="bg1"/>
                  </a:solidFill>
                </a:endParaRPr>
              </a:p>
            </p:txBody>
          </p:sp>
        </mc:Choice>
        <mc:Fallback xmlns="">
          <p:sp>
            <p:nvSpPr>
              <p:cNvPr id="42" name="Content Placeholder 2">
                <a:extLst>
                  <a:ext uri="{FF2B5EF4-FFF2-40B4-BE49-F238E27FC236}">
                    <a16:creationId xmlns:a16="http://schemas.microsoft.com/office/drawing/2014/main" id="{F52B8C0A-1610-C340-846C-11D41878BD38}"/>
                  </a:ext>
                </a:extLst>
              </p:cNvPr>
              <p:cNvSpPr txBox="1">
                <a:spLocks noRot="1" noChangeAspect="1" noMove="1" noResize="1" noEditPoints="1" noAdjustHandles="1" noChangeArrowheads="1" noChangeShapeType="1" noTextEdit="1"/>
              </p:cNvSpPr>
              <p:nvPr/>
            </p:nvSpPr>
            <p:spPr>
              <a:xfrm>
                <a:off x="516755" y="4133408"/>
                <a:ext cx="11282479" cy="2190939"/>
              </a:xfrm>
              <a:prstGeom prst="rect">
                <a:avLst/>
              </a:prstGeom>
              <a:blipFill>
                <a:blip r:embed="rId3"/>
                <a:stretch>
                  <a:fillRect l="-225"/>
                </a:stretch>
              </a:blipFill>
              <a:ln>
                <a:solidFill>
                  <a:schemeClr val="bg1"/>
                </a:solidFill>
              </a:ln>
            </p:spPr>
            <p:txBody>
              <a:bodyPr/>
              <a:lstStyle/>
              <a:p>
                <a:r>
                  <a:rPr lang="en-US">
                    <a:noFill/>
                  </a:rPr>
                  <a:t> </a:t>
                </a:r>
              </a:p>
            </p:txBody>
          </p:sp>
        </mc:Fallback>
      </mc:AlternateContent>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p:cxnSp>
        <p:nvCxnSpPr>
          <p:cNvPr id="49" name="Straight Connector 48">
            <a:extLst>
              <a:ext uri="{FF2B5EF4-FFF2-40B4-BE49-F238E27FC236}">
                <a16:creationId xmlns:a16="http://schemas.microsoft.com/office/drawing/2014/main" id="{05DD4500-F3AD-974A-8C43-8382D9075676}"/>
              </a:ext>
            </a:extLst>
          </p:cNvPr>
          <p:cNvCxnSpPr>
            <a:cxnSpLocks/>
          </p:cNvCxnSpPr>
          <p:nvPr/>
        </p:nvCxnSpPr>
        <p:spPr>
          <a:xfrm flipH="1">
            <a:off x="6120143" y="2924503"/>
            <a:ext cx="75705" cy="10590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1DFCFC6F-2CAB-6F42-92C8-62305FFA6AC4}"/>
                  </a:ext>
                </a:extLst>
              </p:cNvPr>
              <p:cNvSpPr txBox="1">
                <a:spLocks/>
              </p:cNvSpPr>
              <p:nvPr/>
            </p:nvSpPr>
            <p:spPr>
              <a:xfrm>
                <a:off x="9314516" y="2827822"/>
                <a:ext cx="1316864" cy="107309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dirty="0">
                    <a:solidFill>
                      <a:schemeClr val="bg1"/>
                    </a:solidFill>
                  </a:rPr>
                  <a:t>sum = 15</a:t>
                </a:r>
                <a:br>
                  <a:rPr lang="en-US" sz="1600" b="1" i="1" dirty="0">
                    <a:solidFill>
                      <a:schemeClr val="bg1"/>
                    </a:solidFill>
                  </a:rPr>
                </a:br>
                <a:r>
                  <a:rPr lang="en-US" sz="1600" b="1" i="1" dirty="0" err="1">
                    <a:solidFill>
                      <a:schemeClr val="bg1"/>
                    </a:solidFill>
                  </a:rPr>
                  <a:t>idx</a:t>
                </a:r>
                <a:r>
                  <a:rPr lang="en-US" sz="1600" b="1" i="1" dirty="0">
                    <a:solidFill>
                      <a:schemeClr val="bg1"/>
                    </a:solidFill>
                  </a:rPr>
                  <a:t>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𝟏𝟎𝟎</m:t>
                        </m:r>
                      </m:e>
                      <m:sub>
                        <m:r>
                          <a:rPr lang="en-US" sz="1600" b="1" i="1" smtClean="0">
                            <a:solidFill>
                              <a:schemeClr val="bg1"/>
                            </a:solidFill>
                            <a:latin typeface="Cambria Math" panose="02040503050406030204" pitchFamily="18" charset="0"/>
                          </a:rPr>
                          <m:t>𝟐</m:t>
                        </m:r>
                      </m:sub>
                    </m:sSub>
                  </m:oMath>
                </a14:m>
                <a:br>
                  <a:rPr lang="en-US" sz="1600" b="1" i="1" dirty="0">
                    <a:solidFill>
                      <a:schemeClr val="bg1"/>
                    </a:solidFill>
                  </a:rPr>
                </a:br>
                <a:r>
                  <a:rPr lang="en-US" sz="1600" b="1" i="1" dirty="0">
                    <a:solidFill>
                      <a:schemeClr val="bg1"/>
                    </a:solidFill>
                  </a:rPr>
                  <a:t>mask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m:t>
                        </m:r>
                      </m:e>
                      <m:sub>
                        <m:r>
                          <a:rPr lang="en-US" sz="1600" b="1" i="1" smtClean="0">
                            <a:solidFill>
                              <a:schemeClr val="bg1"/>
                            </a:solidFill>
                            <a:latin typeface="Cambria Math" panose="02040503050406030204" pitchFamily="18" charset="0"/>
                          </a:rPr>
                          <m:t>𝟐</m:t>
                        </m:r>
                      </m:sub>
                    </m:sSub>
                  </m:oMath>
                </a14:m>
                <a:endParaRPr lang="en-US" sz="1600" b="1" i="1" dirty="0">
                  <a:solidFill>
                    <a:schemeClr val="bg1"/>
                  </a:solidFill>
                </a:endParaRPr>
              </a:p>
            </p:txBody>
          </p:sp>
        </mc:Choice>
        <mc:Fallback xmlns="">
          <p:sp>
            <p:nvSpPr>
              <p:cNvPr id="37" name="Content Placeholder 2">
                <a:extLst>
                  <a:ext uri="{FF2B5EF4-FFF2-40B4-BE49-F238E27FC236}">
                    <a16:creationId xmlns:a16="http://schemas.microsoft.com/office/drawing/2014/main" id="{1DFCFC6F-2CAB-6F42-92C8-62305FFA6AC4}"/>
                  </a:ext>
                </a:extLst>
              </p:cNvPr>
              <p:cNvSpPr txBox="1">
                <a:spLocks noRot="1" noChangeAspect="1" noMove="1" noResize="1" noEditPoints="1" noAdjustHandles="1" noChangeArrowheads="1" noChangeShapeType="1" noTextEdit="1"/>
              </p:cNvSpPr>
              <p:nvPr/>
            </p:nvSpPr>
            <p:spPr>
              <a:xfrm>
                <a:off x="9314516" y="2827822"/>
                <a:ext cx="1316864" cy="1073094"/>
              </a:xfrm>
              <a:prstGeom prst="rect">
                <a:avLst/>
              </a:prstGeom>
              <a:blipFill>
                <a:blip r:embed="rId4"/>
                <a:stretch>
                  <a:fillRect l="-943"/>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2919380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F52B8C0A-1610-C340-846C-11D41878BD38}"/>
                  </a:ext>
                </a:extLst>
              </p:cNvPr>
              <p:cNvSpPr txBox="1">
                <a:spLocks/>
              </p:cNvSpPr>
              <p:nvPr/>
            </p:nvSpPr>
            <p:spPr>
              <a:xfrm>
                <a:off x="419475" y="4106012"/>
                <a:ext cx="11536506" cy="219093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Consider </a:t>
                </a:r>
                <a:r>
                  <a:rPr lang="en-US" sz="1600" i="1" dirty="0" err="1">
                    <a:solidFill>
                      <a:schemeClr val="bg1"/>
                    </a:solidFill>
                  </a:rPr>
                  <a:t>thresholdSearch</a:t>
                </a:r>
                <a:r>
                  <a:rPr lang="en-US" sz="1600" i="1" dirty="0">
                    <a:solidFill>
                      <a:schemeClr val="bg1"/>
                    </a:solidFill>
                  </a:rPr>
                  <a:t>(22): Answer should be index 5</a:t>
                </a:r>
              </a:p>
              <a:p>
                <a:pPr marL="0" indent="0">
                  <a:buNone/>
                </a:pPr>
                <a:r>
                  <a:rPr lang="en-US" sz="1600" i="1" dirty="0">
                    <a:solidFill>
                      <a:schemeClr val="bg1"/>
                    </a:solidFill>
                  </a:rPr>
                  <a:t>1)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000</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7</m:t>
                        </m:r>
                      </m:e>
                      <m:sub>
                        <m:r>
                          <a:rPr lang="en-US" sz="1600" i="1">
                            <a:solidFill>
                              <a:schemeClr val="bg1"/>
                            </a:solidFill>
                            <a:latin typeface="Cambria Math" panose="02040503050406030204" pitchFamily="18" charset="0"/>
                          </a:rPr>
                          <m:t>10</m:t>
                        </m:r>
                      </m:sub>
                    </m:sSub>
                  </m:oMath>
                </a14:m>
                <a:r>
                  <a:rPr lang="en-US" sz="1600" i="1" dirty="0">
                    <a:solidFill>
                      <a:schemeClr val="bg1"/>
                    </a:solidFill>
                  </a:rPr>
                  <a:t>		sum+T[7] = </a:t>
                </a:r>
                <a14:m>
                  <m:oMath xmlns:m="http://schemas.openxmlformats.org/officeDocument/2006/math">
                    <m:r>
                      <a:rPr lang="en-US" sz="1600" i="1">
                        <a:solidFill>
                          <a:schemeClr val="bg1"/>
                        </a:solidFill>
                        <a:latin typeface="Cambria Math" panose="02040503050406030204" pitchFamily="18" charset="0"/>
                      </a:rPr>
                      <m:t>28&gt;22</m:t>
                    </m:r>
                  </m:oMath>
                </a14:m>
                <a:r>
                  <a:rPr lang="en-US" sz="1600" i="1" dirty="0">
                    <a:solidFill>
                      <a:schemeClr val="bg1"/>
                    </a:solidFill>
                  </a:rPr>
                  <a:t>		Go Left (mask &gt;&gt; 1)</a:t>
                </a:r>
              </a:p>
              <a:p>
                <a:pPr marL="0" indent="0">
                  <a:buNone/>
                </a:pPr>
                <a:r>
                  <a:rPr lang="en-US" sz="1600" i="1" dirty="0">
                    <a:solidFill>
                      <a:schemeClr val="bg1"/>
                    </a:solidFill>
                  </a:rPr>
                  <a:t>2)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000</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3</m:t>
                        </m:r>
                      </m:e>
                      <m:sub>
                        <m:r>
                          <a:rPr lang="en-US" sz="1600" i="1">
                            <a:solidFill>
                              <a:schemeClr val="bg1"/>
                            </a:solidFill>
                            <a:latin typeface="Cambria Math" panose="02040503050406030204" pitchFamily="18" charset="0"/>
                          </a:rPr>
                          <m:t>10</m:t>
                        </m:r>
                      </m:sub>
                    </m:sSub>
                  </m:oMath>
                </a14:m>
                <a:r>
                  <a:rPr lang="en-US" sz="1600" i="1" dirty="0">
                    <a:solidFill>
                      <a:schemeClr val="bg1"/>
                    </a:solidFill>
                  </a:rPr>
                  <a:t>		</a:t>
                </a:r>
                <a:r>
                  <a:rPr lang="en-US" sz="1600" i="1" dirty="0" err="1">
                    <a:solidFill>
                      <a:schemeClr val="bg1"/>
                    </a:solidFill>
                  </a:rPr>
                  <a:t>sum+T</a:t>
                </a:r>
                <a:r>
                  <a:rPr lang="en-US" sz="1600" i="1" dirty="0">
                    <a:solidFill>
                      <a:schemeClr val="bg1"/>
                    </a:solidFill>
                  </a:rPr>
                  <a:t>[3] = 15 &lt; 22		Go Right (</a:t>
                </a:r>
                <a:r>
                  <a:rPr lang="en-US" sz="1200" i="1" dirty="0" err="1">
                    <a:solidFill>
                      <a:schemeClr val="bg1"/>
                    </a:solidFill>
                  </a:rPr>
                  <a:t>idx</a:t>
                </a:r>
                <a:r>
                  <a:rPr lang="en-US" sz="1200" i="1" dirty="0">
                    <a:solidFill>
                      <a:schemeClr val="bg1"/>
                    </a:solidFill>
                  </a:rPr>
                  <a:t>=mask+1; mask&gt;&gt;1; sum+=T[3]</a:t>
                </a:r>
                <a:r>
                  <a:rPr lang="en-US" sz="1600" i="1" dirty="0">
                    <a:solidFill>
                      <a:schemeClr val="bg1"/>
                    </a:solidFill>
                  </a:rPr>
                  <a:t>)</a:t>
                </a:r>
                <a:br>
                  <a:rPr lang="en-US" sz="1600" i="1" dirty="0">
                    <a:solidFill>
                      <a:schemeClr val="bg1"/>
                    </a:solidFill>
                  </a:rPr>
                </a:br>
                <a:br>
                  <a:rPr lang="en-US" sz="1600" b="1" i="1" dirty="0">
                    <a:solidFill>
                      <a:schemeClr val="bg1"/>
                    </a:solidFill>
                  </a:rPr>
                </a:br>
                <a:r>
                  <a:rPr lang="en-US" sz="1600" dirty="0">
                    <a:solidFill>
                      <a:schemeClr val="bg1"/>
                    </a:solidFill>
                  </a:rPr>
                  <a:t>3) Check </a:t>
                </a:r>
                <a:r>
                  <a:rPr lang="en-US" sz="1600" dirty="0" err="1">
                    <a:solidFill>
                      <a:schemeClr val="bg1"/>
                    </a:solidFill>
                  </a:rPr>
                  <a:t>idx+mask</a:t>
                </a:r>
                <a:r>
                  <a:rPr lang="en-US" sz="1600"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0" smtClean="0">
                            <a:solidFill>
                              <a:schemeClr val="bg1"/>
                            </a:solidFill>
                            <a:latin typeface="Cambria Math" panose="02040503050406030204" pitchFamily="18" charset="0"/>
                          </a:rPr>
                          <m:t>100</m:t>
                        </m:r>
                      </m:e>
                      <m:sub>
                        <m:r>
                          <a:rPr lang="en-US" sz="1600" b="0" i="0" smtClean="0">
                            <a:solidFill>
                              <a:schemeClr val="bg1"/>
                            </a:solidFill>
                            <a:latin typeface="Cambria Math" panose="02040503050406030204" pitchFamily="18" charset="0"/>
                          </a:rPr>
                          <m:t>2</m:t>
                        </m:r>
                      </m:sub>
                    </m:sSub>
                    <m:r>
                      <a:rPr lang="en-US" sz="1600" b="0" i="0"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0" smtClean="0">
                            <a:solidFill>
                              <a:schemeClr val="bg1"/>
                            </a:solidFill>
                            <a:latin typeface="Cambria Math" panose="02040503050406030204" pitchFamily="18" charset="0"/>
                          </a:rPr>
                          <m:t>001</m:t>
                        </m:r>
                      </m:e>
                      <m:sub>
                        <m:r>
                          <a:rPr lang="en-US" sz="1600" b="0" i="0" smtClean="0">
                            <a:solidFill>
                              <a:schemeClr val="bg1"/>
                            </a:solidFill>
                            <a:latin typeface="Cambria Math" panose="02040503050406030204" pitchFamily="18" charset="0"/>
                          </a:rPr>
                          <m:t>2</m:t>
                        </m:r>
                      </m:sub>
                    </m:sSub>
                    <m:r>
                      <a:rPr lang="en-US" sz="1600" b="0" i="0"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101</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5</m:t>
                        </m:r>
                      </m:e>
                      <m:sub>
                        <m:r>
                          <a:rPr lang="en-US" sz="1600" b="0" i="1" smtClean="0">
                            <a:solidFill>
                              <a:schemeClr val="bg1"/>
                            </a:solidFill>
                            <a:latin typeface="Cambria Math" panose="02040503050406030204" pitchFamily="18" charset="0"/>
                          </a:rPr>
                          <m:t>10</m:t>
                        </m:r>
                      </m:sub>
                    </m:sSub>
                  </m:oMath>
                </a14:m>
                <a:r>
                  <a:rPr lang="en-US" sz="1600" dirty="0">
                    <a:solidFill>
                      <a:schemeClr val="bg1"/>
                    </a:solidFill>
                  </a:rPr>
                  <a:t>		</a:t>
                </a:r>
                <a:r>
                  <a:rPr lang="en-US" sz="1600" dirty="0" err="1">
                    <a:solidFill>
                      <a:schemeClr val="bg1"/>
                    </a:solidFill>
                  </a:rPr>
                  <a:t>sum+T</a:t>
                </a:r>
                <a:r>
                  <a:rPr lang="en-US" sz="1600" dirty="0">
                    <a:solidFill>
                      <a:schemeClr val="bg1"/>
                    </a:solidFill>
                  </a:rPr>
                  <a:t>[5] = 15+9 = 24 &gt; 22	</a:t>
                </a:r>
                <a:r>
                  <a:rPr lang="en-US" sz="1600" b="1" dirty="0">
                    <a:solidFill>
                      <a:schemeClr val="bg1"/>
                    </a:solidFill>
                  </a:rPr>
                  <a:t>Go Left (mask &gt;&gt; 1)</a:t>
                </a:r>
                <a:br>
                  <a:rPr lang="en-US" sz="1600" b="1" dirty="0">
                    <a:solidFill>
                      <a:schemeClr val="bg1"/>
                    </a:solidFill>
                  </a:rPr>
                </a:br>
                <a:endParaRPr lang="en-US" sz="1600" b="1" dirty="0">
                  <a:solidFill>
                    <a:schemeClr val="bg1"/>
                  </a:solidFill>
                </a:endParaRPr>
              </a:p>
            </p:txBody>
          </p:sp>
        </mc:Choice>
        <mc:Fallback xmlns="">
          <p:sp>
            <p:nvSpPr>
              <p:cNvPr id="42" name="Content Placeholder 2">
                <a:extLst>
                  <a:ext uri="{FF2B5EF4-FFF2-40B4-BE49-F238E27FC236}">
                    <a16:creationId xmlns:a16="http://schemas.microsoft.com/office/drawing/2014/main" id="{F52B8C0A-1610-C340-846C-11D41878BD38}"/>
                  </a:ext>
                </a:extLst>
              </p:cNvPr>
              <p:cNvSpPr txBox="1">
                <a:spLocks noRot="1" noChangeAspect="1" noMove="1" noResize="1" noEditPoints="1" noAdjustHandles="1" noChangeArrowheads="1" noChangeShapeType="1" noTextEdit="1"/>
              </p:cNvSpPr>
              <p:nvPr/>
            </p:nvSpPr>
            <p:spPr>
              <a:xfrm>
                <a:off x="419475" y="4106012"/>
                <a:ext cx="11536506" cy="2190939"/>
              </a:xfrm>
              <a:prstGeom prst="rect">
                <a:avLst/>
              </a:prstGeom>
              <a:blipFill>
                <a:blip r:embed="rId3"/>
                <a:stretch>
                  <a:fillRect l="-220"/>
                </a:stretch>
              </a:blipFill>
              <a:ln>
                <a:solidFill>
                  <a:schemeClr val="bg1"/>
                </a:solidFill>
              </a:ln>
            </p:spPr>
            <p:txBody>
              <a:bodyPr/>
              <a:lstStyle/>
              <a:p>
                <a:r>
                  <a:rPr lang="en-US">
                    <a:noFill/>
                  </a:rPr>
                  <a:t> </a:t>
                </a:r>
              </a:p>
            </p:txBody>
          </p:sp>
        </mc:Fallback>
      </mc:AlternateContent>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p:cxnSp>
        <p:nvCxnSpPr>
          <p:cNvPr id="49" name="Straight Connector 48">
            <a:extLst>
              <a:ext uri="{FF2B5EF4-FFF2-40B4-BE49-F238E27FC236}">
                <a16:creationId xmlns:a16="http://schemas.microsoft.com/office/drawing/2014/main" id="{05DD4500-F3AD-974A-8C43-8382D9075676}"/>
              </a:ext>
            </a:extLst>
          </p:cNvPr>
          <p:cNvCxnSpPr>
            <a:cxnSpLocks/>
          </p:cNvCxnSpPr>
          <p:nvPr/>
        </p:nvCxnSpPr>
        <p:spPr>
          <a:xfrm flipH="1">
            <a:off x="6156356" y="2897109"/>
            <a:ext cx="534156" cy="10864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C0BE74CE-B0B9-FA42-9096-1895BF237F61}"/>
                  </a:ext>
                </a:extLst>
              </p:cNvPr>
              <p:cNvSpPr txBox="1">
                <a:spLocks/>
              </p:cNvSpPr>
              <p:nvPr/>
            </p:nvSpPr>
            <p:spPr>
              <a:xfrm>
                <a:off x="9314516" y="2827822"/>
                <a:ext cx="1316864" cy="107309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dirty="0">
                    <a:solidFill>
                      <a:schemeClr val="bg1"/>
                    </a:solidFill>
                  </a:rPr>
                  <a:t>sum = 15</a:t>
                </a:r>
                <a:br>
                  <a:rPr lang="en-US" sz="1600" b="1" i="1" dirty="0">
                    <a:solidFill>
                      <a:schemeClr val="bg1"/>
                    </a:solidFill>
                  </a:rPr>
                </a:br>
                <a:r>
                  <a:rPr lang="en-US" sz="1600" b="1" i="1" dirty="0" err="1">
                    <a:solidFill>
                      <a:schemeClr val="bg1"/>
                    </a:solidFill>
                  </a:rPr>
                  <a:t>idx</a:t>
                </a:r>
                <a:r>
                  <a:rPr lang="en-US" sz="1600" b="1" i="1" dirty="0">
                    <a:solidFill>
                      <a:schemeClr val="bg1"/>
                    </a:solidFill>
                  </a:rPr>
                  <a:t>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𝟏𝟎𝟎</m:t>
                        </m:r>
                      </m:e>
                      <m:sub>
                        <m:r>
                          <a:rPr lang="en-US" sz="1600" b="1" i="1" smtClean="0">
                            <a:solidFill>
                              <a:schemeClr val="bg1"/>
                            </a:solidFill>
                            <a:latin typeface="Cambria Math" panose="02040503050406030204" pitchFamily="18" charset="0"/>
                          </a:rPr>
                          <m:t>𝟐</m:t>
                        </m:r>
                      </m:sub>
                    </m:sSub>
                  </m:oMath>
                </a14:m>
                <a:br>
                  <a:rPr lang="en-US" sz="1600" b="1" i="1" dirty="0">
                    <a:solidFill>
                      <a:schemeClr val="bg1"/>
                    </a:solidFill>
                  </a:rPr>
                </a:br>
                <a:r>
                  <a:rPr lang="en-US" sz="1600" b="1" i="1" dirty="0">
                    <a:solidFill>
                      <a:schemeClr val="bg1"/>
                    </a:solidFill>
                  </a:rPr>
                  <a:t>mask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m:t>
                        </m:r>
                      </m:e>
                      <m:sub>
                        <m:r>
                          <a:rPr lang="en-US" sz="1600" b="1" i="1" smtClean="0">
                            <a:solidFill>
                              <a:schemeClr val="bg1"/>
                            </a:solidFill>
                            <a:latin typeface="Cambria Math" panose="02040503050406030204" pitchFamily="18" charset="0"/>
                          </a:rPr>
                          <m:t>𝟐</m:t>
                        </m:r>
                      </m:sub>
                    </m:sSub>
                  </m:oMath>
                </a14:m>
                <a:endParaRPr lang="en-US" sz="1600" b="1" i="1" dirty="0">
                  <a:solidFill>
                    <a:schemeClr val="bg1"/>
                  </a:solidFill>
                </a:endParaRPr>
              </a:p>
            </p:txBody>
          </p:sp>
        </mc:Choice>
        <mc:Fallback xmlns="">
          <p:sp>
            <p:nvSpPr>
              <p:cNvPr id="37" name="Content Placeholder 2">
                <a:extLst>
                  <a:ext uri="{FF2B5EF4-FFF2-40B4-BE49-F238E27FC236}">
                    <a16:creationId xmlns:a16="http://schemas.microsoft.com/office/drawing/2014/main" id="{C0BE74CE-B0B9-FA42-9096-1895BF237F61}"/>
                  </a:ext>
                </a:extLst>
              </p:cNvPr>
              <p:cNvSpPr txBox="1">
                <a:spLocks noRot="1" noChangeAspect="1" noMove="1" noResize="1" noEditPoints="1" noAdjustHandles="1" noChangeArrowheads="1" noChangeShapeType="1" noTextEdit="1"/>
              </p:cNvSpPr>
              <p:nvPr/>
            </p:nvSpPr>
            <p:spPr>
              <a:xfrm>
                <a:off x="9314516" y="2827822"/>
                <a:ext cx="1316864" cy="1073094"/>
              </a:xfrm>
              <a:prstGeom prst="rect">
                <a:avLst/>
              </a:prstGeom>
              <a:blipFill>
                <a:blip r:embed="rId4"/>
                <a:stretch>
                  <a:fillRect l="-943"/>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2670395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p:cxnSp>
        <p:nvCxnSpPr>
          <p:cNvPr id="49" name="Straight Connector 48">
            <a:extLst>
              <a:ext uri="{FF2B5EF4-FFF2-40B4-BE49-F238E27FC236}">
                <a16:creationId xmlns:a16="http://schemas.microsoft.com/office/drawing/2014/main" id="{05DD4500-F3AD-974A-8C43-8382D9075676}"/>
              </a:ext>
            </a:extLst>
          </p:cNvPr>
          <p:cNvCxnSpPr>
            <a:cxnSpLocks/>
          </p:cNvCxnSpPr>
          <p:nvPr/>
        </p:nvCxnSpPr>
        <p:spPr>
          <a:xfrm flipH="1">
            <a:off x="6120143" y="2906162"/>
            <a:ext cx="81481" cy="10320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5063C584-EE19-FD4D-9DD9-68535AAD9F6B}"/>
                  </a:ext>
                </a:extLst>
              </p:cNvPr>
              <p:cNvSpPr txBox="1">
                <a:spLocks/>
              </p:cNvSpPr>
              <p:nvPr/>
            </p:nvSpPr>
            <p:spPr>
              <a:xfrm>
                <a:off x="9314516" y="2827822"/>
                <a:ext cx="1316864" cy="107309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dirty="0">
                    <a:solidFill>
                      <a:schemeClr val="bg1"/>
                    </a:solidFill>
                  </a:rPr>
                  <a:t>sum = 15</a:t>
                </a:r>
                <a:br>
                  <a:rPr lang="en-US" sz="1600" b="1" i="1" dirty="0">
                    <a:solidFill>
                      <a:schemeClr val="bg1"/>
                    </a:solidFill>
                  </a:rPr>
                </a:br>
                <a:r>
                  <a:rPr lang="en-US" sz="1600" b="1" i="1" dirty="0" err="1">
                    <a:solidFill>
                      <a:schemeClr val="bg1"/>
                    </a:solidFill>
                  </a:rPr>
                  <a:t>idx</a:t>
                </a:r>
                <a:r>
                  <a:rPr lang="en-US" sz="1600" b="1" i="1" dirty="0">
                    <a:solidFill>
                      <a:schemeClr val="bg1"/>
                    </a:solidFill>
                  </a:rPr>
                  <a:t>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𝟏𝟎𝟎</m:t>
                        </m:r>
                      </m:e>
                      <m:sub>
                        <m:r>
                          <a:rPr lang="en-US" sz="1600" b="1" i="1" smtClean="0">
                            <a:solidFill>
                              <a:schemeClr val="bg1"/>
                            </a:solidFill>
                            <a:latin typeface="Cambria Math" panose="02040503050406030204" pitchFamily="18" charset="0"/>
                          </a:rPr>
                          <m:t>𝟐</m:t>
                        </m:r>
                      </m:sub>
                    </m:sSub>
                  </m:oMath>
                </a14:m>
                <a:br>
                  <a:rPr lang="en-US" sz="1600" b="1" i="1" dirty="0">
                    <a:solidFill>
                      <a:schemeClr val="bg1"/>
                    </a:solidFill>
                  </a:rPr>
                </a:br>
                <a:r>
                  <a:rPr lang="en-US" sz="1600" b="1" i="1" dirty="0">
                    <a:solidFill>
                      <a:schemeClr val="bg1"/>
                    </a:solidFill>
                  </a:rPr>
                  <a:t>mask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𝟎</m:t>
                        </m:r>
                      </m:e>
                      <m:sub>
                        <m:r>
                          <a:rPr lang="en-US" sz="1600" b="1" i="1" smtClean="0">
                            <a:solidFill>
                              <a:schemeClr val="bg1"/>
                            </a:solidFill>
                            <a:latin typeface="Cambria Math" panose="02040503050406030204" pitchFamily="18" charset="0"/>
                          </a:rPr>
                          <m:t>𝟐</m:t>
                        </m:r>
                      </m:sub>
                    </m:sSub>
                  </m:oMath>
                </a14:m>
                <a:endParaRPr lang="en-US" sz="1600" b="1" i="1" dirty="0">
                  <a:solidFill>
                    <a:schemeClr val="bg1"/>
                  </a:solidFill>
                </a:endParaRPr>
              </a:p>
            </p:txBody>
          </p:sp>
        </mc:Choice>
        <mc:Fallback xmlns="">
          <p:sp>
            <p:nvSpPr>
              <p:cNvPr id="37" name="Content Placeholder 2">
                <a:extLst>
                  <a:ext uri="{FF2B5EF4-FFF2-40B4-BE49-F238E27FC236}">
                    <a16:creationId xmlns:a16="http://schemas.microsoft.com/office/drawing/2014/main" id="{5063C584-EE19-FD4D-9DD9-68535AAD9F6B}"/>
                  </a:ext>
                </a:extLst>
              </p:cNvPr>
              <p:cNvSpPr txBox="1">
                <a:spLocks noRot="1" noChangeAspect="1" noMove="1" noResize="1" noEditPoints="1" noAdjustHandles="1" noChangeArrowheads="1" noChangeShapeType="1" noTextEdit="1"/>
              </p:cNvSpPr>
              <p:nvPr/>
            </p:nvSpPr>
            <p:spPr>
              <a:xfrm>
                <a:off x="9314516" y="2827822"/>
                <a:ext cx="1316864" cy="1073094"/>
              </a:xfrm>
              <a:prstGeom prst="rect">
                <a:avLst/>
              </a:prstGeom>
              <a:blipFill>
                <a:blip r:embed="rId3"/>
                <a:stretch>
                  <a:fillRect l="-943"/>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Content Placeholder 2">
                <a:extLst>
                  <a:ext uri="{FF2B5EF4-FFF2-40B4-BE49-F238E27FC236}">
                    <a16:creationId xmlns:a16="http://schemas.microsoft.com/office/drawing/2014/main" id="{A449A8F0-8086-844F-8F72-0EEE29905F1A}"/>
                  </a:ext>
                </a:extLst>
              </p:cNvPr>
              <p:cNvSpPr txBox="1">
                <a:spLocks/>
              </p:cNvSpPr>
              <p:nvPr/>
            </p:nvSpPr>
            <p:spPr>
              <a:xfrm>
                <a:off x="323193" y="4106012"/>
                <a:ext cx="11632788" cy="2190939"/>
              </a:xfrm>
              <a:prstGeom prst="rect">
                <a:avLst/>
              </a:prstGeom>
              <a:solidFill>
                <a:schemeClr val="tx1">
                  <a:lumMod val="95000"/>
                </a:schemeClr>
              </a:solidFill>
              <a:ln>
                <a:solidFill>
                  <a:schemeClr val="bg1"/>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Consider </a:t>
                </a:r>
                <a:r>
                  <a:rPr lang="en-US" sz="1600" i="1" dirty="0" err="1">
                    <a:solidFill>
                      <a:schemeClr val="bg1"/>
                    </a:solidFill>
                  </a:rPr>
                  <a:t>thresholdSearch</a:t>
                </a:r>
                <a:r>
                  <a:rPr lang="en-US" sz="1600" i="1" dirty="0">
                    <a:solidFill>
                      <a:schemeClr val="bg1"/>
                    </a:solidFill>
                  </a:rPr>
                  <a:t>(22): Answer should be index 5</a:t>
                </a:r>
              </a:p>
              <a:p>
                <a:pPr marL="0" indent="0">
                  <a:buNone/>
                </a:pPr>
                <a:r>
                  <a:rPr lang="en-US" sz="1600" i="1" dirty="0">
                    <a:solidFill>
                      <a:schemeClr val="bg1"/>
                    </a:solidFill>
                  </a:rPr>
                  <a:t>1)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000</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7</m:t>
                        </m:r>
                      </m:e>
                      <m:sub>
                        <m:r>
                          <a:rPr lang="en-US" sz="1600" i="1">
                            <a:solidFill>
                              <a:schemeClr val="bg1"/>
                            </a:solidFill>
                            <a:latin typeface="Cambria Math" panose="02040503050406030204" pitchFamily="18" charset="0"/>
                          </a:rPr>
                          <m:t>10</m:t>
                        </m:r>
                      </m:sub>
                    </m:sSub>
                  </m:oMath>
                </a14:m>
                <a:r>
                  <a:rPr lang="en-US" sz="1600" i="1" dirty="0">
                    <a:solidFill>
                      <a:schemeClr val="bg1"/>
                    </a:solidFill>
                  </a:rPr>
                  <a:t>		sum+T[7] = </a:t>
                </a:r>
                <a14:m>
                  <m:oMath xmlns:m="http://schemas.openxmlformats.org/officeDocument/2006/math">
                    <m:r>
                      <a:rPr lang="en-US" sz="1600" i="1">
                        <a:solidFill>
                          <a:schemeClr val="bg1"/>
                        </a:solidFill>
                        <a:latin typeface="Cambria Math" panose="02040503050406030204" pitchFamily="18" charset="0"/>
                      </a:rPr>
                      <m:t>28&gt;22</m:t>
                    </m:r>
                  </m:oMath>
                </a14:m>
                <a:r>
                  <a:rPr lang="en-US" sz="1600" i="1" dirty="0">
                    <a:solidFill>
                      <a:schemeClr val="bg1"/>
                    </a:solidFill>
                  </a:rPr>
                  <a:t>		Go Left (mask &gt;&gt; 1)</a:t>
                </a:r>
              </a:p>
              <a:p>
                <a:pPr marL="0" indent="0">
                  <a:buNone/>
                </a:pPr>
                <a:r>
                  <a:rPr lang="en-US" sz="1600" i="1" dirty="0">
                    <a:solidFill>
                      <a:schemeClr val="bg1"/>
                    </a:solidFill>
                  </a:rPr>
                  <a:t>2)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000</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3</m:t>
                        </m:r>
                      </m:e>
                      <m:sub>
                        <m:r>
                          <a:rPr lang="en-US" sz="1600" i="1">
                            <a:solidFill>
                              <a:schemeClr val="bg1"/>
                            </a:solidFill>
                            <a:latin typeface="Cambria Math" panose="02040503050406030204" pitchFamily="18" charset="0"/>
                          </a:rPr>
                          <m:t>10</m:t>
                        </m:r>
                      </m:sub>
                    </m:sSub>
                  </m:oMath>
                </a14:m>
                <a:r>
                  <a:rPr lang="en-US" sz="1600" i="1" dirty="0">
                    <a:solidFill>
                      <a:schemeClr val="bg1"/>
                    </a:solidFill>
                  </a:rPr>
                  <a:t>		</a:t>
                </a:r>
                <a:r>
                  <a:rPr lang="en-US" sz="1600" i="1" dirty="0" err="1">
                    <a:solidFill>
                      <a:schemeClr val="bg1"/>
                    </a:solidFill>
                  </a:rPr>
                  <a:t>sum+T</a:t>
                </a:r>
                <a:r>
                  <a:rPr lang="en-US" sz="1600" i="1" dirty="0">
                    <a:solidFill>
                      <a:schemeClr val="bg1"/>
                    </a:solidFill>
                  </a:rPr>
                  <a:t>[3] = 15 &lt; 22		Go Right (</a:t>
                </a:r>
                <a:r>
                  <a:rPr lang="en-US" sz="1200" i="1" dirty="0" err="1">
                    <a:solidFill>
                      <a:schemeClr val="bg1"/>
                    </a:solidFill>
                  </a:rPr>
                  <a:t>idx</a:t>
                </a:r>
                <a:r>
                  <a:rPr lang="en-US" sz="1200" i="1" dirty="0">
                    <a:solidFill>
                      <a:schemeClr val="bg1"/>
                    </a:solidFill>
                  </a:rPr>
                  <a:t>+=(mask+1); mask&gt;&gt;1; sum+=T[3]</a:t>
                </a:r>
                <a:r>
                  <a:rPr lang="en-US" sz="1600" i="1" dirty="0">
                    <a:solidFill>
                      <a:schemeClr val="bg1"/>
                    </a:solidFill>
                  </a:rPr>
                  <a:t>)</a:t>
                </a:r>
                <a:br>
                  <a:rPr lang="en-US" sz="1600" i="1" dirty="0">
                    <a:solidFill>
                      <a:schemeClr val="bg1"/>
                    </a:solidFill>
                  </a:rPr>
                </a:br>
                <a:br>
                  <a:rPr lang="en-US" sz="1600" b="1" i="1" dirty="0">
                    <a:solidFill>
                      <a:schemeClr val="bg1"/>
                    </a:solidFill>
                  </a:rPr>
                </a:br>
                <a:r>
                  <a:rPr lang="en-US" sz="1600" dirty="0">
                    <a:solidFill>
                      <a:schemeClr val="bg1"/>
                    </a:solidFill>
                  </a:rPr>
                  <a:t>3) Check </a:t>
                </a:r>
                <a:r>
                  <a:rPr lang="en-US" sz="1600" dirty="0" err="1">
                    <a:solidFill>
                      <a:schemeClr val="bg1"/>
                    </a:solidFill>
                  </a:rPr>
                  <a:t>idx+mask</a:t>
                </a:r>
                <a:r>
                  <a:rPr lang="en-US" sz="1600"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0" smtClean="0">
                            <a:solidFill>
                              <a:schemeClr val="bg1"/>
                            </a:solidFill>
                            <a:latin typeface="Cambria Math" panose="02040503050406030204" pitchFamily="18" charset="0"/>
                          </a:rPr>
                          <m:t>100</m:t>
                        </m:r>
                      </m:e>
                      <m:sub>
                        <m:r>
                          <a:rPr lang="en-US" sz="1600" b="0" i="0" smtClean="0">
                            <a:solidFill>
                              <a:schemeClr val="bg1"/>
                            </a:solidFill>
                            <a:latin typeface="Cambria Math" panose="02040503050406030204" pitchFamily="18" charset="0"/>
                          </a:rPr>
                          <m:t>2</m:t>
                        </m:r>
                      </m:sub>
                    </m:sSub>
                    <m:r>
                      <a:rPr lang="en-US" sz="1600" b="0" i="0"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0" smtClean="0">
                            <a:solidFill>
                              <a:schemeClr val="bg1"/>
                            </a:solidFill>
                            <a:latin typeface="Cambria Math" panose="02040503050406030204" pitchFamily="18" charset="0"/>
                          </a:rPr>
                          <m:t>001</m:t>
                        </m:r>
                      </m:e>
                      <m:sub>
                        <m:r>
                          <a:rPr lang="en-US" sz="1600" b="0" i="0" smtClean="0">
                            <a:solidFill>
                              <a:schemeClr val="bg1"/>
                            </a:solidFill>
                            <a:latin typeface="Cambria Math" panose="02040503050406030204" pitchFamily="18" charset="0"/>
                          </a:rPr>
                          <m:t>2</m:t>
                        </m:r>
                      </m:sub>
                    </m:sSub>
                    <m:r>
                      <a:rPr lang="en-US" sz="1600" b="0" i="0"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101</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5</m:t>
                        </m:r>
                      </m:e>
                      <m:sub>
                        <m:r>
                          <a:rPr lang="en-US" sz="1600" b="0" i="1" smtClean="0">
                            <a:solidFill>
                              <a:schemeClr val="bg1"/>
                            </a:solidFill>
                            <a:latin typeface="Cambria Math" panose="02040503050406030204" pitchFamily="18" charset="0"/>
                          </a:rPr>
                          <m:t>10</m:t>
                        </m:r>
                      </m:sub>
                    </m:sSub>
                  </m:oMath>
                </a14:m>
                <a:r>
                  <a:rPr lang="en-US" sz="1600" dirty="0">
                    <a:solidFill>
                      <a:schemeClr val="bg1"/>
                    </a:solidFill>
                  </a:rPr>
                  <a:t>		</a:t>
                </a:r>
                <a:r>
                  <a:rPr lang="en-US" sz="1600" dirty="0" err="1">
                    <a:solidFill>
                      <a:schemeClr val="bg1"/>
                    </a:solidFill>
                  </a:rPr>
                  <a:t>sum+T</a:t>
                </a:r>
                <a:r>
                  <a:rPr lang="en-US" sz="1600" dirty="0">
                    <a:solidFill>
                      <a:schemeClr val="bg1"/>
                    </a:solidFill>
                  </a:rPr>
                  <a:t>[5] = 15+9 = 24 &gt; 22	Go Left (mask &gt;&gt; 1)</a:t>
                </a:r>
                <a:br>
                  <a:rPr lang="en-US" sz="1600" dirty="0">
                    <a:solidFill>
                      <a:schemeClr val="bg1"/>
                    </a:solidFill>
                  </a:rPr>
                </a:br>
                <a:r>
                  <a:rPr lang="en-US" sz="1600" dirty="0">
                    <a:solidFill>
                      <a:schemeClr val="bg1"/>
                    </a:solidFill>
                  </a:rPr>
                  <a:t>4) Check </a:t>
                </a:r>
                <a:r>
                  <a:rPr lang="en-US" sz="1600" dirty="0" err="1">
                    <a:solidFill>
                      <a:schemeClr val="bg1"/>
                    </a:solidFill>
                  </a:rPr>
                  <a:t>idx+mask</a:t>
                </a:r>
                <a:r>
                  <a:rPr lang="en-US" sz="1600"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100</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000</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100</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4</m:t>
                        </m:r>
                      </m:e>
                      <m:sub>
                        <m:r>
                          <a:rPr lang="en-US" sz="1600" b="0" i="1" smtClean="0">
                            <a:solidFill>
                              <a:schemeClr val="bg1"/>
                            </a:solidFill>
                            <a:latin typeface="Cambria Math" panose="02040503050406030204" pitchFamily="18" charset="0"/>
                          </a:rPr>
                          <m:t>10</m:t>
                        </m:r>
                      </m:sub>
                    </m:sSub>
                  </m:oMath>
                </a14:m>
                <a:r>
                  <a:rPr lang="en-US" sz="1600" dirty="0">
                    <a:solidFill>
                      <a:schemeClr val="bg1"/>
                    </a:solidFill>
                  </a:rPr>
                  <a:t>		</a:t>
                </a:r>
                <a:r>
                  <a:rPr lang="en-US" sz="1600" dirty="0" err="1">
                    <a:solidFill>
                      <a:schemeClr val="bg1"/>
                    </a:solidFill>
                  </a:rPr>
                  <a:t>sum+T</a:t>
                </a:r>
                <a:r>
                  <a:rPr lang="en-US" sz="1600" dirty="0">
                    <a:solidFill>
                      <a:schemeClr val="bg1"/>
                    </a:solidFill>
                  </a:rPr>
                  <a:t>[4] = 15+5 = 20 &lt; 22	</a:t>
                </a:r>
                <a:r>
                  <a:rPr lang="en-US" sz="1600" b="1" dirty="0">
                    <a:solidFill>
                      <a:schemeClr val="bg1"/>
                    </a:solidFill>
                  </a:rPr>
                  <a:t>Go Right (</a:t>
                </a:r>
                <a:r>
                  <a:rPr lang="en-US" sz="1200" b="1" dirty="0" err="1">
                    <a:solidFill>
                      <a:schemeClr val="bg1"/>
                    </a:solidFill>
                  </a:rPr>
                  <a:t>idx</a:t>
                </a:r>
                <a:r>
                  <a:rPr lang="en-US" sz="1200" b="1" dirty="0">
                    <a:solidFill>
                      <a:schemeClr val="bg1"/>
                    </a:solidFill>
                  </a:rPr>
                  <a:t>+=(mask+1); mask&gt;&gt;1; Sum+=T[4]</a:t>
                </a:r>
                <a:r>
                  <a:rPr lang="en-US" sz="1600" b="1" dirty="0">
                    <a:solidFill>
                      <a:schemeClr val="bg1"/>
                    </a:solidFill>
                  </a:rPr>
                  <a:t>)</a:t>
                </a:r>
              </a:p>
            </p:txBody>
          </p:sp>
        </mc:Choice>
        <mc:Fallback xmlns="">
          <p:sp>
            <p:nvSpPr>
              <p:cNvPr id="44" name="Content Placeholder 2">
                <a:extLst>
                  <a:ext uri="{FF2B5EF4-FFF2-40B4-BE49-F238E27FC236}">
                    <a16:creationId xmlns:a16="http://schemas.microsoft.com/office/drawing/2014/main" id="{A449A8F0-8086-844F-8F72-0EEE29905F1A}"/>
                  </a:ext>
                </a:extLst>
              </p:cNvPr>
              <p:cNvSpPr txBox="1">
                <a:spLocks noRot="1" noChangeAspect="1" noMove="1" noResize="1" noEditPoints="1" noAdjustHandles="1" noChangeArrowheads="1" noChangeShapeType="1" noTextEdit="1"/>
              </p:cNvSpPr>
              <p:nvPr/>
            </p:nvSpPr>
            <p:spPr>
              <a:xfrm>
                <a:off x="323193" y="4106012"/>
                <a:ext cx="11632788" cy="2190939"/>
              </a:xfrm>
              <a:prstGeom prst="rect">
                <a:avLst/>
              </a:prstGeom>
              <a:blipFill>
                <a:blip r:embed="rId4"/>
                <a:stretch>
                  <a:fillRect l="-109"/>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27838488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A3C52BE3-B937-5648-85F7-5030B0DF572C}"/>
                  </a:ext>
                </a:extLst>
              </p:cNvPr>
              <p:cNvSpPr txBox="1">
                <a:spLocks/>
              </p:cNvSpPr>
              <p:nvPr/>
            </p:nvSpPr>
            <p:spPr>
              <a:xfrm>
                <a:off x="927513" y="3333016"/>
                <a:ext cx="7943868" cy="3141561"/>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Some notes to consider for this:</a:t>
                </a:r>
              </a:p>
              <a:p>
                <a:pPr marL="342900" indent="-342900">
                  <a:buFont typeface="Arial" panose="020B0604020202020204" pitchFamily="34" charset="0"/>
                  <a:buAutoNum type="arabicPeriod"/>
                </a:pPr>
                <a:r>
                  <a:rPr lang="en-US" sz="1600" b="1" i="1" dirty="0" err="1">
                    <a:solidFill>
                      <a:schemeClr val="bg1"/>
                    </a:solidFill>
                  </a:rPr>
                  <a:t>idx</a:t>
                </a:r>
                <a:r>
                  <a:rPr lang="en-US" sz="1600" b="1" i="1" dirty="0">
                    <a:solidFill>
                      <a:schemeClr val="bg1"/>
                    </a:solidFill>
                  </a:rPr>
                  <a:t> is your answer at the end, but notice that there is no answer (no index works) if you never “go left”. Make sure to keep track of that</a:t>
                </a:r>
              </a:p>
              <a:p>
                <a:pPr marL="342900" indent="-342900">
                  <a:buFont typeface="Arial" panose="020B0604020202020204" pitchFamily="34" charset="0"/>
                  <a:buAutoNum type="arabicPeriod"/>
                </a:pPr>
                <a:r>
                  <a:rPr lang="en-US" sz="1600" b="1" i="1" dirty="0">
                    <a:solidFill>
                      <a:schemeClr val="bg1"/>
                    </a:solidFill>
                  </a:rPr>
                  <a:t>Think through your termination conditions to ensure you don’t have out of bounds or off by one errors. Algorithm terminates when the mask hits 0 (make sure to check with mask=0 once before terminating)</a:t>
                </a:r>
              </a:p>
              <a:p>
                <a:pPr marL="342900" indent="-342900">
                  <a:buFont typeface="Arial" panose="020B0604020202020204" pitchFamily="34" charset="0"/>
                  <a:buAutoNum type="arabicPeriod"/>
                </a:pPr>
                <a:r>
                  <a:rPr lang="en-US" sz="1600" b="1" i="1" dirty="0">
                    <a:solidFill>
                      <a:schemeClr val="bg1"/>
                    </a:solidFill>
                  </a:rPr>
                  <a:t>Runtime is clearly </a:t>
                </a:r>
                <a14:m>
                  <m:oMath xmlns:m="http://schemas.openxmlformats.org/officeDocument/2006/math">
                    <m:r>
                      <a:rPr lang="en-US" sz="1600" b="1" i="0" smtClean="0">
                        <a:solidFill>
                          <a:schemeClr val="bg1"/>
                        </a:solidFill>
                        <a:latin typeface="Cambria Math" panose="02040503050406030204" pitchFamily="18" charset="0"/>
                      </a:rPr>
                      <m:t>𝚯</m:t>
                    </m:r>
                    <m:r>
                      <a:rPr lang="en-US" sz="1600" b="1" i="0" smtClean="0">
                        <a:solidFill>
                          <a:schemeClr val="bg1"/>
                        </a:solidFill>
                        <a:latin typeface="Cambria Math" panose="02040503050406030204" pitchFamily="18" charset="0"/>
                      </a:rPr>
                      <m:t>(</m:t>
                    </m:r>
                    <m:r>
                      <a:rPr lang="en-US" sz="1600" b="1" i="0" smtClean="0">
                        <a:solidFill>
                          <a:schemeClr val="bg1"/>
                        </a:solidFill>
                        <a:latin typeface="Cambria Math" panose="02040503050406030204" pitchFamily="18" charset="0"/>
                      </a:rPr>
                      <m:t>𝐥𝐨𝐠</m:t>
                    </m:r>
                    <m:r>
                      <a:rPr lang="en-US" sz="1600" b="1" i="0" smtClean="0">
                        <a:solidFill>
                          <a:schemeClr val="bg1"/>
                        </a:solidFill>
                        <a:latin typeface="Cambria Math" panose="02040503050406030204" pitchFamily="18" charset="0"/>
                      </a:rPr>
                      <m:t> </m:t>
                    </m:r>
                    <m:r>
                      <a:rPr lang="en-US" sz="1600" b="1" i="0" smtClean="0">
                        <a:solidFill>
                          <a:schemeClr val="bg1"/>
                        </a:solidFill>
                        <a:latin typeface="Cambria Math" panose="02040503050406030204" pitchFamily="18" charset="0"/>
                      </a:rPr>
                      <m:t>𝐧</m:t>
                    </m:r>
                    <m:r>
                      <a:rPr lang="en-US" sz="1600" b="1" i="0" smtClean="0">
                        <a:solidFill>
                          <a:schemeClr val="bg1"/>
                        </a:solidFill>
                        <a:latin typeface="Cambria Math" panose="02040503050406030204" pitchFamily="18" charset="0"/>
                      </a:rPr>
                      <m:t>)</m:t>
                    </m:r>
                  </m:oMath>
                </a14:m>
                <a:r>
                  <a:rPr lang="en-US" sz="1600" b="1" i="1" dirty="0">
                    <a:solidFill>
                      <a:schemeClr val="bg1"/>
                    </a:solidFill>
                  </a:rPr>
                  <a:t> because mask reduces by one bit each time and we terminate after it hits 0</a:t>
                </a:r>
                <a:endParaRPr lang="en-US" sz="1600" b="1" dirty="0">
                  <a:solidFill>
                    <a:schemeClr val="bg1"/>
                  </a:solidFill>
                </a:endParaRPr>
              </a:p>
            </p:txBody>
          </p:sp>
        </mc:Choice>
        <mc:Fallback xmlns="">
          <p:sp>
            <p:nvSpPr>
              <p:cNvPr id="37" name="Content Placeholder 2">
                <a:extLst>
                  <a:ext uri="{FF2B5EF4-FFF2-40B4-BE49-F238E27FC236}">
                    <a16:creationId xmlns:a16="http://schemas.microsoft.com/office/drawing/2014/main" id="{A3C52BE3-B937-5648-85F7-5030B0DF572C}"/>
                  </a:ext>
                </a:extLst>
              </p:cNvPr>
              <p:cNvSpPr txBox="1">
                <a:spLocks noRot="1" noChangeAspect="1" noMove="1" noResize="1" noEditPoints="1" noAdjustHandles="1" noChangeArrowheads="1" noChangeShapeType="1" noTextEdit="1"/>
              </p:cNvSpPr>
              <p:nvPr/>
            </p:nvSpPr>
            <p:spPr>
              <a:xfrm>
                <a:off x="927513" y="3333016"/>
                <a:ext cx="7943868" cy="3141561"/>
              </a:xfrm>
              <a:prstGeom prst="rect">
                <a:avLst/>
              </a:prstGeom>
              <a:blipFill>
                <a:blip r:embed="rId3"/>
                <a:stretch>
                  <a:fillRect l="-478"/>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Content Placeholder 2">
                <a:extLst>
                  <a:ext uri="{FF2B5EF4-FFF2-40B4-BE49-F238E27FC236}">
                    <a16:creationId xmlns:a16="http://schemas.microsoft.com/office/drawing/2014/main" id="{3239E87F-C9FD-9040-9133-7C481D0E978D}"/>
                  </a:ext>
                </a:extLst>
              </p:cNvPr>
              <p:cNvSpPr txBox="1">
                <a:spLocks/>
              </p:cNvSpPr>
              <p:nvPr/>
            </p:nvSpPr>
            <p:spPr>
              <a:xfrm>
                <a:off x="9314516" y="2827822"/>
                <a:ext cx="1316864" cy="107309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dirty="0">
                    <a:solidFill>
                      <a:schemeClr val="bg1"/>
                    </a:solidFill>
                  </a:rPr>
                  <a:t>sum = 15</a:t>
                </a:r>
                <a:br>
                  <a:rPr lang="en-US" sz="1600" b="1" i="1" dirty="0">
                    <a:solidFill>
                      <a:schemeClr val="bg1"/>
                    </a:solidFill>
                  </a:rPr>
                </a:br>
                <a:r>
                  <a:rPr lang="en-US" sz="1600" b="1" i="1" dirty="0" err="1">
                    <a:solidFill>
                      <a:schemeClr val="bg1"/>
                    </a:solidFill>
                  </a:rPr>
                  <a:t>idx</a:t>
                </a:r>
                <a:r>
                  <a:rPr lang="en-US" sz="1600" b="1" i="1" dirty="0">
                    <a:solidFill>
                      <a:schemeClr val="bg1"/>
                    </a:solidFill>
                  </a:rPr>
                  <a:t>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𝟏𝟎𝟎</m:t>
                        </m:r>
                      </m:e>
                      <m:sub>
                        <m:r>
                          <a:rPr lang="en-US" sz="1600" b="1" i="1" smtClean="0">
                            <a:solidFill>
                              <a:schemeClr val="bg1"/>
                            </a:solidFill>
                            <a:latin typeface="Cambria Math" panose="02040503050406030204" pitchFamily="18" charset="0"/>
                          </a:rPr>
                          <m:t>𝟐</m:t>
                        </m:r>
                      </m:sub>
                    </m:sSub>
                  </m:oMath>
                </a14:m>
                <a:br>
                  <a:rPr lang="en-US" sz="1600" b="1" i="1" dirty="0">
                    <a:solidFill>
                      <a:schemeClr val="bg1"/>
                    </a:solidFill>
                  </a:rPr>
                </a:br>
                <a:r>
                  <a:rPr lang="en-US" sz="1600" b="1" i="1" dirty="0">
                    <a:solidFill>
                      <a:schemeClr val="bg1"/>
                    </a:solidFill>
                  </a:rPr>
                  <a:t>mask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𝟎</m:t>
                        </m:r>
                      </m:e>
                      <m:sub>
                        <m:r>
                          <a:rPr lang="en-US" sz="1600" b="1" i="1" smtClean="0">
                            <a:solidFill>
                              <a:schemeClr val="bg1"/>
                            </a:solidFill>
                            <a:latin typeface="Cambria Math" panose="02040503050406030204" pitchFamily="18" charset="0"/>
                          </a:rPr>
                          <m:t>𝟐</m:t>
                        </m:r>
                      </m:sub>
                    </m:sSub>
                  </m:oMath>
                </a14:m>
                <a:endParaRPr lang="en-US" sz="1600" b="1" i="1" dirty="0">
                  <a:solidFill>
                    <a:schemeClr val="bg1"/>
                  </a:solidFill>
                </a:endParaRPr>
              </a:p>
            </p:txBody>
          </p:sp>
        </mc:Choice>
        <mc:Fallback xmlns="">
          <p:sp>
            <p:nvSpPr>
              <p:cNvPr id="44" name="Content Placeholder 2">
                <a:extLst>
                  <a:ext uri="{FF2B5EF4-FFF2-40B4-BE49-F238E27FC236}">
                    <a16:creationId xmlns:a16="http://schemas.microsoft.com/office/drawing/2014/main" id="{3239E87F-C9FD-9040-9133-7C481D0E978D}"/>
                  </a:ext>
                </a:extLst>
              </p:cNvPr>
              <p:cNvSpPr txBox="1">
                <a:spLocks noRot="1" noChangeAspect="1" noMove="1" noResize="1" noEditPoints="1" noAdjustHandles="1" noChangeArrowheads="1" noChangeShapeType="1" noTextEdit="1"/>
              </p:cNvSpPr>
              <p:nvPr/>
            </p:nvSpPr>
            <p:spPr>
              <a:xfrm>
                <a:off x="9314516" y="2827822"/>
                <a:ext cx="1316864" cy="1073094"/>
              </a:xfrm>
              <a:prstGeom prst="rect">
                <a:avLst/>
              </a:prstGeom>
              <a:blipFill>
                <a:blip r:embed="rId4"/>
                <a:stretch>
                  <a:fillRect l="-943"/>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3861735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Motivation</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481559" y="1137590"/>
                <a:ext cx="9664860" cy="540461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Goal</a:t>
                </a:r>
                <a:r>
                  <a:rPr lang="en-US" sz="2000" b="1" u="sng" dirty="0"/>
                  <a:t>:</a:t>
                </a:r>
                <a:r>
                  <a:rPr lang="en-US" sz="2000" dirty="0"/>
                  <a:t> Given a list of integers </a:t>
                </a:r>
                <a14:m>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oMath>
                </a14:m>
                <a:r>
                  <a:rPr lang="en-US" sz="2000" dirty="0"/>
                  <a:t> and a function that operates on continuous ranges in A, called </a:t>
                </a:r>
                <a14:m>
                  <m:oMath xmlns:m="http://schemas.openxmlformats.org/officeDocument/2006/math">
                    <m:r>
                      <a:rPr lang="en-US" sz="2000" b="0" i="1" smtClean="0">
                        <a:latin typeface="Cambria Math" panose="02040503050406030204" pitchFamily="18" charset="0"/>
                      </a:rPr>
                      <m:t>𝑓</m:t>
                    </m:r>
                    <m:r>
                      <a:rPr lang="en-US" sz="2000" b="0" i="1" smtClean="0">
                        <a:latin typeface="Cambria Math" panose="02040503050406030204" pitchFamily="18" charset="0"/>
                      </a:rPr>
                      <m:t>(</m:t>
                    </m:r>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r>
                      <a:rPr lang="en-US" sz="2000" b="0" i="1" smtClean="0">
                        <a:latin typeface="Cambria Math" panose="02040503050406030204" pitchFamily="18" charset="0"/>
                      </a:rPr>
                      <m:t>)</m:t>
                    </m:r>
                  </m:oMath>
                </a14:m>
                <a:r>
                  <a:rPr lang="en-US" sz="2000" dirty="0"/>
                  <a:t> where </a:t>
                </a:r>
                <a14:m>
                  <m:oMath xmlns:m="http://schemas.openxmlformats.org/officeDocument/2006/math">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r>
                      <a:rPr lang="en-US" sz="2000" b="0" i="1" smtClean="0">
                        <a:latin typeface="Cambria Math" panose="02040503050406030204" pitchFamily="18" charset="0"/>
                      </a:rPr>
                      <m:t>∈</m:t>
                    </m:r>
                    <m:r>
                      <a:rPr lang="en-US" sz="2000" b="0" i="1" smtClean="0">
                        <a:latin typeface="Cambria Math" panose="02040503050406030204" pitchFamily="18" charset="0"/>
                      </a:rPr>
                      <m:t>𝑍</m:t>
                    </m:r>
                    <m:r>
                      <a:rPr lang="en-US" sz="2000" b="0" i="1" smtClean="0">
                        <a:latin typeface="Cambria Math" panose="02040503050406030204" pitchFamily="18" charset="0"/>
                      </a:rPr>
                      <m:t>;</m:t>
                    </m:r>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oMath>
                </a14:m>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r>
                  <a:rPr lang="en-US" sz="2000" b="1" i="1" u="sng" dirty="0"/>
                  <a:t>Support the following operations</a:t>
                </a:r>
                <a:r>
                  <a:rPr lang="en-US" sz="2000" dirty="0"/>
                  <a:t>:</a:t>
                </a:r>
              </a:p>
              <a:p>
                <a:pPr marL="0" indent="0">
                  <a:buFont typeface="Arial" panose="020B0604020202020204" pitchFamily="34" charset="0"/>
                  <a:buNone/>
                </a:pPr>
                <a:r>
                  <a:rPr lang="en-US" sz="2000" dirty="0"/>
                  <a:t>1. Calculate (for any </a:t>
                </a:r>
                <a:r>
                  <a:rPr lang="en-US" sz="2000" dirty="0" err="1"/>
                  <a:t>l,r</a:t>
                </a:r>
                <a:r>
                  <a:rPr lang="en-US" sz="2000" dirty="0"/>
                  <a:t>) the value of </a:t>
                </a: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e>
                    </m:d>
                    <m:r>
                      <a:rPr lang="en-US" sz="2000" b="0" i="1" smtClean="0">
                        <a:latin typeface="Cambria Math" panose="02040503050406030204" pitchFamily="18" charset="0"/>
                      </a:rPr>
                      <m:t>=</m:t>
                    </m:r>
                    <m:r>
                      <a:rPr lang="en-US" sz="2000" b="0" i="1" smtClean="0">
                        <a:latin typeface="Cambria Math" panose="02040503050406030204" pitchFamily="18" charset="0"/>
                      </a:rPr>
                      <m:t>𝑓</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𝑙</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𝑟</m:t>
                        </m:r>
                      </m:sub>
                    </m:sSub>
                    <m:r>
                      <a:rPr lang="en-US" sz="2000" b="0" i="1" smtClean="0">
                        <a:latin typeface="Cambria Math" panose="02040503050406030204" pitchFamily="18" charset="0"/>
                      </a:rPr>
                      <m:t>)</m:t>
                    </m:r>
                  </m:oMath>
                </a14:m>
                <a:r>
                  <a:rPr lang="en-US" sz="2000" dirty="0"/>
                  <a:t> in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𝑛</m:t>
                        </m:r>
                        <m:r>
                          <a:rPr lang="en-US" sz="2000" b="0" i="1" smtClean="0">
                            <a:latin typeface="Cambria Math" panose="02040503050406030204" pitchFamily="18" charset="0"/>
                          </a:rPr>
                          <m:t>)</m:t>
                        </m:r>
                      </m:e>
                    </m:func>
                  </m:oMath>
                </a14:m>
                <a:r>
                  <a:rPr lang="en-US" sz="2000" dirty="0"/>
                  <a:t> time</a:t>
                </a:r>
              </a:p>
              <a:p>
                <a:pPr marL="0" indent="0">
                  <a:buFont typeface="Arial" panose="020B0604020202020204" pitchFamily="34" charset="0"/>
                  <a:buNone/>
                </a:pPr>
                <a:r>
                  <a:rPr lang="en-US" sz="2000" dirty="0"/>
                  <a:t>2. Update the value of an element of A in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𝑛</m:t>
                        </m:r>
                        <m:r>
                          <a:rPr lang="en-US" sz="2000" b="0" i="1" smtClean="0">
                            <a:latin typeface="Cambria Math" panose="02040503050406030204" pitchFamily="18" charset="0"/>
                          </a:rPr>
                          <m:t>)</m:t>
                        </m:r>
                      </m:e>
                    </m:func>
                  </m:oMath>
                </a14:m>
                <a:r>
                  <a:rPr lang="en-US" sz="2000" dirty="0"/>
                  <a:t> time. </a:t>
                </a:r>
              </a:p>
              <a:p>
                <a:pPr marL="0" indent="0">
                  <a:buFont typeface="Arial" panose="020B0604020202020204" pitchFamily="34" charset="0"/>
                  <a:buNone/>
                </a:pPr>
                <a:r>
                  <a:rPr lang="en-US" sz="2000" dirty="0"/>
                  <a:t>3. Use no more than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r>
                      <a:rPr lang="en-US" sz="2000" b="0" i="1" smtClean="0">
                        <a:latin typeface="Cambria Math" panose="02040503050406030204" pitchFamily="18" charset="0"/>
                      </a:rPr>
                      <m:t>𝑛</m:t>
                    </m:r>
                    <m:r>
                      <a:rPr lang="en-US" sz="2000" b="0" i="1" smtClean="0">
                        <a:latin typeface="Cambria Math" panose="02040503050406030204" pitchFamily="18" charset="0"/>
                      </a:rPr>
                      <m:t>)</m:t>
                    </m:r>
                  </m:oMath>
                </a14:m>
                <a:r>
                  <a:rPr lang="en-US" sz="2000" dirty="0"/>
                  <a:t> memory (so no more than list A itself)</a:t>
                </a:r>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r>
                  <a:rPr lang="en-US" sz="2000" i="1" dirty="0"/>
                  <a:t>**Note: This will work for any function f(), but sum(l, r) is a common first one to start with</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1481559" y="1137590"/>
                <a:ext cx="9664860" cy="5404612"/>
              </a:xfrm>
              <a:prstGeom prst="rect">
                <a:avLst/>
              </a:prstGeom>
              <a:blipFill>
                <a:blip r:embed="rId2"/>
                <a:stretch>
                  <a:fillRect l="-656"/>
                </a:stretch>
              </a:blipFill>
            </p:spPr>
            <p:txBody>
              <a:bodyPr/>
              <a:lstStyle/>
              <a:p>
                <a:r>
                  <a:rPr lang="en-US">
                    <a:noFill/>
                  </a:rPr>
                  <a:t> </a:t>
                </a:r>
              </a:p>
            </p:txBody>
          </p:sp>
        </mc:Fallback>
      </mc:AlternateContent>
    </p:spTree>
    <p:extLst>
      <p:ext uri="{BB962C8B-B14F-4D97-AF65-F5344CB8AC3E}">
        <p14:creationId xmlns:p14="http://schemas.microsoft.com/office/powerpoint/2010/main" val="39089103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Conclusion</a:t>
            </a:r>
          </a:p>
        </p:txBody>
      </p:sp>
    </p:spTree>
    <p:extLst>
      <p:ext uri="{BB962C8B-B14F-4D97-AF65-F5344CB8AC3E}">
        <p14:creationId xmlns:p14="http://schemas.microsoft.com/office/powerpoint/2010/main" val="42870542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Conclusions</a:t>
            </a:r>
          </a:p>
        </p:txBody>
      </p:sp>
      <p:sp>
        <p:nvSpPr>
          <p:cNvPr id="5" name="Content Placeholder 2">
            <a:extLst>
              <a:ext uri="{FF2B5EF4-FFF2-40B4-BE49-F238E27FC236}">
                <a16:creationId xmlns:a16="http://schemas.microsoft.com/office/drawing/2014/main" id="{A36B35A7-33B4-2246-9592-F0BBDFD568CC}"/>
              </a:ext>
            </a:extLst>
          </p:cNvPr>
          <p:cNvSpPr txBox="1">
            <a:spLocks/>
          </p:cNvSpPr>
          <p:nvPr/>
        </p:nvSpPr>
        <p:spPr>
          <a:xfrm>
            <a:off x="1371680" y="1253359"/>
            <a:ext cx="9445461" cy="52967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1" i="1" u="sng" dirty="0"/>
              <a:t>Strengths:</a:t>
            </a:r>
          </a:p>
          <a:p>
            <a:pPr lvl="1">
              <a:buFontTx/>
              <a:buChar char="-"/>
            </a:pPr>
            <a:r>
              <a:rPr lang="en-US" sz="1600" dirty="0"/>
              <a:t>Works great for simple f(), but complicated for some functions (min over </a:t>
            </a:r>
            <a:r>
              <a:rPr lang="en-US" sz="1600" dirty="0" err="1"/>
              <a:t>l,r</a:t>
            </a:r>
            <a:r>
              <a:rPr lang="en-US" sz="1600" dirty="0"/>
              <a:t> is not trivial)</a:t>
            </a:r>
          </a:p>
          <a:p>
            <a:pPr lvl="1">
              <a:buFontTx/>
              <a:buChar char="-"/>
            </a:pPr>
            <a:r>
              <a:rPr lang="en-US" sz="1600" dirty="0"/>
              <a:t>Logarithmic time complexity for both queries and updates</a:t>
            </a:r>
          </a:p>
          <a:p>
            <a:pPr lvl="1">
              <a:buFontTx/>
              <a:buChar char="-"/>
            </a:pPr>
            <a:r>
              <a:rPr lang="en-US" sz="1600" dirty="0"/>
              <a:t>Once understood conceptually, very easy implementation</a:t>
            </a:r>
          </a:p>
          <a:p>
            <a:pPr lvl="1">
              <a:buFontTx/>
              <a:buChar char="-"/>
            </a:pPr>
            <a:r>
              <a:rPr lang="en-US" sz="1600" dirty="0"/>
              <a:t>Easy to extend to 2D arrays (see reading for details)</a:t>
            </a:r>
          </a:p>
          <a:p>
            <a:pPr marL="0" indent="0">
              <a:buNone/>
            </a:pPr>
            <a:endParaRPr lang="en-US" sz="2000" b="1" i="1" u="sng" dirty="0"/>
          </a:p>
          <a:p>
            <a:pPr marL="0" indent="0">
              <a:buNone/>
            </a:pPr>
            <a:r>
              <a:rPr lang="en-US" sz="2000" b="1" i="1" u="sng" dirty="0"/>
              <a:t>Weaknesses</a:t>
            </a:r>
            <a:r>
              <a:rPr lang="en-US" sz="2000" dirty="0"/>
              <a:t>:</a:t>
            </a:r>
          </a:p>
          <a:p>
            <a:pPr lvl="1">
              <a:buFontTx/>
              <a:buChar char="-"/>
            </a:pPr>
            <a:r>
              <a:rPr lang="en-US" sz="1600" dirty="0"/>
              <a:t>Some functions aren’t natural to implement because you can’t build off smaller solutions (e.g., min…which section of the array is the min actually in!?)</a:t>
            </a:r>
          </a:p>
          <a:p>
            <a:pPr lvl="1">
              <a:buFontTx/>
              <a:buChar char="-"/>
            </a:pPr>
            <a:endParaRPr lang="en-US" sz="1600" dirty="0"/>
          </a:p>
          <a:p>
            <a:pPr marL="0" indent="0">
              <a:buNone/>
            </a:pPr>
            <a:r>
              <a:rPr lang="en-US" sz="2000" b="1" i="1" u="sng" dirty="0"/>
              <a:t>Other cool things</a:t>
            </a:r>
            <a:r>
              <a:rPr lang="en-US" sz="2000" dirty="0"/>
              <a:t>:</a:t>
            </a:r>
          </a:p>
          <a:p>
            <a:pPr lvl="1">
              <a:buFontTx/>
              <a:buChar char="-"/>
            </a:pPr>
            <a:r>
              <a:rPr lang="en-US" sz="1600" dirty="0"/>
              <a:t>There is a variation that indexes from 1 in the array (see reading if you want to use this version)</a:t>
            </a:r>
          </a:p>
          <a:p>
            <a:pPr lvl="1">
              <a:buFontTx/>
              <a:buChar char="-"/>
            </a:pPr>
            <a:r>
              <a:rPr lang="en-US" sz="1600" dirty="0"/>
              <a:t>2D summation Fenwick tree is not too difficult to do (check out reading for details)</a:t>
            </a:r>
          </a:p>
          <a:p>
            <a:pPr lvl="1">
              <a:buFontTx/>
              <a:buChar char="-"/>
            </a:pPr>
            <a:r>
              <a:rPr lang="en-US" sz="1600" dirty="0"/>
              <a:t>Can also support range updates and index queries with some fancy tricks…</a:t>
            </a:r>
            <a:endParaRPr lang="en-US" sz="2000" dirty="0"/>
          </a:p>
        </p:txBody>
      </p:sp>
    </p:spTree>
    <p:extLst>
      <p:ext uri="{BB962C8B-B14F-4D97-AF65-F5344CB8AC3E}">
        <p14:creationId xmlns:p14="http://schemas.microsoft.com/office/powerpoint/2010/main" val="654641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Why would we want this?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960700" y="3252486"/>
            <a:ext cx="2766348" cy="224548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Suppose</a:t>
            </a:r>
            <a:r>
              <a:rPr lang="en-US" sz="2000" b="1" u="sng" dirty="0"/>
              <a:t>:</a:t>
            </a:r>
            <a:r>
              <a:rPr lang="en-US" sz="2000" dirty="0"/>
              <a:t> That our stream of integers are stock prices over time, or sensor data across many time points, or sales per day (etc.).</a:t>
            </a:r>
          </a:p>
        </p:txBody>
      </p:sp>
      <p:sp>
        <p:nvSpPr>
          <p:cNvPr id="4" name="Content Placeholder 2">
            <a:extLst>
              <a:ext uri="{FF2B5EF4-FFF2-40B4-BE49-F238E27FC236}">
                <a16:creationId xmlns:a16="http://schemas.microsoft.com/office/drawing/2014/main" id="{C6E16A59-E2E0-FB44-B56D-3D5BD7BC0E69}"/>
              </a:ext>
            </a:extLst>
          </p:cNvPr>
          <p:cNvSpPr txBox="1">
            <a:spLocks/>
          </p:cNvSpPr>
          <p:nvPr/>
        </p:nvSpPr>
        <p:spPr>
          <a:xfrm>
            <a:off x="1751709" y="1437652"/>
            <a:ext cx="8685403"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00000"/>
              </a:lnSpc>
              <a:buNone/>
            </a:pPr>
            <a:r>
              <a:rPr lang="en-US" sz="3400" i="1" dirty="0">
                <a:solidFill>
                  <a:sysClr val="windowText" lastClr="000000"/>
                </a:solidFill>
              </a:rPr>
              <a:t>A = {5, 10, 1, 11, 29, 3, 2, 209, 85, 6, 9, 11}</a:t>
            </a:r>
          </a:p>
        </p:txBody>
      </p:sp>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8711519" y="3067290"/>
            <a:ext cx="3451185" cy="192139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Suppose</a:t>
            </a:r>
            <a:r>
              <a:rPr lang="en-US" sz="2000" b="1" u="sng" dirty="0"/>
              <a:t>:</a:t>
            </a:r>
            <a:r>
              <a:rPr lang="en-US" sz="2000" dirty="0"/>
              <a:t> That f() is a function we care about over any range. Max and min (for stock prices), average (for sensor data), or sum (for sales)</a:t>
            </a:r>
          </a:p>
        </p:txBody>
      </p:sp>
      <p:cxnSp>
        <p:nvCxnSpPr>
          <p:cNvPr id="6" name="Straight Connector 5">
            <a:extLst>
              <a:ext uri="{FF2B5EF4-FFF2-40B4-BE49-F238E27FC236}">
                <a16:creationId xmlns:a16="http://schemas.microsoft.com/office/drawing/2014/main" id="{B103E7D1-E9DC-BC4E-9C19-B20CF59EA881}"/>
              </a:ext>
            </a:extLst>
          </p:cNvPr>
          <p:cNvCxnSpPr/>
          <p:nvPr/>
        </p:nvCxnSpPr>
        <p:spPr>
          <a:xfrm flipV="1">
            <a:off x="2152891" y="2372810"/>
            <a:ext cx="439838" cy="6944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36FD681-3371-4B4B-90C7-C68A2975B9FA}"/>
              </a:ext>
            </a:extLst>
          </p:cNvPr>
          <p:cNvCxnSpPr>
            <a:cxnSpLocks/>
          </p:cNvCxnSpPr>
          <p:nvPr/>
        </p:nvCxnSpPr>
        <p:spPr>
          <a:xfrm flipH="1" flipV="1">
            <a:off x="9525965" y="2372810"/>
            <a:ext cx="911146" cy="613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FE546DED-C481-6E48-8335-DF91DC59FE85}"/>
              </a:ext>
            </a:extLst>
          </p:cNvPr>
          <p:cNvSpPr txBox="1">
            <a:spLocks/>
          </p:cNvSpPr>
          <p:nvPr/>
        </p:nvSpPr>
        <p:spPr>
          <a:xfrm>
            <a:off x="4429934" y="4988688"/>
            <a:ext cx="4000283" cy="143526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Perhaps our company needs to be able to pull f() over any arbitrary range in A thousands of time per day</a:t>
            </a:r>
          </a:p>
        </p:txBody>
      </p:sp>
      <p:cxnSp>
        <p:nvCxnSpPr>
          <p:cNvPr id="11" name="Straight Connector 10">
            <a:extLst>
              <a:ext uri="{FF2B5EF4-FFF2-40B4-BE49-F238E27FC236}">
                <a16:creationId xmlns:a16="http://schemas.microsoft.com/office/drawing/2014/main" id="{4E0DB7C2-69F0-A64C-B8D7-457771A184E1}"/>
              </a:ext>
            </a:extLst>
          </p:cNvPr>
          <p:cNvCxnSpPr>
            <a:cxnSpLocks/>
          </p:cNvCxnSpPr>
          <p:nvPr/>
        </p:nvCxnSpPr>
        <p:spPr>
          <a:xfrm flipH="1" flipV="1">
            <a:off x="4896091" y="2384384"/>
            <a:ext cx="1198319" cy="26043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DD503D3-7CD7-D841-A59E-D2245CB3710F}"/>
              </a:ext>
            </a:extLst>
          </p:cNvPr>
          <p:cNvCxnSpPr>
            <a:cxnSpLocks/>
          </p:cNvCxnSpPr>
          <p:nvPr/>
        </p:nvCxnSpPr>
        <p:spPr>
          <a:xfrm flipV="1">
            <a:off x="6094410" y="2297573"/>
            <a:ext cx="1278140" cy="269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095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Naïve Approach 1</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960700" y="3252486"/>
            <a:ext cx="2766348" cy="224548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Store:</a:t>
            </a:r>
            <a:r>
              <a:rPr lang="en-US" sz="2000" dirty="0"/>
              <a:t> A as normal with no alterations</a:t>
            </a:r>
          </a:p>
        </p:txBody>
      </p:sp>
      <p:sp>
        <p:nvSpPr>
          <p:cNvPr id="4" name="Content Placeholder 2">
            <a:extLst>
              <a:ext uri="{FF2B5EF4-FFF2-40B4-BE49-F238E27FC236}">
                <a16:creationId xmlns:a16="http://schemas.microsoft.com/office/drawing/2014/main" id="{C6E16A59-E2E0-FB44-B56D-3D5BD7BC0E69}"/>
              </a:ext>
            </a:extLst>
          </p:cNvPr>
          <p:cNvSpPr txBox="1">
            <a:spLocks/>
          </p:cNvSpPr>
          <p:nvPr/>
        </p:nvSpPr>
        <p:spPr>
          <a:xfrm>
            <a:off x="1751709" y="1437652"/>
            <a:ext cx="8685403"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00000"/>
              </a:lnSpc>
              <a:buNone/>
            </a:pPr>
            <a:r>
              <a:rPr lang="en-US" sz="3400" i="1" dirty="0">
                <a:solidFill>
                  <a:sysClr val="windowText" lastClr="000000"/>
                </a:solidFill>
              </a:rPr>
              <a:t>A = {5, 10, 1, 11, 29, 3, 2, 209, 85, 6, 9, 11}</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8430217" y="3067290"/>
                <a:ext cx="3732487" cy="22339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Assume:</a:t>
                </a:r>
                <a:r>
                  <a:rPr lang="en-US" sz="2000" dirty="0"/>
                  <a:t> For now that f() is just the sum function:</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𝑙</m:t>
                          </m:r>
                        </m:sub>
                        <m:sup>
                          <m:r>
                            <a:rPr lang="en-US" sz="2000" b="0" i="1" smtClean="0">
                              <a:latin typeface="Cambria Math" panose="02040503050406030204" pitchFamily="18" charset="0"/>
                            </a:rPr>
                            <m:t>𝑟</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𝑖</m:t>
                              </m:r>
                            </m:sub>
                          </m:sSub>
                        </m:e>
                      </m:nary>
                    </m:oMath>
                  </m:oMathPara>
                </a14:m>
                <a:endParaRPr lang="en-US" sz="2000" b="0" dirty="0"/>
              </a:p>
              <a:p>
                <a:pPr marL="0" indent="0">
                  <a:buFont typeface="Arial" panose="020B0604020202020204" pitchFamily="34" charset="0"/>
                  <a:buNone/>
                </a:pPr>
                <a:endParaRPr lang="en-US" sz="2000" dirty="0"/>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8430217" y="3067290"/>
                <a:ext cx="3732487" cy="2233916"/>
              </a:xfrm>
              <a:prstGeom prst="rect">
                <a:avLst/>
              </a:prstGeom>
              <a:blipFill>
                <a:blip r:embed="rId2"/>
                <a:stretch>
                  <a:fillRect l="-1695" t="-3409" b="-48295"/>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B103E7D1-E9DC-BC4E-9C19-B20CF59EA881}"/>
              </a:ext>
            </a:extLst>
          </p:cNvPr>
          <p:cNvCxnSpPr/>
          <p:nvPr/>
        </p:nvCxnSpPr>
        <p:spPr>
          <a:xfrm flipV="1">
            <a:off x="2152891" y="2372810"/>
            <a:ext cx="439838" cy="6944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36FD681-3371-4B4B-90C7-C68A2975B9FA}"/>
              </a:ext>
            </a:extLst>
          </p:cNvPr>
          <p:cNvCxnSpPr>
            <a:cxnSpLocks/>
          </p:cNvCxnSpPr>
          <p:nvPr/>
        </p:nvCxnSpPr>
        <p:spPr>
          <a:xfrm flipH="1" flipV="1">
            <a:off x="9525965" y="2372810"/>
            <a:ext cx="911146" cy="613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FE546DED-C481-6E48-8335-DF91DC59FE85}"/>
              </a:ext>
            </a:extLst>
          </p:cNvPr>
          <p:cNvSpPr txBox="1">
            <a:spLocks/>
          </p:cNvSpPr>
          <p:nvPr/>
        </p:nvSpPr>
        <p:spPr>
          <a:xfrm>
            <a:off x="1809764" y="4965541"/>
            <a:ext cx="2472870" cy="143526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Compute </a:t>
            </a:r>
            <a:r>
              <a:rPr lang="en-US" sz="2000" b="1" i="1" u="sng" dirty="0"/>
              <a:t>sum</a:t>
            </a:r>
            <a:r>
              <a:rPr lang="en-US" sz="2000" dirty="0"/>
              <a:t> by simply traversing the array. This is O(n) time. TOO SLOW!</a:t>
            </a:r>
          </a:p>
        </p:txBody>
      </p:sp>
      <p:cxnSp>
        <p:nvCxnSpPr>
          <p:cNvPr id="13" name="Straight Connector 12">
            <a:extLst>
              <a:ext uri="{FF2B5EF4-FFF2-40B4-BE49-F238E27FC236}">
                <a16:creationId xmlns:a16="http://schemas.microsoft.com/office/drawing/2014/main" id="{9DD503D3-7CD7-D841-A59E-D2245CB3710F}"/>
              </a:ext>
            </a:extLst>
          </p:cNvPr>
          <p:cNvCxnSpPr>
            <a:cxnSpLocks/>
          </p:cNvCxnSpPr>
          <p:nvPr/>
        </p:nvCxnSpPr>
        <p:spPr>
          <a:xfrm flipV="1">
            <a:off x="3565003" y="2349663"/>
            <a:ext cx="1280586" cy="26158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34DE435D-5090-9A4E-9929-683B25F7D7D8}"/>
              </a:ext>
            </a:extLst>
          </p:cNvPr>
          <p:cNvSpPr txBox="1">
            <a:spLocks/>
          </p:cNvSpPr>
          <p:nvPr/>
        </p:nvSpPr>
        <p:spPr>
          <a:xfrm>
            <a:off x="6296178" y="4965541"/>
            <a:ext cx="2801524" cy="172462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Update value by simply updating it directly. This is O(1) time. Good!!</a:t>
            </a:r>
          </a:p>
        </p:txBody>
      </p:sp>
      <p:cxnSp>
        <p:nvCxnSpPr>
          <p:cNvPr id="15" name="Straight Connector 14">
            <a:extLst>
              <a:ext uri="{FF2B5EF4-FFF2-40B4-BE49-F238E27FC236}">
                <a16:creationId xmlns:a16="http://schemas.microsoft.com/office/drawing/2014/main" id="{C5D175FC-1A5A-0B49-9BBA-B9417BDC3298}"/>
              </a:ext>
            </a:extLst>
          </p:cNvPr>
          <p:cNvCxnSpPr>
            <a:cxnSpLocks/>
          </p:cNvCxnSpPr>
          <p:nvPr/>
        </p:nvCxnSpPr>
        <p:spPr>
          <a:xfrm flipH="1" flipV="1">
            <a:off x="6416673" y="2372810"/>
            <a:ext cx="655460" cy="25927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2402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Naïve Approach 2</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98076" y="3216451"/>
            <a:ext cx="2766348" cy="98515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Store:</a:t>
            </a:r>
            <a:r>
              <a:rPr lang="en-US" sz="2000" dirty="0"/>
              <a:t> sum from index 1 to </a:t>
            </a:r>
            <a:r>
              <a:rPr lang="en-US" sz="2000" dirty="0" err="1"/>
              <a:t>i</a:t>
            </a:r>
            <a:r>
              <a:rPr lang="en-US" sz="2000" dirty="0"/>
              <a:t> in cell </a:t>
            </a:r>
            <a:r>
              <a:rPr lang="en-US" sz="2000" dirty="0" err="1"/>
              <a:t>i</a:t>
            </a:r>
            <a:r>
              <a:rPr lang="en-US" sz="2000" dirty="0"/>
              <a:t>.</a:t>
            </a:r>
          </a:p>
        </p:txBody>
      </p:sp>
      <p:sp>
        <p:nvSpPr>
          <p:cNvPr id="4" name="Content Placeholder 2">
            <a:extLst>
              <a:ext uri="{FF2B5EF4-FFF2-40B4-BE49-F238E27FC236}">
                <a16:creationId xmlns:a16="http://schemas.microsoft.com/office/drawing/2014/main" id="{C6E16A59-E2E0-FB44-B56D-3D5BD7BC0E69}"/>
              </a:ext>
            </a:extLst>
          </p:cNvPr>
          <p:cNvSpPr txBox="1">
            <a:spLocks/>
          </p:cNvSpPr>
          <p:nvPr/>
        </p:nvSpPr>
        <p:spPr>
          <a:xfrm>
            <a:off x="1751709" y="1078836"/>
            <a:ext cx="8685403"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r>
              <a:rPr lang="en-US" sz="3400" i="1" dirty="0">
                <a:solidFill>
                  <a:sysClr val="windowText" lastClr="000000"/>
                </a:solidFill>
              </a:rPr>
              <a:t>A = {5, 10, 1, 11, 29, 3, 2, 209, 85, 6, 9, 11}</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8430216" y="3455035"/>
                <a:ext cx="3732487" cy="22339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Assume:</a:t>
                </a:r>
                <a:r>
                  <a:rPr lang="en-US" sz="2000" dirty="0"/>
                  <a:t> For now that f() is just the sum function:</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𝑙</m:t>
                          </m:r>
                        </m:sub>
                        <m:sup>
                          <m:r>
                            <a:rPr lang="en-US" sz="2000" b="0" i="1" smtClean="0">
                              <a:latin typeface="Cambria Math" panose="02040503050406030204" pitchFamily="18" charset="0"/>
                            </a:rPr>
                            <m:t>𝑟</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𝑖</m:t>
                              </m:r>
                            </m:sub>
                          </m:sSub>
                        </m:e>
                      </m:nary>
                    </m:oMath>
                  </m:oMathPara>
                </a14:m>
                <a:endParaRPr lang="en-US" sz="2000" b="0" dirty="0"/>
              </a:p>
              <a:p>
                <a:pPr marL="0" indent="0">
                  <a:buFont typeface="Arial" panose="020B0604020202020204" pitchFamily="34" charset="0"/>
                  <a:buNone/>
                </a:pPr>
                <a:endParaRPr lang="en-US" sz="2000" dirty="0"/>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8430216" y="3455035"/>
                <a:ext cx="3732487" cy="2233916"/>
              </a:xfrm>
              <a:prstGeom prst="rect">
                <a:avLst/>
              </a:prstGeom>
              <a:blipFill>
                <a:blip r:embed="rId2"/>
                <a:stretch>
                  <a:fillRect l="-1695" t="-2825" b="-47458"/>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B103E7D1-E9DC-BC4E-9C19-B20CF59EA881}"/>
              </a:ext>
            </a:extLst>
          </p:cNvPr>
          <p:cNvCxnSpPr/>
          <p:nvPr/>
        </p:nvCxnSpPr>
        <p:spPr>
          <a:xfrm flipV="1">
            <a:off x="1141412" y="2465408"/>
            <a:ext cx="439838" cy="6944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36FD681-3371-4B4B-90C7-C68A2975B9FA}"/>
              </a:ext>
            </a:extLst>
          </p:cNvPr>
          <p:cNvCxnSpPr>
            <a:cxnSpLocks/>
          </p:cNvCxnSpPr>
          <p:nvPr/>
        </p:nvCxnSpPr>
        <p:spPr>
          <a:xfrm flipH="1" flipV="1">
            <a:off x="9385314" y="2937573"/>
            <a:ext cx="911146" cy="613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FE546DED-C481-6E48-8335-DF91DC59FE85}"/>
              </a:ext>
            </a:extLst>
          </p:cNvPr>
          <p:cNvSpPr txBox="1">
            <a:spLocks/>
          </p:cNvSpPr>
          <p:nvPr/>
        </p:nvSpPr>
        <p:spPr>
          <a:xfrm>
            <a:off x="2238026" y="4294206"/>
            <a:ext cx="2704363" cy="20345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How would we compute </a:t>
            </a:r>
            <a:r>
              <a:rPr lang="en-US" sz="2000" b="1" i="1" u="sng" dirty="0"/>
              <a:t>sum</a:t>
            </a:r>
            <a:r>
              <a:rPr lang="en-US" sz="2000" dirty="0"/>
              <a:t> from l to r  ?? What is the time complexity?</a:t>
            </a:r>
          </a:p>
        </p:txBody>
      </p:sp>
      <p:cxnSp>
        <p:nvCxnSpPr>
          <p:cNvPr id="13" name="Straight Connector 12">
            <a:extLst>
              <a:ext uri="{FF2B5EF4-FFF2-40B4-BE49-F238E27FC236}">
                <a16:creationId xmlns:a16="http://schemas.microsoft.com/office/drawing/2014/main" id="{9DD503D3-7CD7-D841-A59E-D2245CB3710F}"/>
              </a:ext>
            </a:extLst>
          </p:cNvPr>
          <p:cNvCxnSpPr>
            <a:cxnSpLocks/>
          </p:cNvCxnSpPr>
          <p:nvPr/>
        </p:nvCxnSpPr>
        <p:spPr>
          <a:xfrm flipV="1">
            <a:off x="3831220" y="2937573"/>
            <a:ext cx="771914" cy="13450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34DE435D-5090-9A4E-9929-683B25F7D7D8}"/>
              </a:ext>
            </a:extLst>
          </p:cNvPr>
          <p:cNvSpPr txBox="1">
            <a:spLocks/>
          </p:cNvSpPr>
          <p:nvPr/>
        </p:nvSpPr>
        <p:spPr>
          <a:xfrm>
            <a:off x="5628693" y="5006050"/>
            <a:ext cx="2801524" cy="151049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dirty="0"/>
              <a:t>How do we update a value?</a:t>
            </a:r>
          </a:p>
        </p:txBody>
      </p:sp>
      <p:cxnSp>
        <p:nvCxnSpPr>
          <p:cNvPr id="15" name="Straight Connector 14">
            <a:extLst>
              <a:ext uri="{FF2B5EF4-FFF2-40B4-BE49-F238E27FC236}">
                <a16:creationId xmlns:a16="http://schemas.microsoft.com/office/drawing/2014/main" id="{C5D175FC-1A5A-0B49-9BBA-B9417BDC3298}"/>
              </a:ext>
            </a:extLst>
          </p:cNvPr>
          <p:cNvCxnSpPr>
            <a:cxnSpLocks/>
          </p:cNvCxnSpPr>
          <p:nvPr/>
        </p:nvCxnSpPr>
        <p:spPr>
          <a:xfrm flipH="1" flipV="1">
            <a:off x="6296178" y="2983871"/>
            <a:ext cx="274114" cy="20279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92E1E7F7-F19E-0345-8B58-0817D751FE97}"/>
              </a:ext>
            </a:extLst>
          </p:cNvPr>
          <p:cNvSpPr txBox="1">
            <a:spLocks/>
          </p:cNvSpPr>
          <p:nvPr/>
        </p:nvSpPr>
        <p:spPr>
          <a:xfrm>
            <a:off x="1751708" y="2013993"/>
            <a:ext cx="8685403"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r>
              <a:rPr lang="en-US" sz="3400" i="1" dirty="0">
                <a:solidFill>
                  <a:sysClr val="windowText" lastClr="000000"/>
                </a:solidFill>
              </a:rPr>
              <a:t>T =  {    ,     ,     ,     ,     ,     ,      , …}</a:t>
            </a:r>
          </a:p>
        </p:txBody>
      </p:sp>
    </p:spTree>
    <p:extLst>
      <p:ext uri="{BB962C8B-B14F-4D97-AF65-F5344CB8AC3E}">
        <p14:creationId xmlns:p14="http://schemas.microsoft.com/office/powerpoint/2010/main" val="2436174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Generalizing the Naïve Approach</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2122736" y="2629923"/>
                <a:ext cx="7943349" cy="1722621"/>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solidFill>
                      <a:sysClr val="windowText" lastClr="000000"/>
                    </a:solidFill>
                  </a:rPr>
                  <a:t>Assume:</a:t>
                </a:r>
                <a:r>
                  <a:rPr lang="en-US" sz="2000" dirty="0">
                    <a:solidFill>
                      <a:sysClr val="windowText" lastClr="000000"/>
                    </a:solidFill>
                  </a:rPr>
                  <a:t> Update our new array T to store partial prefixes: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ysClr val="windowText" lastClr="000000"/>
                              </a:solidFill>
                              <a:latin typeface="Cambria Math" panose="02040503050406030204" pitchFamily="18" charset="0"/>
                            </a:rPr>
                          </m:ctrlPr>
                        </m:sSubPr>
                        <m:e>
                          <m:r>
                            <a:rPr lang="en-US" sz="2000" b="0" i="1" smtClean="0">
                              <a:solidFill>
                                <a:sysClr val="windowText" lastClr="000000"/>
                              </a:solidFill>
                              <a:latin typeface="Cambria Math" panose="02040503050406030204" pitchFamily="18" charset="0"/>
                            </a:rPr>
                            <m:t>𝑇</m:t>
                          </m:r>
                        </m:e>
                        <m:sub>
                          <m:r>
                            <a:rPr lang="en-US" sz="2000" b="0" i="1" smtClean="0">
                              <a:solidFill>
                                <a:sysClr val="windowText" lastClr="000000"/>
                              </a:solidFill>
                              <a:latin typeface="Cambria Math" panose="02040503050406030204" pitchFamily="18" charset="0"/>
                            </a:rPr>
                            <m:t>𝑖</m:t>
                          </m:r>
                        </m:sub>
                      </m:sSub>
                      <m:r>
                        <a:rPr lang="en-US" sz="2000" b="0" i="1" smtClean="0">
                          <a:solidFill>
                            <a:sysClr val="windowText" lastClr="000000"/>
                          </a:solidFill>
                          <a:latin typeface="Cambria Math" panose="02040503050406030204" pitchFamily="18" charset="0"/>
                        </a:rPr>
                        <m:t>=</m:t>
                      </m:r>
                      <m:nary>
                        <m:naryPr>
                          <m:chr m:val="∑"/>
                          <m:ctrlPr>
                            <a:rPr lang="en-US" sz="2000" b="0" i="1" smtClean="0">
                              <a:solidFill>
                                <a:sysClr val="windowText" lastClr="000000"/>
                              </a:solidFill>
                              <a:latin typeface="Cambria Math" panose="02040503050406030204" pitchFamily="18" charset="0"/>
                            </a:rPr>
                          </m:ctrlPr>
                        </m:naryPr>
                        <m:sub>
                          <m:r>
                            <m:rPr>
                              <m:brk m:alnAt="23"/>
                            </m:rPr>
                            <a:rPr lang="en-US" sz="2000" b="0" i="1" smtClean="0">
                              <a:solidFill>
                                <a:sysClr val="windowText" lastClr="000000"/>
                              </a:solidFill>
                              <a:latin typeface="Cambria Math" panose="02040503050406030204" pitchFamily="18" charset="0"/>
                            </a:rPr>
                            <m:t>𝑗</m:t>
                          </m:r>
                          <m:r>
                            <a:rPr lang="en-US" sz="2000" b="0" i="1" smtClean="0">
                              <a:solidFill>
                                <a:sysClr val="windowText" lastClr="000000"/>
                              </a:solidFill>
                              <a:latin typeface="Cambria Math" panose="02040503050406030204" pitchFamily="18" charset="0"/>
                            </a:rPr>
                            <m:t>=</m:t>
                          </m:r>
                          <m:r>
                            <a:rPr lang="en-US" sz="2000" b="0" i="1" smtClean="0">
                              <a:solidFill>
                                <a:sysClr val="windowText" lastClr="000000"/>
                              </a:solidFill>
                              <a:latin typeface="Cambria Math" panose="02040503050406030204" pitchFamily="18" charset="0"/>
                            </a:rPr>
                            <m:t>𝑔</m:t>
                          </m:r>
                          <m:r>
                            <a:rPr lang="en-US" sz="2000" b="0" i="1" smtClean="0">
                              <a:solidFill>
                                <a:sysClr val="windowText" lastClr="000000"/>
                              </a:solidFill>
                              <a:latin typeface="Cambria Math" panose="02040503050406030204" pitchFamily="18" charset="0"/>
                            </a:rPr>
                            <m:t>(</m:t>
                          </m:r>
                          <m:r>
                            <a:rPr lang="en-US" sz="2000" b="0" i="1" smtClean="0">
                              <a:solidFill>
                                <a:sysClr val="windowText" lastClr="000000"/>
                              </a:solidFill>
                              <a:latin typeface="Cambria Math" panose="02040503050406030204" pitchFamily="18" charset="0"/>
                            </a:rPr>
                            <m:t>𝑖</m:t>
                          </m:r>
                          <m:r>
                            <a:rPr lang="en-US" sz="2000" b="0" i="1" smtClean="0">
                              <a:solidFill>
                                <a:sysClr val="windowText" lastClr="000000"/>
                              </a:solidFill>
                              <a:latin typeface="Cambria Math" panose="02040503050406030204" pitchFamily="18" charset="0"/>
                            </a:rPr>
                            <m:t>)</m:t>
                          </m:r>
                        </m:sub>
                        <m:sup>
                          <m:r>
                            <a:rPr lang="en-US" sz="2000" b="0" i="1" smtClean="0">
                              <a:solidFill>
                                <a:sysClr val="windowText" lastClr="000000"/>
                              </a:solidFill>
                              <a:latin typeface="Cambria Math" panose="02040503050406030204" pitchFamily="18" charset="0"/>
                            </a:rPr>
                            <m:t>𝑖</m:t>
                          </m:r>
                        </m:sup>
                        <m:e>
                          <m:sSub>
                            <m:sSubPr>
                              <m:ctrlPr>
                                <a:rPr lang="en-US" sz="2000" b="0" i="1" smtClean="0">
                                  <a:solidFill>
                                    <a:sysClr val="windowText" lastClr="000000"/>
                                  </a:solidFill>
                                  <a:latin typeface="Cambria Math" panose="02040503050406030204" pitchFamily="18" charset="0"/>
                                </a:rPr>
                              </m:ctrlPr>
                            </m:sSubPr>
                            <m:e>
                              <m:r>
                                <a:rPr lang="en-US" sz="2000" b="0" i="1" smtClean="0">
                                  <a:solidFill>
                                    <a:sysClr val="windowText" lastClr="000000"/>
                                  </a:solidFill>
                                  <a:latin typeface="Cambria Math" panose="02040503050406030204" pitchFamily="18" charset="0"/>
                                </a:rPr>
                                <m:t>𝑎</m:t>
                              </m:r>
                            </m:e>
                            <m:sub>
                              <m:r>
                                <a:rPr lang="en-US" sz="2000" b="0" i="1" smtClean="0">
                                  <a:solidFill>
                                    <a:sysClr val="windowText" lastClr="000000"/>
                                  </a:solidFill>
                                  <a:latin typeface="Cambria Math" panose="02040503050406030204" pitchFamily="18" charset="0"/>
                                </a:rPr>
                                <m:t>𝑗</m:t>
                              </m:r>
                            </m:sub>
                          </m:sSub>
                        </m:e>
                      </m:nary>
                    </m:oMath>
                  </m:oMathPara>
                </a14:m>
                <a:endParaRPr lang="en-US" sz="2000" b="0" dirty="0">
                  <a:solidFill>
                    <a:sysClr val="windowText" lastClr="000000"/>
                  </a:solidFill>
                </a:endParaRPr>
              </a:p>
              <a:p>
                <a:pPr marL="0" indent="0">
                  <a:buFont typeface="Arial" panose="020B0604020202020204" pitchFamily="34" charset="0"/>
                  <a:buNone/>
                </a:pPr>
                <a:endParaRPr lang="en-US" sz="2000"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2122736" y="2629923"/>
                <a:ext cx="7943349" cy="1722621"/>
              </a:xfrm>
              <a:prstGeom prst="rect">
                <a:avLst/>
              </a:prstGeom>
              <a:blipFill>
                <a:blip r:embed="rId2"/>
                <a:stretch>
                  <a:fillRect l="-637" t="-21739" b="-71739"/>
                </a:stretch>
              </a:blipFill>
              <a:ln>
                <a:solidFill>
                  <a:schemeClr val="bg1"/>
                </a:solidFill>
              </a:ln>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1373915"/>
            <a:ext cx="7943349" cy="102821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IDEA:</a:t>
            </a:r>
            <a:r>
              <a:rPr lang="en-US" sz="2000" dirty="0"/>
              <a:t> Let’s balance the two approaches. Store prefixes but not always the range from 0 to </a:t>
            </a:r>
            <a:r>
              <a:rPr lang="en-US" sz="2000" dirty="0" err="1"/>
              <a:t>i</a:t>
            </a:r>
            <a:r>
              <a:rPr lang="en-US" sz="2000" dirty="0"/>
              <a:t> such that we can get fast runtimes for computing f(</a:t>
            </a:r>
            <a:r>
              <a:rPr lang="en-US" sz="2000" dirty="0" err="1"/>
              <a:t>l,r</a:t>
            </a:r>
            <a:r>
              <a:rPr lang="en-US" sz="2000" dirty="0"/>
              <a:t>) AND fast runtimes for updating a value. </a:t>
            </a:r>
          </a:p>
        </p:txBody>
      </p:sp>
      <mc:AlternateContent xmlns:mc="http://schemas.openxmlformats.org/markup-compatibility/2006" xmlns:a14="http://schemas.microsoft.com/office/drawing/2010/main">
        <mc:Choice Requires="a14">
          <p:sp>
            <p:nvSpPr>
              <p:cNvPr id="17" name="Content Placeholder 2">
                <a:extLst>
                  <a:ext uri="{FF2B5EF4-FFF2-40B4-BE49-F238E27FC236}">
                    <a16:creationId xmlns:a16="http://schemas.microsoft.com/office/drawing/2014/main" id="{4B409753-0E3D-A04D-90C1-D5D943D3B19E}"/>
                  </a:ext>
                </a:extLst>
              </p:cNvPr>
              <p:cNvSpPr txBox="1">
                <a:spLocks/>
              </p:cNvSpPr>
              <p:nvPr/>
            </p:nvSpPr>
            <p:spPr>
              <a:xfrm>
                <a:off x="1507041" y="5257067"/>
                <a:ext cx="1845760" cy="50974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𝑖</m:t>
                      </m:r>
                    </m:oMath>
                  </m:oMathPara>
                </a14:m>
                <a:endParaRPr lang="en-US" sz="2000" dirty="0"/>
              </a:p>
            </p:txBody>
          </p:sp>
        </mc:Choice>
        <mc:Fallback xmlns="">
          <p:sp>
            <p:nvSpPr>
              <p:cNvPr id="17" name="Content Placeholder 2">
                <a:extLst>
                  <a:ext uri="{FF2B5EF4-FFF2-40B4-BE49-F238E27FC236}">
                    <a16:creationId xmlns:a16="http://schemas.microsoft.com/office/drawing/2014/main" id="{4B409753-0E3D-A04D-90C1-D5D943D3B19E}"/>
                  </a:ext>
                </a:extLst>
              </p:cNvPr>
              <p:cNvSpPr txBox="1">
                <a:spLocks noRot="1" noChangeAspect="1" noMove="1" noResize="1" noEditPoints="1" noAdjustHandles="1" noChangeArrowheads="1" noChangeShapeType="1" noTextEdit="1"/>
              </p:cNvSpPr>
              <p:nvPr/>
            </p:nvSpPr>
            <p:spPr>
              <a:xfrm>
                <a:off x="1507041" y="5257067"/>
                <a:ext cx="1845760" cy="509749"/>
              </a:xfrm>
              <a:prstGeom prst="rect">
                <a:avLst/>
              </a:prstGeom>
              <a:blipFill>
                <a:blip r:embed="rId3"/>
                <a:stretch>
                  <a:fillRect/>
                </a:stretch>
              </a:blipFill>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76AEC2E2-05CF-B04D-8A04-41EC845BB46D}"/>
              </a:ext>
            </a:extLst>
          </p:cNvPr>
          <p:cNvCxnSpPr>
            <a:cxnSpLocks/>
          </p:cNvCxnSpPr>
          <p:nvPr/>
        </p:nvCxnSpPr>
        <p:spPr>
          <a:xfrm flipV="1">
            <a:off x="3011424" y="4407409"/>
            <a:ext cx="2243328" cy="84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8964B618-0768-FF43-ABD9-4A5765D30B37}"/>
                  </a:ext>
                </a:extLst>
              </p:cNvPr>
              <p:cNvSpPr txBox="1">
                <a:spLocks/>
              </p:cNvSpPr>
              <p:nvPr/>
            </p:nvSpPr>
            <p:spPr>
              <a:xfrm>
                <a:off x="6759135" y="4720618"/>
                <a:ext cx="4267199" cy="141195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**Note:</a:t>
                </a:r>
              </a:p>
              <a:p>
                <a:pPr marL="0" indent="0">
                  <a:buFont typeface="Arial" panose="020B0604020202020204" pitchFamily="34" charset="0"/>
                  <a:buNone/>
                </a:pPr>
                <a:r>
                  <a:rPr lang="en-US" sz="2000" dirty="0"/>
                  <a:t>For Naïve Approach 1: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𝑖</m:t>
                    </m:r>
                  </m:oMath>
                </a14:m>
                <a:br>
                  <a:rPr lang="en-US" sz="2000" dirty="0"/>
                </a:br>
                <a:r>
                  <a:rPr lang="en-US" sz="2000" dirty="0"/>
                  <a:t>For Naïve Approach 2: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=0</m:t>
                    </m:r>
                  </m:oMath>
                </a14:m>
                <a:endParaRPr lang="en-US" sz="2000" dirty="0"/>
              </a:p>
            </p:txBody>
          </p:sp>
        </mc:Choice>
        <mc:Fallback xmlns="">
          <p:sp>
            <p:nvSpPr>
              <p:cNvPr id="20" name="Content Placeholder 2">
                <a:extLst>
                  <a:ext uri="{FF2B5EF4-FFF2-40B4-BE49-F238E27FC236}">
                    <a16:creationId xmlns:a16="http://schemas.microsoft.com/office/drawing/2014/main" id="{8964B618-0768-FF43-ABD9-4A5765D30B37}"/>
                  </a:ext>
                </a:extLst>
              </p:cNvPr>
              <p:cNvSpPr txBox="1">
                <a:spLocks noRot="1" noChangeAspect="1" noMove="1" noResize="1" noEditPoints="1" noAdjustHandles="1" noChangeArrowheads="1" noChangeShapeType="1" noTextEdit="1"/>
              </p:cNvSpPr>
              <p:nvPr/>
            </p:nvSpPr>
            <p:spPr>
              <a:xfrm>
                <a:off x="6759135" y="4720618"/>
                <a:ext cx="4267199" cy="1411957"/>
              </a:xfrm>
              <a:prstGeom prst="rect">
                <a:avLst/>
              </a:prstGeom>
              <a:blipFill>
                <a:blip r:embed="rId4"/>
                <a:stretch>
                  <a:fillRect l="-1187"/>
                </a:stretch>
              </a:blipFill>
            </p:spPr>
            <p:txBody>
              <a:bodyPr/>
              <a:lstStyle/>
              <a:p>
                <a:r>
                  <a:rPr lang="en-US">
                    <a:noFill/>
                  </a:rPr>
                  <a:t> </a:t>
                </a:r>
              </a:p>
            </p:txBody>
          </p:sp>
        </mc:Fallback>
      </mc:AlternateContent>
      <p:sp>
        <p:nvSpPr>
          <p:cNvPr id="22" name="Content Placeholder 2">
            <a:extLst>
              <a:ext uri="{FF2B5EF4-FFF2-40B4-BE49-F238E27FC236}">
                <a16:creationId xmlns:a16="http://schemas.microsoft.com/office/drawing/2014/main" id="{613C6838-6232-2145-9449-9EB6BD1FC759}"/>
              </a:ext>
            </a:extLst>
          </p:cNvPr>
          <p:cNvSpPr txBox="1">
            <a:spLocks/>
          </p:cNvSpPr>
          <p:nvPr/>
        </p:nvSpPr>
        <p:spPr>
          <a:xfrm>
            <a:off x="6759135" y="6203803"/>
            <a:ext cx="2414015" cy="46722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a:t>What should g(</a:t>
            </a:r>
            <a:r>
              <a:rPr lang="en-US" sz="2000" b="1" i="1" dirty="0" err="1"/>
              <a:t>i</a:t>
            </a:r>
            <a:r>
              <a:rPr lang="en-US" sz="2000" b="1" i="1" dirty="0"/>
              <a:t>) be??</a:t>
            </a:r>
          </a:p>
        </p:txBody>
      </p:sp>
    </p:spTree>
    <p:extLst>
      <p:ext uri="{BB962C8B-B14F-4D97-AF65-F5344CB8AC3E}">
        <p14:creationId xmlns:p14="http://schemas.microsoft.com/office/powerpoint/2010/main" val="783193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Generalizing the Naïve Approach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1373915"/>
            <a:ext cx="7943349" cy="102821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Implementation:</a:t>
            </a:r>
            <a:r>
              <a:rPr lang="en-US" sz="2000" dirty="0"/>
              <a:t> Regardless of what we choose for g(</a:t>
            </a:r>
            <a:r>
              <a:rPr lang="en-US" sz="2000" dirty="0" err="1"/>
              <a:t>i</a:t>
            </a:r>
            <a:r>
              <a:rPr lang="en-US" sz="2000" dirty="0"/>
              <a:t>), the following pseudo-code will work (here we are assuming f() is the sum function for simplicity). </a:t>
            </a:r>
          </a:p>
        </p:txBody>
      </p:sp>
      <p:pic>
        <p:nvPicPr>
          <p:cNvPr id="4" name="Picture 3">
            <a:extLst>
              <a:ext uri="{FF2B5EF4-FFF2-40B4-BE49-F238E27FC236}">
                <a16:creationId xmlns:a16="http://schemas.microsoft.com/office/drawing/2014/main" id="{9CBDE1BB-4908-CA4B-BFAD-4ED971B70FDE}"/>
              </a:ext>
            </a:extLst>
          </p:cNvPr>
          <p:cNvPicPr>
            <a:picLocks noChangeAspect="1"/>
          </p:cNvPicPr>
          <p:nvPr/>
        </p:nvPicPr>
        <p:blipFill>
          <a:blip r:embed="rId2"/>
          <a:stretch>
            <a:fillRect/>
          </a:stretch>
        </p:blipFill>
        <p:spPr>
          <a:xfrm>
            <a:off x="3954920" y="2499668"/>
            <a:ext cx="4278980" cy="2950156"/>
          </a:xfrm>
          <a:prstGeom prst="rect">
            <a:avLst/>
          </a:prstGeom>
          <a:ln>
            <a:solidFill>
              <a:schemeClr val="bg1"/>
            </a:solidFill>
          </a:ln>
        </p:spPr>
      </p:pic>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CC07C9BA-7455-B34E-AC66-55620338808F}"/>
                  </a:ext>
                </a:extLst>
              </p:cNvPr>
              <p:cNvSpPr txBox="1">
                <a:spLocks/>
              </p:cNvSpPr>
              <p:nvPr/>
            </p:nvSpPr>
            <p:spPr>
              <a:xfrm>
                <a:off x="302743" y="2828544"/>
                <a:ext cx="2867177" cy="209702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Notice:</a:t>
                </a:r>
                <a:r>
                  <a:rPr lang="en-US" sz="1600" dirty="0"/>
                  <a:t> sum() calculates the sum from index 0 to r. So, if we want to calculate the sum of a range we still use:</a:t>
                </a:r>
                <a:br>
                  <a:rPr lang="en-US" sz="1600" dirty="0"/>
                </a:br>
                <a:endParaRPr lang="en-US" sz="16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𝑙</m:t>
                          </m:r>
                          <m:r>
                            <a:rPr lang="en-US" sz="1600" b="0" i="1" smtClean="0">
                              <a:latin typeface="Cambria Math" panose="02040503050406030204" pitchFamily="18" charset="0"/>
                            </a:rPr>
                            <m:t>,</m:t>
                          </m:r>
                          <m:r>
                            <a:rPr lang="en-US" sz="1600" b="0" i="1" smtClean="0">
                              <a:latin typeface="Cambria Math" panose="02040503050406030204" pitchFamily="18" charset="0"/>
                            </a:rPr>
                            <m:t>𝑟</m:t>
                          </m:r>
                        </m:e>
                      </m:d>
                      <m:r>
                        <a:rPr lang="en-US" sz="1600" b="0" i="1" smtClean="0">
                          <a:latin typeface="Cambria Math" panose="02040503050406030204" pitchFamily="18" charset="0"/>
                        </a:rPr>
                        <m:t>=</m:t>
                      </m:r>
                      <m:r>
                        <a:rPr lang="en-US" sz="1600" b="0" i="1" smtClean="0">
                          <a:latin typeface="Cambria Math" panose="02040503050406030204" pitchFamily="18" charset="0"/>
                        </a:rPr>
                        <m:t>𝑠𝑢𝑚</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𝑟</m:t>
                          </m:r>
                        </m:e>
                      </m:d>
                      <m:r>
                        <a:rPr lang="en-US" sz="1600" b="0" i="1" smtClean="0">
                          <a:latin typeface="Cambria Math" panose="02040503050406030204" pitchFamily="18" charset="0"/>
                        </a:rPr>
                        <m:t>−</m:t>
                      </m:r>
                      <m:r>
                        <a:rPr lang="en-US" sz="1600" b="0" i="1" smtClean="0">
                          <a:latin typeface="Cambria Math" panose="02040503050406030204" pitchFamily="18" charset="0"/>
                        </a:rPr>
                        <m:t>𝑠𝑢𝑚</m:t>
                      </m:r>
                      <m:r>
                        <a:rPr lang="en-US" sz="1600" b="0" i="1" smtClean="0">
                          <a:latin typeface="Cambria Math" panose="02040503050406030204" pitchFamily="18" charset="0"/>
                        </a:rPr>
                        <m:t>(</m:t>
                      </m:r>
                      <m:r>
                        <a:rPr lang="en-US" sz="1600" b="0" i="1" smtClean="0">
                          <a:latin typeface="Cambria Math" panose="02040503050406030204" pitchFamily="18" charset="0"/>
                        </a:rPr>
                        <m:t>𝑙</m:t>
                      </m:r>
                      <m:r>
                        <a:rPr lang="en-US" sz="1600" b="0" i="1" smtClean="0">
                          <a:latin typeface="Cambria Math" panose="02040503050406030204" pitchFamily="18" charset="0"/>
                        </a:rPr>
                        <m:t>−1)</m:t>
                      </m:r>
                    </m:oMath>
                  </m:oMathPara>
                </a14:m>
                <a:endParaRPr lang="en-US" sz="1600" dirty="0"/>
              </a:p>
            </p:txBody>
          </p:sp>
        </mc:Choice>
        <mc:Fallback xmlns="">
          <p:sp>
            <p:nvSpPr>
              <p:cNvPr id="11" name="Content Placeholder 2">
                <a:extLst>
                  <a:ext uri="{FF2B5EF4-FFF2-40B4-BE49-F238E27FC236}">
                    <a16:creationId xmlns:a16="http://schemas.microsoft.com/office/drawing/2014/main" id="{CC07C9BA-7455-B34E-AC66-55620338808F}"/>
                  </a:ext>
                </a:extLst>
              </p:cNvPr>
              <p:cNvSpPr txBox="1">
                <a:spLocks noRot="1" noChangeAspect="1" noMove="1" noResize="1" noEditPoints="1" noAdjustHandles="1" noChangeArrowheads="1" noChangeShapeType="1" noTextEdit="1"/>
              </p:cNvSpPr>
              <p:nvPr/>
            </p:nvSpPr>
            <p:spPr>
              <a:xfrm>
                <a:off x="302743" y="2828544"/>
                <a:ext cx="2867177" cy="2097024"/>
              </a:xfrm>
              <a:prstGeom prst="rect">
                <a:avLst/>
              </a:prstGeom>
              <a:blipFill>
                <a:blip r:embed="rId3"/>
                <a:stretch>
                  <a:fillRect l="-1327"/>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ACEAF5CD-4E31-7947-9D0F-1735D2399089}"/>
              </a:ext>
            </a:extLst>
          </p:cNvPr>
          <p:cNvCxnSpPr>
            <a:cxnSpLocks/>
          </p:cNvCxnSpPr>
          <p:nvPr/>
        </p:nvCxnSpPr>
        <p:spPr>
          <a:xfrm flipV="1">
            <a:off x="3048001" y="2828544"/>
            <a:ext cx="707135"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D5CBC486-322F-5C4C-8377-2E3C1B9B89D4}"/>
              </a:ext>
            </a:extLst>
          </p:cNvPr>
          <p:cNvSpPr txBox="1">
            <a:spLocks/>
          </p:cNvSpPr>
          <p:nvPr/>
        </p:nvSpPr>
        <p:spPr>
          <a:xfrm>
            <a:off x="9172423" y="3456509"/>
            <a:ext cx="2867177" cy="103647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Not obvious to see how to make this one fast? We will see how in a moment.</a:t>
            </a:r>
          </a:p>
        </p:txBody>
      </p:sp>
      <p:cxnSp>
        <p:nvCxnSpPr>
          <p:cNvPr id="19" name="Straight Connector 18">
            <a:extLst>
              <a:ext uri="{FF2B5EF4-FFF2-40B4-BE49-F238E27FC236}">
                <a16:creationId xmlns:a16="http://schemas.microsoft.com/office/drawing/2014/main" id="{176F782F-F1CE-0145-9F7D-5D46E44C91FD}"/>
              </a:ext>
            </a:extLst>
          </p:cNvPr>
          <p:cNvCxnSpPr>
            <a:cxnSpLocks/>
          </p:cNvCxnSpPr>
          <p:nvPr/>
        </p:nvCxnSpPr>
        <p:spPr>
          <a:xfrm flipV="1">
            <a:off x="8349594" y="3755136"/>
            <a:ext cx="822829"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89700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13189</TotalTime>
  <Words>4019</Words>
  <Application>Microsoft Macintosh PowerPoint</Application>
  <PresentationFormat>Widescreen</PresentationFormat>
  <Paragraphs>522</Paragraphs>
  <Slides>41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Cambria Math</vt:lpstr>
      <vt:lpstr>Trebuchet MS</vt:lpstr>
      <vt:lpstr>Tw Cen MT</vt:lpstr>
      <vt:lpstr>Circuit</vt:lpstr>
      <vt:lpstr>Fenwick Trees</vt:lpstr>
      <vt:lpstr>Advanced Array Structures</vt:lpstr>
      <vt:lpstr>Fenwick Trees</vt:lpstr>
      <vt:lpstr>Motivation</vt:lpstr>
      <vt:lpstr>Why would we want this?</vt:lpstr>
      <vt:lpstr>Naïve Approach 1</vt:lpstr>
      <vt:lpstr>Naïve Approach 2</vt:lpstr>
      <vt:lpstr>Generalizing the Naïve Approach</vt:lpstr>
      <vt:lpstr>Generalizing the Naïve Approach</vt:lpstr>
      <vt:lpstr>Defining Function G</vt:lpstr>
      <vt:lpstr>Defining Function G</vt:lpstr>
      <vt:lpstr>Example Iteration of sum(14)</vt:lpstr>
      <vt:lpstr>Concrete Example!</vt:lpstr>
      <vt:lpstr>Update: Reversing G()</vt:lpstr>
      <vt:lpstr>Update: Reversing G()</vt:lpstr>
      <vt:lpstr>Example Iteration of Update(4, 2)</vt:lpstr>
      <vt:lpstr>Concrete Example!</vt:lpstr>
      <vt:lpstr>Final Update Code</vt:lpstr>
      <vt:lpstr>Fenwick Tree Implementation</vt:lpstr>
      <vt:lpstr>Fenwick Tree Linear Time Constructor</vt:lpstr>
      <vt:lpstr>Fenwick Tree Implementation</vt:lpstr>
      <vt:lpstr>Fenwick Tree Implementation</vt:lpstr>
      <vt:lpstr>Fenwick Tree Fast Construction</vt:lpstr>
      <vt:lpstr>Fenwick Tree for min Function</vt:lpstr>
      <vt:lpstr>Fenwick Tree Implementation</vt:lpstr>
      <vt:lpstr>Function must be invertible</vt:lpstr>
      <vt:lpstr>Function must be invertible</vt:lpstr>
      <vt:lpstr>Function must be invertible</vt:lpstr>
      <vt:lpstr>One More Operation: Sums that Exceed Given Threshold</vt:lpstr>
      <vt:lpstr>Threshold Search</vt:lpstr>
      <vt:lpstr>Threshold Search</vt:lpstr>
      <vt:lpstr>Threshold Search</vt:lpstr>
      <vt:lpstr>Threshold Search</vt:lpstr>
      <vt:lpstr>Threshold Search</vt:lpstr>
      <vt:lpstr>Threshold Search</vt:lpstr>
      <vt:lpstr>Threshold Search</vt:lpstr>
      <vt:lpstr>Threshold Search</vt:lpstr>
      <vt:lpstr>Threshold Search</vt:lpstr>
      <vt:lpstr>Threshold Search</vt:lpstr>
      <vt:lpstr>Conclusion</vt:lpstr>
      <vt:lpstr>Conclusions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201</cp:revision>
  <dcterms:created xsi:type="dcterms:W3CDTF">2023-02-24T14:15:53Z</dcterms:created>
  <dcterms:modified xsi:type="dcterms:W3CDTF">2025-01-29T13:33:06Z</dcterms:modified>
</cp:coreProperties>
</file>