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7"/>
  </p:notesMasterIdLst>
  <p:sldIdLst>
    <p:sldId id="256" r:id="rId2"/>
    <p:sldId id="507" r:id="rId3"/>
    <p:sldId id="508" r:id="rId4"/>
    <p:sldId id="511" r:id="rId5"/>
    <p:sldId id="495" r:id="rId6"/>
    <p:sldId id="403" r:id="rId7"/>
    <p:sldId id="512" r:id="rId8"/>
    <p:sldId id="510" r:id="rId9"/>
    <p:sldId id="504" r:id="rId10"/>
    <p:sldId id="515" r:id="rId11"/>
    <p:sldId id="426" r:id="rId12"/>
    <p:sldId id="516" r:id="rId13"/>
    <p:sldId id="470" r:id="rId14"/>
    <p:sldId id="474" r:id="rId15"/>
    <p:sldId id="488" r:id="rId16"/>
    <p:sldId id="517" r:id="rId17"/>
    <p:sldId id="489" r:id="rId18"/>
    <p:sldId id="487" r:id="rId19"/>
    <p:sldId id="490" r:id="rId20"/>
    <p:sldId id="522" r:id="rId21"/>
    <p:sldId id="518" r:id="rId22"/>
    <p:sldId id="521" r:id="rId23"/>
    <p:sldId id="519" r:id="rId24"/>
    <p:sldId id="491" r:id="rId25"/>
    <p:sldId id="5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3"/>
    <p:restoredTop sz="94681"/>
  </p:normalViewPr>
  <p:slideViewPr>
    <p:cSldViewPr snapToGrid="0" snapToObjects="1">
      <p:cViewPr varScale="1">
        <p:scale>
          <a:sx n="118" d="100"/>
          <a:sy n="118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hyperlink" Target="https://markfloryan.github.io/advAlgo/" TargetMode="External"/><Relationship Id="rId4" Type="http://schemas.openxmlformats.org/officeDocument/2006/relationships/hyperlink" Target="https://markfloryan.github.io/dmt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CS4501: Adv. </a:t>
            </a:r>
            <a:r>
              <a:rPr lang="en-US" dirty="0" err="1"/>
              <a:t>Algo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Expectations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144105"/>
            <a:ext cx="9905998" cy="812249"/>
          </a:xfrm>
        </p:spPr>
        <p:txBody>
          <a:bodyPr/>
          <a:lstStyle/>
          <a:p>
            <a:pPr algn="ctr"/>
            <a:r>
              <a:rPr lang="en-US" dirty="0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4128" y="956354"/>
            <a:ext cx="10023283" cy="7718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I view a course as a social contract between you and me. Here is how I view the contract for this particular course: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2BE347-F728-3646-B944-4FBEF0ADE5D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76656" y="2017374"/>
            <a:ext cx="5074919" cy="451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What I am asking of you: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5F5A68-A74C-4C4C-A1F6-22A28096AF1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035769" y="2017374"/>
            <a:ext cx="5439951" cy="451506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What I will give in return: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CEB83F-30F2-6941-8D80-1AD758793A5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76656" y="2540466"/>
            <a:ext cx="5074919" cy="3970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Lecture attendance is </a:t>
            </a:r>
            <a:r>
              <a:rPr lang="en-US" b="1" i="1" dirty="0">
                <a:solidFill>
                  <a:sysClr val="windowText" lastClr="000000"/>
                </a:solidFill>
              </a:rPr>
              <a:t>required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This classroom is a </a:t>
            </a:r>
            <a:r>
              <a:rPr lang="en-US" b="1" i="1" dirty="0">
                <a:solidFill>
                  <a:sysClr val="windowText" lastClr="000000"/>
                </a:solidFill>
              </a:rPr>
              <a:t>no technology zone</a:t>
            </a:r>
            <a:r>
              <a:rPr lang="en-US" dirty="0">
                <a:solidFill>
                  <a:sysClr val="windowText" lastClr="000000"/>
                </a:solidFill>
              </a:rPr>
              <a:t> (except for the projector, and certain Fridays)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On homework Fridays, </a:t>
            </a:r>
            <a:r>
              <a:rPr lang="en-US" b="1" i="1" dirty="0">
                <a:solidFill>
                  <a:sysClr val="windowText" lastClr="000000"/>
                </a:solidFill>
              </a:rPr>
              <a:t>work on the problem</a:t>
            </a:r>
            <a:r>
              <a:rPr lang="en-US" dirty="0">
                <a:solidFill>
                  <a:sysClr val="windowText" lastClr="000000"/>
                </a:solidFill>
              </a:rPr>
              <a:t> and actively engage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Plus all the normal expectations (be respectful to your peers, etc.)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43EB7D-DEE7-C74C-B6EC-CD0908E8C91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035769" y="2540465"/>
            <a:ext cx="5439951" cy="39700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Not too much homework (six auto-graded programming assignments)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Limited lectures where I talk the whole time (only Mon. and Wed.)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Help solving the HW in class (more later)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Multiple Friday classes cancelled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No Final Exam (small final project instead)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Quizzes will be short and simple, relatively low stress (and only 2 of them)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/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141413" y="338818"/>
            <a:ext cx="9905998" cy="705581"/>
          </a:xfrm>
        </p:spPr>
        <p:txBody>
          <a:bodyPr/>
          <a:lstStyle/>
          <a:p>
            <a:pPr algn="ctr"/>
            <a:r>
              <a:rPr lang="en-US" dirty="0"/>
              <a:t>Textbook?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406138"/>
            <a:ext cx="7298500" cy="642117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Most of the material comes sporadically from two different 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1661056" y="3137949"/>
            <a:ext cx="7696200" cy="63395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1) CLRS Algorithms Book ( a couple of selected chapters 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B83978-9D13-F245-BE01-843D8BA9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61" y="1406138"/>
            <a:ext cx="2000250" cy="2667000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49CB365-3BBF-484F-B940-885FAF35333C}"/>
              </a:ext>
            </a:extLst>
          </p:cNvPr>
          <p:cNvSpPr txBox="1">
            <a:spLocks/>
          </p:cNvSpPr>
          <p:nvPr/>
        </p:nvSpPr>
        <p:spPr>
          <a:xfrm>
            <a:off x="1661056" y="5206360"/>
            <a:ext cx="8982560" cy="633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2) </a:t>
            </a:r>
            <a:r>
              <a:rPr lang="en-US" i="1" dirty="0">
                <a:hlinkClick r:id="rId3"/>
              </a:rPr>
              <a:t>https://cp-algorithms.com/</a:t>
            </a:r>
            <a:r>
              <a:rPr lang="en-US" i="1" dirty="0"/>
              <a:t>  (website of curated algorithms)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0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166"/>
            <a:ext cx="9905998" cy="6308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364" y="1887180"/>
            <a:ext cx="5974096" cy="3599220"/>
          </a:xfrm>
        </p:spPr>
        <p:txBody>
          <a:bodyPr>
            <a:normAutofit/>
          </a:bodyPr>
          <a:lstStyle/>
          <a:p>
            <a:r>
              <a:rPr lang="en-US" i="1" dirty="0"/>
              <a:t>The course is divided into 7 high-level topics</a:t>
            </a:r>
          </a:p>
          <a:p>
            <a:pPr lvl="1"/>
            <a:r>
              <a:rPr lang="en-US" i="1" dirty="0"/>
              <a:t>1: Fenwick Trees</a:t>
            </a:r>
          </a:p>
          <a:p>
            <a:pPr lvl="1"/>
            <a:r>
              <a:rPr lang="en-US" i="1" dirty="0"/>
              <a:t>2: Segment Trees</a:t>
            </a:r>
          </a:p>
          <a:p>
            <a:pPr lvl="1"/>
            <a:r>
              <a:rPr lang="en-US" i="1" dirty="0"/>
              <a:t>3: Linear Programming</a:t>
            </a:r>
          </a:p>
          <a:p>
            <a:pPr lvl="1"/>
            <a:r>
              <a:rPr lang="en-US" i="1" dirty="0"/>
              <a:t>4: Computational Geometry</a:t>
            </a:r>
          </a:p>
          <a:p>
            <a:pPr lvl="1"/>
            <a:r>
              <a:rPr lang="en-US" i="1" dirty="0"/>
              <a:t>5: Van </a:t>
            </a:r>
            <a:r>
              <a:rPr lang="en-US" i="1" dirty="0" err="1"/>
              <a:t>Emde</a:t>
            </a:r>
            <a:r>
              <a:rPr lang="en-US" i="1" dirty="0"/>
              <a:t> Boas Trees</a:t>
            </a:r>
          </a:p>
          <a:p>
            <a:pPr lvl="1"/>
            <a:r>
              <a:rPr lang="en-US" i="1" dirty="0"/>
              <a:t>6: Approximation Algorithms</a:t>
            </a:r>
          </a:p>
          <a:p>
            <a:pPr lvl="1"/>
            <a:r>
              <a:rPr lang="en-US" i="1" dirty="0"/>
              <a:t>7: Little Algorithms (Your final project)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169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376039"/>
            <a:ext cx="9198985" cy="48723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6 Programming Challenges (Warm-up + 1 per first five topics)</a:t>
            </a:r>
          </a:p>
          <a:p>
            <a:endParaRPr lang="en-US" i="1" dirty="0"/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written in Java, Python, or C++</a:t>
            </a:r>
          </a:p>
          <a:p>
            <a:pPr lvl="1" algn="l"/>
            <a:r>
              <a:rPr lang="en-US" dirty="0"/>
              <a:t>ICPC style programming challenges. Will give problem statement and sample input output.</a:t>
            </a:r>
          </a:p>
          <a:p>
            <a:pPr lvl="1" algn="l"/>
            <a:r>
              <a:rPr lang="en-US" dirty="0"/>
              <a:t>You need to:</a:t>
            </a:r>
          </a:p>
          <a:p>
            <a:pPr lvl="2"/>
            <a:r>
              <a:rPr lang="en-US" dirty="0"/>
              <a:t>Design and implement a working algorithm</a:t>
            </a:r>
          </a:p>
          <a:p>
            <a:pPr lvl="2"/>
            <a:r>
              <a:rPr lang="en-US" dirty="0"/>
              <a:t>Come up with your own test cases if your code doesn’t work</a:t>
            </a:r>
          </a:p>
          <a:p>
            <a:pPr lvl="2"/>
            <a:r>
              <a:rPr lang="en-US" dirty="0"/>
              <a:t>Make sure your code is fast enough / works on the biggest test cases</a:t>
            </a:r>
          </a:p>
        </p:txBody>
      </p:sp>
    </p:spTree>
    <p:extLst>
      <p:ext uri="{BB962C8B-B14F-4D97-AF65-F5344CB8AC3E}">
        <p14:creationId xmlns:p14="http://schemas.microsoft.com/office/powerpoint/2010/main" val="280297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2674"/>
            <a:ext cx="8229600" cy="792145"/>
          </a:xfrm>
        </p:spPr>
        <p:txBody>
          <a:bodyPr/>
          <a:lstStyle/>
          <a:p>
            <a:pPr algn="ctr"/>
            <a:r>
              <a:rPr lang="en-US" dirty="0"/>
              <a:t>Homework schedule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02511" y="1376039"/>
            <a:ext cx="9198985" cy="48723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6 Programming Challenges (Warm-up + 1 per first five topics)</a:t>
            </a:r>
          </a:p>
          <a:p>
            <a:endParaRPr lang="en-US" i="1" dirty="0"/>
          </a:p>
          <a:p>
            <a:r>
              <a:rPr lang="en-US" b="1" i="1" u="sng" dirty="0"/>
              <a:t>Friday Before Due Date</a:t>
            </a:r>
            <a:r>
              <a:rPr lang="en-US" dirty="0"/>
              <a:t>: Problem is revealed in class and we spend class time working on the assignment. You can freely discuss with one another during this time and I will walk around and help.</a:t>
            </a:r>
          </a:p>
          <a:p>
            <a:r>
              <a:rPr lang="en-US" b="1" i="1" u="sng" dirty="0"/>
              <a:t>Wed. After That</a:t>
            </a:r>
            <a:r>
              <a:rPr lang="en-US" dirty="0"/>
              <a:t>: Programming challenge is due</a:t>
            </a:r>
          </a:p>
          <a:p>
            <a:r>
              <a:rPr lang="en-US" b="1" i="1" u="sng" dirty="0"/>
              <a:t>Mon. After That</a:t>
            </a:r>
            <a:r>
              <a:rPr lang="en-US" dirty="0"/>
              <a:t>: Everyone gets auto-extension of 5 days if you need it. NO extensions for ANY REASON after that.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6862"/>
            <a:ext cx="8229600" cy="768699"/>
          </a:xfrm>
        </p:spPr>
        <p:txBody>
          <a:bodyPr/>
          <a:lstStyle/>
          <a:p>
            <a:pPr algn="ctr"/>
            <a:r>
              <a:rPr lang="en-US" dirty="0"/>
              <a:t>Homework Grades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44210"/>
            <a:ext cx="9046139" cy="4532790"/>
          </a:xfrm>
        </p:spPr>
        <p:txBody>
          <a:bodyPr>
            <a:normAutofit/>
          </a:bodyPr>
          <a:lstStyle/>
          <a:p>
            <a:r>
              <a:rPr lang="en-US" dirty="0" err="1"/>
              <a:t>Homeworks</a:t>
            </a:r>
            <a:r>
              <a:rPr lang="en-US" dirty="0"/>
              <a:t> will be graded on a traditional percentage scale:</a:t>
            </a:r>
          </a:p>
          <a:p>
            <a:pPr lvl="1"/>
            <a:r>
              <a:rPr lang="en-US" b="1" i="1" u="sng" dirty="0"/>
              <a:t>Out of 10 points (or similar)</a:t>
            </a:r>
            <a:endParaRPr lang="en-US" dirty="0"/>
          </a:p>
          <a:p>
            <a:pPr lvl="1"/>
            <a:r>
              <a:rPr lang="en-US" dirty="0"/>
              <a:t>Based on the number of test cases that you pass</a:t>
            </a:r>
          </a:p>
          <a:p>
            <a:pPr lvl="1"/>
            <a:r>
              <a:rPr lang="en-US" dirty="0" err="1"/>
              <a:t>Gradescope</a:t>
            </a:r>
            <a:r>
              <a:rPr lang="en-US" dirty="0"/>
              <a:t> will give you this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6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2337"/>
            <a:ext cx="8229600" cy="715945"/>
          </a:xfrm>
        </p:spPr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2263" y="1245995"/>
            <a:ext cx="10221795" cy="5245239"/>
          </a:xfrm>
        </p:spPr>
        <p:txBody>
          <a:bodyPr>
            <a:normAutofit/>
          </a:bodyPr>
          <a:lstStyle/>
          <a:p>
            <a:r>
              <a:rPr lang="en-US" dirty="0"/>
              <a:t>Short assessments of your knowledge across 2-3 modules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pPr lvl="1"/>
            <a:r>
              <a:rPr lang="en-US" dirty="0"/>
              <a:t>Usually about two pages worth of traditional exam material.</a:t>
            </a:r>
          </a:p>
          <a:p>
            <a:endParaRPr lang="en-US" dirty="0"/>
          </a:p>
          <a:p>
            <a:r>
              <a:rPr lang="en-US" dirty="0"/>
              <a:t>Quiz Schedule as of right now:</a:t>
            </a:r>
          </a:p>
          <a:p>
            <a:pPr lvl="1"/>
            <a:r>
              <a:rPr lang="en-US" sz="2000" dirty="0"/>
              <a:t>Fri., Mar. 7				Topics 1-3 from previous slide</a:t>
            </a:r>
          </a:p>
          <a:p>
            <a:pPr lvl="1"/>
            <a:r>
              <a:rPr lang="en-US" sz="2000" dirty="0"/>
              <a:t>Fri., Apr. 18			</a:t>
            </a:r>
            <a:r>
              <a:rPr lang="en-US" dirty="0"/>
              <a:t>Topics 4-5 from previous slide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4000"/>
            <a:ext cx="8826469" cy="45259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 final exam in this class. Final project instead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09526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Final Project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96336" y="1334530"/>
            <a:ext cx="10396151" cy="5181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small groups, you will:</a:t>
            </a:r>
          </a:p>
          <a:p>
            <a:pPr lvl="1"/>
            <a:r>
              <a:rPr lang="en-US" dirty="0"/>
              <a:t>Select a small(</a:t>
            </a:r>
            <a:r>
              <a:rPr lang="en-US" dirty="0" err="1"/>
              <a:t>ish</a:t>
            </a:r>
            <a:r>
              <a:rPr lang="en-US" dirty="0"/>
              <a:t>) algorithm to study and implement</a:t>
            </a:r>
          </a:p>
          <a:p>
            <a:pPr lvl="1"/>
            <a:r>
              <a:rPr lang="en-US" dirty="0"/>
              <a:t>Develop a few slides to teach it</a:t>
            </a:r>
          </a:p>
          <a:p>
            <a:pPr lvl="1"/>
            <a:r>
              <a:rPr lang="en-US" dirty="0"/>
              <a:t>Create a homework assignment that applies it (including the solution to the problem)</a:t>
            </a:r>
          </a:p>
          <a:p>
            <a:pPr lvl="1"/>
            <a:r>
              <a:rPr lang="en-US" dirty="0"/>
              <a:t>Teach it to the class (during last few lectures)</a:t>
            </a:r>
          </a:p>
          <a:p>
            <a:endParaRPr lang="en-US" dirty="0"/>
          </a:p>
          <a:p>
            <a:r>
              <a:rPr lang="en-US" dirty="0"/>
              <a:t>I will get the algorithm choices to you by Spring Break with more details.</a:t>
            </a:r>
          </a:p>
          <a:p>
            <a:endParaRPr lang="en-US" dirty="0"/>
          </a:p>
          <a:p>
            <a:r>
              <a:rPr lang="en-US" dirty="0"/>
              <a:t>Due date is last few days of lecture (that is when presentations will happen)</a:t>
            </a:r>
          </a:p>
        </p:txBody>
      </p:sp>
    </p:spTree>
    <p:extLst>
      <p:ext uri="{BB962C8B-B14F-4D97-AF65-F5344CB8AC3E}">
        <p14:creationId xmlns:p14="http://schemas.microsoft.com/office/powerpoint/2010/main" val="29892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/ Participation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357262"/>
            <a:ext cx="9905998" cy="707027"/>
          </a:xfrm>
        </p:spPr>
        <p:txBody>
          <a:bodyPr/>
          <a:lstStyle/>
          <a:p>
            <a:pPr algn="ctr"/>
            <a:r>
              <a:rPr lang="en-US" dirty="0"/>
              <a:t>Attendance is Required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670" y="1523999"/>
            <a:ext cx="8826469" cy="50333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1" u="sng" dirty="0"/>
              <a:t>Why</a:t>
            </a:r>
            <a:r>
              <a:rPr lang="en-US" dirty="0"/>
              <a:t>: Because I feel that your presence is how I will “prove” that you have been exposed to the material. This justifies fewer quizzes and fewer Friday classes.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How</a:t>
            </a:r>
            <a:r>
              <a:rPr lang="en-US" dirty="0"/>
              <a:t>: 20 names will be chosen at random from the roster each class. If you are chosen and not present, you lose 2 percent on final grade.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When</a:t>
            </a:r>
            <a:r>
              <a:rPr lang="en-US" dirty="0"/>
              <a:t>: All classes (including Friday homework lab days)</a:t>
            </a:r>
          </a:p>
          <a:p>
            <a:pPr algn="l"/>
            <a:endParaRPr lang="en-US" dirty="0"/>
          </a:p>
          <a:p>
            <a:pPr algn="l"/>
            <a:r>
              <a:rPr lang="en-US" b="1" i="1" u="sng" dirty="0"/>
              <a:t>Exceptions</a:t>
            </a:r>
            <a:r>
              <a:rPr lang="en-US" dirty="0"/>
              <a:t>: None except </a:t>
            </a:r>
            <a:r>
              <a:rPr lang="en-US" dirty="0" err="1"/>
              <a:t>UVa</a:t>
            </a:r>
            <a:r>
              <a:rPr lang="en-US" dirty="0"/>
              <a:t> officially recognized religious observances and SDAC accommodations</a:t>
            </a:r>
          </a:p>
        </p:txBody>
      </p:sp>
    </p:spTree>
    <p:extLst>
      <p:ext uri="{BB962C8B-B14F-4D97-AF65-F5344CB8AC3E}">
        <p14:creationId xmlns:p14="http://schemas.microsoft.com/office/powerpoint/2010/main" val="106879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98858" y="327866"/>
            <a:ext cx="7958331" cy="887986"/>
          </a:xfrm>
        </p:spPr>
        <p:txBody>
          <a:bodyPr/>
          <a:lstStyle/>
          <a:p>
            <a:pPr algn="ctr"/>
            <a:r>
              <a:rPr lang="en-US" dirty="0"/>
              <a:t>Grading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591" y="1526633"/>
            <a:ext cx="8601389" cy="4950367"/>
          </a:xfrm>
        </p:spPr>
        <p:txBody>
          <a:bodyPr>
            <a:normAutofit/>
          </a:bodyPr>
          <a:lstStyle/>
          <a:p>
            <a:r>
              <a:rPr lang="en-US" dirty="0"/>
              <a:t>Final letter grade will be a weighted average:</a:t>
            </a:r>
          </a:p>
          <a:p>
            <a:endParaRPr lang="en-US" dirty="0"/>
          </a:p>
          <a:p>
            <a:r>
              <a:rPr lang="en-US" b="1" i="1" u="sng" dirty="0"/>
              <a:t>Homework</a:t>
            </a:r>
            <a:r>
              <a:rPr lang="en-US" dirty="0"/>
              <a:t>: 40 percent (split over about 6 </a:t>
            </a:r>
            <a:r>
              <a:rPr lang="en-US" dirty="0" err="1"/>
              <a:t>homeworks</a:t>
            </a:r>
            <a:r>
              <a:rPr lang="en-US" dirty="0"/>
              <a:t>)</a:t>
            </a:r>
          </a:p>
          <a:p>
            <a:r>
              <a:rPr lang="en-US" b="1" i="1" u="sng" dirty="0"/>
              <a:t>Quizzes</a:t>
            </a:r>
            <a:r>
              <a:rPr lang="en-US" dirty="0"/>
              <a:t>: 30 percent (15 percent each)</a:t>
            </a:r>
          </a:p>
          <a:p>
            <a:r>
              <a:rPr lang="en-US" b="1" i="1" u="sng" dirty="0"/>
              <a:t>Attendance:</a:t>
            </a:r>
            <a:r>
              <a:rPr lang="en-US" dirty="0"/>
              <a:t> 12 percent (2 percent off for each miss)</a:t>
            </a:r>
            <a:endParaRPr lang="en-US" b="1" i="1" u="sng" dirty="0"/>
          </a:p>
          <a:p>
            <a:r>
              <a:rPr lang="en-US" b="1" i="1" u="sng" dirty="0"/>
              <a:t>Final Project</a:t>
            </a:r>
            <a:r>
              <a:rPr lang="en-US" dirty="0"/>
              <a:t>: 18 percent</a:t>
            </a:r>
          </a:p>
        </p:txBody>
      </p:sp>
    </p:spTree>
    <p:extLst>
      <p:ext uri="{BB962C8B-B14F-4D97-AF65-F5344CB8AC3E}">
        <p14:creationId xmlns:p14="http://schemas.microsoft.com/office/powerpoint/2010/main" val="16055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41413" y="427600"/>
            <a:ext cx="9905998" cy="823212"/>
          </a:xfrm>
        </p:spPr>
        <p:txBody>
          <a:bodyPr/>
          <a:lstStyle/>
          <a:p>
            <a:pPr algn="ctr"/>
            <a:r>
              <a:rPr lang="en-US" dirty="0"/>
              <a:t>I think that is all…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05446" y="1441730"/>
            <a:ext cx="9819754" cy="5035270"/>
          </a:xfrm>
        </p:spPr>
        <p:txBody>
          <a:bodyPr>
            <a:normAutofit/>
          </a:bodyPr>
          <a:lstStyle/>
          <a:p>
            <a:r>
              <a:rPr lang="en-US" dirty="0"/>
              <a:t>Any questions…</a:t>
            </a:r>
          </a:p>
        </p:txBody>
      </p:sp>
    </p:spTree>
    <p:extLst>
      <p:ext uri="{BB962C8B-B14F-4D97-AF65-F5344CB8AC3E}">
        <p14:creationId xmlns:p14="http://schemas.microsoft.com/office/powerpoint/2010/main" val="75520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96721" y="1473200"/>
            <a:ext cx="9365064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Students who complete the course will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Solve challenging optimizations by modeling problems as linear programs and using / understanding linear programming algorithms. </a:t>
            </a:r>
          </a:p>
          <a:p>
            <a:r>
              <a:rPr lang="en-US" dirty="0"/>
              <a:t>Take advantage of representation structures of data to more efficiently store and retrieve data.</a:t>
            </a:r>
          </a:p>
          <a:p>
            <a:r>
              <a:rPr lang="en-US" dirty="0"/>
              <a:t>Apply analysis concepts to determine the efficacy of approximation algorithms where the optimal solution is unlikely to be found.</a:t>
            </a:r>
          </a:p>
          <a:p>
            <a:r>
              <a:rPr lang="en-US" dirty="0"/>
              <a:t>Gain an understanding of common algorithmic ideas when working with geometric problems including convex hulls, and large geometric data sets.</a:t>
            </a:r>
          </a:p>
          <a:p>
            <a:r>
              <a:rPr lang="en-US" dirty="0"/>
              <a:t>Be exposed to numerous small but useful algorithms that can be used as common sub-routines to solve larger problems.</a:t>
            </a:r>
          </a:p>
        </p:txBody>
      </p:sp>
    </p:spTree>
    <p:extLst>
      <p:ext uri="{BB962C8B-B14F-4D97-AF65-F5344CB8AC3E}">
        <p14:creationId xmlns:p14="http://schemas.microsoft.com/office/powerpoint/2010/main" val="131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7214"/>
            <a:ext cx="9905998" cy="697816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45030"/>
            <a:ext cx="9905997" cy="5111930"/>
          </a:xfrm>
        </p:spPr>
        <p:txBody>
          <a:bodyPr>
            <a:normAutofit/>
          </a:bodyPr>
          <a:lstStyle/>
          <a:p>
            <a:r>
              <a:rPr lang="en-US" dirty="0"/>
              <a:t>Lecture Time</a:t>
            </a:r>
          </a:p>
          <a:p>
            <a:pPr lvl="1"/>
            <a:r>
              <a:rPr lang="en-US" dirty="0"/>
              <a:t>MWF 9:00 – 9:50 am @ Olsson Hall 018</a:t>
            </a:r>
          </a:p>
          <a:p>
            <a:pPr lvl="1"/>
            <a:endParaRPr lang="en-US" dirty="0"/>
          </a:p>
          <a:p>
            <a:r>
              <a:rPr lang="en-US" dirty="0"/>
              <a:t>Lectures will be recorded and posted on Canvas -&gt; Lecture Recordings</a:t>
            </a:r>
          </a:p>
          <a:p>
            <a:pPr lvl="1"/>
            <a:r>
              <a:rPr lang="en-US" dirty="0"/>
              <a:t>Using Panopto, so no live broadcast</a:t>
            </a:r>
          </a:p>
          <a:p>
            <a:pPr lvl="1"/>
            <a:r>
              <a:rPr lang="en-US" dirty="0"/>
              <a:t>A note about recordings…they are a privilege, not a right.</a:t>
            </a:r>
          </a:p>
          <a:p>
            <a:pPr lvl="1"/>
            <a:endParaRPr lang="en-US" dirty="0"/>
          </a:p>
          <a:p>
            <a:r>
              <a:rPr lang="en-US" dirty="0"/>
              <a:t>Lectures will cover course topics, example code,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8818"/>
            <a:ext cx="9905998" cy="855280"/>
          </a:xfrm>
        </p:spPr>
        <p:txBody>
          <a:bodyPr/>
          <a:lstStyle/>
          <a:p>
            <a:pPr algn="ctr"/>
            <a:r>
              <a:rPr lang="en-US" dirty="0"/>
              <a:t>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28800" y="1567652"/>
            <a:ext cx="8741339" cy="4482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Lectures are held in-person, MWF (well, some Fridays)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b="1" i="1" u="sng" dirty="0"/>
              <a:t>Mon. / Wed.</a:t>
            </a:r>
            <a:r>
              <a:rPr lang="en-US" dirty="0"/>
              <a:t>: Traditional in-person lectures. Attendance required (more on that later). Recordings available for review.</a:t>
            </a:r>
          </a:p>
          <a:p>
            <a:pPr>
              <a:buFontTx/>
              <a:buChar char="-"/>
            </a:pPr>
            <a:r>
              <a:rPr lang="en-US" b="1" i="1" u="sng" dirty="0"/>
              <a:t>Friday</a:t>
            </a:r>
            <a:r>
              <a:rPr lang="en-US" dirty="0"/>
              <a:t>: Combination of homework labs (I’ll explain verbally), quizzes (2 of them), and cancellations</a:t>
            </a:r>
          </a:p>
          <a:p>
            <a:pPr>
              <a:buFontTx/>
              <a:buChar char="-"/>
            </a:pPr>
            <a:r>
              <a:rPr lang="en-US" b="1" i="1" u="sng" dirty="0"/>
              <a:t>Last four lectures</a:t>
            </a:r>
            <a:r>
              <a:rPr lang="en-US" dirty="0"/>
              <a:t>: Are reserved for final project presentations (more on that in a bit as well).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 3100 (DSA2) if you are in the new curriculum (most of you, probably)</a:t>
            </a:r>
          </a:p>
          <a:p>
            <a:pPr lvl="1"/>
            <a:r>
              <a:rPr lang="en-US" dirty="0"/>
              <a:t>CS 4102 (</a:t>
            </a:r>
            <a:r>
              <a:rPr lang="en-US" dirty="0" err="1"/>
              <a:t>Algo</a:t>
            </a:r>
            <a:r>
              <a:rPr lang="en-US" dirty="0"/>
              <a:t>) if you are in the old curriculum (Does this apply to anybody anymore?)</a:t>
            </a:r>
          </a:p>
          <a:p>
            <a:pPr lvl="1"/>
            <a:r>
              <a:rPr lang="en-US" dirty="0"/>
              <a:t>Math topics: proof by induction, proof by contradiction, etc. (Basically everything in DMT 1)</a:t>
            </a:r>
          </a:p>
          <a:p>
            <a:pPr lvl="1"/>
            <a:r>
              <a:rPr lang="en-US" dirty="0"/>
              <a:t>Data Structures: General proficiency with everything from DSA1 and 2.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Undergraduates (3)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mostly set on course website</a:t>
            </a:r>
          </a:p>
          <a:p>
            <a:pPr lvl="1"/>
            <a:r>
              <a:rPr lang="en-US" dirty="0"/>
              <a:t>Also, we’ll use Piazza for questions.</a:t>
            </a:r>
          </a:p>
          <a:p>
            <a:pPr lvl="2"/>
            <a:r>
              <a:rPr lang="en-US" dirty="0"/>
              <a:t>Post all questions about HW, topics, etc. to Piazza NOT email to instructors!</a:t>
            </a:r>
          </a:p>
        </p:txBody>
      </p:sp>
    </p:spTree>
    <p:extLst>
      <p:ext uri="{BB962C8B-B14F-4D97-AF65-F5344CB8AC3E}">
        <p14:creationId xmlns:p14="http://schemas.microsoft.com/office/powerpoint/2010/main" val="3929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2184"/>
            <a:ext cx="9905998" cy="897015"/>
          </a:xfrm>
        </p:spPr>
        <p:txBody>
          <a:bodyPr/>
          <a:lstStyle/>
          <a:p>
            <a:pPr algn="ctr"/>
            <a:r>
              <a:rPr lang="en-US" dirty="0"/>
              <a:t>Course Website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473200"/>
            <a:ext cx="8255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5"/>
              </a:rPr>
              <a:t>markfloryan</a:t>
            </a:r>
            <a:r>
              <a:rPr lang="en-US" dirty="0" err="1">
                <a:hlinkClick r:id="rId4"/>
              </a:rPr>
              <a:t>.github.io</a:t>
            </a:r>
            <a:r>
              <a:rPr lang="en-US" dirty="0">
                <a:hlinkClick r:id="rId4"/>
              </a:rPr>
              <a:t>/advAlgo/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Contains most of the important info for the course:</a:t>
            </a:r>
          </a:p>
          <a:p>
            <a:pPr lvl="1">
              <a:buFontTx/>
              <a:buChar char="-"/>
            </a:pPr>
            <a:r>
              <a:rPr lang="en-US" dirty="0"/>
              <a:t>Homework</a:t>
            </a:r>
          </a:p>
          <a:p>
            <a:pPr lvl="1">
              <a:buFontTx/>
              <a:buChar char="-"/>
            </a:pPr>
            <a:r>
              <a:rPr lang="en-US" dirty="0"/>
              <a:t>Slides</a:t>
            </a:r>
          </a:p>
          <a:p>
            <a:pPr lvl="1">
              <a:buFontTx/>
              <a:buChar char="-"/>
            </a:pPr>
            <a:r>
              <a:rPr lang="en-US" dirty="0"/>
              <a:t>Syllabus</a:t>
            </a:r>
          </a:p>
          <a:p>
            <a:pPr lvl="1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1091"/>
            <a:ext cx="9905998" cy="917045"/>
          </a:xfrm>
        </p:spPr>
        <p:txBody>
          <a:bodyPr/>
          <a:lstStyle/>
          <a:p>
            <a:pPr algn="ctr"/>
            <a:r>
              <a:rPr lang="en-US" dirty="0"/>
              <a:t>Other Course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11762"/>
            <a:ext cx="9482328" cy="4560438"/>
          </a:xfrm>
        </p:spPr>
        <p:txBody>
          <a:bodyPr>
            <a:normAutofit/>
          </a:bodyPr>
          <a:lstStyle/>
          <a:p>
            <a:r>
              <a:rPr lang="en-US" b="1" i="1" u="sng" dirty="0"/>
              <a:t>Piazza</a:t>
            </a:r>
            <a:r>
              <a:rPr lang="en-US" dirty="0"/>
              <a:t>: Use for course discussion among students and </a:t>
            </a:r>
            <a:r>
              <a:rPr lang="en-US" dirty="0" err="1"/>
              <a:t>Tas</a:t>
            </a:r>
            <a:r>
              <a:rPr lang="en-US" dirty="0"/>
              <a:t> regarding course content</a:t>
            </a:r>
          </a:p>
          <a:p>
            <a:r>
              <a:rPr lang="en-US" b="1" i="1" u="sng" dirty="0" err="1"/>
              <a:t>Gradescope</a:t>
            </a:r>
            <a:r>
              <a:rPr lang="en-US" dirty="0"/>
              <a:t>: For submitting homework and seeing your grades, etc.</a:t>
            </a:r>
          </a:p>
          <a:p>
            <a:r>
              <a:rPr lang="en-US" dirty="0"/>
              <a:t>Possible </a:t>
            </a:r>
            <a:r>
              <a:rPr lang="en-US" b="1" i="1" u="sng" dirty="0"/>
              <a:t>Google Forms</a:t>
            </a:r>
            <a:r>
              <a:rPr lang="en-US" dirty="0"/>
              <a:t> when necessary…</a:t>
            </a:r>
          </a:p>
          <a:p>
            <a:r>
              <a:rPr lang="en-US" dirty="0"/>
              <a:t>All of these will be linked from Collab and from course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39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12963</TotalTime>
  <Words>1221</Words>
  <Application>Microsoft Macintosh PowerPoint</Application>
  <PresentationFormat>Widescreen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Wingdings 3</vt:lpstr>
      <vt:lpstr>Circuit</vt:lpstr>
      <vt:lpstr>CS4501: Adv. Algo. Course Introduction</vt:lpstr>
      <vt:lpstr>Course Objectives</vt:lpstr>
      <vt:lpstr>Course Objectives</vt:lpstr>
      <vt:lpstr>Course introduction</vt:lpstr>
      <vt:lpstr>Lectures</vt:lpstr>
      <vt:lpstr>Lectures</vt:lpstr>
      <vt:lpstr>General Info</vt:lpstr>
      <vt:lpstr>Course Website</vt:lpstr>
      <vt:lpstr>Other Course Tools</vt:lpstr>
      <vt:lpstr>General Expectations</vt:lpstr>
      <vt:lpstr>Expectations</vt:lpstr>
      <vt:lpstr>Course Structure / Overview</vt:lpstr>
      <vt:lpstr>Textbook?</vt:lpstr>
      <vt:lpstr>Topics</vt:lpstr>
      <vt:lpstr>Homework</vt:lpstr>
      <vt:lpstr>Homework schedule</vt:lpstr>
      <vt:lpstr>Homework Grades</vt:lpstr>
      <vt:lpstr>Quizzes</vt:lpstr>
      <vt:lpstr>Final Exam</vt:lpstr>
      <vt:lpstr>Final Project</vt:lpstr>
      <vt:lpstr>Attendance / Participation</vt:lpstr>
      <vt:lpstr>Attendance is Required</vt:lpstr>
      <vt:lpstr>Grading Overview</vt:lpstr>
      <vt:lpstr>Grading Overview</vt:lpstr>
      <vt:lpstr>I think that is all…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141</cp:revision>
  <dcterms:created xsi:type="dcterms:W3CDTF">2023-02-24T14:15:53Z</dcterms:created>
  <dcterms:modified xsi:type="dcterms:W3CDTF">2025-01-13T13:48:54Z</dcterms:modified>
</cp:coreProperties>
</file>