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3"/>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60" r:id="rId31"/>
    <p:sldId id="361" r:id="rId32"/>
    <p:sldId id="362" r:id="rId33"/>
    <p:sldId id="370" r:id="rId34"/>
    <p:sldId id="363" r:id="rId35"/>
    <p:sldId id="364" r:id="rId36"/>
    <p:sldId id="365" r:id="rId37"/>
    <p:sldId id="366" r:id="rId38"/>
    <p:sldId id="367" r:id="rId39"/>
    <p:sldId id="368" r:id="rId40"/>
    <p:sldId id="359" r:id="rId41"/>
    <p:sldId id="33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884"/>
    <p:restoredTop sz="94928"/>
  </p:normalViewPr>
  <p:slideViewPr>
    <p:cSldViewPr snapToGrid="0" snapToObjects="1">
      <p:cViewPr varScale="1">
        <p:scale>
          <a:sx n="162" d="100"/>
          <a:sy n="162" d="100"/>
        </p:scale>
        <p:origin x="3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1/22/25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=17</m:t>
                    </m:r>
                  </m:oMath>
                </a14:m>
                <a:r>
                  <a:rPr lang="en-US" sz="1600" i="1" dirty="0"/>
                  <a:t> //sum of 8 and 9</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+=8</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3247696"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=9</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One More Operation:</a:t>
            </a:r>
            <a:br>
              <a:rPr lang="en-US" dirty="0"/>
            </a:br>
            <a:r>
              <a:rPr lang="en-US" dirty="0"/>
              <a:t>Sums that Exceed Given Threshold</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845824" y="2398907"/>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7051582" y="4280242"/>
                <a:ext cx="3387045" cy="19246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Example</a:t>
                </a:r>
                <a:r>
                  <a:rPr lang="en-US" sz="1600" i="1" dirty="0"/>
                  <a:t>:</a:t>
                </a:r>
                <a:br>
                  <a:rPr lang="en-US" sz="1600" i="1" dirty="0"/>
                </a:br>
                <a:r>
                  <a:rPr lang="en-US" sz="1600" i="1" dirty="0"/>
                  <a:t>Consider </a:t>
                </a:r>
                <a:r>
                  <a:rPr lang="en-US" sz="1600" i="1" dirty="0" err="1"/>
                  <a:t>thresholdSearch</a:t>
                </a:r>
                <a:r>
                  <a:rPr lang="en-US" sz="1600" i="1" dirty="0"/>
                  <a:t>(14)</a:t>
                </a:r>
              </a:p>
              <a:p>
                <a:pPr marL="0" indent="0" algn="ctr">
                  <a:buFont typeface="Arial" panose="020B0604020202020204" pitchFamily="34" charset="0"/>
                  <a:buNone/>
                </a:pPr>
                <a:r>
                  <a:rPr lang="en-US" sz="1600" i="1" dirty="0"/>
                  <a:t>This call should return index 3 because:</a:t>
                </a:r>
              </a:p>
              <a:p>
                <a:pPr marL="0" indent="0" algn="ctr">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=15≥14</m:t>
                    </m:r>
                  </m:oMath>
                </a14:m>
                <a:r>
                  <a:rPr lang="en-US" sz="1600" dirty="0"/>
                  <a:t> and 3 is the smallest given this constraint.</a:t>
                </a: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7051582" y="4280242"/>
                <a:ext cx="3387045" cy="1924616"/>
              </a:xfrm>
              <a:prstGeom prst="rect">
                <a:avLst/>
              </a:prstGeom>
              <a:blipFill>
                <a:blip r:embed="rId3"/>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2842389" y="239890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cxnSp>
        <p:nvCxnSpPr>
          <p:cNvPr id="44" name="Straight Connector 43">
            <a:extLst>
              <a:ext uri="{FF2B5EF4-FFF2-40B4-BE49-F238E27FC236}">
                <a16:creationId xmlns:a16="http://schemas.microsoft.com/office/drawing/2014/main" id="{ED39AE35-4F77-414F-A268-EFB7F921D8C6}"/>
              </a:ext>
            </a:extLst>
          </p:cNvPr>
          <p:cNvCxnSpPr>
            <a:cxnSpLocks/>
          </p:cNvCxnSpPr>
          <p:nvPr/>
        </p:nvCxnSpPr>
        <p:spPr>
          <a:xfrm flipH="1" flipV="1">
            <a:off x="5808502" y="3181109"/>
            <a:ext cx="2283189" cy="1300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94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1057360" y="2145410"/>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642473" y="4504566"/>
            <a:ext cx="2209374" cy="16427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Here is the T array (Fenwick Tree). How might we search this efficiently to implement </a:t>
            </a:r>
            <a:r>
              <a:rPr lang="en-US" sz="1600" i="1" dirty="0" err="1"/>
              <a:t>thresholdSearch</a:t>
            </a:r>
            <a:r>
              <a:rPr lang="en-US" sz="1600" i="1" dirty="0"/>
              <a:t>(</a:t>
            </a:r>
            <a:r>
              <a:rPr lang="en-US" sz="1600" i="1" dirty="0" err="1"/>
              <a:t>int</a:t>
            </a:r>
            <a:r>
              <a:rPr lang="en-US" sz="1600" i="1" dirty="0"/>
              <a:t> t)?</a:t>
            </a:r>
          </a:p>
        </p:txBody>
      </p:sp>
      <p:sp>
        <p:nvSpPr>
          <p:cNvPr id="43" name="Rectangle 42">
            <a:extLst>
              <a:ext uri="{FF2B5EF4-FFF2-40B4-BE49-F238E27FC236}">
                <a16:creationId xmlns:a16="http://schemas.microsoft.com/office/drawing/2014/main" id="{D6E4E234-6462-0444-B432-3E9B7D4C8F51}"/>
              </a:ext>
            </a:extLst>
          </p:cNvPr>
          <p:cNvSpPr/>
          <p:nvPr/>
        </p:nvSpPr>
        <p:spPr>
          <a:xfrm>
            <a:off x="262152" y="2145410"/>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1066296" y="3339084"/>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271088" y="3339084"/>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p:cNvCxnSpPr>
          <p:nvPr/>
        </p:nvCxnSpPr>
        <p:spPr>
          <a:xfrm flipH="1">
            <a:off x="2353901" y="3965418"/>
            <a:ext cx="416460" cy="567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6286173" y="2145411"/>
            <a:ext cx="5655348" cy="353346"/>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Option 1: Binary Search</a:t>
            </a:r>
          </a:p>
        </p:txBody>
      </p:sp>
      <p:sp>
        <p:nvSpPr>
          <p:cNvPr id="46" name="Content Placeholder 2">
            <a:extLst>
              <a:ext uri="{FF2B5EF4-FFF2-40B4-BE49-F238E27FC236}">
                <a16:creationId xmlns:a16="http://schemas.microsoft.com/office/drawing/2014/main" id="{8F816E8F-77B9-BD45-8104-971795D9A29B}"/>
              </a:ext>
            </a:extLst>
          </p:cNvPr>
          <p:cNvSpPr txBox="1">
            <a:spLocks/>
          </p:cNvSpPr>
          <p:nvPr/>
        </p:nvSpPr>
        <p:spPr>
          <a:xfrm>
            <a:off x="6286173" y="2594235"/>
            <a:ext cx="5655348" cy="28287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err="1">
                <a:solidFill>
                  <a:schemeClr val="bg1"/>
                </a:solidFill>
              </a:rPr>
              <a:t>thresholdSearch</a:t>
            </a:r>
            <a:r>
              <a:rPr lang="en-US" sz="1600" i="1" dirty="0">
                <a:solidFill>
                  <a:schemeClr val="bg1"/>
                </a:solidFill>
              </a:rPr>
              <a:t>(</a:t>
            </a:r>
            <a:r>
              <a:rPr lang="en-US" sz="1600" i="1" dirty="0" err="1">
                <a:solidFill>
                  <a:schemeClr val="bg1"/>
                </a:solidFill>
              </a:rPr>
              <a:t>int</a:t>
            </a:r>
            <a:r>
              <a:rPr lang="en-US" sz="1600" i="1" dirty="0">
                <a:solidFill>
                  <a:schemeClr val="bg1"/>
                </a:solidFill>
              </a:rPr>
              <a:t> t):</a:t>
            </a:r>
            <a:br>
              <a:rPr lang="en-US" sz="1600" i="1" dirty="0">
                <a:solidFill>
                  <a:schemeClr val="bg1"/>
                </a:solidFill>
              </a:rPr>
            </a:br>
            <a:r>
              <a:rPr lang="en-US" sz="1600" i="1" dirty="0">
                <a:solidFill>
                  <a:schemeClr val="bg1"/>
                </a:solidFill>
              </a:rPr>
              <a:t>      l = 0; r=</a:t>
            </a:r>
            <a:r>
              <a:rPr lang="en-US" sz="1600" i="1" dirty="0" err="1">
                <a:solidFill>
                  <a:schemeClr val="bg1"/>
                </a:solidFill>
              </a:rPr>
              <a:t>T.size</a:t>
            </a:r>
            <a:r>
              <a:rPr lang="en-US" sz="1600" i="1" dirty="0">
                <a:solidFill>
                  <a:schemeClr val="bg1"/>
                </a:solidFill>
              </a:rPr>
              <a:t>()-1</a:t>
            </a:r>
            <a:br>
              <a:rPr lang="en-US" sz="1600" i="1" dirty="0">
                <a:solidFill>
                  <a:schemeClr val="bg1"/>
                </a:solidFill>
              </a:rPr>
            </a:br>
            <a:r>
              <a:rPr lang="en-US" sz="1600" i="1" dirty="0">
                <a:solidFill>
                  <a:schemeClr val="bg1"/>
                </a:solidFill>
              </a:rPr>
              <a:t>      while(l&lt;r):</a:t>
            </a:r>
            <a:br>
              <a:rPr lang="en-US" sz="1600" i="1" dirty="0">
                <a:solidFill>
                  <a:schemeClr val="bg1"/>
                </a:solidFill>
              </a:rPr>
            </a:br>
            <a:r>
              <a:rPr lang="en-US" sz="1600" i="1" dirty="0">
                <a:solidFill>
                  <a:schemeClr val="bg1"/>
                </a:solidFill>
              </a:rPr>
              <a:t>            mid = Floor(</a:t>
            </a:r>
            <a:r>
              <a:rPr lang="en-US" sz="1600" i="1" dirty="0" err="1">
                <a:solidFill>
                  <a:schemeClr val="bg1"/>
                </a:solidFill>
              </a:rPr>
              <a:t>T.size</a:t>
            </a:r>
            <a:r>
              <a:rPr lang="en-US" sz="1600" i="1" dirty="0">
                <a:solidFill>
                  <a:schemeClr val="bg1"/>
                </a:solidFill>
              </a:rPr>
              <a:t>() / 2)</a:t>
            </a:r>
            <a:br>
              <a:rPr lang="en-US" sz="1600" i="1" dirty="0">
                <a:solidFill>
                  <a:schemeClr val="bg1"/>
                </a:solidFill>
              </a:rPr>
            </a:br>
            <a:r>
              <a:rPr lang="en-US" sz="1600" i="1" dirty="0">
                <a:solidFill>
                  <a:schemeClr val="bg1"/>
                </a:solidFill>
              </a:rPr>
              <a:t>            </a:t>
            </a:r>
            <a:r>
              <a:rPr lang="en-US" sz="1600" i="1" dirty="0" err="1">
                <a:solidFill>
                  <a:schemeClr val="bg1"/>
                </a:solidFill>
              </a:rPr>
              <a:t>val</a:t>
            </a:r>
            <a:r>
              <a:rPr lang="en-US" sz="1600" i="1" dirty="0">
                <a:solidFill>
                  <a:schemeClr val="bg1"/>
                </a:solidFill>
              </a:rPr>
              <a:t> = Sum(mid)	//</a:t>
            </a:r>
            <a:r>
              <a:rPr lang="en-US" sz="1600" i="1" dirty="0" err="1">
                <a:solidFill>
                  <a:schemeClr val="bg1"/>
                </a:solidFill>
              </a:rPr>
              <a:t>fenwick</a:t>
            </a:r>
            <a:r>
              <a:rPr lang="en-US" sz="1600" i="1" dirty="0">
                <a:solidFill>
                  <a:schemeClr val="bg1"/>
                </a:solidFill>
              </a:rPr>
              <a:t> tree sum query</a:t>
            </a:r>
            <a:br>
              <a:rPr lang="en-US" sz="1600" i="1" dirty="0">
                <a:solidFill>
                  <a:schemeClr val="bg1"/>
                </a:solidFill>
              </a:rPr>
            </a:br>
            <a:r>
              <a:rPr lang="en-US" sz="1600" i="1" dirty="0">
                <a:solidFill>
                  <a:schemeClr val="bg1"/>
                </a:solidFill>
              </a:rPr>
              <a:t>            if(</a:t>
            </a:r>
            <a:r>
              <a:rPr lang="en-US" sz="1600" i="1" dirty="0" err="1">
                <a:solidFill>
                  <a:schemeClr val="bg1"/>
                </a:solidFill>
              </a:rPr>
              <a:t>val</a:t>
            </a:r>
            <a:r>
              <a:rPr lang="en-US" sz="1600" i="1" dirty="0">
                <a:solidFill>
                  <a:schemeClr val="bg1"/>
                </a:solidFill>
              </a:rPr>
              <a:t> &lt; threshold) then l=mid+1</a:t>
            </a:r>
            <a:br>
              <a:rPr lang="en-US" sz="1600" i="1" dirty="0">
                <a:solidFill>
                  <a:schemeClr val="bg1"/>
                </a:solidFill>
              </a:rPr>
            </a:br>
            <a:r>
              <a:rPr lang="en-US" sz="1600" i="1" dirty="0">
                <a:solidFill>
                  <a:schemeClr val="bg1"/>
                </a:solidFill>
              </a:rPr>
              <a:t>            else r = mid</a:t>
            </a:r>
          </a:p>
          <a:p>
            <a:pPr marL="0" indent="0">
              <a:buNone/>
            </a:pPr>
            <a:r>
              <a:rPr lang="en-US" sz="1600" i="1" dirty="0">
                <a:solidFill>
                  <a:schemeClr val="bg1"/>
                </a:solidFill>
              </a:rPr>
              <a:t>      return l		//l should equal r here</a:t>
            </a:r>
          </a:p>
        </p:txBody>
      </p: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B9C3BFF0-BAED-9B4F-BB8B-1C2C9E20BA9D}"/>
                  </a:ext>
                </a:extLst>
              </p:cNvPr>
              <p:cNvSpPr txBox="1">
                <a:spLocks/>
              </p:cNvSpPr>
              <p:nvPr/>
            </p:nvSpPr>
            <p:spPr>
              <a:xfrm>
                <a:off x="6286174" y="5667469"/>
                <a:ext cx="5012552" cy="102304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What is the runtime of this?</a:t>
                </a:r>
              </a:p>
              <a:p>
                <a:pPr marL="0" indent="0" algn="ctr">
                  <a:buFont typeface="Arial" panose="020B0604020202020204" pitchFamily="34" charset="0"/>
                  <a:buNone/>
                </a:pPr>
                <a:r>
                  <a:rPr lang="en-US" sz="1600" i="1" dirty="0"/>
                  <a:t>log(n) binary search with a log(n) call to Sum() = </a:t>
                </a:r>
                <a14:m>
                  <m:oMath xmlns:m="http://schemas.openxmlformats.org/officeDocument/2006/math">
                    <m:r>
                      <m:rPr>
                        <m:sty m:val="p"/>
                      </m:rPr>
                      <a:rPr lang="en-US" sz="1600" b="0" i="0" smtClean="0">
                        <a:latin typeface="Cambria Math" panose="02040503050406030204" pitchFamily="18" charset="0"/>
                      </a:rPr>
                      <m:t>Θ</m:t>
                    </m:r>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sSup>
                          <m:sSupPr>
                            <m:ctrlPr>
                              <a:rPr lang="en-US" sz="1600" b="0" i="1" smtClean="0">
                                <a:latin typeface="Cambria Math" panose="02040503050406030204" pitchFamily="18" charset="0"/>
                              </a:rPr>
                            </m:ctrlPr>
                          </m:sSupPr>
                          <m:e>
                            <m:r>
                              <m:rPr>
                                <m:sty m:val="p"/>
                              </m:rPr>
                              <a:rPr lang="en-US" sz="1600" b="0" i="0" smtClean="0">
                                <a:latin typeface="Cambria Math" panose="02040503050406030204" pitchFamily="18" charset="0"/>
                              </a:rPr>
                              <m:t>log</m:t>
                            </m:r>
                          </m:e>
                          <m:sup>
                            <m:r>
                              <a:rPr lang="en-US" sz="1600" b="0" i="1" smtClean="0">
                                <a:latin typeface="Cambria Math" panose="02040503050406030204" pitchFamily="18" charset="0"/>
                              </a:rPr>
                              <m:t>2</m:t>
                            </m:r>
                          </m:sup>
                        </m:sSup>
                      </m:fName>
                      <m:e>
                        <m:r>
                          <a:rPr lang="en-US" sz="1600" b="0" i="1" smtClean="0">
                            <a:latin typeface="Cambria Math" panose="02040503050406030204" pitchFamily="18" charset="0"/>
                          </a:rPr>
                          <m:t>𝑛</m:t>
                        </m:r>
                      </m:e>
                    </m:func>
                    <m:r>
                      <a:rPr lang="en-US" sz="1600" b="0" i="1" smtClean="0">
                        <a:latin typeface="Cambria Math" panose="02040503050406030204" pitchFamily="18" charset="0"/>
                      </a:rPr>
                      <m:t>)</m:t>
                    </m:r>
                  </m:oMath>
                </a14:m>
                <a:endParaRPr lang="en-US" sz="1600" i="1" dirty="0"/>
              </a:p>
            </p:txBody>
          </p:sp>
        </mc:Choice>
        <mc:Fallback>
          <p:sp>
            <p:nvSpPr>
              <p:cNvPr id="47" name="Content Placeholder 2">
                <a:extLst>
                  <a:ext uri="{FF2B5EF4-FFF2-40B4-BE49-F238E27FC236}">
                    <a16:creationId xmlns:a16="http://schemas.microsoft.com/office/drawing/2014/main" id="{B9C3BFF0-BAED-9B4F-BB8B-1C2C9E20BA9D}"/>
                  </a:ext>
                </a:extLst>
              </p:cNvPr>
              <p:cNvSpPr txBox="1">
                <a:spLocks noRot="1" noChangeAspect="1" noMove="1" noResize="1" noEditPoints="1" noAdjustHandles="1" noChangeArrowheads="1" noChangeShapeType="1" noTextEdit="1"/>
              </p:cNvSpPr>
              <p:nvPr/>
            </p:nvSpPr>
            <p:spPr>
              <a:xfrm>
                <a:off x="6286174" y="5667469"/>
                <a:ext cx="5012552" cy="102304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57586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252349" y="4128380"/>
                <a:ext cx="5881777" cy="2190939"/>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Notice that some indices store full prefixes (g() function takes them to 0:</a:t>
                </a:r>
              </a:p>
              <a:p>
                <a:pPr marL="0" indent="0">
                  <a:buFont typeface="Arial" panose="020B0604020202020204" pitchFamily="34" charset="0"/>
                  <a:buNone/>
                </a:pPr>
                <a:r>
                  <a:rPr lang="en-US" sz="1600" i="1" dirty="0"/>
                  <a:t>0	</a:t>
                </a:r>
                <a14:m>
                  <m:oMath xmlns:m="http://schemas.openxmlformats.org/officeDocument/2006/math">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0000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m:t>
                    </m:r>
                  </m:oMath>
                </a14:m>
                <a:endParaRPr lang="en-US" sz="1600" i="1" dirty="0"/>
              </a:p>
              <a:p>
                <a:pPr marL="0" indent="0">
                  <a:buNone/>
                </a:pPr>
                <a:r>
                  <a:rPr lang="en-US" sz="1600" i="1" dirty="0"/>
                  <a:t>1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1</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000</m:t>
                            </m:r>
                            <m:r>
                              <a:rPr lang="en-US" sz="1600" b="0" i="1" smtClean="0">
                                <a:latin typeface="Cambria Math" panose="02040503050406030204" pitchFamily="18" charset="0"/>
                              </a:rPr>
                              <m:t>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3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3</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00</m:t>
                            </m:r>
                            <m:r>
                              <a:rPr lang="en-US" sz="1600" b="0" i="1" smtClean="0">
                                <a:latin typeface="Cambria Math" panose="02040503050406030204" pitchFamily="18" charset="0"/>
                              </a:rPr>
                              <m:t>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a:p>
                <a:pPr marL="0" indent="0">
                  <a:buNone/>
                </a:pPr>
                <a:r>
                  <a:rPr lang="en-US" sz="1600" i="1" dirty="0"/>
                  <a:t>7	</a:t>
                </a:r>
                <a14:m>
                  <m:oMath xmlns:m="http://schemas.openxmlformats.org/officeDocument/2006/math">
                    <m:r>
                      <a:rPr lang="en-US" sz="1600" i="1">
                        <a:latin typeface="Cambria Math" panose="02040503050406030204" pitchFamily="18" charset="0"/>
                      </a:rPr>
                      <m:t>𝑔</m:t>
                    </m:r>
                    <m:d>
                      <m:dPr>
                        <m:ctrlPr>
                          <a:rPr lang="en-US" sz="1600" i="1">
                            <a:latin typeface="Cambria Math" panose="02040503050406030204" pitchFamily="18" charset="0"/>
                          </a:rPr>
                        </m:ctrlPr>
                      </m:dPr>
                      <m:e>
                        <m:r>
                          <a:rPr lang="en-US" sz="1600" b="0" i="1" smtClean="0">
                            <a:latin typeface="Cambria Math" panose="02040503050406030204" pitchFamily="18" charset="0"/>
                          </a:rPr>
                          <m:t>7</m:t>
                        </m:r>
                      </m:e>
                    </m:d>
                    <m:r>
                      <a:rPr lang="en-US" sz="1600" i="1">
                        <a:latin typeface="Cambria Math" panose="02040503050406030204" pitchFamily="18" charset="0"/>
                      </a:rPr>
                      <m:t>=</m:t>
                    </m:r>
                    <m:r>
                      <a:rPr lang="en-US" sz="1600" i="1">
                        <a:latin typeface="Cambria Math" panose="02040503050406030204" pitchFamily="18" charset="0"/>
                      </a:rPr>
                      <m:t>𝑔</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0</m:t>
                            </m:r>
                            <m:r>
                              <a:rPr lang="en-US" sz="1600" b="0" i="1" smtClean="0">
                                <a:latin typeface="Cambria Math" panose="02040503050406030204" pitchFamily="18" charset="0"/>
                              </a:rPr>
                              <m:t>111</m:t>
                            </m:r>
                          </m:e>
                          <m:sub>
                            <m:r>
                              <a:rPr lang="en-US" sz="1600" i="1">
                                <a:latin typeface="Cambria Math" panose="02040503050406030204" pitchFamily="18" charset="0"/>
                              </a:rPr>
                              <m:t>2</m:t>
                            </m:r>
                          </m:sub>
                        </m:sSub>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0000</m:t>
                        </m:r>
                      </m:e>
                      <m:sub>
                        <m:r>
                          <a:rPr lang="en-US" sz="1600" i="1">
                            <a:latin typeface="Cambria Math" panose="02040503050406030204" pitchFamily="18" charset="0"/>
                          </a:rPr>
                          <m:t>2</m:t>
                        </m:r>
                      </m:sub>
                    </m:sSub>
                    <m:r>
                      <a:rPr lang="en-US" sz="1600" i="1">
                        <a:latin typeface="Cambria Math" panose="02040503050406030204" pitchFamily="18" charset="0"/>
                      </a:rPr>
                      <m:t>=0</m:t>
                    </m:r>
                  </m:oMath>
                </a14:m>
                <a:endParaRPr lang="en-US" sz="1600" i="1" dirty="0"/>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252349" y="4128380"/>
                <a:ext cx="5881777" cy="2190939"/>
              </a:xfrm>
              <a:prstGeom prst="rect">
                <a:avLst/>
              </a:prstGeom>
              <a:blipFill>
                <a:blip r:embed="rId3"/>
                <a:stretch>
                  <a:fillRect l="-430"/>
                </a:stretch>
              </a:blipFill>
              <a:ln>
                <a:solidFill>
                  <a:schemeClr val="tx1">
                    <a:lumMod val="95000"/>
                  </a:schemeClr>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37" name="Straight Connector 36">
            <a:extLst>
              <a:ext uri="{FF2B5EF4-FFF2-40B4-BE49-F238E27FC236}">
                <a16:creationId xmlns:a16="http://schemas.microsoft.com/office/drawing/2014/main" id="{EBF2948F-9EF0-A740-8A18-A4311861C4E1}"/>
              </a:ext>
            </a:extLst>
          </p:cNvPr>
          <p:cNvCxnSpPr>
            <a:cxnSpLocks/>
            <a:endCxn id="42" idx="0"/>
          </p:cNvCxnSpPr>
          <p:nvPr/>
        </p:nvCxnSpPr>
        <p:spPr>
          <a:xfrm flipH="1">
            <a:off x="4193238" y="2861306"/>
            <a:ext cx="79998" cy="12670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5AAF1627-3B1A-BB49-8327-280DEABB4D6D}"/>
              </a:ext>
            </a:extLst>
          </p:cNvPr>
          <p:cNvSpPr txBox="1">
            <a:spLocks/>
          </p:cNvSpPr>
          <p:nvPr/>
        </p:nvSpPr>
        <p:spPr>
          <a:xfrm>
            <a:off x="8411582" y="2856123"/>
            <a:ext cx="3527783" cy="166180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is great for a first check because we quickly check an entire prefix sum and know if the answer index is to the right or to the left (feels like binary search) without calling the sum() function</a:t>
            </a:r>
          </a:p>
        </p:txBody>
      </p:sp>
      <p:cxnSp>
        <p:nvCxnSpPr>
          <p:cNvPr id="44" name="Straight Connector 43">
            <a:extLst>
              <a:ext uri="{FF2B5EF4-FFF2-40B4-BE49-F238E27FC236}">
                <a16:creationId xmlns:a16="http://schemas.microsoft.com/office/drawing/2014/main" id="{BA76FF1A-68CF-1141-A19A-C8EFC7053DB1}"/>
              </a:ext>
            </a:extLst>
          </p:cNvPr>
          <p:cNvCxnSpPr>
            <a:cxnSpLocks/>
            <a:endCxn id="42" idx="0"/>
          </p:cNvCxnSpPr>
          <p:nvPr/>
        </p:nvCxnSpPr>
        <p:spPr>
          <a:xfrm flipH="1">
            <a:off x="4193238" y="2861305"/>
            <a:ext cx="532672" cy="1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CB00D47-A4F3-4446-A9DE-61801591527B}"/>
              </a:ext>
            </a:extLst>
          </p:cNvPr>
          <p:cNvCxnSpPr>
            <a:cxnSpLocks/>
            <a:endCxn id="42" idx="0"/>
          </p:cNvCxnSpPr>
          <p:nvPr/>
        </p:nvCxnSpPr>
        <p:spPr>
          <a:xfrm flipH="1">
            <a:off x="4193238" y="2861299"/>
            <a:ext cx="1510446" cy="12670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5DD4500-F3AD-974A-8C43-8382D9075676}"/>
              </a:ext>
            </a:extLst>
          </p:cNvPr>
          <p:cNvCxnSpPr>
            <a:cxnSpLocks/>
            <a:endCxn id="42" idx="0"/>
          </p:cNvCxnSpPr>
          <p:nvPr/>
        </p:nvCxnSpPr>
        <p:spPr>
          <a:xfrm flipH="1">
            <a:off x="4193238" y="2861301"/>
            <a:ext cx="3447888" cy="126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7691700" y="4682359"/>
                <a:ext cx="3911721" cy="1914302"/>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First index we check should be highest value such that g() = 0:</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sz="1600" b="1" i="1" smtClean="0">
                              <a:solidFill>
                                <a:schemeClr val="bg1"/>
                              </a:solidFill>
                              <a:latin typeface="Cambria Math" panose="02040503050406030204" pitchFamily="18" charset="0"/>
                            </a:rPr>
                          </m:ctrlPr>
                        </m:funcPr>
                        <m:fName>
                          <m:r>
                            <a:rPr lang="en-US" sz="1600" b="1" i="1" smtClean="0">
                              <a:solidFill>
                                <a:schemeClr val="bg1"/>
                              </a:solidFill>
                              <a:latin typeface="Cambria Math" panose="02040503050406030204" pitchFamily="18" charset="0"/>
                            </a:rPr>
                            <m:t>𝒊𝒅𝒙</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e>
                            <m:sub>
                              <m:r>
                                <a:rPr lang="en-US" sz="1600" b="1" i="1" smtClean="0">
                                  <a:solidFill>
                                    <a:schemeClr val="bg1"/>
                                  </a:solidFill>
                                  <a:latin typeface="Cambria Math" panose="02040503050406030204" pitchFamily="18" charset="0"/>
                                </a:rPr>
                                <m:t>𝟐</m:t>
                              </m:r>
                            </m:sub>
                          </m:sSub>
                        </m:fName>
                        <m:e>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𝑻</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𝒔𝒊𝒛𝒆</m:t>
                          </m:r>
                          <m:r>
                            <a:rPr lang="en-US" sz="1600" b="1" i="1" smtClean="0">
                              <a:solidFill>
                                <a:schemeClr val="bg1"/>
                              </a:solidFill>
                              <a:latin typeface="Cambria Math" panose="02040503050406030204" pitchFamily="18" charset="0"/>
                            </a:rPr>
                            <m:t>)</m:t>
                          </m:r>
                        </m:e>
                      </m:func>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oMath>
                  </m:oMathPara>
                </a14:m>
                <a:endParaRPr lang="en-US" sz="1600" b="1" i="1" dirty="0">
                  <a:solidFill>
                    <a:schemeClr val="bg1"/>
                  </a:solidFill>
                </a:endParaRPr>
              </a:p>
              <a:p>
                <a:pPr marL="0" indent="0" algn="ctr">
                  <a:buFont typeface="Arial" panose="020B0604020202020204" pitchFamily="34" charset="0"/>
                  <a:buNone/>
                </a:pPr>
                <a:r>
                  <a:rPr lang="en-US" sz="1600" i="1" dirty="0">
                    <a:solidFill>
                      <a:schemeClr val="bg1"/>
                    </a:solidFill>
                  </a:rPr>
                  <a:t>e.g.,: </a:t>
                </a:r>
                <a14:m>
                  <m:oMath xmlns:m="http://schemas.openxmlformats.org/officeDocument/2006/math">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m:t>
                        </m:r>
                        <m:d>
                          <m:dPr>
                            <m:begChr m:val="⌊"/>
                            <m:endChr m:val="⌋"/>
                            <m:ctrlPr>
                              <a:rPr lang="en-US" sz="1600" b="0" i="1" smtClean="0">
                                <a:solidFill>
                                  <a:schemeClr val="bg1"/>
                                </a:solidFill>
                                <a:latin typeface="Cambria Math" panose="02040503050406030204" pitchFamily="18" charset="0"/>
                              </a:rPr>
                            </m:ctrlPr>
                          </m:dPr>
                          <m:e>
                            <m:func>
                              <m:funcPr>
                                <m:ctrlPr>
                                  <a:rPr lang="en-US" sz="1600" b="0" i="1" smtClean="0">
                                    <a:solidFill>
                                      <a:schemeClr val="bg1"/>
                                    </a:solidFill>
                                    <a:latin typeface="Cambria Math" panose="02040503050406030204" pitchFamily="18" charset="0"/>
                                  </a:rPr>
                                </m:ctrlPr>
                              </m:funcPr>
                              <m:fName>
                                <m:sSub>
                                  <m:sSubPr>
                                    <m:ctrlPr>
                                      <a:rPr lang="en-US" sz="1600" b="0" i="1" smtClean="0">
                                        <a:solidFill>
                                          <a:schemeClr val="bg1"/>
                                        </a:solidFill>
                                        <a:latin typeface="Cambria Math" panose="02040503050406030204" pitchFamily="18" charset="0"/>
                                      </a:rPr>
                                    </m:ctrlPr>
                                  </m:sSubPr>
                                  <m:e>
                                    <m:r>
                                      <m:rPr>
                                        <m:sty m:val="p"/>
                                      </m:rPr>
                                      <a:rPr lang="en-US" sz="1600" b="0" i="0" smtClean="0">
                                        <a:solidFill>
                                          <a:schemeClr val="bg1"/>
                                        </a:solidFill>
                                        <a:latin typeface="Cambria Math" panose="02040503050406030204" pitchFamily="18" charset="0"/>
                                      </a:rPr>
                                      <m:t>log</m:t>
                                    </m:r>
                                  </m:e>
                                  <m:sub>
                                    <m:r>
                                      <a:rPr lang="en-US" sz="1600" b="0" i="1" smtClean="0">
                                        <a:solidFill>
                                          <a:schemeClr val="bg1"/>
                                        </a:solidFill>
                                        <a:latin typeface="Cambria Math" panose="02040503050406030204" pitchFamily="18" charset="0"/>
                                      </a:rPr>
                                      <m:t>2</m:t>
                                    </m:r>
                                  </m:sub>
                                </m:sSub>
                              </m:fName>
                              <m:e>
                                <m:r>
                                  <a:rPr lang="en-US" sz="1600" b="0" i="1" smtClean="0">
                                    <a:solidFill>
                                      <a:schemeClr val="bg1"/>
                                    </a:solidFill>
                                    <a:latin typeface="Cambria Math" panose="02040503050406030204" pitchFamily="18" charset="0"/>
                                  </a:rPr>
                                  <m:t>10</m:t>
                                </m:r>
                              </m:e>
                            </m:func>
                          </m:e>
                        </m:d>
                        <m:r>
                          <a:rPr lang="en-US" sz="1600" b="0" i="1" smtClean="0">
                            <a:solidFill>
                              <a:schemeClr val="bg1"/>
                            </a:solidFill>
                            <a:latin typeface="Cambria Math" panose="02040503050406030204" pitchFamily="18" charset="0"/>
                          </a:rPr>
                          <m:t>+1</m:t>
                        </m:r>
                      </m:e>
                    </m:d>
                    <m:r>
                      <a:rPr lang="en-US" sz="1600" b="0" i="1" smtClean="0">
                        <a:solidFill>
                          <a:schemeClr val="bg1"/>
                        </a:solidFill>
                        <a:latin typeface="Cambria Math" panose="02040503050406030204" pitchFamily="18" charset="0"/>
                      </a:rPr>
                      <m:t>−1</m:t>
                    </m:r>
                  </m:oMath>
                </a14:m>
                <a:br>
                  <a:rPr lang="en-US" sz="16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600" b="0" i="1" smtClean="0">
                          <a:solidFill>
                            <a:schemeClr val="bg1"/>
                          </a:solidFill>
                          <a:latin typeface="Cambria Math" panose="02040503050406030204" pitchFamily="18" charset="0"/>
                        </a:rPr>
                        <m:t>=</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1≪4</m:t>
                          </m:r>
                        </m:e>
                      </m:d>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−1</m:t>
                      </m:r>
                    </m:oMath>
                    <m:oMath xmlns:m="http://schemas.openxmlformats.org/officeDocument/2006/math">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0111</m:t>
                          </m:r>
                        </m:e>
                        <m:sub>
                          <m:r>
                            <a:rPr lang="en-US" sz="1600" b="0" i="1" smtClean="0">
                              <a:solidFill>
                                <a:schemeClr val="bg1"/>
                              </a:solidFill>
                              <a:latin typeface="Cambria Math" panose="02040503050406030204" pitchFamily="18" charset="0"/>
                            </a:rPr>
                            <m:t>2</m:t>
                          </m:r>
                        </m:sub>
                      </m:sSub>
                    </m:oMath>
                  </m:oMathPara>
                </a14:m>
                <a:endParaRPr lang="en-US" sz="1600" i="1" dirty="0">
                  <a:solidFill>
                    <a:schemeClr val="bg1"/>
                  </a:solidFill>
                </a:endParaRPr>
              </a:p>
            </p:txBody>
          </p:sp>
        </mc:Choice>
        <mc:Fallback>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7691700" y="4682359"/>
                <a:ext cx="3911721" cy="1914302"/>
              </a:xfrm>
              <a:prstGeom prst="rect">
                <a:avLst/>
              </a:prstGeom>
              <a:blipFill>
                <a:blip r:embed="rId4"/>
                <a:stretch>
                  <a:fillRect t="-658"/>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147875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mc:Choice xmlns:a14="http://schemas.microsoft.com/office/drawing/2010/main" Requires="a14">
          <p:sp>
            <p:nvSpPr>
              <p:cNvPr id="58" name="Content Placeholder 2">
                <a:extLst>
                  <a:ext uri="{FF2B5EF4-FFF2-40B4-BE49-F238E27FC236}">
                    <a16:creationId xmlns:a16="http://schemas.microsoft.com/office/drawing/2014/main" id="{488D2B77-7C1A-B446-B583-8613C06A8E5B}"/>
                  </a:ext>
                </a:extLst>
              </p:cNvPr>
              <p:cNvSpPr txBox="1">
                <a:spLocks/>
              </p:cNvSpPr>
              <p:nvPr/>
            </p:nvSpPr>
            <p:spPr>
              <a:xfrm>
                <a:off x="3621415" y="3610304"/>
                <a:ext cx="5132625" cy="141889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variables we need / will use:</a:t>
                </a:r>
              </a:p>
              <a:p>
                <a:pPr marL="0" indent="0">
                  <a:buFont typeface="Arial" panose="020B0604020202020204" pitchFamily="34" charset="0"/>
                  <a:buNone/>
                </a:pPr>
                <a:r>
                  <a:rPr lang="en-US" sz="1600" i="1" dirty="0">
                    <a:solidFill>
                      <a:schemeClr val="bg1"/>
                    </a:solidFill>
                  </a:rPr>
                  <a:t>sum = 0		Will update as we go and build off this</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Search values </a:t>
                </a:r>
                <a:r>
                  <a:rPr lang="en-US" sz="1600" i="1" dirty="0" err="1">
                    <a:solidFill>
                      <a:schemeClr val="bg1"/>
                    </a:solidFill>
                  </a:rPr>
                  <a:t>i</a:t>
                </a:r>
                <a:r>
                  <a:rPr lang="en-US" sz="1600" i="1" dirty="0">
                    <a:solidFill>
                      <a:schemeClr val="bg1"/>
                    </a:solidFill>
                  </a:rPr>
                  <a:t> such that g(</a:t>
                </a:r>
                <a:r>
                  <a:rPr lang="en-US" sz="1600" i="1" dirty="0" err="1">
                    <a:solidFill>
                      <a:schemeClr val="bg1"/>
                    </a:solidFill>
                  </a:rPr>
                  <a:t>i</a:t>
                </a:r>
                <a:r>
                  <a:rPr lang="en-US" sz="1600" i="1" dirty="0">
                    <a:solidFill>
                      <a:schemeClr val="bg1"/>
                    </a:solidFill>
                  </a:rPr>
                  <a:t>) = </a:t>
                </a:r>
                <a:r>
                  <a:rPr lang="en-US" sz="1600" i="1" dirty="0" err="1">
                    <a:solidFill>
                      <a:schemeClr val="bg1"/>
                    </a:solidFill>
                  </a:rPr>
                  <a:t>idx</a:t>
                </a:r>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r>
                  <a:rPr lang="en-US" sz="1600" i="1" dirty="0">
                    <a:solidFill>
                      <a:schemeClr val="bg1"/>
                    </a:solidFill>
                  </a:rPr>
                  <a:t>	Initial value as per previous slide</a:t>
                </a:r>
              </a:p>
            </p:txBody>
          </p:sp>
        </mc:Choice>
        <mc:Fallback>
          <p:sp>
            <p:nvSpPr>
              <p:cNvPr id="58" name="Content Placeholder 2">
                <a:extLst>
                  <a:ext uri="{FF2B5EF4-FFF2-40B4-BE49-F238E27FC236}">
                    <a16:creationId xmlns:a16="http://schemas.microsoft.com/office/drawing/2014/main" id="{488D2B77-7C1A-B446-B583-8613C06A8E5B}"/>
                  </a:ext>
                </a:extLst>
              </p:cNvPr>
              <p:cNvSpPr txBox="1">
                <a:spLocks noRot="1" noChangeAspect="1" noMove="1" noResize="1" noEditPoints="1" noAdjustHandles="1" noChangeArrowheads="1" noChangeShapeType="1" noTextEdit="1"/>
              </p:cNvSpPr>
              <p:nvPr/>
            </p:nvSpPr>
            <p:spPr>
              <a:xfrm>
                <a:off x="3621415" y="3610304"/>
                <a:ext cx="5132625" cy="1418896"/>
              </a:xfrm>
              <a:prstGeom prst="rect">
                <a:avLst/>
              </a:prstGeom>
              <a:blipFill>
                <a:blip r:embed="rId3"/>
                <a:stretch>
                  <a:fillRect l="-493" r="-24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30893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1185833" y="4142984"/>
                <a:ext cx="10200680"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Font typeface="Arial" panose="020B0604020202020204" pitchFamily="34" charse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7</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b="0" i="1" smtClean="0">
                        <a:solidFill>
                          <a:schemeClr val="bg1"/>
                        </a:solidFill>
                        <a:latin typeface="Cambria Math" panose="02040503050406030204" pitchFamily="18" charset="0"/>
                      </a:rPr>
                      <m:t>28&gt;22</m:t>
                    </m:r>
                  </m:oMath>
                </a14:m>
                <a:r>
                  <a:rPr lang="en-US" sz="1600" i="1" dirty="0">
                    <a:solidFill>
                      <a:schemeClr val="bg1"/>
                    </a:solidFill>
                  </a:rPr>
                  <a:t>		</a:t>
                </a:r>
                <a:r>
                  <a:rPr lang="en-US" sz="1600" b="1" i="1" dirty="0">
                    <a:solidFill>
                      <a:schemeClr val="bg1"/>
                    </a:solidFill>
                  </a:rPr>
                  <a:t>Go Left (mask &gt;&gt; 1)</a:t>
                </a:r>
              </a:p>
              <a:p>
                <a:pPr marL="0" indent="0">
                  <a:buFont typeface="Arial" panose="020B0604020202020204" pitchFamily="34" charset="0"/>
                  <a:buNone/>
                </a:pPr>
                <a:endParaRPr lang="en-US" sz="1600" i="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1185833" y="4142984"/>
                <a:ext cx="10200680" cy="2190939"/>
              </a:xfrm>
              <a:prstGeom prst="rect">
                <a:avLst/>
              </a:prstGeom>
              <a:blipFill>
                <a:blip r:embed="rId3"/>
                <a:stretch>
                  <a:fillRect l="-248"/>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47303" y="2869949"/>
            <a:ext cx="1475715" cy="11135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6" name="Content Placeholder 2">
                <a:extLst>
                  <a:ext uri="{FF2B5EF4-FFF2-40B4-BE49-F238E27FC236}">
                    <a16:creationId xmlns:a16="http://schemas.microsoft.com/office/drawing/2014/main" id="{CC843B02-4CC5-3549-88CC-3A8D1837455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i="1" dirty="0">
                    <a:solidFill>
                      <a:schemeClr val="bg1"/>
                    </a:solidFill>
                  </a:rPr>
                  <a:t>mask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111</m:t>
                        </m:r>
                      </m:e>
                      <m:sub>
                        <m:r>
                          <a:rPr lang="en-US" sz="1600" b="0" i="1" smtClean="0">
                            <a:solidFill>
                              <a:schemeClr val="bg1"/>
                            </a:solidFill>
                            <a:latin typeface="Cambria Math" panose="02040503050406030204" pitchFamily="18" charset="0"/>
                          </a:rPr>
                          <m:t>2</m:t>
                        </m:r>
                      </m:sub>
                    </m:sSub>
                  </m:oMath>
                </a14:m>
                <a:endParaRPr lang="en-US" sz="1600" i="1" dirty="0">
                  <a:solidFill>
                    <a:schemeClr val="bg1"/>
                  </a:solidFill>
                </a:endParaRPr>
              </a:p>
            </p:txBody>
          </p:sp>
        </mc:Choice>
        <mc:Fallback>
          <p:sp>
            <p:nvSpPr>
              <p:cNvPr id="46" name="Content Placeholder 2">
                <a:extLst>
                  <a:ext uri="{FF2B5EF4-FFF2-40B4-BE49-F238E27FC236}">
                    <a16:creationId xmlns:a16="http://schemas.microsoft.com/office/drawing/2014/main" id="{CC843B02-4CC5-3549-88CC-3A8D1837455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635510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322778" y="4135101"/>
                <a:ext cx="11543263"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Font typeface="Arial" panose="020B0604020202020204" pitchFamily="34" charse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3</m:t>
                        </m:r>
                      </m:e>
                      <m:sub>
                        <m:r>
                          <a:rPr lang="en-US" sz="1600" b="0" i="1" smtClean="0">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a:t>
                </a:r>
                <a:r>
                  <a:rPr lang="en-US" sz="1600" b="1" i="1" dirty="0">
                    <a:solidFill>
                      <a:schemeClr val="bg1"/>
                    </a:solidFill>
                  </a:rPr>
                  <a:t>Go Right (</a:t>
                </a:r>
                <a:r>
                  <a:rPr lang="en-US" sz="1200" b="1" i="1" dirty="0" err="1">
                    <a:solidFill>
                      <a:schemeClr val="bg1"/>
                    </a:solidFill>
                  </a:rPr>
                  <a:t>idx</a:t>
                </a:r>
                <a:r>
                  <a:rPr lang="en-US" sz="1200" b="1" i="1" dirty="0">
                    <a:solidFill>
                      <a:schemeClr val="bg1"/>
                    </a:solidFill>
                  </a:rPr>
                  <a:t>=mask+1; mask&gt;&gt;1; sum+=T[3]</a:t>
                </a:r>
                <a:r>
                  <a:rPr lang="en-US" sz="1600" b="1" i="1" dirty="0">
                    <a:solidFill>
                      <a:schemeClr val="bg1"/>
                    </a:solidFill>
                  </a:rPr>
                  <a:t>)</a:t>
                </a:r>
                <a:br>
                  <a:rPr lang="en-US" sz="1600" b="1" i="1" dirty="0">
                    <a:solidFill>
                      <a:schemeClr val="bg1"/>
                    </a:solidFill>
                  </a:rPr>
                </a:br>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322778" y="4135101"/>
                <a:ext cx="11543263" cy="2190939"/>
              </a:xfrm>
              <a:prstGeom prst="rect">
                <a:avLst/>
              </a:prstGeom>
              <a:blipFill>
                <a:blip r:embed="rId3"/>
                <a:stretch>
                  <a:fillRect l="-11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a:off x="5721790" y="2888055"/>
            <a:ext cx="380246" cy="1059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0A9CFBCA-916F-E64B-B141-7F17C86B95F6}"/>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sum = 0</a:t>
                </a:r>
                <a:br>
                  <a:rPr lang="en-US" sz="1600" i="1" dirty="0">
                    <a:solidFill>
                      <a:schemeClr val="bg1"/>
                    </a:solidFill>
                  </a:rPr>
                </a:br>
                <a:r>
                  <a:rPr lang="en-US" sz="1600" i="1" dirty="0" err="1">
                    <a:solidFill>
                      <a:schemeClr val="bg1"/>
                    </a:solidFill>
                  </a:rPr>
                  <a:t>idx</a:t>
                </a:r>
                <a:r>
                  <a:rPr lang="en-US" sz="1600" i="1"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oMath>
                </a14:m>
                <a:br>
                  <a:rPr lang="en-US" sz="1600"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p:sp>
            <p:nvSpPr>
              <p:cNvPr id="37" name="Content Placeholder 2">
                <a:extLst>
                  <a:ext uri="{FF2B5EF4-FFF2-40B4-BE49-F238E27FC236}">
                    <a16:creationId xmlns:a16="http://schemas.microsoft.com/office/drawing/2014/main" id="{0A9CFBCA-916F-E64B-B141-7F17C86B95F6}"/>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57202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516755" y="4133408"/>
                <a:ext cx="11282479" cy="2190939"/>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lgn="ctr">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i="1" dirty="0">
                    <a:solidFill>
                      <a:schemeClr val="bg1"/>
                    </a:solidFill>
                  </a:rPr>
                </a:br>
                <a:br>
                  <a:rPr lang="en-US" sz="1600" i="1" dirty="0">
                    <a:solidFill>
                      <a:schemeClr val="bg1"/>
                    </a:solidFill>
                  </a:rPr>
                </a:br>
                <a:r>
                  <a:rPr lang="en-US" sz="1600" b="1" i="1" dirty="0">
                    <a:solidFill>
                      <a:schemeClr val="bg1"/>
                    </a:solidFill>
                  </a:rPr>
                  <a:t>Now we know answer index is between 3 and 7, we also know prefix sum to index 3 is 15!</a:t>
                </a:r>
                <a:br>
                  <a:rPr lang="en-US" sz="1600" b="1" i="1" dirty="0">
                    <a:solidFill>
                      <a:schemeClr val="bg1"/>
                    </a:solidFill>
                  </a:rPr>
                </a:br>
                <a:r>
                  <a:rPr lang="en-US" sz="1600" b="1" i="1" dirty="0">
                    <a:solidFill>
                      <a:schemeClr val="bg1"/>
                    </a:solidFill>
                  </a:rPr>
                  <a:t>IDEA: Search across indices between 3 and 7 whose g() function maps to </a:t>
                </a:r>
                <a14:m>
                  <m:oMath xmlns:m="http://schemas.openxmlformats.org/officeDocument/2006/math">
                    <m:r>
                      <a:rPr lang="en-US" sz="1600" b="1" i="1" smtClean="0">
                        <a:solidFill>
                          <a:schemeClr val="bg1"/>
                        </a:solidFill>
                        <a:latin typeface="Cambria Math" panose="02040503050406030204" pitchFamily="18" charset="0"/>
                      </a:rPr>
                      <m:t>𝟑</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m:t>
                    </m:r>
                    <m:r>
                      <a:rPr lang="en-US" sz="1600" b="1" i="1" smtClean="0">
                        <a:solidFill>
                          <a:schemeClr val="bg1"/>
                        </a:solidFill>
                        <a:latin typeface="Cambria Math" panose="02040503050406030204" pitchFamily="18" charset="0"/>
                      </a:rPr>
                      <m:t>𝟒</m:t>
                    </m:r>
                    <m:r>
                      <a:rPr lang="en-US" sz="1600" b="1" i="1" smtClean="0">
                        <a:solidFill>
                          <a:schemeClr val="bg1"/>
                        </a:solidFill>
                        <a:latin typeface="Cambria Math" panose="02040503050406030204" pitchFamily="18" charset="0"/>
                      </a:rPr>
                      <m:t>=</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𝟏𝟎𝟎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a:p>
                <a:pPr marL="0" indent="0">
                  <a:buFont typeface="Arial" panose="020B0604020202020204" pitchFamily="34" charset="0"/>
                  <a:buNone/>
                </a:pPr>
                <a:endParaRPr lang="en-US" sz="1600" i="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516755" y="4133408"/>
                <a:ext cx="11282479" cy="2190939"/>
              </a:xfrm>
              <a:prstGeom prst="rect">
                <a:avLst/>
              </a:prstGeom>
              <a:blipFill>
                <a:blip r:embed="rId3"/>
                <a:stretch>
                  <a:fillRect l="-225"/>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24503"/>
            <a:ext cx="75705" cy="10590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1DFCFC6F-2CAB-6F42-92C8-62305FFA6AC4}"/>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p:sp>
            <p:nvSpPr>
              <p:cNvPr id="37" name="Content Placeholder 2">
                <a:extLst>
                  <a:ext uri="{FF2B5EF4-FFF2-40B4-BE49-F238E27FC236}">
                    <a16:creationId xmlns:a16="http://schemas.microsoft.com/office/drawing/2014/main" id="{1DFCFC6F-2CAB-6F42-92C8-62305FFA6AC4}"/>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9193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mc:AlternateContent xmlns:mc="http://schemas.openxmlformats.org/markup-compatibility/2006">
        <mc:Choice xmlns:a14="http://schemas.microsoft.com/office/drawing/2010/main" Requires="a14">
          <p:sp>
            <p:nvSpPr>
              <p:cNvPr id="42" name="Content Placeholder 2">
                <a:extLst>
                  <a:ext uri="{FF2B5EF4-FFF2-40B4-BE49-F238E27FC236}">
                    <a16:creationId xmlns:a16="http://schemas.microsoft.com/office/drawing/2014/main" id="{F52B8C0A-1610-C340-846C-11D41878BD38}"/>
                  </a:ext>
                </a:extLst>
              </p:cNvPr>
              <p:cNvSpPr txBox="1">
                <a:spLocks/>
              </p:cNvSpPr>
              <p:nvPr/>
            </p:nvSpPr>
            <p:spPr>
              <a:xfrm>
                <a:off x="419475" y="4106012"/>
                <a:ext cx="11536506" cy="219093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0"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0"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a:t>
                </a:r>
                <a:r>
                  <a:rPr lang="en-US" sz="1600" b="1" dirty="0">
                    <a:solidFill>
                      <a:schemeClr val="bg1"/>
                    </a:solidFill>
                  </a:rPr>
                  <a:t>Go Left (mask &gt;&gt; 1)</a:t>
                </a:r>
                <a:br>
                  <a:rPr lang="en-US" sz="1600" b="1" dirty="0">
                    <a:solidFill>
                      <a:schemeClr val="bg1"/>
                    </a:solidFill>
                  </a:rPr>
                </a:br>
                <a:endParaRPr lang="en-US" sz="1600" b="1" dirty="0">
                  <a:solidFill>
                    <a:schemeClr val="bg1"/>
                  </a:solidFill>
                </a:endParaRPr>
              </a:p>
            </p:txBody>
          </p:sp>
        </mc:Choice>
        <mc:Fallback>
          <p:sp>
            <p:nvSpPr>
              <p:cNvPr id="42" name="Content Placeholder 2">
                <a:extLst>
                  <a:ext uri="{FF2B5EF4-FFF2-40B4-BE49-F238E27FC236}">
                    <a16:creationId xmlns:a16="http://schemas.microsoft.com/office/drawing/2014/main" id="{F52B8C0A-1610-C340-846C-11D41878BD38}"/>
                  </a:ext>
                </a:extLst>
              </p:cNvPr>
              <p:cNvSpPr txBox="1">
                <a:spLocks noRot="1" noChangeAspect="1" noMove="1" noResize="1" noEditPoints="1" noAdjustHandles="1" noChangeArrowheads="1" noChangeShapeType="1" noTextEdit="1"/>
              </p:cNvSpPr>
              <p:nvPr/>
            </p:nvSpPr>
            <p:spPr>
              <a:xfrm>
                <a:off x="419475" y="4106012"/>
                <a:ext cx="11536506" cy="2190939"/>
              </a:xfrm>
              <a:prstGeom prst="rect">
                <a:avLst/>
              </a:prstGeom>
              <a:blipFill>
                <a:blip r:embed="rId3"/>
                <a:stretch>
                  <a:fillRect l="-220"/>
                </a:stretch>
              </a:blipFill>
              <a:ln>
                <a:solidFill>
                  <a:schemeClr val="bg1"/>
                </a:solidFill>
              </a:ln>
            </p:spPr>
            <p:txBody>
              <a:bodyPr/>
              <a:lstStyle/>
              <a:p>
                <a:r>
                  <a:rPr lang="en-US">
                    <a:noFill/>
                  </a:rPr>
                  <a:t> </a:t>
                </a:r>
              </a:p>
            </p:txBody>
          </p:sp>
        </mc:Fallback>
      </mc:AlternateContent>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56356" y="2897109"/>
            <a:ext cx="534156" cy="1086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C0BE74CE-B0B9-FA42-9096-1895BF237F61}"/>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p:sp>
            <p:nvSpPr>
              <p:cNvPr id="37" name="Content Placeholder 2">
                <a:extLst>
                  <a:ext uri="{FF2B5EF4-FFF2-40B4-BE49-F238E27FC236}">
                    <a16:creationId xmlns:a16="http://schemas.microsoft.com/office/drawing/2014/main" id="{C0BE74CE-B0B9-FA42-9096-1895BF237F61}"/>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26703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p:cxnSp>
        <p:nvCxnSpPr>
          <p:cNvPr id="49" name="Straight Connector 48">
            <a:extLst>
              <a:ext uri="{FF2B5EF4-FFF2-40B4-BE49-F238E27FC236}">
                <a16:creationId xmlns:a16="http://schemas.microsoft.com/office/drawing/2014/main" id="{05DD4500-F3AD-974A-8C43-8382D9075676}"/>
              </a:ext>
            </a:extLst>
          </p:cNvPr>
          <p:cNvCxnSpPr>
            <a:cxnSpLocks/>
          </p:cNvCxnSpPr>
          <p:nvPr/>
        </p:nvCxnSpPr>
        <p:spPr>
          <a:xfrm flipH="1">
            <a:off x="6120143" y="2906162"/>
            <a:ext cx="81481" cy="10320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5063C584-EE19-FD4D-9DD9-68535AAD9F6B}"/>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p:sp>
            <p:nvSpPr>
              <p:cNvPr id="37" name="Content Placeholder 2">
                <a:extLst>
                  <a:ext uri="{FF2B5EF4-FFF2-40B4-BE49-F238E27FC236}">
                    <a16:creationId xmlns:a16="http://schemas.microsoft.com/office/drawing/2014/main" id="{5063C584-EE19-FD4D-9DD9-68535AAD9F6B}"/>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3"/>
                <a:stretch>
                  <a:fillRect l="-943"/>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Content Placeholder 2">
                <a:extLst>
                  <a:ext uri="{FF2B5EF4-FFF2-40B4-BE49-F238E27FC236}">
                    <a16:creationId xmlns:a16="http://schemas.microsoft.com/office/drawing/2014/main" id="{A449A8F0-8086-844F-8F72-0EEE29905F1A}"/>
                  </a:ext>
                </a:extLst>
              </p:cNvPr>
              <p:cNvSpPr txBox="1">
                <a:spLocks/>
              </p:cNvSpPr>
              <p:nvPr/>
            </p:nvSpPr>
            <p:spPr>
              <a:xfrm>
                <a:off x="323193" y="4106012"/>
                <a:ext cx="11632788" cy="219093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Consider </a:t>
                </a:r>
                <a:r>
                  <a:rPr lang="en-US" sz="1600" i="1" dirty="0" err="1">
                    <a:solidFill>
                      <a:schemeClr val="bg1"/>
                    </a:solidFill>
                  </a:rPr>
                  <a:t>thresholdSearch</a:t>
                </a:r>
                <a:r>
                  <a:rPr lang="en-US" sz="1600" i="1" dirty="0">
                    <a:solidFill>
                      <a:schemeClr val="bg1"/>
                    </a:solidFill>
                  </a:rPr>
                  <a:t>(22): Answer should be index 5</a:t>
                </a:r>
              </a:p>
              <a:p>
                <a:pPr marL="0" indent="0">
                  <a:buNone/>
                </a:pPr>
                <a:r>
                  <a:rPr lang="en-US" sz="1600" i="1" dirty="0">
                    <a:solidFill>
                      <a:schemeClr val="bg1"/>
                    </a:solidFill>
                  </a:rPr>
                  <a:t>1)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7</m:t>
                        </m:r>
                      </m:e>
                      <m:sub>
                        <m:r>
                          <a:rPr lang="en-US" sz="1600" i="1">
                            <a:solidFill>
                              <a:schemeClr val="bg1"/>
                            </a:solidFill>
                            <a:latin typeface="Cambria Math" panose="02040503050406030204" pitchFamily="18" charset="0"/>
                          </a:rPr>
                          <m:t>10</m:t>
                        </m:r>
                      </m:sub>
                    </m:sSub>
                  </m:oMath>
                </a14:m>
                <a:r>
                  <a:rPr lang="en-US" sz="1600" i="1" dirty="0">
                    <a:solidFill>
                      <a:schemeClr val="bg1"/>
                    </a:solidFill>
                  </a:rPr>
                  <a:t>		sum+T[7] = </a:t>
                </a:r>
                <a14:m>
                  <m:oMath xmlns:m="http://schemas.openxmlformats.org/officeDocument/2006/math">
                    <m:r>
                      <a:rPr lang="en-US" sz="1600" i="1">
                        <a:solidFill>
                          <a:schemeClr val="bg1"/>
                        </a:solidFill>
                        <a:latin typeface="Cambria Math" panose="02040503050406030204" pitchFamily="18" charset="0"/>
                      </a:rPr>
                      <m:t>28&gt;22</m:t>
                    </m:r>
                  </m:oMath>
                </a14:m>
                <a:r>
                  <a:rPr lang="en-US" sz="1600" i="1" dirty="0">
                    <a:solidFill>
                      <a:schemeClr val="bg1"/>
                    </a:solidFill>
                  </a:rPr>
                  <a:t>		Go Left (mask &gt;&gt; 1)</a:t>
                </a:r>
              </a:p>
              <a:p>
                <a:pPr marL="0" indent="0">
                  <a:buNone/>
                </a:pPr>
                <a:r>
                  <a:rPr lang="en-US" sz="1600" i="1" dirty="0">
                    <a:solidFill>
                      <a:schemeClr val="bg1"/>
                    </a:solidFill>
                  </a:rPr>
                  <a:t>2) Check </a:t>
                </a:r>
                <a:r>
                  <a:rPr lang="en-US" sz="1600" i="1" dirty="0" err="1">
                    <a:solidFill>
                      <a:schemeClr val="bg1"/>
                    </a:solidFill>
                  </a:rPr>
                  <a:t>idx+mask</a:t>
                </a:r>
                <a:r>
                  <a:rPr lang="en-US" sz="1600" i="1" dirty="0">
                    <a:solidFill>
                      <a:schemeClr val="bg1"/>
                    </a:solidFill>
                  </a:rPr>
                  <a:t> = </a:t>
                </a:r>
                <a14:m>
                  <m:oMath xmlns:m="http://schemas.openxmlformats.org/officeDocument/2006/math">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000</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11</m:t>
                        </m:r>
                      </m:e>
                      <m:sub>
                        <m:r>
                          <a:rPr lang="en-US" sz="1600" i="1">
                            <a:solidFill>
                              <a:schemeClr val="bg1"/>
                            </a:solidFill>
                            <a:latin typeface="Cambria Math" panose="02040503050406030204" pitchFamily="18" charset="0"/>
                          </a:rPr>
                          <m:t>2</m:t>
                        </m:r>
                      </m:sub>
                    </m:sSub>
                    <m:r>
                      <a:rPr lang="en-US" sz="1600" i="1">
                        <a:solidFill>
                          <a:schemeClr val="bg1"/>
                        </a:solidFill>
                        <a:latin typeface="Cambria Math" panose="02040503050406030204" pitchFamily="18" charset="0"/>
                      </a:rPr>
                      <m:t>=</m:t>
                    </m:r>
                    <m:sSub>
                      <m:sSubPr>
                        <m:ctrlPr>
                          <a:rPr lang="en-US" sz="1600" i="1">
                            <a:solidFill>
                              <a:schemeClr val="bg1"/>
                            </a:solidFill>
                            <a:latin typeface="Cambria Math" panose="02040503050406030204" pitchFamily="18" charset="0"/>
                          </a:rPr>
                        </m:ctrlPr>
                      </m:sSubPr>
                      <m:e>
                        <m:r>
                          <a:rPr lang="en-US" sz="1600" i="1">
                            <a:solidFill>
                              <a:schemeClr val="bg1"/>
                            </a:solidFill>
                            <a:latin typeface="Cambria Math" panose="02040503050406030204" pitchFamily="18" charset="0"/>
                          </a:rPr>
                          <m:t>3</m:t>
                        </m:r>
                      </m:e>
                      <m:sub>
                        <m:r>
                          <a:rPr lang="en-US" sz="1600" i="1">
                            <a:solidFill>
                              <a:schemeClr val="bg1"/>
                            </a:solidFill>
                            <a:latin typeface="Cambria Math" panose="02040503050406030204" pitchFamily="18" charset="0"/>
                          </a:rPr>
                          <m:t>10</m:t>
                        </m:r>
                      </m:sub>
                    </m:sSub>
                  </m:oMath>
                </a14:m>
                <a:r>
                  <a:rPr lang="en-US" sz="1600" i="1" dirty="0">
                    <a:solidFill>
                      <a:schemeClr val="bg1"/>
                    </a:solidFill>
                  </a:rPr>
                  <a:t>		</a:t>
                </a:r>
                <a:r>
                  <a:rPr lang="en-US" sz="1600" i="1" dirty="0" err="1">
                    <a:solidFill>
                      <a:schemeClr val="bg1"/>
                    </a:solidFill>
                  </a:rPr>
                  <a:t>sum+T</a:t>
                </a:r>
                <a:r>
                  <a:rPr lang="en-US" sz="1600" i="1" dirty="0">
                    <a:solidFill>
                      <a:schemeClr val="bg1"/>
                    </a:solidFill>
                  </a:rPr>
                  <a:t>[3] = 15 &lt; 22		Go Right (</a:t>
                </a:r>
                <a:r>
                  <a:rPr lang="en-US" sz="1200" i="1" dirty="0" err="1">
                    <a:solidFill>
                      <a:schemeClr val="bg1"/>
                    </a:solidFill>
                  </a:rPr>
                  <a:t>idx</a:t>
                </a:r>
                <a:r>
                  <a:rPr lang="en-US" sz="1200" i="1" dirty="0">
                    <a:solidFill>
                      <a:schemeClr val="bg1"/>
                    </a:solidFill>
                  </a:rPr>
                  <a:t>+=(mask+1); mask&gt;&gt;1; sum+=T[3]</a:t>
                </a:r>
                <a:r>
                  <a:rPr lang="en-US" sz="1600" i="1" dirty="0">
                    <a:solidFill>
                      <a:schemeClr val="bg1"/>
                    </a:solidFill>
                  </a:rPr>
                  <a:t>)</a:t>
                </a:r>
                <a:br>
                  <a:rPr lang="en-US" sz="1600" i="1" dirty="0">
                    <a:solidFill>
                      <a:schemeClr val="bg1"/>
                    </a:solidFill>
                  </a:rPr>
                </a:br>
                <a:br>
                  <a:rPr lang="en-US" sz="1600" b="1" i="1" dirty="0">
                    <a:solidFill>
                      <a:schemeClr val="bg1"/>
                    </a:solidFill>
                  </a:rPr>
                </a:br>
                <a:r>
                  <a:rPr lang="en-US" sz="1600" dirty="0">
                    <a:solidFill>
                      <a:schemeClr val="bg1"/>
                    </a:solidFill>
                  </a:rPr>
                  <a:t>3)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0"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100</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0" smtClean="0">
                            <a:solidFill>
                              <a:schemeClr val="bg1"/>
                            </a:solidFill>
                            <a:latin typeface="Cambria Math" panose="02040503050406030204" pitchFamily="18" charset="0"/>
                          </a:rPr>
                        </m:ctrlPr>
                      </m:sSubPr>
                      <m:e>
                        <m:r>
                          <a:rPr lang="en-US" sz="1600" b="0" i="0" smtClean="0">
                            <a:solidFill>
                              <a:schemeClr val="bg1"/>
                            </a:solidFill>
                            <a:latin typeface="Cambria Math" panose="02040503050406030204" pitchFamily="18" charset="0"/>
                          </a:rPr>
                          <m:t>001</m:t>
                        </m:r>
                      </m:e>
                      <m:sub>
                        <m:r>
                          <a:rPr lang="en-US" sz="1600" b="0" i="0" smtClean="0">
                            <a:solidFill>
                              <a:schemeClr val="bg1"/>
                            </a:solidFill>
                            <a:latin typeface="Cambria Math" panose="02040503050406030204" pitchFamily="18" charset="0"/>
                          </a:rPr>
                          <m:t>2</m:t>
                        </m:r>
                      </m:sub>
                    </m:sSub>
                    <m:r>
                      <a:rPr lang="en-US" sz="1600" b="0" i="0"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101</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5</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[5] = 15+9 = 24 &gt; 22	Go Left (mask &gt;&gt; 1)</a:t>
                </a:r>
                <a:br>
                  <a:rPr lang="en-US" sz="1600" dirty="0">
                    <a:solidFill>
                      <a:schemeClr val="bg1"/>
                    </a:solidFill>
                  </a:rPr>
                </a:br>
                <a:r>
                  <a:rPr lang="en-US" sz="1600" dirty="0">
                    <a:solidFill>
                      <a:schemeClr val="bg1"/>
                    </a:solidFill>
                  </a:rPr>
                  <a:t>4) Check </a:t>
                </a:r>
                <a:r>
                  <a:rPr lang="en-US" sz="1600" dirty="0" err="1">
                    <a:solidFill>
                      <a:schemeClr val="bg1"/>
                    </a:solidFill>
                  </a:rPr>
                  <a:t>idx+mask</a:t>
                </a:r>
                <a:r>
                  <a:rPr lang="en-US" sz="1600" dirty="0">
                    <a:solidFill>
                      <a:schemeClr val="bg1"/>
                    </a:solidFill>
                  </a:rPr>
                  <a:t> =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000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100</m:t>
                        </m:r>
                      </m:e>
                      <m:sub>
                        <m:r>
                          <a:rPr lang="en-US" sz="1600" b="0" i="1" smtClean="0">
                            <a:solidFill>
                              <a:schemeClr val="bg1"/>
                            </a:solidFill>
                            <a:latin typeface="Cambria Math" panose="02040503050406030204" pitchFamily="18" charset="0"/>
                          </a:rPr>
                          <m:t>2</m:t>
                        </m:r>
                      </m:sub>
                    </m:sSub>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4</m:t>
                        </m:r>
                      </m:e>
                      <m:sub>
                        <m:r>
                          <a:rPr lang="en-US" sz="1600" b="0" i="1" smtClean="0">
                            <a:solidFill>
                              <a:schemeClr val="bg1"/>
                            </a:solidFill>
                            <a:latin typeface="Cambria Math" panose="02040503050406030204" pitchFamily="18" charset="0"/>
                          </a:rPr>
                          <m:t>10</m:t>
                        </m:r>
                      </m:sub>
                    </m:sSub>
                  </m:oMath>
                </a14:m>
                <a:r>
                  <a:rPr lang="en-US" sz="1600" dirty="0">
                    <a:solidFill>
                      <a:schemeClr val="bg1"/>
                    </a:solidFill>
                  </a:rPr>
                  <a:t>		</a:t>
                </a:r>
                <a:r>
                  <a:rPr lang="en-US" sz="1600" dirty="0" err="1">
                    <a:solidFill>
                      <a:schemeClr val="bg1"/>
                    </a:solidFill>
                  </a:rPr>
                  <a:t>sum+T</a:t>
                </a:r>
                <a:r>
                  <a:rPr lang="en-US" sz="1600" dirty="0">
                    <a:solidFill>
                      <a:schemeClr val="bg1"/>
                    </a:solidFill>
                  </a:rPr>
                  <a:t>[4] = 15+5 = 20 &lt; 22	</a:t>
                </a:r>
                <a:r>
                  <a:rPr lang="en-US" sz="1600" b="1" dirty="0">
                    <a:solidFill>
                      <a:schemeClr val="bg1"/>
                    </a:solidFill>
                  </a:rPr>
                  <a:t>Go Right (</a:t>
                </a:r>
                <a:r>
                  <a:rPr lang="en-US" sz="1200" b="1" dirty="0" err="1">
                    <a:solidFill>
                      <a:schemeClr val="bg1"/>
                    </a:solidFill>
                  </a:rPr>
                  <a:t>idx</a:t>
                </a:r>
                <a:r>
                  <a:rPr lang="en-US" sz="1200" b="1" dirty="0">
                    <a:solidFill>
                      <a:schemeClr val="bg1"/>
                    </a:solidFill>
                  </a:rPr>
                  <a:t>+=(mask+1); mask&gt;&gt;1; Sum+=T[4]</a:t>
                </a:r>
                <a:r>
                  <a:rPr lang="en-US" sz="1600" b="1" dirty="0">
                    <a:solidFill>
                      <a:schemeClr val="bg1"/>
                    </a:solidFill>
                  </a:rPr>
                  <a:t>)</a:t>
                </a:r>
              </a:p>
            </p:txBody>
          </p:sp>
        </mc:Choice>
        <mc:Fallback>
          <p:sp>
            <p:nvSpPr>
              <p:cNvPr id="44" name="Content Placeholder 2">
                <a:extLst>
                  <a:ext uri="{FF2B5EF4-FFF2-40B4-BE49-F238E27FC236}">
                    <a16:creationId xmlns:a16="http://schemas.microsoft.com/office/drawing/2014/main" id="{A449A8F0-8086-844F-8F72-0EEE29905F1A}"/>
                  </a:ext>
                </a:extLst>
              </p:cNvPr>
              <p:cNvSpPr txBox="1">
                <a:spLocks noRot="1" noChangeAspect="1" noMove="1" noResize="1" noEditPoints="1" noAdjustHandles="1" noChangeArrowheads="1" noChangeShapeType="1" noTextEdit="1"/>
              </p:cNvSpPr>
              <p:nvPr/>
            </p:nvSpPr>
            <p:spPr>
              <a:xfrm>
                <a:off x="323193" y="4106012"/>
                <a:ext cx="11632788" cy="2190939"/>
              </a:xfrm>
              <a:prstGeom prst="rect">
                <a:avLst/>
              </a:prstGeom>
              <a:blipFill>
                <a:blip r:embed="rId4"/>
                <a:stretch>
                  <a:fillRect l="-109"/>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783848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Threshold Search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Consider the operation:</a:t>
            </a:r>
            <a:endParaRPr lang="en-US" sz="2000" dirty="0"/>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077034" y="1177815"/>
                <a:ext cx="10418279" cy="51877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thresholdSearch(</a:t>
                </a:r>
                <a:r>
                  <a:rPr lang="en-US" sz="1600" i="1" dirty="0" err="1"/>
                  <a:t>int</a:t>
                </a:r>
                <a:r>
                  <a:rPr lang="en-US" sz="1600" i="1" dirty="0"/>
                  <a:t> t)</a:t>
                </a:r>
                <a:r>
                  <a:rPr lang="en-US" sz="1600" dirty="0"/>
                  <a:t>: Given a threshold value </a:t>
                </a:r>
                <a14:m>
                  <m:oMath xmlns:m="http://schemas.openxmlformats.org/officeDocument/2006/math">
                    <m:r>
                      <a:rPr lang="en-US" sz="1600" b="0" i="1" smtClean="0">
                        <a:latin typeface="Cambria Math" panose="02040503050406030204" pitchFamily="18" charset="0"/>
                      </a:rPr>
                      <m:t>𝑡</m:t>
                    </m:r>
                  </m:oMath>
                </a14:m>
                <a:r>
                  <a:rPr lang="en-US" sz="1600" dirty="0"/>
                  <a:t>, return the smallest index </a:t>
                </a:r>
                <a14:m>
                  <m:oMath xmlns:m="http://schemas.openxmlformats.org/officeDocument/2006/math">
                    <m:r>
                      <a:rPr lang="en-US" sz="1600" b="0" i="1" smtClean="0">
                        <a:latin typeface="Cambria Math" panose="02040503050406030204" pitchFamily="18" charset="0"/>
                      </a:rPr>
                      <m:t>𝑖</m:t>
                    </m:r>
                  </m:oMath>
                </a14:m>
                <a:r>
                  <a:rPr lang="en-US" sz="1600" dirty="0"/>
                  <a:t> such that </a:t>
                </a:r>
                <a14:m>
                  <m:oMath xmlns:m="http://schemas.openxmlformats.org/officeDocument/2006/math">
                    <m:r>
                      <a:rPr lang="en-US" sz="1600" b="0" i="1" smtClean="0">
                        <a:latin typeface="Cambria Math" panose="02040503050406030204" pitchFamily="18" charset="0"/>
                      </a:rPr>
                      <m:t>𝑆𝑢𝑚</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0,</m:t>
                        </m:r>
                        <m:r>
                          <a:rPr lang="en-US" sz="1600" b="0" i="1" smtClean="0">
                            <a:latin typeface="Cambria Math" panose="02040503050406030204" pitchFamily="18" charset="0"/>
                          </a:rPr>
                          <m:t>𝑖</m:t>
                        </m:r>
                      </m:e>
                    </m:d>
                    <m:r>
                      <a:rPr lang="en-US" sz="1600" b="0" i="1" smtClean="0">
                        <a:latin typeface="Cambria Math" panose="02040503050406030204" pitchFamily="18" charset="0"/>
                      </a:rPr>
                      <m:t>≥</m:t>
                    </m:r>
                    <m:r>
                      <a:rPr lang="en-US" sz="1600" b="0" i="1" smtClean="0">
                        <a:latin typeface="Cambria Math" panose="02040503050406030204" pitchFamily="18" charset="0"/>
                      </a:rPr>
                      <m:t>𝑡</m:t>
                    </m:r>
                  </m:oMath>
                </a14:m>
                <a:endParaRPr lang="en-US" sz="1600" dirty="0"/>
              </a:p>
            </p:txBody>
          </p:sp>
        </mc:Choice>
        <mc:Fallback>
          <p:sp>
            <p:nvSpPr>
              <p:cNvPr id="7" name="Content Placeholder 2">
                <a:extLst>
                  <a:ext uri="{FF2B5EF4-FFF2-40B4-BE49-F238E27FC236}">
                    <a16:creationId xmlns:a16="http://schemas.microsoft.com/office/drawing/2014/main" id="{3AA8146F-57E9-9149-B760-08E141D5D8AF}"/>
                  </a:ext>
                </a:extLst>
              </p:cNvPr>
              <p:cNvSpPr txBox="1">
                <a:spLocks noRot="1" noChangeAspect="1" noMove="1" noResize="1" noEditPoints="1" noAdjustHandles="1" noChangeArrowheads="1" noChangeShapeType="1" noTextEdit="1"/>
              </p:cNvSpPr>
              <p:nvPr/>
            </p:nvSpPr>
            <p:spPr>
              <a:xfrm>
                <a:off x="1077034" y="1177815"/>
                <a:ext cx="10418279" cy="518771"/>
              </a:xfrm>
              <a:prstGeom prst="rect">
                <a:avLst/>
              </a:prstGeom>
              <a:blipFill>
                <a:blip r:embed="rId2"/>
                <a:stretch>
                  <a:fillRect/>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72A85D53-E2F5-5F40-8398-0BDA00335429}"/>
              </a:ext>
            </a:extLst>
          </p:cNvPr>
          <p:cNvGrpSpPr/>
          <p:nvPr/>
        </p:nvGrpSpPr>
        <p:grpSpPr>
          <a:xfrm>
            <a:off x="3990683" y="1705223"/>
            <a:ext cx="4880698" cy="491355"/>
            <a:chOff x="3188865" y="2378927"/>
            <a:chExt cx="4880698" cy="491355"/>
          </a:xfrm>
        </p:grpSpPr>
        <p:sp>
          <p:nvSpPr>
            <p:cNvPr id="30" name="Rectangle 29">
              <a:extLst>
                <a:ext uri="{FF2B5EF4-FFF2-40B4-BE49-F238E27FC236}">
                  <a16:creationId xmlns:a16="http://schemas.microsoft.com/office/drawing/2014/main" id="{0DB0F1A9-D436-614F-9A25-FDDF2C024ECF}"/>
                </a:ext>
              </a:extLst>
            </p:cNvPr>
            <p:cNvSpPr/>
            <p:nvPr/>
          </p:nvSpPr>
          <p:spPr>
            <a:xfrm>
              <a:off x="3188865"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7" name="Rectangle 26">
              <a:extLst>
                <a:ext uri="{FF2B5EF4-FFF2-40B4-BE49-F238E27FC236}">
                  <a16:creationId xmlns:a16="http://schemas.microsoft.com/office/drawing/2014/main" id="{593F33BD-E1B0-E549-A224-E3A2A8C2975E}"/>
                </a:ext>
              </a:extLst>
            </p:cNvPr>
            <p:cNvSpPr/>
            <p:nvPr/>
          </p:nvSpPr>
          <p:spPr>
            <a:xfrm>
              <a:off x="3679372"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7</a:t>
              </a:r>
            </a:p>
          </p:txBody>
        </p:sp>
        <p:sp>
          <p:nvSpPr>
            <p:cNvPr id="28" name="Rectangle 27">
              <a:extLst>
                <a:ext uri="{FF2B5EF4-FFF2-40B4-BE49-F238E27FC236}">
                  <a16:creationId xmlns:a16="http://schemas.microsoft.com/office/drawing/2014/main" id="{E108DC24-03F0-0345-9659-E2E663AA1276}"/>
                </a:ext>
              </a:extLst>
            </p:cNvPr>
            <p:cNvSpPr/>
            <p:nvPr/>
          </p:nvSpPr>
          <p:spPr>
            <a:xfrm>
              <a:off x="4169879"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9" name="Rectangle 28">
              <a:extLst>
                <a:ext uri="{FF2B5EF4-FFF2-40B4-BE49-F238E27FC236}">
                  <a16:creationId xmlns:a16="http://schemas.microsoft.com/office/drawing/2014/main" id="{7C58FA48-26D3-054D-A556-252E7519A5A3}"/>
                </a:ext>
              </a:extLst>
            </p:cNvPr>
            <p:cNvSpPr/>
            <p:nvPr/>
          </p:nvSpPr>
          <p:spPr>
            <a:xfrm>
              <a:off x="4660386"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3" name="Rectangle 32">
              <a:extLst>
                <a:ext uri="{FF2B5EF4-FFF2-40B4-BE49-F238E27FC236}">
                  <a16:creationId xmlns:a16="http://schemas.microsoft.com/office/drawing/2014/main" id="{9858FB41-65DA-DF4E-A3B7-9DA708923620}"/>
                </a:ext>
              </a:extLst>
            </p:cNvPr>
            <p:cNvSpPr/>
            <p:nvPr/>
          </p:nvSpPr>
          <p:spPr>
            <a:xfrm>
              <a:off x="5151543"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34" name="Rectangle 33">
              <a:extLst>
                <a:ext uri="{FF2B5EF4-FFF2-40B4-BE49-F238E27FC236}">
                  <a16:creationId xmlns:a16="http://schemas.microsoft.com/office/drawing/2014/main" id="{C38688A2-A4AD-9A49-BDEB-320B65718CE1}"/>
                </a:ext>
              </a:extLst>
            </p:cNvPr>
            <p:cNvSpPr/>
            <p:nvPr/>
          </p:nvSpPr>
          <p:spPr>
            <a:xfrm>
              <a:off x="5638150" y="2378929"/>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4</a:t>
              </a:r>
            </a:p>
          </p:txBody>
        </p:sp>
        <p:sp>
          <p:nvSpPr>
            <p:cNvPr id="38" name="Rectangle 37">
              <a:extLst>
                <a:ext uri="{FF2B5EF4-FFF2-40B4-BE49-F238E27FC236}">
                  <a16:creationId xmlns:a16="http://schemas.microsoft.com/office/drawing/2014/main" id="{57E9FA3A-83B8-254B-9F3C-4F1918E42ABA}"/>
                </a:ext>
              </a:extLst>
            </p:cNvPr>
            <p:cNvSpPr/>
            <p:nvPr/>
          </p:nvSpPr>
          <p:spPr>
            <a:xfrm>
              <a:off x="6128657" y="2378928"/>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9" name="Rectangle 38">
              <a:extLst>
                <a:ext uri="{FF2B5EF4-FFF2-40B4-BE49-F238E27FC236}">
                  <a16:creationId xmlns:a16="http://schemas.microsoft.com/office/drawing/2014/main" id="{E7654054-C5C4-934B-80C7-A1A553A43A21}"/>
                </a:ext>
              </a:extLst>
            </p:cNvPr>
            <p:cNvSpPr/>
            <p:nvPr/>
          </p:nvSpPr>
          <p:spPr>
            <a:xfrm>
              <a:off x="6619164"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Rectangle 39">
              <a:extLst>
                <a:ext uri="{FF2B5EF4-FFF2-40B4-BE49-F238E27FC236}">
                  <a16:creationId xmlns:a16="http://schemas.microsoft.com/office/drawing/2014/main" id="{9EEFD2F1-2DDA-8A46-9346-B02678CBBD55}"/>
                </a:ext>
              </a:extLst>
            </p:cNvPr>
            <p:cNvSpPr/>
            <p:nvPr/>
          </p:nvSpPr>
          <p:spPr>
            <a:xfrm>
              <a:off x="7109671"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1" name="Rectangle 40">
              <a:extLst>
                <a:ext uri="{FF2B5EF4-FFF2-40B4-BE49-F238E27FC236}">
                  <a16:creationId xmlns:a16="http://schemas.microsoft.com/office/drawing/2014/main" id="{D1756F84-3CF7-134C-847D-1D87485ED2C2}"/>
                </a:ext>
              </a:extLst>
            </p:cNvPr>
            <p:cNvSpPr/>
            <p:nvPr/>
          </p:nvSpPr>
          <p:spPr>
            <a:xfrm>
              <a:off x="7600828" y="2378927"/>
              <a:ext cx="468735"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grpSp>
      <p:sp>
        <p:nvSpPr>
          <p:cNvPr id="43" name="Rectangle 42">
            <a:extLst>
              <a:ext uri="{FF2B5EF4-FFF2-40B4-BE49-F238E27FC236}">
                <a16:creationId xmlns:a16="http://schemas.microsoft.com/office/drawing/2014/main" id="{D6E4E234-6462-0444-B432-3E9B7D4C8F51}"/>
              </a:ext>
            </a:extLst>
          </p:cNvPr>
          <p:cNvSpPr/>
          <p:nvPr/>
        </p:nvSpPr>
        <p:spPr>
          <a:xfrm>
            <a:off x="3195475" y="1705223"/>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 =</a:t>
            </a:r>
          </a:p>
        </p:txBody>
      </p:sp>
      <p:grpSp>
        <p:nvGrpSpPr>
          <p:cNvPr id="19" name="Group 18">
            <a:extLst>
              <a:ext uri="{FF2B5EF4-FFF2-40B4-BE49-F238E27FC236}">
                <a16:creationId xmlns:a16="http://schemas.microsoft.com/office/drawing/2014/main" id="{5F3F1FE2-9CDD-EF4E-8887-18936C82F763}"/>
              </a:ext>
            </a:extLst>
          </p:cNvPr>
          <p:cNvGrpSpPr/>
          <p:nvPr/>
        </p:nvGrpSpPr>
        <p:grpSpPr>
          <a:xfrm>
            <a:off x="3999619" y="2283267"/>
            <a:ext cx="4880698" cy="491355"/>
            <a:chOff x="3188865" y="2378927"/>
            <a:chExt cx="4880698" cy="491355"/>
          </a:xfrm>
        </p:grpSpPr>
        <p:sp>
          <p:nvSpPr>
            <p:cNvPr id="20" name="Rectangle 19">
              <a:extLst>
                <a:ext uri="{FF2B5EF4-FFF2-40B4-BE49-F238E27FC236}">
                  <a16:creationId xmlns:a16="http://schemas.microsoft.com/office/drawing/2014/main" id="{92363869-46B3-754A-9B3B-35E92ED15C45}"/>
                </a:ext>
              </a:extLst>
            </p:cNvPr>
            <p:cNvSpPr/>
            <p:nvPr/>
          </p:nvSpPr>
          <p:spPr>
            <a:xfrm>
              <a:off x="3188865" y="2378929"/>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21" name="Rectangle 20">
              <a:extLst>
                <a:ext uri="{FF2B5EF4-FFF2-40B4-BE49-F238E27FC236}">
                  <a16:creationId xmlns:a16="http://schemas.microsoft.com/office/drawing/2014/main" id="{5AAFF615-6E0A-C64F-B965-AD93B6DA177C}"/>
                </a:ext>
              </a:extLst>
            </p:cNvPr>
            <p:cNvSpPr/>
            <p:nvPr/>
          </p:nvSpPr>
          <p:spPr>
            <a:xfrm>
              <a:off x="3679372"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10</a:t>
              </a:r>
            </a:p>
          </p:txBody>
        </p:sp>
        <p:sp>
          <p:nvSpPr>
            <p:cNvPr id="22" name="Rectangle 21">
              <a:extLst>
                <a:ext uri="{FF2B5EF4-FFF2-40B4-BE49-F238E27FC236}">
                  <a16:creationId xmlns:a16="http://schemas.microsoft.com/office/drawing/2014/main" id="{527CF5BC-4976-334E-8F75-11B1B21B78B0}"/>
                </a:ext>
              </a:extLst>
            </p:cNvPr>
            <p:cNvSpPr/>
            <p:nvPr/>
          </p:nvSpPr>
          <p:spPr>
            <a:xfrm>
              <a:off x="4169879"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23" name="Rectangle 22">
              <a:extLst>
                <a:ext uri="{FF2B5EF4-FFF2-40B4-BE49-F238E27FC236}">
                  <a16:creationId xmlns:a16="http://schemas.microsoft.com/office/drawing/2014/main" id="{FD5A4096-DC6B-9748-92FE-F294EE902D12}"/>
                </a:ext>
              </a:extLst>
            </p:cNvPr>
            <p:cNvSpPr/>
            <p:nvPr/>
          </p:nvSpPr>
          <p:spPr>
            <a:xfrm>
              <a:off x="4660386"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15</a:t>
              </a:r>
            </a:p>
          </p:txBody>
        </p:sp>
        <p:sp>
          <p:nvSpPr>
            <p:cNvPr id="24" name="Rectangle 23">
              <a:extLst>
                <a:ext uri="{FF2B5EF4-FFF2-40B4-BE49-F238E27FC236}">
                  <a16:creationId xmlns:a16="http://schemas.microsoft.com/office/drawing/2014/main" id="{6C0717C7-A261-BE43-8A12-DA023BC3D66C}"/>
                </a:ext>
              </a:extLst>
            </p:cNvPr>
            <p:cNvSpPr/>
            <p:nvPr/>
          </p:nvSpPr>
          <p:spPr>
            <a:xfrm>
              <a:off x="5151543"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5</a:t>
              </a:r>
            </a:p>
          </p:txBody>
        </p:sp>
        <p:sp>
          <p:nvSpPr>
            <p:cNvPr id="25" name="Rectangle 24">
              <a:extLst>
                <a:ext uri="{FF2B5EF4-FFF2-40B4-BE49-F238E27FC236}">
                  <a16:creationId xmlns:a16="http://schemas.microsoft.com/office/drawing/2014/main" id="{DCC61A3F-C100-E14F-A4B1-8650F3E792A9}"/>
                </a:ext>
              </a:extLst>
            </p:cNvPr>
            <p:cNvSpPr/>
            <p:nvPr/>
          </p:nvSpPr>
          <p:spPr>
            <a:xfrm>
              <a:off x="5638150" y="2378929"/>
              <a:ext cx="468735" cy="49135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9</a:t>
              </a:r>
            </a:p>
          </p:txBody>
        </p:sp>
        <p:sp>
          <p:nvSpPr>
            <p:cNvPr id="26" name="Rectangle 25">
              <a:extLst>
                <a:ext uri="{FF2B5EF4-FFF2-40B4-BE49-F238E27FC236}">
                  <a16:creationId xmlns:a16="http://schemas.microsoft.com/office/drawing/2014/main" id="{B4574A5A-5311-EB4A-8774-7220C4814647}"/>
                </a:ext>
              </a:extLst>
            </p:cNvPr>
            <p:cNvSpPr/>
            <p:nvPr/>
          </p:nvSpPr>
          <p:spPr>
            <a:xfrm>
              <a:off x="6128657" y="2378928"/>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31" name="Rectangle 30">
              <a:extLst>
                <a:ext uri="{FF2B5EF4-FFF2-40B4-BE49-F238E27FC236}">
                  <a16:creationId xmlns:a16="http://schemas.microsoft.com/office/drawing/2014/main" id="{AC61F7A9-812A-584A-B7ED-88A23CCAFDB9}"/>
                </a:ext>
              </a:extLst>
            </p:cNvPr>
            <p:cNvSpPr/>
            <p:nvPr/>
          </p:nvSpPr>
          <p:spPr>
            <a:xfrm>
              <a:off x="6619164"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28</a:t>
              </a:r>
            </a:p>
          </p:txBody>
        </p:sp>
        <p:sp>
          <p:nvSpPr>
            <p:cNvPr id="32" name="Rectangle 31">
              <a:extLst>
                <a:ext uri="{FF2B5EF4-FFF2-40B4-BE49-F238E27FC236}">
                  <a16:creationId xmlns:a16="http://schemas.microsoft.com/office/drawing/2014/main" id="{70A20E75-C070-654D-8BB4-B9A041CA214F}"/>
                </a:ext>
              </a:extLst>
            </p:cNvPr>
            <p:cNvSpPr/>
            <p:nvPr/>
          </p:nvSpPr>
          <p:spPr>
            <a:xfrm>
              <a:off x="7109671"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5" name="Rectangle 34">
              <a:extLst>
                <a:ext uri="{FF2B5EF4-FFF2-40B4-BE49-F238E27FC236}">
                  <a16:creationId xmlns:a16="http://schemas.microsoft.com/office/drawing/2014/main" id="{B2FCD677-8B6A-0043-974B-FCE8B64E320B}"/>
                </a:ext>
              </a:extLst>
            </p:cNvPr>
            <p:cNvSpPr/>
            <p:nvPr/>
          </p:nvSpPr>
          <p:spPr>
            <a:xfrm>
              <a:off x="7600828" y="2378927"/>
              <a:ext cx="468735" cy="49135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grpSp>
      <p:sp>
        <p:nvSpPr>
          <p:cNvPr id="36" name="Rectangle 35">
            <a:extLst>
              <a:ext uri="{FF2B5EF4-FFF2-40B4-BE49-F238E27FC236}">
                <a16:creationId xmlns:a16="http://schemas.microsoft.com/office/drawing/2014/main" id="{15EE866D-43BD-D647-BC92-EE92D1E4E3C5}"/>
              </a:ext>
            </a:extLst>
          </p:cNvPr>
          <p:cNvSpPr/>
          <p:nvPr/>
        </p:nvSpPr>
        <p:spPr>
          <a:xfrm>
            <a:off x="3204411" y="2283267"/>
            <a:ext cx="705296"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 =</a:t>
            </a:r>
          </a:p>
        </p:txBody>
      </p:sp>
      <mc:AlternateContent xmlns:mc="http://schemas.openxmlformats.org/markup-compatibility/2006">
        <mc:Choice xmlns:a14="http://schemas.microsoft.com/office/drawing/2010/main" Requires="a14">
          <p:sp>
            <p:nvSpPr>
              <p:cNvPr id="37" name="Content Placeholder 2">
                <a:extLst>
                  <a:ext uri="{FF2B5EF4-FFF2-40B4-BE49-F238E27FC236}">
                    <a16:creationId xmlns:a16="http://schemas.microsoft.com/office/drawing/2014/main" id="{A3C52BE3-B937-5648-85F7-5030B0DF572C}"/>
                  </a:ext>
                </a:extLst>
              </p:cNvPr>
              <p:cNvSpPr txBox="1">
                <a:spLocks/>
              </p:cNvSpPr>
              <p:nvPr/>
            </p:nvSpPr>
            <p:spPr>
              <a:xfrm>
                <a:off x="927513" y="3333016"/>
                <a:ext cx="7943868" cy="314156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bg1"/>
                    </a:solidFill>
                  </a:rPr>
                  <a:t>Some notes to consider for this:</a:t>
                </a:r>
              </a:p>
              <a:p>
                <a:pPr marL="342900" indent="-342900">
                  <a:buFont typeface="Arial" panose="020B0604020202020204" pitchFamily="34" charset="0"/>
                  <a:buAutoNum type="arabicPeriod"/>
                </a:pPr>
                <a:r>
                  <a:rPr lang="en-US" sz="1600" b="1" i="1" dirty="0" err="1">
                    <a:solidFill>
                      <a:schemeClr val="bg1"/>
                    </a:solidFill>
                  </a:rPr>
                  <a:t>idx</a:t>
                </a:r>
                <a:r>
                  <a:rPr lang="en-US" sz="1600" b="1" i="1" dirty="0">
                    <a:solidFill>
                      <a:schemeClr val="bg1"/>
                    </a:solidFill>
                  </a:rPr>
                  <a:t> is your answer at the end, but notice that there is no answer (no index works) if you never “go left”. Make sure to keep track of that</a:t>
                </a:r>
              </a:p>
              <a:p>
                <a:pPr marL="342900" indent="-342900">
                  <a:buFont typeface="Arial" panose="020B0604020202020204" pitchFamily="34" charset="0"/>
                  <a:buAutoNum type="arabicPeriod"/>
                </a:pPr>
                <a:r>
                  <a:rPr lang="en-US" sz="1600" b="1" i="1" dirty="0">
                    <a:solidFill>
                      <a:schemeClr val="bg1"/>
                    </a:solidFill>
                  </a:rPr>
                  <a:t>Think through your termination conditions to ensure you don’t have out of bounds or off by one errors. Algorithm terminates when the mask hits 0 (make sure to check with mask=0 once before terminating)</a:t>
                </a:r>
              </a:p>
              <a:p>
                <a:pPr marL="342900" indent="-342900">
                  <a:buFont typeface="Arial" panose="020B0604020202020204" pitchFamily="34" charset="0"/>
                  <a:buAutoNum type="arabicPeriod"/>
                </a:pPr>
                <a:r>
                  <a:rPr lang="en-US" sz="1600" b="1" i="1" dirty="0">
                    <a:solidFill>
                      <a:schemeClr val="bg1"/>
                    </a:solidFill>
                  </a:rPr>
                  <a:t>Runtime is clearly </a:t>
                </a:r>
                <a14:m>
                  <m:oMath xmlns:m="http://schemas.openxmlformats.org/officeDocument/2006/math">
                    <m:r>
                      <a:rPr lang="en-US" sz="1600" b="1" i="0" smtClean="0">
                        <a:solidFill>
                          <a:schemeClr val="bg1"/>
                        </a:solidFill>
                        <a:latin typeface="Cambria Math" panose="02040503050406030204" pitchFamily="18" charset="0"/>
                      </a:rPr>
                      <m:t>𝚯</m:t>
                    </m:r>
                    <m:r>
                      <a:rPr lang="en-US" sz="1600" b="1" i="0" smtClean="0">
                        <a:solidFill>
                          <a:schemeClr val="bg1"/>
                        </a:solidFill>
                        <a:latin typeface="Cambria Math" panose="02040503050406030204" pitchFamily="18" charset="0"/>
                      </a:rPr>
                      <m:t>(</m:t>
                    </m:r>
                    <m:r>
                      <a:rPr lang="en-US" sz="1600" b="1" i="0" smtClean="0">
                        <a:solidFill>
                          <a:schemeClr val="bg1"/>
                        </a:solidFill>
                        <a:latin typeface="Cambria Math" panose="02040503050406030204" pitchFamily="18" charset="0"/>
                      </a:rPr>
                      <m:t>𝐥𝐨𝐠</m:t>
                    </m:r>
                    <m:r>
                      <a:rPr lang="en-US" sz="1600" b="1" i="0" smtClean="0">
                        <a:solidFill>
                          <a:schemeClr val="bg1"/>
                        </a:solidFill>
                        <a:latin typeface="Cambria Math" panose="02040503050406030204" pitchFamily="18" charset="0"/>
                      </a:rPr>
                      <m:t> </m:t>
                    </m:r>
                    <m:r>
                      <a:rPr lang="en-US" sz="1600" b="1" i="0" smtClean="0">
                        <a:solidFill>
                          <a:schemeClr val="bg1"/>
                        </a:solidFill>
                        <a:latin typeface="Cambria Math" panose="02040503050406030204" pitchFamily="18" charset="0"/>
                      </a:rPr>
                      <m:t>𝐧</m:t>
                    </m:r>
                    <m:r>
                      <a:rPr lang="en-US" sz="1600" b="1" i="0" smtClean="0">
                        <a:solidFill>
                          <a:schemeClr val="bg1"/>
                        </a:solidFill>
                        <a:latin typeface="Cambria Math" panose="02040503050406030204" pitchFamily="18" charset="0"/>
                      </a:rPr>
                      <m:t>)</m:t>
                    </m:r>
                  </m:oMath>
                </a14:m>
                <a:r>
                  <a:rPr lang="en-US" sz="1600" b="1" i="1" dirty="0">
                    <a:solidFill>
                      <a:schemeClr val="bg1"/>
                    </a:solidFill>
                  </a:rPr>
                  <a:t> because mask reduces by one bit each time and we terminate after it hits 0</a:t>
                </a:r>
                <a:endParaRPr lang="en-US" sz="1600" b="1" dirty="0">
                  <a:solidFill>
                    <a:schemeClr val="bg1"/>
                  </a:solidFill>
                </a:endParaRPr>
              </a:p>
            </p:txBody>
          </p:sp>
        </mc:Choice>
        <mc:Fallback>
          <p:sp>
            <p:nvSpPr>
              <p:cNvPr id="37" name="Content Placeholder 2">
                <a:extLst>
                  <a:ext uri="{FF2B5EF4-FFF2-40B4-BE49-F238E27FC236}">
                    <a16:creationId xmlns:a16="http://schemas.microsoft.com/office/drawing/2014/main" id="{A3C52BE3-B937-5648-85F7-5030B0DF572C}"/>
                  </a:ext>
                </a:extLst>
              </p:cNvPr>
              <p:cNvSpPr txBox="1">
                <a:spLocks noRot="1" noChangeAspect="1" noMove="1" noResize="1" noEditPoints="1" noAdjustHandles="1" noChangeArrowheads="1" noChangeShapeType="1" noTextEdit="1"/>
              </p:cNvSpPr>
              <p:nvPr/>
            </p:nvSpPr>
            <p:spPr>
              <a:xfrm>
                <a:off x="927513" y="3333016"/>
                <a:ext cx="7943868" cy="3141561"/>
              </a:xfrm>
              <a:prstGeom prst="rect">
                <a:avLst/>
              </a:prstGeom>
              <a:blipFill>
                <a:blip r:embed="rId3"/>
                <a:stretch>
                  <a:fillRect l="-478"/>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Content Placeholder 2">
                <a:extLst>
                  <a:ext uri="{FF2B5EF4-FFF2-40B4-BE49-F238E27FC236}">
                    <a16:creationId xmlns:a16="http://schemas.microsoft.com/office/drawing/2014/main" id="{3239E87F-C9FD-9040-9133-7C481D0E978D}"/>
                  </a:ext>
                </a:extLst>
              </p:cNvPr>
              <p:cNvSpPr txBox="1">
                <a:spLocks/>
              </p:cNvSpPr>
              <p:nvPr/>
            </p:nvSpPr>
            <p:spPr>
              <a:xfrm>
                <a:off x="9314516" y="2827822"/>
                <a:ext cx="1316864" cy="107309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dirty="0">
                    <a:solidFill>
                      <a:schemeClr val="bg1"/>
                    </a:solidFill>
                  </a:rPr>
                  <a:t>sum = 15</a:t>
                </a:r>
                <a:br>
                  <a:rPr lang="en-US" sz="1600" b="1" i="1" dirty="0">
                    <a:solidFill>
                      <a:schemeClr val="bg1"/>
                    </a:solidFill>
                  </a:rPr>
                </a:br>
                <a:r>
                  <a:rPr lang="en-US" sz="1600" b="1" i="1" dirty="0" err="1">
                    <a:solidFill>
                      <a:schemeClr val="bg1"/>
                    </a:solidFill>
                  </a:rPr>
                  <a:t>idx</a:t>
                </a:r>
                <a:r>
                  <a:rPr lang="en-US" sz="1600" b="1" i="1" dirty="0">
                    <a:solidFill>
                      <a:schemeClr val="bg1"/>
                    </a:solidFill>
                  </a:rPr>
                  <a:t>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𝟏</m:t>
                        </m:r>
                        <m:r>
                          <a:rPr lang="en-US" sz="1600" b="1" i="1" smtClean="0">
                            <a:solidFill>
                              <a:schemeClr val="bg1"/>
                            </a:solidFill>
                            <a:latin typeface="Cambria Math" panose="02040503050406030204" pitchFamily="18" charset="0"/>
                          </a:rPr>
                          <m:t>𝟎𝟎</m:t>
                        </m:r>
                      </m:e>
                      <m:sub>
                        <m:r>
                          <a:rPr lang="en-US" sz="1600" b="1" i="1" smtClean="0">
                            <a:solidFill>
                              <a:schemeClr val="bg1"/>
                            </a:solidFill>
                            <a:latin typeface="Cambria Math" panose="02040503050406030204" pitchFamily="18" charset="0"/>
                          </a:rPr>
                          <m:t>𝟐</m:t>
                        </m:r>
                      </m:sub>
                    </m:sSub>
                  </m:oMath>
                </a14:m>
                <a:br>
                  <a:rPr lang="en-US" sz="1600" b="1" i="1" dirty="0">
                    <a:solidFill>
                      <a:schemeClr val="bg1"/>
                    </a:solidFill>
                  </a:rPr>
                </a:br>
                <a:r>
                  <a:rPr lang="en-US" sz="1600" b="1" i="1" dirty="0">
                    <a:solidFill>
                      <a:schemeClr val="bg1"/>
                    </a:solidFill>
                  </a:rPr>
                  <a:t>mask = </a:t>
                </a:r>
                <a14:m>
                  <m:oMath xmlns:m="http://schemas.openxmlformats.org/officeDocument/2006/math">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𝟎</m:t>
                        </m:r>
                      </m:e>
                      <m:sub>
                        <m:r>
                          <a:rPr lang="en-US" sz="1600" b="1" i="1" smtClean="0">
                            <a:solidFill>
                              <a:schemeClr val="bg1"/>
                            </a:solidFill>
                            <a:latin typeface="Cambria Math" panose="02040503050406030204" pitchFamily="18" charset="0"/>
                          </a:rPr>
                          <m:t>𝟐</m:t>
                        </m:r>
                      </m:sub>
                    </m:sSub>
                  </m:oMath>
                </a14:m>
                <a:endParaRPr lang="en-US" sz="1600" b="1" i="1" dirty="0">
                  <a:solidFill>
                    <a:schemeClr val="bg1"/>
                  </a:solidFill>
                </a:endParaRPr>
              </a:p>
            </p:txBody>
          </p:sp>
        </mc:Choice>
        <mc:Fallback>
          <p:sp>
            <p:nvSpPr>
              <p:cNvPr id="44" name="Content Placeholder 2">
                <a:extLst>
                  <a:ext uri="{FF2B5EF4-FFF2-40B4-BE49-F238E27FC236}">
                    <a16:creationId xmlns:a16="http://schemas.microsoft.com/office/drawing/2014/main" id="{3239E87F-C9FD-9040-9133-7C481D0E978D}"/>
                  </a:ext>
                </a:extLst>
              </p:cNvPr>
              <p:cNvSpPr txBox="1">
                <a:spLocks noRot="1" noChangeAspect="1" noMove="1" noResize="1" noEditPoints="1" noAdjustHandles="1" noChangeArrowheads="1" noChangeShapeType="1" noTextEdit="1"/>
              </p:cNvSpPr>
              <p:nvPr/>
            </p:nvSpPr>
            <p:spPr>
              <a:xfrm>
                <a:off x="9314516" y="2827822"/>
                <a:ext cx="1316864" cy="1073094"/>
              </a:xfrm>
              <a:prstGeom prst="rect">
                <a:avLst/>
              </a:prstGeom>
              <a:blipFill>
                <a:blip r:embed="rId4"/>
                <a:stretch>
                  <a:fillRect l="-94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861735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4287054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12050</TotalTime>
  <Words>4016</Words>
  <Application>Microsoft Macintosh PowerPoint</Application>
  <PresentationFormat>Widescreen</PresentationFormat>
  <Paragraphs>522</Paragraphs>
  <Slides>41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One More Operation: Sums that Exceed Given Threshold</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Threshold Search</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199</cp:revision>
  <dcterms:created xsi:type="dcterms:W3CDTF">2023-02-24T14:15:53Z</dcterms:created>
  <dcterms:modified xsi:type="dcterms:W3CDTF">2025-01-23T14:39:36Z</dcterms:modified>
</cp:coreProperties>
</file>